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1"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958702-9F42-4297-8C47-9EFDD3E99E91}"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1D00A-06E3-4F4B-B8DF-8AF617FA6A79}"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958702-9F42-4297-8C47-9EFDD3E99E91}"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1D00A-06E3-4F4B-B8DF-8AF617FA6A7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958702-9F42-4297-8C47-9EFDD3E99E91}"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1D00A-06E3-4F4B-B8DF-8AF617FA6A7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958702-9F42-4297-8C47-9EFDD3E99E91}"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1D00A-06E3-4F4B-B8DF-8AF617FA6A7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58702-9F42-4297-8C47-9EFDD3E99E91}"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1D00A-06E3-4F4B-B8DF-8AF617FA6A7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5958702-9F42-4297-8C47-9EFDD3E99E91}"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1D00A-06E3-4F4B-B8DF-8AF617FA6A7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958702-9F42-4297-8C47-9EFDD3E99E91}" type="datetimeFigureOut">
              <a:rPr lang="en-US" smtClean="0"/>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E1D00A-06E3-4F4B-B8DF-8AF617FA6A79}"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958702-9F42-4297-8C47-9EFDD3E99E91}" type="datetimeFigureOut">
              <a:rPr lang="en-US" smtClean="0"/>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E1D00A-06E3-4F4B-B8DF-8AF617FA6A7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58702-9F42-4297-8C47-9EFDD3E99E91}" type="datetimeFigureOut">
              <a:rPr lang="en-US" smtClean="0"/>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E1D00A-06E3-4F4B-B8DF-8AF617FA6A7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58702-9F42-4297-8C47-9EFDD3E99E91}"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1D00A-06E3-4F4B-B8DF-8AF617FA6A7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58702-9F42-4297-8C47-9EFDD3E99E91}"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1D00A-06E3-4F4B-B8DF-8AF617FA6A79}"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5958702-9F42-4297-8C47-9EFDD3E99E91}" type="datetimeFigureOut">
              <a:rPr lang="en-US" smtClean="0"/>
              <a:t>11/6/2014</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5E1D00A-06E3-4F4B-B8DF-8AF617FA6A7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3794" y="5052545"/>
            <a:ext cx="6832005" cy="882119"/>
          </a:xfrm>
        </p:spPr>
        <p:txBody>
          <a:bodyPr>
            <a:normAutofit lnSpcReduction="10000"/>
          </a:bodyPr>
          <a:lstStyle/>
          <a:p>
            <a:pPr algn="r"/>
            <a:r>
              <a:rPr lang="en-US" sz="2400" b="1" dirty="0" smtClean="0"/>
              <a:t>John Oakes</a:t>
            </a:r>
          </a:p>
          <a:p>
            <a:pPr algn="r"/>
            <a:r>
              <a:rPr lang="en-US" sz="2400" b="1" dirty="0" smtClean="0"/>
              <a:t>San Diego 11/14</a:t>
            </a:r>
            <a:endParaRPr lang="en-US" sz="2400" b="1" dirty="0"/>
          </a:p>
        </p:txBody>
      </p:sp>
      <p:sp>
        <p:nvSpPr>
          <p:cNvPr id="2" name="Title 1"/>
          <p:cNvSpPr>
            <a:spLocks noGrp="1"/>
          </p:cNvSpPr>
          <p:nvPr>
            <p:ph type="ctrTitle"/>
          </p:nvPr>
        </p:nvSpPr>
        <p:spPr>
          <a:xfrm>
            <a:off x="838200" y="1447800"/>
            <a:ext cx="7154732" cy="3581400"/>
          </a:xfrm>
        </p:spPr>
        <p:txBody>
          <a:bodyPr/>
          <a:lstStyle/>
          <a:p>
            <a:pPr marL="182880" indent="0" algn="ctr">
              <a:buNone/>
            </a:pPr>
            <a:r>
              <a:rPr lang="en-US" sz="4000" dirty="0" smtClean="0"/>
              <a:t>Once Saved, Always Saved</a:t>
            </a:r>
            <a:br>
              <a:rPr lang="en-US" sz="4000" dirty="0" smtClean="0"/>
            </a:br>
            <a:r>
              <a:rPr lang="en-US" sz="2800" dirty="0" smtClean="0"/>
              <a:t>or</a:t>
            </a:r>
            <a:r>
              <a:rPr lang="en-US" sz="4000" dirty="0" smtClean="0"/>
              <a:t/>
            </a:r>
            <a:br>
              <a:rPr lang="en-US" sz="4000" dirty="0" smtClean="0"/>
            </a:br>
            <a:r>
              <a:rPr lang="en-US" sz="4000" dirty="0" err="1" smtClean="0"/>
              <a:t>Perseverence</a:t>
            </a:r>
            <a:r>
              <a:rPr lang="en-US" sz="4000" dirty="0" smtClean="0"/>
              <a:t> of the Saints</a:t>
            </a:r>
            <a:endParaRPr lang="en-US" sz="4000" dirty="0"/>
          </a:p>
        </p:txBody>
      </p:sp>
    </p:spTree>
    <p:extLst>
      <p:ext uri="{BB962C8B-B14F-4D97-AF65-F5344CB8AC3E}">
        <p14:creationId xmlns:p14="http://schemas.microsoft.com/office/powerpoint/2010/main" val="400354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105400"/>
            <a:ext cx="6893511" cy="1447800"/>
          </a:xfrm>
        </p:spPr>
        <p:txBody>
          <a:bodyPr/>
          <a:lstStyle/>
          <a:p>
            <a:pPr marL="0" indent="0">
              <a:buNone/>
            </a:pPr>
            <a:r>
              <a:rPr lang="en-US" sz="4000" dirty="0" smtClean="0"/>
              <a:t>Summary</a:t>
            </a:r>
            <a:endParaRPr lang="en-US" sz="4000" dirty="0"/>
          </a:p>
        </p:txBody>
      </p:sp>
      <p:sp>
        <p:nvSpPr>
          <p:cNvPr id="3" name="Content Placeholder 2"/>
          <p:cNvSpPr>
            <a:spLocks noGrp="1"/>
          </p:cNvSpPr>
          <p:nvPr>
            <p:ph sz="quarter" idx="13"/>
          </p:nvPr>
        </p:nvSpPr>
        <p:spPr>
          <a:xfrm>
            <a:off x="762000" y="731520"/>
            <a:ext cx="7620000" cy="3474720"/>
          </a:xfrm>
        </p:spPr>
        <p:txBody>
          <a:bodyPr>
            <a:normAutofit/>
          </a:bodyPr>
          <a:lstStyle/>
          <a:p>
            <a:pPr marL="45720" indent="0">
              <a:buNone/>
            </a:pPr>
            <a:r>
              <a:rPr lang="en-US" sz="2400" b="1" dirty="0" smtClean="0"/>
              <a:t>The false doctrine “once saved, always saved resulted from a false presupposition that we are born totally depraved because of Original Sin—that we can do nothing good. </a:t>
            </a:r>
            <a:r>
              <a:rPr lang="en-US" sz="2400" b="1" dirty="0"/>
              <a:t> </a:t>
            </a:r>
            <a:r>
              <a:rPr lang="en-US" sz="2400" b="1" dirty="0" smtClean="0"/>
              <a:t>It is certainly true that we cannot save ourselves, but in order to be saved we must decide to put our faith in the blood of Jesus.  And we must stay faithful to him until death. </a:t>
            </a:r>
            <a:r>
              <a:rPr lang="en-US" sz="2400" b="1" dirty="0"/>
              <a:t> </a:t>
            </a:r>
            <a:r>
              <a:rPr lang="en-US" sz="2400" b="1" dirty="0" smtClean="0"/>
              <a:t>If we do so, we will be with God in heaven for eternity.</a:t>
            </a:r>
            <a:endParaRPr lang="en-US" sz="2400" b="1" dirty="0"/>
          </a:p>
        </p:txBody>
      </p:sp>
    </p:spTree>
    <p:extLst>
      <p:ext uri="{BB962C8B-B14F-4D97-AF65-F5344CB8AC3E}">
        <p14:creationId xmlns:p14="http://schemas.microsoft.com/office/powerpoint/2010/main" val="3657298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en-US" sz="4000" dirty="0" smtClean="0"/>
              <a:t>Outline</a:t>
            </a:r>
            <a:endParaRPr lang="en-US" sz="4000" dirty="0"/>
          </a:p>
        </p:txBody>
      </p:sp>
      <p:sp>
        <p:nvSpPr>
          <p:cNvPr id="3" name="Content Placeholder 2"/>
          <p:cNvSpPr>
            <a:spLocks noGrp="1"/>
          </p:cNvSpPr>
          <p:nvPr>
            <p:ph sz="quarter" idx="13"/>
          </p:nvPr>
        </p:nvSpPr>
        <p:spPr>
          <a:xfrm>
            <a:off x="914400" y="731520"/>
            <a:ext cx="6934200" cy="3474720"/>
          </a:xfrm>
        </p:spPr>
        <p:txBody>
          <a:bodyPr>
            <a:normAutofit/>
          </a:bodyPr>
          <a:lstStyle/>
          <a:p>
            <a:pPr marL="45720" indent="0">
              <a:buNone/>
            </a:pPr>
            <a:r>
              <a:rPr lang="en-US" sz="2400" b="1" dirty="0"/>
              <a:t>I. Where did this doctrine come from?</a:t>
            </a:r>
          </a:p>
          <a:p>
            <a:pPr marL="45720" indent="0">
              <a:buNone/>
            </a:pPr>
            <a:endParaRPr lang="en-US" sz="1200" b="1" dirty="0"/>
          </a:p>
          <a:p>
            <a:pPr marL="45720" indent="0">
              <a:buNone/>
            </a:pPr>
            <a:r>
              <a:rPr lang="en-US" sz="2400" b="1" dirty="0"/>
              <a:t>II. What proof-texts will the believer in </a:t>
            </a:r>
            <a:r>
              <a:rPr lang="en-US" sz="2400" b="1" dirty="0" smtClean="0"/>
              <a:t>this </a:t>
            </a:r>
          </a:p>
          <a:p>
            <a:pPr marL="45720" indent="0">
              <a:buNone/>
            </a:pPr>
            <a:r>
              <a:rPr lang="en-US" sz="2400" b="1" dirty="0" smtClean="0"/>
              <a:t>    doctrine </a:t>
            </a:r>
            <a:r>
              <a:rPr lang="en-US" sz="2400" b="1" dirty="0"/>
              <a:t>use</a:t>
            </a:r>
            <a:r>
              <a:rPr lang="en-US" sz="2400" b="1" dirty="0" smtClean="0"/>
              <a:t>?</a:t>
            </a:r>
          </a:p>
          <a:p>
            <a:pPr marL="45720" indent="0">
              <a:buNone/>
            </a:pPr>
            <a:endParaRPr lang="en-US" sz="1200" b="1" dirty="0"/>
          </a:p>
          <a:p>
            <a:pPr marL="45720" indent="0">
              <a:buNone/>
            </a:pPr>
            <a:r>
              <a:rPr lang="en-US" sz="2400" b="1" dirty="0"/>
              <a:t>III. What does the Bible teach on </a:t>
            </a:r>
            <a:endParaRPr lang="en-US" sz="2400" b="1" dirty="0" smtClean="0"/>
          </a:p>
          <a:p>
            <a:pPr marL="45720" indent="0">
              <a:buNone/>
            </a:pPr>
            <a:r>
              <a:rPr lang="en-US" sz="2400" b="1" dirty="0"/>
              <a:t> </a:t>
            </a:r>
            <a:r>
              <a:rPr lang="en-US" sz="2400" b="1" dirty="0" smtClean="0"/>
              <a:t>     perseverance/falling </a:t>
            </a:r>
            <a:r>
              <a:rPr lang="en-US" sz="2400" b="1" dirty="0"/>
              <a:t>away?</a:t>
            </a:r>
          </a:p>
          <a:p>
            <a:pPr marL="45720" indent="0">
              <a:buNone/>
            </a:pPr>
            <a:endParaRPr lang="en-US" sz="2400" b="1" dirty="0"/>
          </a:p>
        </p:txBody>
      </p:sp>
    </p:spTree>
    <p:extLst>
      <p:ext uri="{BB962C8B-B14F-4D97-AF65-F5344CB8AC3E}">
        <p14:creationId xmlns:p14="http://schemas.microsoft.com/office/powerpoint/2010/main" val="136910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57800"/>
            <a:ext cx="8458200" cy="990600"/>
          </a:xfrm>
        </p:spPr>
        <p:txBody>
          <a:bodyPr/>
          <a:lstStyle/>
          <a:p>
            <a:pPr marL="0" indent="0">
              <a:buNone/>
            </a:pPr>
            <a:r>
              <a:rPr lang="en-US" sz="3600" dirty="0" smtClean="0"/>
              <a:t>I. Where did this doctrine come from?</a:t>
            </a:r>
            <a:endParaRPr lang="en-US" sz="3600" dirty="0"/>
          </a:p>
        </p:txBody>
      </p:sp>
      <p:sp>
        <p:nvSpPr>
          <p:cNvPr id="3" name="Content Placeholder 2"/>
          <p:cNvSpPr>
            <a:spLocks noGrp="1"/>
          </p:cNvSpPr>
          <p:nvPr>
            <p:ph sz="quarter" idx="13"/>
          </p:nvPr>
        </p:nvSpPr>
        <p:spPr/>
        <p:txBody>
          <a:bodyPr/>
          <a:lstStyle/>
          <a:p>
            <a:pPr marL="45720" indent="0">
              <a:buNone/>
            </a:pPr>
            <a:r>
              <a:rPr lang="en-US" sz="2800" b="1" dirty="0" smtClean="0"/>
              <a:t>Augustine  354-430 AD</a:t>
            </a:r>
            <a:endParaRPr lang="en-US" sz="2800" b="1" dirty="0"/>
          </a:p>
          <a:p>
            <a:pPr marL="45720" indent="0">
              <a:buNone/>
            </a:pPr>
            <a:r>
              <a:rPr lang="en-US" sz="2800" b="1" dirty="0" smtClean="0"/>
              <a:t>Predestination</a:t>
            </a:r>
            <a:r>
              <a:rPr lang="en-US" sz="2800" b="1" dirty="0"/>
              <a:t>.</a:t>
            </a:r>
          </a:p>
          <a:p>
            <a:pPr marL="45720" indent="0">
              <a:buNone/>
            </a:pPr>
            <a:r>
              <a:rPr lang="en-US" sz="2800" b="1" dirty="0" smtClean="0"/>
              <a:t>Total </a:t>
            </a:r>
            <a:r>
              <a:rPr lang="en-US" sz="2800" b="1" dirty="0"/>
              <a:t>depravity and Original Sin.</a:t>
            </a:r>
          </a:p>
          <a:p>
            <a:pPr marL="45720" indent="0">
              <a:buNone/>
            </a:pPr>
            <a:endParaRPr lang="en-US" sz="2800" b="1" dirty="0"/>
          </a:p>
          <a:p>
            <a:pPr marL="45720" indent="0">
              <a:buNone/>
            </a:pPr>
            <a:r>
              <a:rPr lang="en-US" sz="2800" b="1" dirty="0" smtClean="0"/>
              <a:t>Luther </a:t>
            </a:r>
            <a:r>
              <a:rPr lang="en-US" sz="2800" b="1" dirty="0"/>
              <a:t>and Zwingli.</a:t>
            </a:r>
          </a:p>
          <a:p>
            <a:pPr marL="45720" indent="0">
              <a:buNone/>
            </a:pPr>
            <a:r>
              <a:rPr lang="en-US" sz="2800" b="1" dirty="0" smtClean="0"/>
              <a:t>John </a:t>
            </a:r>
            <a:r>
              <a:rPr lang="en-US" sz="2800" b="1" dirty="0"/>
              <a:t>Calvin and Reformed theology.</a:t>
            </a:r>
          </a:p>
          <a:p>
            <a:pPr marL="45720" indent="0">
              <a:buNone/>
            </a:pPr>
            <a:endParaRPr lang="en-US" dirty="0"/>
          </a:p>
        </p:txBody>
      </p:sp>
    </p:spTree>
    <p:extLst>
      <p:ext uri="{BB962C8B-B14F-4D97-AF65-F5344CB8AC3E}">
        <p14:creationId xmlns:p14="http://schemas.microsoft.com/office/powerpoint/2010/main" val="2472172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410200"/>
            <a:ext cx="7086600" cy="914400"/>
          </a:xfrm>
        </p:spPr>
        <p:txBody>
          <a:bodyPr/>
          <a:lstStyle/>
          <a:p>
            <a:pPr marL="0" indent="0">
              <a:buNone/>
            </a:pPr>
            <a:r>
              <a:rPr lang="en-US" sz="4400" dirty="0" smtClean="0"/>
              <a:t>What’s the connection?</a:t>
            </a:r>
            <a:endParaRPr lang="en-US" sz="4400" dirty="0"/>
          </a:p>
        </p:txBody>
      </p:sp>
      <p:sp>
        <p:nvSpPr>
          <p:cNvPr id="3" name="Content Placeholder 2"/>
          <p:cNvSpPr>
            <a:spLocks noGrp="1"/>
          </p:cNvSpPr>
          <p:nvPr>
            <p:ph sz="quarter" idx="13"/>
          </p:nvPr>
        </p:nvSpPr>
        <p:spPr>
          <a:xfrm>
            <a:off x="762000" y="731520"/>
            <a:ext cx="7391400" cy="4069080"/>
          </a:xfrm>
        </p:spPr>
        <p:txBody>
          <a:bodyPr>
            <a:normAutofit/>
          </a:bodyPr>
          <a:lstStyle/>
          <a:p>
            <a:pPr marL="45720" indent="0">
              <a:buNone/>
            </a:pPr>
            <a:r>
              <a:rPr lang="en-US" sz="2800" b="1" dirty="0"/>
              <a:t>TULIP</a:t>
            </a:r>
          </a:p>
          <a:p>
            <a:pPr marL="45720" indent="0">
              <a:buNone/>
            </a:pPr>
            <a:endParaRPr lang="en-US" sz="1400" b="1" dirty="0"/>
          </a:p>
          <a:p>
            <a:pPr marL="45720" indent="0">
              <a:buNone/>
            </a:pPr>
            <a:r>
              <a:rPr lang="en-US" sz="2800" b="1" dirty="0"/>
              <a:t>T   Total depravity</a:t>
            </a:r>
          </a:p>
          <a:p>
            <a:pPr marL="45720" indent="0">
              <a:buNone/>
            </a:pPr>
            <a:r>
              <a:rPr lang="en-US" sz="2800" b="1" dirty="0"/>
              <a:t>U  Unconditional election</a:t>
            </a:r>
          </a:p>
          <a:p>
            <a:pPr marL="45720" indent="0">
              <a:buNone/>
            </a:pPr>
            <a:r>
              <a:rPr lang="en-US" sz="2800" b="1" dirty="0"/>
              <a:t>L  Limited atonement</a:t>
            </a:r>
          </a:p>
          <a:p>
            <a:pPr marL="45720" indent="0">
              <a:buNone/>
            </a:pPr>
            <a:r>
              <a:rPr lang="en-US" sz="2800" b="1" dirty="0"/>
              <a:t>I  Irresistible grace</a:t>
            </a:r>
          </a:p>
          <a:p>
            <a:pPr marL="45720" indent="0">
              <a:buNone/>
            </a:pPr>
            <a:r>
              <a:rPr lang="en-US" sz="2800" b="1" dirty="0"/>
              <a:t>P  Perseverance of the saints (</a:t>
            </a:r>
            <a:r>
              <a:rPr lang="en-US" sz="2800" b="1" dirty="0" err="1"/>
              <a:t>ie</a:t>
            </a:r>
            <a:r>
              <a:rPr lang="en-US" sz="2800" b="1" dirty="0"/>
              <a:t>. once saved, always saved)</a:t>
            </a:r>
          </a:p>
          <a:p>
            <a:pPr marL="45720" indent="0">
              <a:buNone/>
            </a:pPr>
            <a:endParaRPr lang="en-US" sz="2800" dirty="0"/>
          </a:p>
        </p:txBody>
      </p:sp>
    </p:spTree>
    <p:extLst>
      <p:ext uri="{BB962C8B-B14F-4D97-AF65-F5344CB8AC3E}">
        <p14:creationId xmlns:p14="http://schemas.microsoft.com/office/powerpoint/2010/main" val="4081590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867400"/>
            <a:ext cx="6858000" cy="762000"/>
          </a:xfrm>
        </p:spPr>
        <p:txBody>
          <a:bodyPr/>
          <a:lstStyle/>
          <a:p>
            <a:pPr marL="0" indent="0">
              <a:buNone/>
            </a:pPr>
            <a:r>
              <a:rPr lang="en-US" sz="3600" dirty="0" smtClean="0"/>
              <a:t>TULIP</a:t>
            </a:r>
            <a:endParaRPr lang="en-US" sz="3600" dirty="0"/>
          </a:p>
        </p:txBody>
      </p:sp>
      <p:sp>
        <p:nvSpPr>
          <p:cNvPr id="3" name="Content Placeholder 2"/>
          <p:cNvSpPr>
            <a:spLocks noGrp="1"/>
          </p:cNvSpPr>
          <p:nvPr>
            <p:ph sz="quarter" idx="13"/>
          </p:nvPr>
        </p:nvSpPr>
        <p:spPr>
          <a:xfrm>
            <a:off x="457200" y="731520"/>
            <a:ext cx="8382000" cy="4983480"/>
          </a:xfrm>
        </p:spPr>
        <p:txBody>
          <a:bodyPr>
            <a:normAutofit lnSpcReduction="10000"/>
          </a:bodyPr>
          <a:lstStyle/>
          <a:p>
            <a:pPr marL="45720" indent="0">
              <a:buNone/>
            </a:pPr>
            <a:r>
              <a:rPr lang="en-US" b="1" dirty="0"/>
              <a:t>Total Depravity</a:t>
            </a:r>
            <a:r>
              <a:rPr lang="en-US" dirty="0"/>
              <a:t>:  The belief that human beings are born so depraved that we are completely unable to do anything good.  </a:t>
            </a:r>
            <a:r>
              <a:rPr lang="en-US" dirty="0" smtClean="0"/>
              <a:t>We cannot respond to God’s love and repent.</a:t>
            </a:r>
          </a:p>
          <a:p>
            <a:pPr marL="45720" indent="0">
              <a:buNone/>
            </a:pPr>
            <a:endParaRPr lang="en-US" sz="800" dirty="0" smtClean="0"/>
          </a:p>
          <a:p>
            <a:pPr marL="45720" indent="0">
              <a:buNone/>
            </a:pPr>
            <a:r>
              <a:rPr lang="en-US" b="1" dirty="0" smtClean="0"/>
              <a:t>Unconditional </a:t>
            </a:r>
            <a:r>
              <a:rPr lang="en-US" b="1" dirty="0"/>
              <a:t>Election</a:t>
            </a:r>
            <a:r>
              <a:rPr lang="en-US" dirty="0"/>
              <a:t>:   If God predestines you for salvation, then you will be saved, despite any inclination on our part for or against this </a:t>
            </a:r>
            <a:r>
              <a:rPr lang="en-US" dirty="0" smtClean="0"/>
              <a:t>election</a:t>
            </a:r>
          </a:p>
          <a:p>
            <a:pPr marL="45720" indent="0">
              <a:buNone/>
            </a:pPr>
            <a:endParaRPr lang="en-US" sz="800" dirty="0"/>
          </a:p>
          <a:p>
            <a:pPr marL="45720" indent="0">
              <a:buNone/>
            </a:pPr>
            <a:r>
              <a:rPr lang="en-US" b="1" dirty="0"/>
              <a:t>Limited Atonement</a:t>
            </a:r>
            <a:r>
              <a:rPr lang="en-US" dirty="0"/>
              <a:t>:  Jesus died only for those who were unconditionally elected.</a:t>
            </a:r>
          </a:p>
          <a:p>
            <a:pPr marL="45720" indent="0">
              <a:buNone/>
            </a:pPr>
            <a:endParaRPr lang="en-US" sz="800" dirty="0"/>
          </a:p>
          <a:p>
            <a:pPr marL="45720" indent="0">
              <a:buNone/>
            </a:pPr>
            <a:r>
              <a:rPr lang="en-US" b="1" dirty="0"/>
              <a:t>Irresistible Grace</a:t>
            </a:r>
            <a:r>
              <a:rPr lang="en-US" dirty="0"/>
              <a:t>:    If God chooses to give you his grace, then you will accept that </a:t>
            </a:r>
            <a:r>
              <a:rPr lang="en-US" dirty="0" smtClean="0"/>
              <a:t>grace, whether </a:t>
            </a:r>
            <a:r>
              <a:rPr lang="en-US" dirty="0"/>
              <a:t>you like it or not.</a:t>
            </a:r>
          </a:p>
          <a:p>
            <a:pPr marL="45720" indent="0">
              <a:buNone/>
            </a:pPr>
            <a:endParaRPr lang="en-US" sz="800" dirty="0"/>
          </a:p>
          <a:p>
            <a:pPr marL="45720" indent="0">
              <a:buNone/>
            </a:pPr>
            <a:r>
              <a:rPr lang="en-US" b="1" dirty="0" smtClean="0"/>
              <a:t>Persistence </a:t>
            </a:r>
            <a:r>
              <a:rPr lang="en-US" b="1" dirty="0"/>
              <a:t>of the Saints</a:t>
            </a:r>
            <a:r>
              <a:rPr lang="en-US" dirty="0"/>
              <a:t>:  </a:t>
            </a:r>
            <a:r>
              <a:rPr lang="en-US" dirty="0" smtClean="0"/>
              <a:t>If God saves you, you </a:t>
            </a:r>
            <a:r>
              <a:rPr lang="en-US" dirty="0"/>
              <a:t>cannot lose your salvation.  In other words, “once saved, always saved.”</a:t>
            </a:r>
          </a:p>
          <a:p>
            <a:pPr marL="45720" indent="0">
              <a:buNone/>
            </a:pPr>
            <a:endParaRPr lang="en-US" dirty="0"/>
          </a:p>
        </p:txBody>
      </p:sp>
    </p:spTree>
    <p:extLst>
      <p:ext uri="{BB962C8B-B14F-4D97-AF65-F5344CB8AC3E}">
        <p14:creationId xmlns:p14="http://schemas.microsoft.com/office/powerpoint/2010/main" val="493919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4800600"/>
            <a:ext cx="5791200" cy="1676400"/>
          </a:xfrm>
        </p:spPr>
        <p:txBody>
          <a:bodyPr/>
          <a:lstStyle/>
          <a:p>
            <a:pPr marL="0" indent="0">
              <a:buNone/>
            </a:pPr>
            <a:r>
              <a:rPr lang="en-US" sz="3200" dirty="0" smtClean="0"/>
              <a:t>How did Augustine or Calvin (or my Evangelical friend) arrive at this end?</a:t>
            </a:r>
            <a:endParaRPr lang="en-US" sz="3200" dirty="0"/>
          </a:p>
        </p:txBody>
      </p:sp>
      <p:sp>
        <p:nvSpPr>
          <p:cNvPr id="3" name="Content Placeholder 2"/>
          <p:cNvSpPr>
            <a:spLocks noGrp="1"/>
          </p:cNvSpPr>
          <p:nvPr>
            <p:ph sz="quarter" idx="13"/>
          </p:nvPr>
        </p:nvSpPr>
        <p:spPr>
          <a:xfrm>
            <a:off x="685800" y="533400"/>
            <a:ext cx="7162800" cy="3886200"/>
          </a:xfrm>
        </p:spPr>
        <p:txBody>
          <a:bodyPr>
            <a:normAutofit fontScale="92500"/>
          </a:bodyPr>
          <a:lstStyle/>
          <a:p>
            <a:pPr marL="45720" indent="0">
              <a:buNone/>
            </a:pPr>
            <a:r>
              <a:rPr lang="en-US" sz="2800" b="1" dirty="0" smtClean="0"/>
              <a:t>Answer: </a:t>
            </a:r>
          </a:p>
          <a:p>
            <a:pPr marL="45720" indent="0">
              <a:buNone/>
            </a:pPr>
            <a:r>
              <a:rPr lang="en-US" sz="2800" b="1" dirty="0" smtClean="0"/>
              <a:t>By focusing on God’s sovereignty more than his other qualities.</a:t>
            </a:r>
          </a:p>
          <a:p>
            <a:pPr marL="45720" indent="0">
              <a:buNone/>
            </a:pPr>
            <a:endParaRPr lang="en-US" sz="900" b="1" dirty="0"/>
          </a:p>
          <a:p>
            <a:pPr marL="45720" indent="0">
              <a:buNone/>
            </a:pPr>
            <a:r>
              <a:rPr lang="en-US" sz="2800" b="1" dirty="0" smtClean="0"/>
              <a:t>By focusing on one pet doctrine </a:t>
            </a:r>
            <a:r>
              <a:rPr lang="en-US" sz="2800" b="1" dirty="0" smtClean="0"/>
              <a:t>(</a:t>
            </a:r>
            <a:r>
              <a:rPr lang="en-US" sz="2800" b="1" dirty="0" smtClean="0"/>
              <a:t>salvation by faith) </a:t>
            </a:r>
            <a:r>
              <a:rPr lang="en-US" sz="2800" b="1" dirty="0" smtClean="0"/>
              <a:t>to </a:t>
            </a:r>
            <a:r>
              <a:rPr lang="en-US" sz="2800" b="1" dirty="0" smtClean="0"/>
              <a:t>the exclusion of others.</a:t>
            </a:r>
          </a:p>
          <a:p>
            <a:pPr marL="45720" indent="0">
              <a:buNone/>
            </a:pPr>
            <a:endParaRPr lang="en-US" sz="900" b="1" dirty="0" smtClean="0"/>
          </a:p>
          <a:p>
            <a:pPr marL="45720" indent="0">
              <a:buNone/>
            </a:pPr>
            <a:r>
              <a:rPr lang="en-US" sz="2800" b="1" dirty="0" smtClean="0"/>
              <a:t>By focusing on one book of the Bible (Romans) to the exclusion of others.</a:t>
            </a:r>
          </a:p>
          <a:p>
            <a:pPr marL="45720" indent="0">
              <a:buNone/>
            </a:pPr>
            <a:endParaRPr lang="en-US" sz="2800" dirty="0"/>
          </a:p>
        </p:txBody>
      </p:sp>
    </p:spTree>
    <p:extLst>
      <p:ext uri="{BB962C8B-B14F-4D97-AF65-F5344CB8AC3E}">
        <p14:creationId xmlns:p14="http://schemas.microsoft.com/office/powerpoint/2010/main" val="284473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1" y="5486400"/>
            <a:ext cx="7010400" cy="1066800"/>
          </a:xfrm>
        </p:spPr>
        <p:txBody>
          <a:bodyPr/>
          <a:lstStyle/>
          <a:p>
            <a:pPr marL="0" indent="0">
              <a:buNone/>
            </a:pPr>
            <a:r>
              <a:rPr lang="en-US" dirty="0" smtClean="0"/>
              <a:t>II. Proof-Texts</a:t>
            </a:r>
            <a:endParaRPr lang="en-US" dirty="0"/>
          </a:p>
        </p:txBody>
      </p:sp>
      <p:sp>
        <p:nvSpPr>
          <p:cNvPr id="3" name="Content Placeholder 2"/>
          <p:cNvSpPr>
            <a:spLocks noGrp="1"/>
          </p:cNvSpPr>
          <p:nvPr>
            <p:ph sz="quarter" idx="13"/>
          </p:nvPr>
        </p:nvSpPr>
        <p:spPr>
          <a:xfrm>
            <a:off x="1143000" y="731520"/>
            <a:ext cx="7010400" cy="4373880"/>
          </a:xfrm>
        </p:spPr>
        <p:txBody>
          <a:bodyPr>
            <a:normAutofit/>
          </a:bodyPr>
          <a:lstStyle/>
          <a:p>
            <a:pPr marL="45720" indent="0">
              <a:buNone/>
            </a:pPr>
            <a:r>
              <a:rPr lang="en-US" sz="2400" b="1" dirty="0" smtClean="0"/>
              <a:t>1. John </a:t>
            </a:r>
            <a:r>
              <a:rPr lang="en-US" sz="2400" b="1" dirty="0"/>
              <a:t>10:28-29  “I give them </a:t>
            </a:r>
            <a:r>
              <a:rPr lang="en-US" sz="2400" b="1" dirty="0" smtClean="0"/>
              <a:t>eternal </a:t>
            </a:r>
            <a:r>
              <a:rPr lang="en-US" sz="2400" b="1" dirty="0"/>
              <a:t>life, and they shall never perish; no one can snatch them out of my hand. </a:t>
            </a:r>
            <a:endParaRPr lang="en-US" sz="2400" b="1" dirty="0" smtClean="0"/>
          </a:p>
          <a:p>
            <a:pPr marL="45720" indent="0">
              <a:buNone/>
            </a:pPr>
            <a:endParaRPr lang="en-US" sz="2400" b="1" dirty="0" smtClean="0"/>
          </a:p>
          <a:p>
            <a:pPr marL="45720" indent="0">
              <a:buNone/>
            </a:pPr>
            <a:r>
              <a:rPr lang="en-US" sz="2400" b="1" dirty="0" smtClean="0"/>
              <a:t>2</a:t>
            </a:r>
            <a:r>
              <a:rPr lang="en-US" sz="2400" b="1" dirty="0"/>
              <a:t>. Romans 8:37-39  </a:t>
            </a:r>
            <a:r>
              <a:rPr lang="en-US" sz="2400" b="1" dirty="0" smtClean="0"/>
              <a:t>“…neither </a:t>
            </a:r>
            <a:r>
              <a:rPr lang="en-US" sz="2400" b="1" dirty="0"/>
              <a:t>death nor life, neither angels nor demons, neither the present nor the future, nor any powers, neither height nor depth, nor anything else in all creation, will be able to separate us from the love of God that is in Christ Jesus our Lord</a:t>
            </a:r>
            <a:r>
              <a:rPr lang="en-US" sz="2400" b="1" dirty="0" smtClean="0"/>
              <a:t>.”</a:t>
            </a:r>
          </a:p>
        </p:txBody>
      </p:sp>
    </p:spTree>
    <p:extLst>
      <p:ext uri="{BB962C8B-B14F-4D97-AF65-F5344CB8AC3E}">
        <p14:creationId xmlns:p14="http://schemas.microsoft.com/office/powerpoint/2010/main" val="804969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5181600"/>
            <a:ext cx="6934201" cy="1219200"/>
          </a:xfrm>
        </p:spPr>
        <p:txBody>
          <a:bodyPr/>
          <a:lstStyle/>
          <a:p>
            <a:pPr marL="0" indent="0">
              <a:buNone/>
            </a:pPr>
            <a:r>
              <a:rPr lang="en-US" sz="3200" dirty="0" smtClean="0"/>
              <a:t>III. What </a:t>
            </a:r>
            <a:r>
              <a:rPr lang="en-US" sz="3200" dirty="0" smtClean="0"/>
              <a:t>does the Bible teach about losing our salvation?</a:t>
            </a:r>
            <a:endParaRPr lang="en-US" sz="3200" dirty="0"/>
          </a:p>
        </p:txBody>
      </p:sp>
      <p:sp>
        <p:nvSpPr>
          <p:cNvPr id="3" name="Content Placeholder 2"/>
          <p:cNvSpPr>
            <a:spLocks noGrp="1"/>
          </p:cNvSpPr>
          <p:nvPr>
            <p:ph sz="quarter" idx="13"/>
          </p:nvPr>
        </p:nvSpPr>
        <p:spPr>
          <a:xfrm>
            <a:off x="533400" y="685800"/>
            <a:ext cx="7010400" cy="3520440"/>
          </a:xfrm>
        </p:spPr>
        <p:txBody>
          <a:bodyPr>
            <a:normAutofit/>
          </a:bodyPr>
          <a:lstStyle/>
          <a:p>
            <a:pPr marL="45720" indent="0">
              <a:buNone/>
            </a:pPr>
            <a:r>
              <a:rPr lang="en-US" sz="2800" b="1" dirty="0" smtClean="0"/>
              <a:t>Hebrews:</a:t>
            </a:r>
          </a:p>
          <a:p>
            <a:pPr marL="45720" indent="0">
              <a:buNone/>
            </a:pPr>
            <a:r>
              <a:rPr lang="en-US" sz="2800" b="1" dirty="0" smtClean="0"/>
              <a:t>Hebrews 3:12-14</a:t>
            </a:r>
          </a:p>
          <a:p>
            <a:pPr marL="45720" indent="0">
              <a:buNone/>
            </a:pPr>
            <a:r>
              <a:rPr lang="en-US" sz="2800" b="1" dirty="0" smtClean="0"/>
              <a:t>Hebrews 6:4-8</a:t>
            </a:r>
          </a:p>
          <a:p>
            <a:pPr marL="45720" indent="0">
              <a:buNone/>
            </a:pPr>
            <a:r>
              <a:rPr lang="en-US" sz="2800" b="1" dirty="0" smtClean="0"/>
              <a:t>Hebrews 10:26-31</a:t>
            </a:r>
          </a:p>
          <a:p>
            <a:pPr marL="45720" indent="0">
              <a:buNone/>
            </a:pPr>
            <a:r>
              <a:rPr lang="en-US" sz="2800" b="1" dirty="0" smtClean="0"/>
              <a:t>Hebrews12:14-17</a:t>
            </a:r>
          </a:p>
          <a:p>
            <a:pPr marL="45720" indent="0">
              <a:buNone/>
            </a:pPr>
            <a:r>
              <a:rPr lang="en-US" sz="2800" b="1" dirty="0" smtClean="0"/>
              <a:t>Hebrews </a:t>
            </a:r>
            <a:r>
              <a:rPr lang="en-US" sz="2800" b="1" dirty="0" smtClean="0"/>
              <a:t>12:25</a:t>
            </a:r>
          </a:p>
          <a:p>
            <a:pPr marL="45720" indent="0" algn="r">
              <a:buNone/>
            </a:pPr>
            <a:endParaRPr lang="en-US" sz="2800" b="1" dirty="0"/>
          </a:p>
        </p:txBody>
      </p:sp>
    </p:spTree>
    <p:extLst>
      <p:ext uri="{BB962C8B-B14F-4D97-AF65-F5344CB8AC3E}">
        <p14:creationId xmlns:p14="http://schemas.microsoft.com/office/powerpoint/2010/main" val="1279375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5181600"/>
            <a:ext cx="6934201" cy="1219200"/>
          </a:xfrm>
        </p:spPr>
        <p:txBody>
          <a:bodyPr/>
          <a:lstStyle/>
          <a:p>
            <a:pPr marL="0" indent="0">
              <a:buNone/>
            </a:pPr>
            <a:r>
              <a:rPr lang="en-US" sz="3200" dirty="0" smtClean="0"/>
              <a:t>What does the Bible teach about losing our salvation?</a:t>
            </a:r>
            <a:endParaRPr lang="en-US" sz="3200" dirty="0"/>
          </a:p>
        </p:txBody>
      </p:sp>
      <p:sp>
        <p:nvSpPr>
          <p:cNvPr id="3" name="Content Placeholder 2"/>
          <p:cNvSpPr>
            <a:spLocks noGrp="1"/>
          </p:cNvSpPr>
          <p:nvPr>
            <p:ph sz="quarter" idx="13"/>
          </p:nvPr>
        </p:nvSpPr>
        <p:spPr>
          <a:xfrm>
            <a:off x="533400" y="685800"/>
            <a:ext cx="8077200" cy="3962400"/>
          </a:xfrm>
        </p:spPr>
        <p:txBody>
          <a:bodyPr>
            <a:normAutofit/>
          </a:bodyPr>
          <a:lstStyle/>
          <a:p>
            <a:pPr marL="45720" indent="0">
              <a:buNone/>
            </a:pPr>
            <a:r>
              <a:rPr lang="en-US" sz="2800" b="1" dirty="0" smtClean="0"/>
              <a:t>Peter:  1 Peter 2:20-22</a:t>
            </a:r>
          </a:p>
          <a:p>
            <a:pPr marL="45720" indent="0">
              <a:buNone/>
            </a:pPr>
            <a:endParaRPr lang="en-US" sz="1600" b="1" dirty="0" smtClean="0"/>
          </a:p>
          <a:p>
            <a:pPr marL="45720" indent="0">
              <a:buNone/>
            </a:pPr>
            <a:r>
              <a:rPr lang="en-US" sz="2800" b="1" dirty="0" smtClean="0"/>
              <a:t>Paul: Gal 5:19-21   Phil </a:t>
            </a:r>
            <a:r>
              <a:rPr lang="en-US" sz="2800" b="1" dirty="0" smtClean="0"/>
              <a:t>2:12  Romans 11:19-22</a:t>
            </a:r>
            <a:endParaRPr lang="en-US" sz="2800" b="1" dirty="0" smtClean="0"/>
          </a:p>
          <a:p>
            <a:pPr marL="45720" indent="0">
              <a:buNone/>
            </a:pPr>
            <a:endParaRPr lang="en-US" sz="1600" b="1" dirty="0" smtClean="0"/>
          </a:p>
          <a:p>
            <a:pPr marL="45720" indent="0">
              <a:buNone/>
            </a:pPr>
            <a:r>
              <a:rPr lang="en-US" sz="2800" b="1" dirty="0" smtClean="0"/>
              <a:t>Jesus: Matthew 25:1-13 Parable of the Ten </a:t>
            </a:r>
            <a:r>
              <a:rPr lang="en-US" sz="2800" b="1" dirty="0" smtClean="0"/>
              <a:t>Virgins   Matthew 24:10-13</a:t>
            </a:r>
            <a:endParaRPr lang="en-US" sz="2800" b="1" dirty="0" smtClean="0"/>
          </a:p>
          <a:p>
            <a:pPr marL="45720" indent="0">
              <a:buNone/>
            </a:pPr>
            <a:endParaRPr lang="en-US" sz="2800" b="1" dirty="0"/>
          </a:p>
          <a:p>
            <a:pPr marL="45720" indent="0">
              <a:buNone/>
            </a:pPr>
            <a:r>
              <a:rPr lang="en-US" sz="2800" b="1" dirty="0" smtClean="0"/>
              <a:t>Old Testament: Ezekiel 18:21-24</a:t>
            </a:r>
            <a:endParaRPr lang="en-US" sz="2800" b="1" dirty="0"/>
          </a:p>
        </p:txBody>
      </p:sp>
    </p:spTree>
    <p:extLst>
      <p:ext uri="{BB962C8B-B14F-4D97-AF65-F5344CB8AC3E}">
        <p14:creationId xmlns:p14="http://schemas.microsoft.com/office/powerpoint/2010/main" val="4171400552"/>
      </p:ext>
    </p:extLst>
  </p:cSld>
  <p:clrMapOvr>
    <a:masterClrMapping/>
  </p:clrMapOvr>
</p:sld>
</file>

<file path=ppt/theme/theme1.xml><?xml version="1.0" encoding="utf-8"?>
<a:theme xmlns:a="http://schemas.openxmlformats.org/drawingml/2006/main" name="Slipstream">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134</TotalTime>
  <Words>528</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Slipstream</vt:lpstr>
      <vt:lpstr>Once Saved, Always Saved or Perseverence of the Saints</vt:lpstr>
      <vt:lpstr>Outline</vt:lpstr>
      <vt:lpstr>I. Where did this doctrine come from?</vt:lpstr>
      <vt:lpstr>What’s the connection?</vt:lpstr>
      <vt:lpstr>TULIP</vt:lpstr>
      <vt:lpstr>How did Augustine or Calvin (or my Evangelical friend) arrive at this end?</vt:lpstr>
      <vt:lpstr>II. Proof-Texts</vt:lpstr>
      <vt:lpstr>III. What does the Bible teach about losing our salvation?</vt:lpstr>
      <vt:lpstr>What does the Bible teach about losing our salvation?</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Once Saved, Always Saved or Perseverence of the Saints</dc:title>
  <dc:creator>John Oakes</dc:creator>
  <cp:lastModifiedBy>John Oakes</cp:lastModifiedBy>
  <cp:revision>13</cp:revision>
  <dcterms:created xsi:type="dcterms:W3CDTF">2014-11-06T03:26:14Z</dcterms:created>
  <dcterms:modified xsi:type="dcterms:W3CDTF">2014-11-07T02:46:56Z</dcterms:modified>
</cp:coreProperties>
</file>