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62" r:id="rId3"/>
    <p:sldId id="259" r:id="rId4"/>
    <p:sldId id="260" r:id="rId5"/>
    <p:sldId id="261" r:id="rId6"/>
    <p:sldId id="258" r:id="rId7"/>
    <p:sldId id="264" r:id="rId8"/>
    <p:sldId id="265" r:id="rId9"/>
    <p:sldId id="266" r:id="rId10"/>
    <p:sldId id="267" r:id="rId11"/>
    <p:sldId id="268" r:id="rId12"/>
    <p:sldId id="263"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4660"/>
  </p:normalViewPr>
  <p:slideViewPr>
    <p:cSldViewPr>
      <p:cViewPr>
        <p:scale>
          <a:sx n="76" d="100"/>
          <a:sy n="76" d="100"/>
        </p:scale>
        <p:origin x="-1218"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1084E77-E8A1-4707-94DF-9D0784DCD4DD}" type="datetimeFigureOut">
              <a:rPr lang="en-US"/>
              <a:pPr>
                <a:defRPr/>
              </a:pPr>
              <a:t>10/27/2014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AB12627-5FF8-4E87-B7B6-5A1559B5DFBC}" type="slidenum">
              <a:rPr lang="en-US" altLang="en-US"/>
              <a:pPr/>
              <a:t>‹#›</a:t>
            </a:fld>
            <a:endParaRPr lang="en-US" altLang="en-US"/>
          </a:p>
        </p:txBody>
      </p:sp>
    </p:spTree>
    <p:extLst>
      <p:ext uri="{BB962C8B-B14F-4D97-AF65-F5344CB8AC3E}">
        <p14:creationId xmlns:p14="http://schemas.microsoft.com/office/powerpoint/2010/main" val="38285072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fld id="{8C7B8B88-1FB4-4D66-8C1F-FF0BDA181A89}" type="slidenum">
              <a:rPr lang="en-US" altLang="en-US">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139455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15016164-49D1-4EE4-9BFB-A6666A4FDF8D}" type="datetimeFigureOut">
              <a:rPr lang="en-US" smtClean="0"/>
              <a:pPr>
                <a:defRPr/>
              </a:pPr>
              <a:t>10/27/2014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AA017A-C9D9-4152-A174-C2C50C12E342}" type="slidenum">
              <a:rPr lang="en-US" altLang="en-US" smtClean="0"/>
              <a:pPr/>
              <a:t>‹#›</a:t>
            </a:fld>
            <a:endParaRPr lang="en-US" altLang="en-US"/>
          </a:p>
        </p:txBody>
      </p:sp>
    </p:spTree>
    <p:extLst>
      <p:ext uri="{BB962C8B-B14F-4D97-AF65-F5344CB8AC3E}">
        <p14:creationId xmlns:p14="http://schemas.microsoft.com/office/powerpoint/2010/main" val="265133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0B6BF72-EFC4-46ED-B353-77A6E85B2426}" type="datetimeFigureOut">
              <a:rPr lang="en-US" smtClean="0"/>
              <a:pPr>
                <a:defRPr/>
              </a:pPr>
              <a:t>10/27/2014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542A9F8-0A66-4F0A-9B69-C074D748B72A}" type="slidenum">
              <a:rPr lang="en-US" altLang="en-US" smtClean="0"/>
              <a:pPr/>
              <a:t>‹#›</a:t>
            </a:fld>
            <a:endParaRPr lang="en-US" altLang="en-US"/>
          </a:p>
        </p:txBody>
      </p:sp>
    </p:spTree>
    <p:extLst>
      <p:ext uri="{BB962C8B-B14F-4D97-AF65-F5344CB8AC3E}">
        <p14:creationId xmlns:p14="http://schemas.microsoft.com/office/powerpoint/2010/main" val="387412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0B6BF72-EFC4-46ED-B353-77A6E85B2426}" type="datetimeFigureOut">
              <a:rPr lang="en-US" smtClean="0"/>
              <a:pPr>
                <a:defRPr/>
              </a:pPr>
              <a:t>10/27/2014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542A9F8-0A66-4F0A-9B69-C074D748B72A}" type="slidenum">
              <a:rPr lang="en-US" altLang="en-US" smtClean="0"/>
              <a:pPr/>
              <a:t>‹#›</a:t>
            </a:fld>
            <a:endParaRPr lang="en-US" altLang="en-US"/>
          </a:p>
        </p:txBody>
      </p:sp>
    </p:spTree>
    <p:extLst>
      <p:ext uri="{BB962C8B-B14F-4D97-AF65-F5344CB8AC3E}">
        <p14:creationId xmlns:p14="http://schemas.microsoft.com/office/powerpoint/2010/main" val="1503743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0B6BF72-EFC4-46ED-B353-77A6E85B2426}" type="datetimeFigureOut">
              <a:rPr lang="en-US" smtClean="0"/>
              <a:pPr>
                <a:defRPr/>
              </a:pPr>
              <a:t>10/27/2014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542A9F8-0A66-4F0A-9B69-C074D748B72A}" type="slidenum">
              <a:rPr lang="en-US" altLang="en-US" smtClean="0"/>
              <a:pPr/>
              <a:t>‹#›</a:t>
            </a:fld>
            <a:endParaRPr lang="en-US" alt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29219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0B6BF72-EFC4-46ED-B353-77A6E85B2426}" type="datetimeFigureOut">
              <a:rPr lang="en-US" smtClean="0"/>
              <a:pPr>
                <a:defRPr/>
              </a:pPr>
              <a:t>10/27/2014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542A9F8-0A66-4F0A-9B69-C074D748B72A}" type="slidenum">
              <a:rPr lang="en-US" altLang="en-US" smtClean="0"/>
              <a:pPr/>
              <a:t>‹#›</a:t>
            </a:fld>
            <a:endParaRPr lang="en-US" altLang="en-US"/>
          </a:p>
        </p:txBody>
      </p:sp>
    </p:spTree>
    <p:extLst>
      <p:ext uri="{BB962C8B-B14F-4D97-AF65-F5344CB8AC3E}">
        <p14:creationId xmlns:p14="http://schemas.microsoft.com/office/powerpoint/2010/main" val="3501247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fld id="{00B6BF72-EFC4-46ED-B353-77A6E85B2426}" type="datetimeFigureOut">
              <a:rPr lang="en-US" smtClean="0"/>
              <a:pPr>
                <a:defRPr/>
              </a:pPr>
              <a:t>10/27/2014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3542A9F8-0A66-4F0A-9B69-C074D748B72A}" type="slidenum">
              <a:rPr lang="en-US" altLang="en-US" smtClean="0"/>
              <a:pPr/>
              <a:t>‹#›</a:t>
            </a:fld>
            <a:endParaRPr lang="en-US" altLang="en-US"/>
          </a:p>
        </p:txBody>
      </p:sp>
    </p:spTree>
    <p:extLst>
      <p:ext uri="{BB962C8B-B14F-4D97-AF65-F5344CB8AC3E}">
        <p14:creationId xmlns:p14="http://schemas.microsoft.com/office/powerpoint/2010/main" val="1982272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fld id="{00B6BF72-EFC4-46ED-B353-77A6E85B2426}" type="datetimeFigureOut">
              <a:rPr lang="en-US" smtClean="0"/>
              <a:pPr>
                <a:defRPr/>
              </a:pPr>
              <a:t>10/27/2014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3542A9F8-0A66-4F0A-9B69-C074D748B72A}" type="slidenum">
              <a:rPr lang="en-US" altLang="en-US" smtClean="0"/>
              <a:pPr/>
              <a:t>‹#›</a:t>
            </a:fld>
            <a:endParaRPr lang="en-US" altLang="en-US"/>
          </a:p>
        </p:txBody>
      </p:sp>
    </p:spTree>
    <p:extLst>
      <p:ext uri="{BB962C8B-B14F-4D97-AF65-F5344CB8AC3E}">
        <p14:creationId xmlns:p14="http://schemas.microsoft.com/office/powerpoint/2010/main" val="2599226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D45CDE8-BEA8-4090-B279-CC12954FC7CC}" type="datetimeFigureOut">
              <a:rPr lang="en-US" smtClean="0"/>
              <a:pPr>
                <a:defRPr/>
              </a:pPr>
              <a:t>10/27/2014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A79BBEC-9593-43BA-A147-7C5A1B455216}" type="slidenum">
              <a:rPr lang="en-US" altLang="en-US" smtClean="0"/>
              <a:pPr/>
              <a:t>‹#›</a:t>
            </a:fld>
            <a:endParaRPr lang="en-US" altLang="en-US"/>
          </a:p>
        </p:txBody>
      </p:sp>
    </p:spTree>
    <p:extLst>
      <p:ext uri="{BB962C8B-B14F-4D97-AF65-F5344CB8AC3E}">
        <p14:creationId xmlns:p14="http://schemas.microsoft.com/office/powerpoint/2010/main" val="1953178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3FB6FB4-2690-427F-A1C2-40A59094F66E}" type="datetimeFigureOut">
              <a:rPr lang="en-US" smtClean="0"/>
              <a:pPr>
                <a:defRPr/>
              </a:pPr>
              <a:t>10/27/2014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8CDF52F-D505-469E-ABF8-36DEF2D14443}" type="slidenum">
              <a:rPr lang="en-US" altLang="en-US" smtClean="0"/>
              <a:pPr/>
              <a:t>‹#›</a:t>
            </a:fld>
            <a:endParaRPr lang="en-US" altLang="en-US"/>
          </a:p>
        </p:txBody>
      </p:sp>
    </p:spTree>
    <p:extLst>
      <p:ext uri="{BB962C8B-B14F-4D97-AF65-F5344CB8AC3E}">
        <p14:creationId xmlns:p14="http://schemas.microsoft.com/office/powerpoint/2010/main" val="852611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46492EF-19AB-4B4E-BE96-72A325F9704F}" type="datetimeFigureOut">
              <a:rPr lang="en-US" smtClean="0"/>
              <a:pPr>
                <a:defRPr/>
              </a:pPr>
              <a:t>10/27/2014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FAAF90B-A589-4599-B792-748F43C16A0D}" type="slidenum">
              <a:rPr lang="en-US" altLang="en-US" smtClean="0"/>
              <a:pPr/>
              <a:t>‹#›</a:t>
            </a:fld>
            <a:endParaRPr lang="en-US" altLang="en-US"/>
          </a:p>
        </p:txBody>
      </p:sp>
    </p:spTree>
    <p:extLst>
      <p:ext uri="{BB962C8B-B14F-4D97-AF65-F5344CB8AC3E}">
        <p14:creationId xmlns:p14="http://schemas.microsoft.com/office/powerpoint/2010/main" val="159367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1E3DB58-9B91-4D12-B0C7-1C6727C618ED}" type="datetimeFigureOut">
              <a:rPr lang="en-US" smtClean="0"/>
              <a:pPr>
                <a:defRPr/>
              </a:pPr>
              <a:t>10/27/2014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5EC60C2-9490-48BD-9A66-8C153E07A404}" type="slidenum">
              <a:rPr lang="en-US" altLang="en-US" smtClean="0"/>
              <a:pPr/>
              <a:t>‹#›</a:t>
            </a:fld>
            <a:endParaRPr lang="en-US" altLang="en-US"/>
          </a:p>
        </p:txBody>
      </p:sp>
    </p:spTree>
    <p:extLst>
      <p:ext uri="{BB962C8B-B14F-4D97-AF65-F5344CB8AC3E}">
        <p14:creationId xmlns:p14="http://schemas.microsoft.com/office/powerpoint/2010/main" val="21788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253BCA07-374B-4F5E-ADDA-E6179A83D96E}" type="datetimeFigureOut">
              <a:rPr lang="en-US" smtClean="0"/>
              <a:pPr>
                <a:defRPr/>
              </a:pPr>
              <a:t>10/27/2014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D8CEE67-7A49-43B8-85D1-0938A3BFE8CF}" type="slidenum">
              <a:rPr lang="en-US" altLang="en-US" smtClean="0"/>
              <a:pPr/>
              <a:t>‹#›</a:t>
            </a:fld>
            <a:endParaRPr lang="en-US" altLang="en-US"/>
          </a:p>
        </p:txBody>
      </p:sp>
    </p:spTree>
    <p:extLst>
      <p:ext uri="{BB962C8B-B14F-4D97-AF65-F5344CB8AC3E}">
        <p14:creationId xmlns:p14="http://schemas.microsoft.com/office/powerpoint/2010/main" val="155415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2BD21F2D-B7E8-49F6-8DDA-FBB293BEEDE1}" type="datetimeFigureOut">
              <a:rPr lang="en-US" smtClean="0"/>
              <a:pPr>
                <a:defRPr/>
              </a:pPr>
              <a:t>10/27/2014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13D8C82-A789-43A1-905B-2429EB294EF3}" type="slidenum">
              <a:rPr lang="en-US" altLang="en-US" smtClean="0"/>
              <a:pPr/>
              <a:t>‹#›</a:t>
            </a:fld>
            <a:endParaRPr lang="en-US" altLang="en-US"/>
          </a:p>
        </p:txBody>
      </p:sp>
    </p:spTree>
    <p:extLst>
      <p:ext uri="{BB962C8B-B14F-4D97-AF65-F5344CB8AC3E}">
        <p14:creationId xmlns:p14="http://schemas.microsoft.com/office/powerpoint/2010/main" val="391029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AAEFE250-C7A9-495F-BC91-78CA8CFD1162}" type="datetimeFigureOut">
              <a:rPr lang="en-US" smtClean="0"/>
              <a:pPr>
                <a:defRPr/>
              </a:pPr>
              <a:t>10/27/2014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86581FC8-3FD2-4833-B87F-FF5A74E87011}" type="slidenum">
              <a:rPr lang="en-US" altLang="en-US" smtClean="0"/>
              <a:pPr/>
              <a:t>‹#›</a:t>
            </a:fld>
            <a:endParaRPr lang="en-US" altLang="en-US"/>
          </a:p>
        </p:txBody>
      </p:sp>
    </p:spTree>
    <p:extLst>
      <p:ext uri="{BB962C8B-B14F-4D97-AF65-F5344CB8AC3E}">
        <p14:creationId xmlns:p14="http://schemas.microsoft.com/office/powerpoint/2010/main" val="470578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3D4825C-E252-405E-AD58-4F7E2A1CB99A}" type="datetimeFigureOut">
              <a:rPr lang="en-US" smtClean="0"/>
              <a:pPr>
                <a:defRPr/>
              </a:pPr>
              <a:t>10/27/2014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320FF7EA-74E1-4E4A-94BB-25DC66920697}" type="slidenum">
              <a:rPr lang="en-US" altLang="en-US" smtClean="0"/>
              <a:pPr/>
              <a:t>‹#›</a:t>
            </a:fld>
            <a:endParaRPr lang="en-US" altLang="en-US"/>
          </a:p>
        </p:txBody>
      </p:sp>
    </p:spTree>
    <p:extLst>
      <p:ext uri="{BB962C8B-B14F-4D97-AF65-F5344CB8AC3E}">
        <p14:creationId xmlns:p14="http://schemas.microsoft.com/office/powerpoint/2010/main" val="339040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73110AD-78A8-42D7-B073-8591B5FDF861}" type="datetimeFigureOut">
              <a:rPr lang="en-US" smtClean="0"/>
              <a:pPr>
                <a:defRPr/>
              </a:pPr>
              <a:t>10/27/2014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7627B57-3F78-4575-A914-3480FEDE6D99}" type="slidenum">
              <a:rPr lang="en-US" altLang="en-US" smtClean="0"/>
              <a:pPr/>
              <a:t>‹#›</a:t>
            </a:fld>
            <a:endParaRPr lang="en-US" altLang="en-US"/>
          </a:p>
        </p:txBody>
      </p:sp>
    </p:spTree>
    <p:extLst>
      <p:ext uri="{BB962C8B-B14F-4D97-AF65-F5344CB8AC3E}">
        <p14:creationId xmlns:p14="http://schemas.microsoft.com/office/powerpoint/2010/main" val="407017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FBA64A8-22FF-450D-BD80-C2F435EDC874}" type="datetimeFigureOut">
              <a:rPr lang="en-US" smtClean="0"/>
              <a:pPr>
                <a:defRPr/>
              </a:pPr>
              <a:t>10/27/2014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E6ABD76-1A9A-42DE-99F5-8BED59F1F382}" type="slidenum">
              <a:rPr lang="en-US" altLang="en-US" smtClean="0"/>
              <a:pPr/>
              <a:t>‹#›</a:t>
            </a:fld>
            <a:endParaRPr lang="en-US" altLang="en-US"/>
          </a:p>
        </p:txBody>
      </p:sp>
    </p:spTree>
    <p:extLst>
      <p:ext uri="{BB962C8B-B14F-4D97-AF65-F5344CB8AC3E}">
        <p14:creationId xmlns:p14="http://schemas.microsoft.com/office/powerpoint/2010/main" val="148707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00B6BF72-EFC4-46ED-B353-77A6E85B2426}" type="datetimeFigureOut">
              <a:rPr lang="en-US" smtClean="0"/>
              <a:pPr>
                <a:defRPr/>
              </a:pPr>
              <a:t>10/27/2014</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542A9F8-0A66-4F0A-9B69-C074D748B72A}" type="slidenum">
              <a:rPr lang="en-US" altLang="en-US" smtClean="0"/>
              <a:pPr/>
              <a:t>‹#›</a:t>
            </a:fld>
            <a:endParaRPr lang="en-US" altLang="en-US"/>
          </a:p>
        </p:txBody>
      </p:sp>
    </p:spTree>
    <p:extLst>
      <p:ext uri="{BB962C8B-B14F-4D97-AF65-F5344CB8AC3E}">
        <p14:creationId xmlns:p14="http://schemas.microsoft.com/office/powerpoint/2010/main" val="309013061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61938"/>
            <a:ext cx="8229600" cy="1447800"/>
          </a:xfrm>
        </p:spPr>
        <p:txBody>
          <a:bodyPr>
            <a:normAutofit/>
          </a:bodyPr>
          <a:lstStyle/>
          <a:p>
            <a:pPr fontAlgn="auto">
              <a:spcAft>
                <a:spcPts val="0"/>
              </a:spcAft>
              <a:defRPr/>
            </a:pPr>
            <a:r>
              <a:rPr lang="en-US" sz="3600" dirty="0" smtClean="0">
                <a:solidFill>
                  <a:srgbClr val="FFFF00"/>
                </a:solidFill>
                <a:latin typeface="Adobe Garamond Pro Bold" panose="02020702060506020403" pitchFamily="18" charset="0"/>
              </a:rPr>
              <a:t>Know how to answer:</a:t>
            </a:r>
            <a:br>
              <a:rPr lang="en-US" sz="3600" dirty="0" smtClean="0">
                <a:solidFill>
                  <a:srgbClr val="FFFF00"/>
                </a:solidFill>
                <a:latin typeface="Adobe Garamond Pro Bold" panose="02020702060506020403" pitchFamily="18" charset="0"/>
              </a:rPr>
            </a:br>
            <a:r>
              <a:rPr lang="en-US" sz="3600" dirty="0" smtClean="0">
                <a:solidFill>
                  <a:srgbClr val="FFFF00"/>
                </a:solidFill>
                <a:latin typeface="Adobe Garamond Pro Bold" panose="02020702060506020403" pitchFamily="18" charset="0"/>
              </a:rPr>
              <a:t>conversational apologetics</a:t>
            </a:r>
            <a:endParaRPr lang="en-US" sz="3600" dirty="0">
              <a:solidFill>
                <a:srgbClr val="FFFF00"/>
              </a:solidFill>
              <a:latin typeface="Adobe Garamond Pro Bold" panose="02020702060506020403" pitchFamily="18" charset="0"/>
            </a:endParaRPr>
          </a:p>
        </p:txBody>
      </p:sp>
      <p:sp>
        <p:nvSpPr>
          <p:cNvPr id="3075" name="Subtitle 2"/>
          <p:cNvSpPr>
            <a:spLocks noGrp="1"/>
          </p:cNvSpPr>
          <p:nvPr>
            <p:ph type="subTitle" idx="1"/>
          </p:nvPr>
        </p:nvSpPr>
        <p:spPr>
          <a:xfrm>
            <a:off x="1981200" y="4114800"/>
            <a:ext cx="7010400" cy="1524000"/>
          </a:xfrm>
        </p:spPr>
        <p:txBody>
          <a:bodyPr>
            <a:noAutofit/>
          </a:bodyPr>
          <a:lstStyle/>
          <a:p>
            <a:pPr algn="r"/>
            <a:r>
              <a:rPr lang="en-US" altLang="en-US" sz="2800" dirty="0" smtClean="0">
                <a:latin typeface="Adobe Garamond Pro Bold" panose="02020702060506020403" pitchFamily="18" charset="0"/>
              </a:rPr>
              <a:t>Kedron Jones </a:t>
            </a:r>
          </a:p>
          <a:p>
            <a:pPr algn="r"/>
            <a:r>
              <a:rPr lang="en-US" altLang="en-US" sz="2800" dirty="0" smtClean="0">
                <a:latin typeface="Adobe Garamond Pro Bold" panose="02020702060506020403" pitchFamily="18" charset="0"/>
              </a:rPr>
              <a:t>Apologetics Research Society</a:t>
            </a:r>
          </a:p>
          <a:p>
            <a:pPr algn="r"/>
            <a:r>
              <a:rPr lang="en-US" altLang="en-US" sz="2800" dirty="0" smtClean="0">
                <a:latin typeface="Adobe Garamond Pro Bold" panose="02020702060506020403" pitchFamily="18" charset="0"/>
              </a:rPr>
              <a:t>October 18, 2014</a:t>
            </a:r>
          </a:p>
        </p:txBody>
      </p:sp>
      <p:pic>
        <p:nvPicPr>
          <p:cNvPr id="3076" name="Picture 6" descr="Tr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94025"/>
            <a:ext cx="449580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133600"/>
            <a:ext cx="7721600" cy="2882900"/>
          </a:xfrm>
        </p:spPr>
      </p:pic>
      <p:sp>
        <p:nvSpPr>
          <p:cNvPr id="5" name="TextBox 8"/>
          <p:cNvSpPr txBox="1">
            <a:spLocks noChangeArrowheads="1"/>
          </p:cNvSpPr>
          <p:nvPr/>
        </p:nvSpPr>
        <p:spPr bwMode="auto">
          <a:xfrm>
            <a:off x="415925" y="200025"/>
            <a:ext cx="8118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altLang="en-US" sz="3600" b="1" dirty="0" smtClean="0">
                <a:solidFill>
                  <a:srgbClr val="FFFF00"/>
                </a:solidFill>
                <a:effectLst>
                  <a:outerShdw blurRad="38100" dist="38100" dir="2700000" algn="tl">
                    <a:srgbClr val="000000">
                      <a:alpha val="43137"/>
                    </a:srgbClr>
                  </a:outerShdw>
                </a:effectLst>
                <a:latin typeface="Adobe Garamond Pro" panose="02020502060506020403" pitchFamily="18" charset="0"/>
              </a:rPr>
              <a:t>The Second Question Tells You Why They Think the Way They Do.</a:t>
            </a:r>
            <a:endParaRPr lang="en-US" altLang="en-US" sz="3600" b="1" dirty="0">
              <a:solidFill>
                <a:srgbClr val="FFFF00"/>
              </a:solidFill>
              <a:effectLst>
                <a:outerShdw blurRad="38100" dist="38100" dir="2700000" algn="tl">
                  <a:srgbClr val="000000">
                    <a:alpha val="43137"/>
                  </a:srgbClr>
                </a:outerShdw>
              </a:effectLst>
              <a:latin typeface="Adobe Garamond Pro" panose="02020502060506020403" pitchFamily="18" charset="0"/>
            </a:endParaRPr>
          </a:p>
        </p:txBody>
      </p:sp>
      <p:sp>
        <p:nvSpPr>
          <p:cNvPr id="7" name="TextBox 8"/>
          <p:cNvSpPr txBox="1">
            <a:spLocks noChangeArrowheads="1"/>
          </p:cNvSpPr>
          <p:nvPr/>
        </p:nvSpPr>
        <p:spPr bwMode="auto">
          <a:xfrm>
            <a:off x="404350" y="5149581"/>
            <a:ext cx="8118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altLang="en-US" sz="2800" b="1" dirty="0" smtClean="0">
                <a:effectLst>
                  <a:outerShdw blurRad="38100" dist="38100" dir="2700000" algn="tl">
                    <a:srgbClr val="000000">
                      <a:alpha val="43137"/>
                    </a:srgbClr>
                  </a:outerShdw>
                </a:effectLst>
                <a:latin typeface="Adobe Garamond Pro" panose="02020502060506020403" pitchFamily="18" charset="0"/>
              </a:rPr>
              <a:t>Key Question: “How did you come to that conclusion?”</a:t>
            </a:r>
            <a:endParaRPr lang="en-US" altLang="en-US" sz="2800" b="1" dirty="0">
              <a:effectLst>
                <a:outerShdw blurRad="38100" dist="38100" dir="2700000" algn="tl">
                  <a:srgbClr val="000000">
                    <a:alpha val="43137"/>
                  </a:srgbClr>
                </a:outerShdw>
              </a:effectLst>
              <a:latin typeface="Adobe Garamond Pro" panose="02020502060506020403" pitchFamily="18" charset="0"/>
            </a:endParaRPr>
          </a:p>
        </p:txBody>
      </p:sp>
    </p:spTree>
    <p:extLst>
      <p:ext uri="{BB962C8B-B14F-4D97-AF65-F5344CB8AC3E}">
        <p14:creationId xmlns:p14="http://schemas.microsoft.com/office/powerpoint/2010/main" val="1912766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765322" cy="5943600"/>
          </a:xfrm>
        </p:spPr>
        <p:txBody>
          <a:bodyPr>
            <a:normAutofit/>
          </a:bodyPr>
          <a:lstStyle/>
          <a:p>
            <a:pPr marL="0" indent="0">
              <a:buNone/>
            </a:pPr>
            <a:r>
              <a:rPr lang="en-US" sz="2600" b="1" dirty="0" smtClean="0">
                <a:latin typeface="Adobe Garamond Pro Bold" panose="02020702060506020403" pitchFamily="18" charset="0"/>
              </a:rPr>
              <a:t>“The Bible has been translated and re-translated…”</a:t>
            </a:r>
          </a:p>
          <a:p>
            <a:pPr>
              <a:buFontTx/>
              <a:buChar char="-"/>
            </a:pPr>
            <a:r>
              <a:rPr lang="en-US" sz="2600" b="1" dirty="0" smtClean="0">
                <a:latin typeface="Adobe Garamond Pro Bold" panose="02020702060506020403" pitchFamily="18" charset="0"/>
              </a:rPr>
              <a:t>How did you come to that conclusion?</a:t>
            </a:r>
          </a:p>
          <a:p>
            <a:pPr marL="0" indent="0">
              <a:buNone/>
            </a:pPr>
            <a:endParaRPr lang="en-US" sz="2600" b="1" dirty="0" smtClean="0">
              <a:latin typeface="Adobe Garamond Pro Bold" panose="02020702060506020403" pitchFamily="18" charset="0"/>
            </a:endParaRPr>
          </a:p>
          <a:p>
            <a:pPr marL="0" indent="0">
              <a:buNone/>
            </a:pPr>
            <a:r>
              <a:rPr lang="en-US" sz="2600" b="1" dirty="0" smtClean="0">
                <a:latin typeface="Adobe Garamond Pro Bold" panose="02020702060506020403" pitchFamily="18" charset="0"/>
              </a:rPr>
              <a:t>“Jesus taught reincarnation after travelling to India.”</a:t>
            </a:r>
          </a:p>
          <a:p>
            <a:pPr>
              <a:buFontTx/>
              <a:buChar char="-"/>
            </a:pPr>
            <a:r>
              <a:rPr lang="en-US" sz="2600" b="1" dirty="0" smtClean="0">
                <a:latin typeface="Adobe Garamond Pro Bold" panose="02020702060506020403" pitchFamily="18" charset="0"/>
              </a:rPr>
              <a:t>What reasons do you have for thinking </a:t>
            </a:r>
            <a:r>
              <a:rPr lang="en-US" sz="2600" dirty="0">
                <a:latin typeface="Adobe Garamond Pro Bold" panose="02020702060506020403" pitchFamily="18" charset="0"/>
              </a:rPr>
              <a:t>t</a:t>
            </a:r>
            <a:r>
              <a:rPr lang="en-US" sz="2600" dirty="0" smtClean="0">
                <a:latin typeface="Adobe Garamond Pro Bold" panose="02020702060506020403" pitchFamily="18" charset="0"/>
              </a:rPr>
              <a:t>hat’s </a:t>
            </a:r>
            <a:r>
              <a:rPr lang="en-US" sz="2600" b="1" dirty="0" smtClean="0">
                <a:latin typeface="Adobe Garamond Pro Bold" panose="02020702060506020403" pitchFamily="18" charset="0"/>
              </a:rPr>
              <a:t>true?</a:t>
            </a:r>
          </a:p>
          <a:p>
            <a:pPr>
              <a:buFontTx/>
              <a:buChar char="-"/>
            </a:pPr>
            <a:endParaRPr lang="en-US" sz="2600" b="1" dirty="0">
              <a:latin typeface="Adobe Garamond Pro Bold" panose="02020702060506020403" pitchFamily="18" charset="0"/>
            </a:endParaRPr>
          </a:p>
          <a:p>
            <a:pPr marL="0" indent="0">
              <a:buNone/>
            </a:pPr>
            <a:r>
              <a:rPr lang="en-US" sz="2600" b="1" dirty="0" smtClean="0">
                <a:latin typeface="Adobe Garamond Pro Bold" panose="02020702060506020403" pitchFamily="18" charset="0"/>
              </a:rPr>
              <a:t>“Joseph Smith is a prophet of God.”</a:t>
            </a:r>
          </a:p>
          <a:p>
            <a:pPr marL="0" indent="0">
              <a:buNone/>
            </a:pPr>
            <a:r>
              <a:rPr lang="en-US" sz="2600" b="1" dirty="0" smtClean="0">
                <a:latin typeface="Adobe Garamond Pro Bold" panose="02020702060506020403" pitchFamily="18" charset="0"/>
              </a:rPr>
              <a:t>- Why should I believe </a:t>
            </a:r>
            <a:r>
              <a:rPr lang="en-US" sz="2600" dirty="0" smtClean="0">
                <a:latin typeface="Adobe Garamond Pro Bold" panose="02020702060506020403" pitchFamily="18" charset="0"/>
              </a:rPr>
              <a:t>that </a:t>
            </a:r>
            <a:r>
              <a:rPr lang="en-US" sz="2600" b="1" dirty="0" smtClean="0">
                <a:latin typeface="Adobe Garamond Pro Bold" panose="02020702060506020403" pitchFamily="18" charset="0"/>
              </a:rPr>
              <a:t>about Joseph Smith?</a:t>
            </a:r>
            <a:endParaRPr lang="en-US" sz="2600" b="1" dirty="0">
              <a:latin typeface="Adobe Garamond Pro Bold" panose="02020702060506020403" pitchFamily="18" charset="0"/>
            </a:endParaRPr>
          </a:p>
        </p:txBody>
      </p:sp>
    </p:spTree>
    <p:extLst>
      <p:ext uri="{BB962C8B-B14F-4D97-AF65-F5344CB8AC3E}">
        <p14:creationId xmlns:p14="http://schemas.microsoft.com/office/powerpoint/2010/main" val="3538036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306" y="1295400"/>
            <a:ext cx="4377712" cy="4179804"/>
          </a:xfrm>
        </p:spPr>
      </p:pic>
      <p:sp>
        <p:nvSpPr>
          <p:cNvPr id="6" name="TextBox 8"/>
          <p:cNvSpPr txBox="1">
            <a:spLocks noChangeArrowheads="1"/>
          </p:cNvSpPr>
          <p:nvPr/>
        </p:nvSpPr>
        <p:spPr bwMode="auto">
          <a:xfrm>
            <a:off x="415925" y="200025"/>
            <a:ext cx="8118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altLang="en-US" sz="3600" b="1" dirty="0" smtClean="0">
                <a:solidFill>
                  <a:srgbClr val="FFFF00"/>
                </a:solidFill>
                <a:effectLst>
                  <a:outerShdw blurRad="38100" dist="38100" dir="2700000" algn="tl">
                    <a:srgbClr val="000000">
                      <a:alpha val="43137"/>
                    </a:srgbClr>
                  </a:outerShdw>
                </a:effectLst>
                <a:latin typeface="Adobe Garamond Pro" panose="02020502060506020403" pitchFamily="18" charset="0"/>
              </a:rPr>
              <a:t>Taking the Roof Off</a:t>
            </a:r>
            <a:endParaRPr lang="en-US" altLang="en-US" sz="3600" b="1" dirty="0">
              <a:solidFill>
                <a:srgbClr val="FFFF00"/>
              </a:solidFill>
              <a:effectLst>
                <a:outerShdw blurRad="38100" dist="38100" dir="2700000" algn="tl">
                  <a:srgbClr val="000000">
                    <a:alpha val="43137"/>
                  </a:srgbClr>
                </a:outerShdw>
              </a:effectLst>
              <a:latin typeface="Adobe Garamond Pro" panose="02020502060506020403" pitchFamily="18" charset="0"/>
            </a:endParaRPr>
          </a:p>
        </p:txBody>
      </p:sp>
      <p:sp>
        <p:nvSpPr>
          <p:cNvPr id="7" name="TextBox 8"/>
          <p:cNvSpPr txBox="1">
            <a:spLocks noChangeArrowheads="1"/>
          </p:cNvSpPr>
          <p:nvPr/>
        </p:nvSpPr>
        <p:spPr bwMode="auto">
          <a:xfrm>
            <a:off x="415924" y="5715000"/>
            <a:ext cx="8118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altLang="en-US" sz="2800" b="1" dirty="0" smtClean="0">
                <a:effectLst>
                  <a:outerShdw blurRad="38100" dist="38100" dir="2700000" algn="tl">
                    <a:srgbClr val="000000">
                      <a:alpha val="43137"/>
                    </a:srgbClr>
                  </a:outerShdw>
                </a:effectLst>
                <a:latin typeface="Adobe Garamond Pro" panose="02020502060506020403" pitchFamily="18" charset="0"/>
              </a:rPr>
              <a:t>Some beliefs have bad consequences</a:t>
            </a:r>
            <a:endParaRPr lang="en-US" altLang="en-US" sz="2800" b="1" dirty="0">
              <a:effectLst>
                <a:outerShdw blurRad="38100" dist="38100" dir="2700000" algn="tl">
                  <a:srgbClr val="000000">
                    <a:alpha val="43137"/>
                  </a:srgbClr>
                </a:outerShdw>
              </a:effectLst>
              <a:latin typeface="Adobe Garamond Pro" panose="02020502060506020403" pitchFamily="18" charset="0"/>
            </a:endParaRPr>
          </a:p>
        </p:txBody>
      </p:sp>
    </p:spTree>
    <p:extLst>
      <p:ext uri="{BB962C8B-B14F-4D97-AF65-F5344CB8AC3E}">
        <p14:creationId xmlns:p14="http://schemas.microsoft.com/office/powerpoint/2010/main" val="3961926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765322" cy="5943600"/>
          </a:xfrm>
        </p:spPr>
        <p:txBody>
          <a:bodyPr>
            <a:normAutofit/>
          </a:bodyPr>
          <a:lstStyle/>
          <a:p>
            <a:pPr marL="0" indent="0">
              <a:buNone/>
            </a:pPr>
            <a:r>
              <a:rPr lang="en-US" sz="3600" b="1" dirty="0" smtClean="0">
                <a:latin typeface="Adobe Garamond Pro Bold" panose="02020702060506020403" pitchFamily="18" charset="0"/>
              </a:rPr>
              <a:t>Father:</a:t>
            </a:r>
            <a:r>
              <a:rPr lang="en-US" sz="3600" dirty="0" smtClean="0">
                <a:latin typeface="Adobe Garamond Pro Bold" panose="02020702060506020403" pitchFamily="18" charset="0"/>
              </a:rPr>
              <a:t> “Why did you start smoking?”</a:t>
            </a:r>
          </a:p>
          <a:p>
            <a:pPr marL="0" indent="0">
              <a:buNone/>
            </a:pPr>
            <a:endParaRPr lang="en-US" sz="3600" dirty="0">
              <a:latin typeface="Adobe Garamond Pro Bold" panose="02020702060506020403" pitchFamily="18" charset="0"/>
            </a:endParaRPr>
          </a:p>
          <a:p>
            <a:pPr marL="0" indent="0">
              <a:buNone/>
            </a:pPr>
            <a:r>
              <a:rPr lang="en-US" sz="3600" b="1" dirty="0" smtClean="0">
                <a:latin typeface="Adobe Garamond Pro Bold" panose="02020702060506020403" pitchFamily="18" charset="0"/>
              </a:rPr>
              <a:t>Daughter:</a:t>
            </a:r>
            <a:r>
              <a:rPr lang="en-US" sz="3600" dirty="0" smtClean="0">
                <a:latin typeface="Adobe Garamond Pro Bold" panose="02020702060506020403" pitchFamily="18" charset="0"/>
              </a:rPr>
              <a:t> “Because all my friends were doing it.”</a:t>
            </a:r>
          </a:p>
          <a:p>
            <a:pPr marL="0" indent="0">
              <a:buNone/>
            </a:pPr>
            <a:endParaRPr lang="en-US" sz="3600" dirty="0">
              <a:latin typeface="Adobe Garamond Pro Bold" panose="02020702060506020403" pitchFamily="18" charset="0"/>
            </a:endParaRPr>
          </a:p>
          <a:p>
            <a:pPr marL="0" indent="0">
              <a:buNone/>
            </a:pPr>
            <a:r>
              <a:rPr lang="en-US" sz="3600" b="1" dirty="0" smtClean="0">
                <a:latin typeface="Adobe Garamond Pro Bold" panose="02020702060506020403" pitchFamily="18" charset="0"/>
              </a:rPr>
              <a:t>Father:</a:t>
            </a:r>
            <a:r>
              <a:rPr lang="en-US" sz="3600" dirty="0" smtClean="0">
                <a:latin typeface="Adobe Garamond Pro Bold" panose="02020702060506020403" pitchFamily="18" charset="0"/>
              </a:rPr>
              <a:t> “If all of your friends jumped off a cliff, would you do that too?”</a:t>
            </a:r>
            <a:endParaRPr lang="en-US" sz="3600" dirty="0">
              <a:latin typeface="Adobe Garamond Pro Bold" panose="02020702060506020403" pitchFamily="18" charset="0"/>
            </a:endParaRPr>
          </a:p>
        </p:txBody>
      </p:sp>
    </p:spTree>
    <p:extLst>
      <p:ext uri="{BB962C8B-B14F-4D97-AF65-F5344CB8AC3E}">
        <p14:creationId xmlns:p14="http://schemas.microsoft.com/office/powerpoint/2010/main" val="1132583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15925" y="200025"/>
            <a:ext cx="8118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altLang="en-US" sz="3600" b="1" dirty="0" smtClean="0">
                <a:solidFill>
                  <a:srgbClr val="FFFF00"/>
                </a:solidFill>
                <a:effectLst>
                  <a:outerShdw blurRad="38100" dist="38100" dir="2700000" algn="tl">
                    <a:srgbClr val="000000">
                      <a:alpha val="43137"/>
                    </a:srgbClr>
                  </a:outerShdw>
                </a:effectLst>
                <a:latin typeface="Adobe Garamond Pro" panose="02020502060506020403" pitchFamily="18" charset="0"/>
              </a:rPr>
              <a:t>The Suicide Tactic</a:t>
            </a:r>
            <a:endParaRPr lang="en-US" altLang="en-US" sz="3600" b="1" dirty="0">
              <a:solidFill>
                <a:srgbClr val="FFFF00"/>
              </a:solidFill>
              <a:effectLst>
                <a:outerShdw blurRad="38100" dist="38100" dir="2700000" algn="tl">
                  <a:srgbClr val="000000">
                    <a:alpha val="43137"/>
                  </a:srgbClr>
                </a:outerShdw>
              </a:effectLst>
              <a:latin typeface="Adobe Garamond Pro" panose="020205020605060204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600200"/>
            <a:ext cx="4829175" cy="3581400"/>
          </a:xfrm>
          <a:prstGeom prst="rect">
            <a:avLst/>
          </a:prstGeom>
        </p:spPr>
      </p:pic>
      <p:sp>
        <p:nvSpPr>
          <p:cNvPr id="7" name="TextBox 8"/>
          <p:cNvSpPr txBox="1">
            <a:spLocks noChangeArrowheads="1"/>
          </p:cNvSpPr>
          <p:nvPr/>
        </p:nvSpPr>
        <p:spPr bwMode="auto">
          <a:xfrm>
            <a:off x="488949" y="5612278"/>
            <a:ext cx="8118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altLang="en-US" sz="2400" b="1" dirty="0" smtClean="0">
                <a:effectLst>
                  <a:outerShdw blurRad="38100" dist="38100" dir="2700000" algn="tl">
                    <a:srgbClr val="000000">
                      <a:alpha val="43137"/>
                    </a:srgbClr>
                  </a:outerShdw>
                </a:effectLst>
                <a:latin typeface="Adobe Garamond Pro" panose="02020502060506020403" pitchFamily="18" charset="0"/>
              </a:rPr>
              <a:t>The  Suicide Tactic makes capital of the tendency of some views to be self-refuting.</a:t>
            </a:r>
            <a:endParaRPr lang="en-US" altLang="en-US" sz="2400" b="1" dirty="0">
              <a:effectLst>
                <a:outerShdw blurRad="38100" dist="38100" dir="2700000" algn="tl">
                  <a:srgbClr val="000000">
                    <a:alpha val="43137"/>
                  </a:srgbClr>
                </a:outerShdw>
              </a:effectLst>
              <a:latin typeface="Adobe Garamond Pro" panose="02020502060506020403" pitchFamily="18" charset="0"/>
            </a:endParaRPr>
          </a:p>
        </p:txBody>
      </p:sp>
    </p:spTree>
    <p:extLst>
      <p:ext uri="{BB962C8B-B14F-4D97-AF65-F5344CB8AC3E}">
        <p14:creationId xmlns:p14="http://schemas.microsoft.com/office/powerpoint/2010/main" val="102988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65322" cy="5029200"/>
          </a:xfrm>
        </p:spPr>
        <p:txBody>
          <a:bodyPr>
            <a:noAutofit/>
          </a:bodyPr>
          <a:lstStyle/>
          <a:p>
            <a:pPr marL="0" indent="0" algn="ctr">
              <a:buNone/>
            </a:pPr>
            <a:endParaRPr lang="en-US" sz="3600" dirty="0" smtClean="0">
              <a:latin typeface="Adobe Garamond Pro Bold" panose="02020702060506020403" pitchFamily="18" charset="0"/>
            </a:endParaRPr>
          </a:p>
          <a:p>
            <a:pPr marL="0" indent="0" algn="ctr">
              <a:buNone/>
            </a:pPr>
            <a:r>
              <a:rPr lang="en-US" sz="3600" dirty="0" smtClean="0">
                <a:latin typeface="Adobe Garamond Pro Bold" panose="02020702060506020403" pitchFamily="18" charset="0"/>
              </a:rPr>
              <a:t>“There is no truth.”</a:t>
            </a:r>
          </a:p>
          <a:p>
            <a:pPr marL="0" indent="0">
              <a:buNone/>
            </a:pPr>
            <a:endParaRPr lang="en-US" sz="3600" dirty="0" smtClean="0">
              <a:latin typeface="Adobe Garamond Pro Bold" panose="02020702060506020403" pitchFamily="18" charset="0"/>
            </a:endParaRPr>
          </a:p>
          <a:p>
            <a:pPr marL="0" indent="0">
              <a:buNone/>
            </a:pPr>
            <a:endParaRPr lang="en-US" sz="3600" dirty="0" smtClean="0">
              <a:latin typeface="Adobe Garamond Pro Bold" panose="02020702060506020403" pitchFamily="18" charset="0"/>
            </a:endParaRPr>
          </a:p>
          <a:p>
            <a:pPr marL="0" indent="0">
              <a:buNone/>
            </a:pPr>
            <a:endParaRPr lang="en-US" sz="3600" dirty="0">
              <a:latin typeface="Adobe Garamond Pro Bold" panose="02020702060506020403" pitchFamily="18" charset="0"/>
            </a:endParaRPr>
          </a:p>
          <a:p>
            <a:pPr marL="0" indent="0" algn="ctr">
              <a:buNone/>
            </a:pPr>
            <a:r>
              <a:rPr lang="en-US" sz="3600" dirty="0" smtClean="0">
                <a:latin typeface="Adobe Garamond Pro Bold" panose="02020702060506020403" pitchFamily="18" charset="0"/>
              </a:rPr>
              <a:t>“You shouldn’t judge others!”</a:t>
            </a:r>
            <a:endParaRPr lang="en-US" sz="3600" dirty="0">
              <a:latin typeface="Adobe Garamond Pro Bold" panose="02020702060506020403" pitchFamily="18" charset="0"/>
            </a:endParaRPr>
          </a:p>
        </p:txBody>
      </p:sp>
    </p:spTree>
    <p:extLst>
      <p:ext uri="{BB962C8B-B14F-4D97-AF65-F5344CB8AC3E}">
        <p14:creationId xmlns:p14="http://schemas.microsoft.com/office/powerpoint/2010/main" val="1832010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15925" y="200025"/>
            <a:ext cx="8118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altLang="en-US" sz="3600" b="1" dirty="0" smtClean="0">
                <a:solidFill>
                  <a:srgbClr val="FFFF00"/>
                </a:solidFill>
                <a:effectLst>
                  <a:outerShdw blurRad="38100" dist="38100" dir="2700000" algn="tl">
                    <a:srgbClr val="000000">
                      <a:alpha val="43137"/>
                    </a:srgbClr>
                  </a:outerShdw>
                </a:effectLst>
                <a:latin typeface="Adobe Garamond Pro" panose="02020502060506020403" pitchFamily="18" charset="0"/>
              </a:rPr>
              <a:t>Sticks &amp; Stones Tactic</a:t>
            </a:r>
            <a:endParaRPr lang="en-US" altLang="en-US" sz="3600" b="1" dirty="0">
              <a:solidFill>
                <a:srgbClr val="FFFF00"/>
              </a:solidFill>
              <a:effectLst>
                <a:outerShdw blurRad="38100" dist="38100" dir="2700000" algn="tl">
                  <a:srgbClr val="000000">
                    <a:alpha val="43137"/>
                  </a:srgbClr>
                </a:outerShdw>
              </a:effectLst>
              <a:latin typeface="Adobe Garamond Pro" panose="020205020605060204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552" y="1066800"/>
            <a:ext cx="5407220" cy="4058060"/>
          </a:xfrm>
          <a:prstGeom prst="rect">
            <a:avLst/>
          </a:prstGeom>
        </p:spPr>
      </p:pic>
      <p:sp>
        <p:nvSpPr>
          <p:cNvPr id="6" name="TextBox 8"/>
          <p:cNvSpPr txBox="1">
            <a:spLocks noChangeArrowheads="1"/>
          </p:cNvSpPr>
          <p:nvPr/>
        </p:nvSpPr>
        <p:spPr bwMode="auto">
          <a:xfrm>
            <a:off x="914400" y="5366254"/>
            <a:ext cx="8118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r>
              <a:rPr lang="en-US" altLang="en-US" sz="2400" b="1" dirty="0" smtClean="0">
                <a:effectLst>
                  <a:outerShdw blurRad="38100" dist="38100" dir="2700000" algn="tl">
                    <a:srgbClr val="000000">
                      <a:alpha val="43137"/>
                    </a:srgbClr>
                  </a:outerShdw>
                </a:effectLst>
                <a:latin typeface="Adobe Garamond Pro" panose="02020502060506020403" pitchFamily="18" charset="0"/>
              </a:rPr>
              <a:t>The goal of the Sticks and Stones tactic is to show that attacking a person or their character is NOT a legitimate argument.</a:t>
            </a:r>
            <a:endParaRPr lang="en-US" altLang="en-US" sz="2400" b="1" dirty="0">
              <a:effectLst>
                <a:outerShdw blurRad="38100" dist="38100" dir="2700000" algn="tl">
                  <a:srgbClr val="000000">
                    <a:alpha val="43137"/>
                  </a:srgbClr>
                </a:outerShdw>
              </a:effectLst>
              <a:latin typeface="Adobe Garamond Pro" panose="02020502060506020403" pitchFamily="18" charset="0"/>
            </a:endParaRPr>
          </a:p>
        </p:txBody>
      </p:sp>
    </p:spTree>
    <p:extLst>
      <p:ext uri="{BB962C8B-B14F-4D97-AF65-F5344CB8AC3E}">
        <p14:creationId xmlns:p14="http://schemas.microsoft.com/office/powerpoint/2010/main" val="2287364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15925" y="200025"/>
            <a:ext cx="8118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altLang="en-US" sz="3600" b="1" dirty="0" smtClean="0">
                <a:solidFill>
                  <a:srgbClr val="FFFF00"/>
                </a:solidFill>
                <a:effectLst>
                  <a:outerShdw blurRad="38100" dist="38100" dir="2700000" algn="tl">
                    <a:srgbClr val="000000">
                      <a:alpha val="43137"/>
                    </a:srgbClr>
                  </a:outerShdw>
                </a:effectLst>
                <a:latin typeface="Adobe Garamond Pro" panose="02020502060506020403" pitchFamily="18" charset="0"/>
              </a:rPr>
              <a:t>Sticks &amp; Stones Tactic</a:t>
            </a:r>
            <a:endParaRPr lang="en-US" altLang="en-US" sz="3600" b="1" dirty="0">
              <a:solidFill>
                <a:srgbClr val="FFFF00"/>
              </a:solidFill>
              <a:effectLst>
                <a:outerShdw blurRad="38100" dist="38100" dir="2700000" algn="tl">
                  <a:srgbClr val="000000">
                    <a:alpha val="43137"/>
                  </a:srgbClr>
                </a:outerShdw>
              </a:effectLst>
              <a:latin typeface="Adobe Garamond Pro" panose="02020502060506020403" pitchFamily="18" charset="0"/>
            </a:endParaRPr>
          </a:p>
        </p:txBody>
      </p:sp>
      <p:sp>
        <p:nvSpPr>
          <p:cNvPr id="6" name="TextBox 8"/>
          <p:cNvSpPr txBox="1">
            <a:spLocks noChangeArrowheads="1"/>
          </p:cNvSpPr>
          <p:nvPr/>
        </p:nvSpPr>
        <p:spPr bwMode="auto">
          <a:xfrm>
            <a:off x="415926" y="1295400"/>
            <a:ext cx="8347074"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r>
              <a:rPr lang="en-US" altLang="en-US" sz="2600" b="1" dirty="0" smtClean="0">
                <a:effectLst>
                  <a:outerShdw blurRad="38100" dist="38100" dir="2700000" algn="tl">
                    <a:srgbClr val="000000">
                      <a:alpha val="43137"/>
                    </a:srgbClr>
                  </a:outerShdw>
                </a:effectLst>
                <a:latin typeface="Adobe Garamond Pro" panose="02020502060506020403" pitchFamily="18" charset="0"/>
              </a:rPr>
              <a:t>When someone attacks you or your character simply ask…</a:t>
            </a:r>
          </a:p>
          <a:p>
            <a:r>
              <a:rPr lang="en-US" altLang="en-US" sz="2600" b="1" dirty="0" smtClean="0">
                <a:effectLst>
                  <a:outerShdw blurRad="38100" dist="38100" dir="2700000" algn="tl">
                    <a:srgbClr val="000000">
                      <a:alpha val="43137"/>
                    </a:srgbClr>
                  </a:outerShdw>
                </a:effectLst>
                <a:latin typeface="Adobe Garamond Pro" panose="02020502060506020403" pitchFamily="18" charset="0"/>
              </a:rPr>
              <a:t>What do they mean by that? Ask for a definition.</a:t>
            </a:r>
          </a:p>
          <a:p>
            <a:endParaRPr lang="en-US" altLang="en-US" sz="2600" b="1" dirty="0">
              <a:effectLst>
                <a:outerShdw blurRad="38100" dist="38100" dir="2700000" algn="tl">
                  <a:srgbClr val="000000">
                    <a:alpha val="43137"/>
                  </a:srgbClr>
                </a:outerShdw>
              </a:effectLst>
              <a:latin typeface="Adobe Garamond Pro" panose="02020502060506020403" pitchFamily="18" charset="0"/>
            </a:endParaRPr>
          </a:p>
          <a:p>
            <a:pPr algn="ctr"/>
            <a:r>
              <a:rPr lang="en-US" altLang="en-US" sz="2600" b="1" dirty="0" smtClean="0">
                <a:effectLst>
                  <a:outerShdw blurRad="38100" dist="38100" dir="2700000" algn="tl">
                    <a:srgbClr val="000000">
                      <a:alpha val="43137"/>
                    </a:srgbClr>
                  </a:outerShdw>
                </a:effectLst>
                <a:latin typeface="Adobe Garamond Pro" panose="02020502060506020403" pitchFamily="18" charset="0"/>
              </a:rPr>
              <a:t>One of three things will be true of their definition:</a:t>
            </a:r>
          </a:p>
          <a:p>
            <a:endParaRPr lang="en-US" altLang="en-US" sz="2600" b="1" dirty="0">
              <a:effectLst>
                <a:outerShdw blurRad="38100" dist="38100" dir="2700000" algn="tl">
                  <a:srgbClr val="000000">
                    <a:alpha val="43137"/>
                  </a:srgbClr>
                </a:outerShdw>
              </a:effectLst>
              <a:latin typeface="Adobe Garamond Pro" panose="02020502060506020403" pitchFamily="18" charset="0"/>
            </a:endParaRPr>
          </a:p>
          <a:p>
            <a:pPr marL="457200" indent="-457200">
              <a:buAutoNum type="arabicPeriod"/>
            </a:pPr>
            <a:r>
              <a:rPr lang="en-US" altLang="en-US" sz="2600" b="1" dirty="0" smtClean="0">
                <a:effectLst>
                  <a:outerShdw blurRad="38100" dist="38100" dir="2700000" algn="tl">
                    <a:srgbClr val="000000">
                      <a:alpha val="43137"/>
                    </a:srgbClr>
                  </a:outerShdw>
                </a:effectLst>
                <a:latin typeface="Adobe Garamond Pro" panose="02020502060506020403" pitchFamily="18" charset="0"/>
              </a:rPr>
              <a:t>It won’t apply to you.</a:t>
            </a:r>
          </a:p>
          <a:p>
            <a:pPr marL="457200" indent="-457200">
              <a:buAutoNum type="arabicPeriod"/>
            </a:pPr>
            <a:endParaRPr lang="en-US" altLang="en-US" sz="2600" b="1" dirty="0" smtClean="0">
              <a:effectLst>
                <a:outerShdw blurRad="38100" dist="38100" dir="2700000" algn="tl">
                  <a:srgbClr val="000000">
                    <a:alpha val="43137"/>
                  </a:srgbClr>
                </a:outerShdw>
              </a:effectLst>
              <a:latin typeface="Adobe Garamond Pro" panose="02020502060506020403" pitchFamily="18" charset="0"/>
            </a:endParaRPr>
          </a:p>
          <a:p>
            <a:pPr marL="457200" indent="-457200">
              <a:buAutoNum type="arabicPeriod"/>
            </a:pPr>
            <a:r>
              <a:rPr lang="en-US" altLang="en-US" sz="2600" b="1" dirty="0" smtClean="0">
                <a:effectLst>
                  <a:outerShdw blurRad="38100" dist="38100" dir="2700000" algn="tl">
                    <a:srgbClr val="000000">
                      <a:alpha val="43137"/>
                    </a:srgbClr>
                  </a:outerShdw>
                </a:effectLst>
                <a:latin typeface="Adobe Garamond Pro" panose="02020502060506020403" pitchFamily="18" charset="0"/>
              </a:rPr>
              <a:t>It applies to you, but it also applies to them in some way.</a:t>
            </a:r>
          </a:p>
          <a:p>
            <a:pPr marL="457200" indent="-457200">
              <a:buAutoNum type="arabicPeriod"/>
            </a:pPr>
            <a:endParaRPr lang="en-US" altLang="en-US" sz="2600" b="1" dirty="0" smtClean="0">
              <a:effectLst>
                <a:outerShdw blurRad="38100" dist="38100" dir="2700000" algn="tl">
                  <a:srgbClr val="000000">
                    <a:alpha val="43137"/>
                  </a:srgbClr>
                </a:outerShdw>
              </a:effectLst>
              <a:latin typeface="Adobe Garamond Pro" panose="02020502060506020403" pitchFamily="18" charset="0"/>
            </a:endParaRPr>
          </a:p>
          <a:p>
            <a:pPr marL="457200" indent="-457200">
              <a:buAutoNum type="arabicPeriod"/>
            </a:pPr>
            <a:r>
              <a:rPr lang="en-US" altLang="en-US" sz="2600" b="1" dirty="0" smtClean="0">
                <a:effectLst>
                  <a:outerShdw blurRad="38100" dist="38100" dir="2700000" algn="tl">
                    <a:srgbClr val="000000">
                      <a:alpha val="43137"/>
                    </a:srgbClr>
                  </a:outerShdw>
                </a:effectLst>
                <a:latin typeface="Adobe Garamond Pro" panose="02020502060506020403" pitchFamily="18" charset="0"/>
              </a:rPr>
              <a:t>It doesn’t matter that it applies to you.</a:t>
            </a:r>
            <a:endParaRPr lang="en-US" altLang="en-US" sz="2600" b="1" dirty="0">
              <a:effectLst>
                <a:outerShdw blurRad="38100" dist="38100" dir="2700000" algn="tl">
                  <a:srgbClr val="000000">
                    <a:alpha val="43137"/>
                  </a:srgbClr>
                </a:outerShdw>
              </a:effectLst>
              <a:latin typeface="Adobe Garamond Pro" panose="02020502060506020403" pitchFamily="18" charset="0"/>
            </a:endParaRPr>
          </a:p>
        </p:txBody>
      </p:sp>
    </p:spTree>
    <p:extLst>
      <p:ext uri="{BB962C8B-B14F-4D97-AF65-F5344CB8AC3E}">
        <p14:creationId xmlns:p14="http://schemas.microsoft.com/office/powerpoint/2010/main" val="3958615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685800"/>
            <a:ext cx="7765322" cy="5105400"/>
          </a:xfrm>
        </p:spPr>
        <p:txBody>
          <a:bodyPr>
            <a:normAutofit lnSpcReduction="10000"/>
          </a:bodyPr>
          <a:lstStyle/>
          <a:p>
            <a:pPr marL="0" indent="0" algn="ctr">
              <a:buNone/>
            </a:pPr>
            <a:r>
              <a:rPr lang="en-US" sz="3600" dirty="0" smtClean="0">
                <a:latin typeface="Adobe Garamond Pro Bold" panose="02020702060506020403" pitchFamily="18" charset="0"/>
              </a:rPr>
              <a:t>“You’re so intolerant.”</a:t>
            </a:r>
          </a:p>
          <a:p>
            <a:pPr marL="0" indent="0" algn="ctr">
              <a:buNone/>
            </a:pPr>
            <a:endParaRPr lang="en-US" sz="3600" dirty="0" smtClean="0">
              <a:latin typeface="Adobe Garamond Pro Bold" panose="02020702060506020403" pitchFamily="18" charset="0"/>
            </a:endParaRPr>
          </a:p>
          <a:p>
            <a:pPr marL="0" indent="0" algn="ctr">
              <a:buNone/>
            </a:pPr>
            <a:r>
              <a:rPr lang="en-US" sz="3600" dirty="0" smtClean="0">
                <a:latin typeface="Adobe Garamond Pro Bold" panose="02020702060506020403" pitchFamily="18" charset="0"/>
              </a:rPr>
              <a:t>“You’re just homophobic.”</a:t>
            </a:r>
          </a:p>
          <a:p>
            <a:pPr marL="0" indent="0" algn="ctr">
              <a:buNone/>
            </a:pPr>
            <a:endParaRPr lang="en-US" sz="3600" dirty="0" smtClean="0">
              <a:latin typeface="Adobe Garamond Pro Bold" panose="02020702060506020403" pitchFamily="18" charset="0"/>
            </a:endParaRPr>
          </a:p>
          <a:p>
            <a:pPr marL="0" indent="0" algn="ctr">
              <a:buNone/>
            </a:pPr>
            <a:r>
              <a:rPr lang="en-US" sz="3600" dirty="0" smtClean="0">
                <a:latin typeface="Adobe Garamond Pro Bold" panose="02020702060506020403" pitchFamily="18" charset="0"/>
              </a:rPr>
              <a:t>“You’re such a judgmental person.”</a:t>
            </a:r>
          </a:p>
          <a:p>
            <a:pPr marL="0" indent="0" algn="ctr">
              <a:buNone/>
            </a:pPr>
            <a:endParaRPr lang="en-US" sz="3600" dirty="0" smtClean="0">
              <a:latin typeface="Adobe Garamond Pro Bold" panose="02020702060506020403" pitchFamily="18" charset="0"/>
            </a:endParaRPr>
          </a:p>
          <a:p>
            <a:pPr marL="0" indent="0" algn="ctr">
              <a:buNone/>
            </a:pPr>
            <a:r>
              <a:rPr lang="en-US" sz="3600" dirty="0" smtClean="0">
                <a:latin typeface="Adobe Garamond Pro Bold" panose="02020702060506020403" pitchFamily="18" charset="0"/>
              </a:rPr>
              <a:t>“Why are you so narrow-minded?”</a:t>
            </a:r>
            <a:endParaRPr lang="en-US" sz="3600" dirty="0">
              <a:latin typeface="Adobe Garamond Pro Bold" panose="02020702060506020403" pitchFamily="18" charset="0"/>
            </a:endParaRPr>
          </a:p>
        </p:txBody>
      </p:sp>
    </p:spTree>
    <p:extLst>
      <p:ext uri="{BB962C8B-B14F-4D97-AF65-F5344CB8AC3E}">
        <p14:creationId xmlns:p14="http://schemas.microsoft.com/office/powerpoint/2010/main" val="2130556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15925" y="200025"/>
            <a:ext cx="8118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altLang="en-US" sz="3600" b="1" dirty="0" smtClean="0">
                <a:solidFill>
                  <a:srgbClr val="FFFF00"/>
                </a:solidFill>
                <a:effectLst>
                  <a:outerShdw blurRad="38100" dist="38100" dir="2700000" algn="tl">
                    <a:srgbClr val="000000">
                      <a:alpha val="43137"/>
                    </a:srgbClr>
                  </a:outerShdw>
                </a:effectLst>
                <a:latin typeface="Adobe Garamond Pro" panose="02020502060506020403" pitchFamily="18" charset="0"/>
              </a:rPr>
              <a:t>Concluding Remarks</a:t>
            </a:r>
            <a:endParaRPr lang="en-US" altLang="en-US" sz="3600" b="1" dirty="0">
              <a:solidFill>
                <a:srgbClr val="FFFF00"/>
              </a:solidFill>
              <a:effectLst>
                <a:outerShdw blurRad="38100" dist="38100" dir="2700000" algn="tl">
                  <a:srgbClr val="000000">
                    <a:alpha val="43137"/>
                  </a:srgbClr>
                </a:outerShdw>
              </a:effectLst>
              <a:latin typeface="Adobe Garamond Pro" panose="020205020605060204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558109" cy="4524299"/>
          </a:xfrm>
          <a:prstGeom prst="rect">
            <a:avLst/>
          </a:prstGeom>
        </p:spPr>
      </p:pic>
    </p:spTree>
    <p:extLst>
      <p:ext uri="{BB962C8B-B14F-4D97-AF65-F5344CB8AC3E}">
        <p14:creationId xmlns:p14="http://schemas.microsoft.com/office/powerpoint/2010/main" val="3038413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i="1" dirty="0"/>
              <a:t>“But in your hearts set apart Christ as Lord. Always be prepared to give an answer to everyone who asks you to give the reason for the hope that you have. But do this with gentleness and respect (1 Peter 3:15).”</a:t>
            </a:r>
          </a:p>
          <a:p>
            <a:pPr marL="136525" indent="0">
              <a:buNone/>
            </a:pPr>
            <a:endParaRPr lang="en-US" i="1" dirty="0"/>
          </a:p>
          <a:p>
            <a:r>
              <a:rPr lang="en-US" i="1" dirty="0"/>
              <a:t>“Be wise in the way you act toward outsiders; make the most of every opportunity. Let your conservation be always full of grace, seasoned with salt, so that you may know how to answer everyone (Colossians 4:5-6).”</a:t>
            </a:r>
          </a:p>
          <a:p>
            <a:endParaRPr lang="en-US" dirty="0"/>
          </a:p>
        </p:txBody>
      </p:sp>
      <p:sp>
        <p:nvSpPr>
          <p:cNvPr id="5" name="TextBox 8"/>
          <p:cNvSpPr txBox="1">
            <a:spLocks noChangeArrowheads="1"/>
          </p:cNvSpPr>
          <p:nvPr/>
        </p:nvSpPr>
        <p:spPr bwMode="auto">
          <a:xfrm>
            <a:off x="415925" y="200025"/>
            <a:ext cx="8118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altLang="en-US" sz="3600" b="1" dirty="0" smtClean="0">
                <a:solidFill>
                  <a:srgbClr val="FFFF00"/>
                </a:solidFill>
                <a:effectLst>
                  <a:outerShdw blurRad="38100" dist="38100" dir="2700000" algn="tl">
                    <a:srgbClr val="000000">
                      <a:alpha val="43137"/>
                    </a:srgbClr>
                  </a:outerShdw>
                </a:effectLst>
                <a:latin typeface="Adobe Garamond Pro" panose="02020502060506020403" pitchFamily="18" charset="0"/>
              </a:rPr>
              <a:t>Knowing How to Answer</a:t>
            </a:r>
            <a:endParaRPr lang="en-US" altLang="en-US" sz="3600" b="1" dirty="0">
              <a:solidFill>
                <a:srgbClr val="FFFF00"/>
              </a:solidFill>
              <a:effectLst>
                <a:outerShdw blurRad="38100" dist="38100" dir="2700000" algn="tl">
                  <a:srgbClr val="000000">
                    <a:alpha val="43137"/>
                  </a:srgbClr>
                </a:outerShdw>
              </a:effectLst>
              <a:latin typeface="Adobe Garamond Pro" panose="02020502060506020403" pitchFamily="18" charset="0"/>
            </a:endParaRPr>
          </a:p>
        </p:txBody>
      </p:sp>
    </p:spTree>
    <p:extLst>
      <p:ext uri="{BB962C8B-B14F-4D97-AF65-F5344CB8AC3E}">
        <p14:creationId xmlns:p14="http://schemas.microsoft.com/office/powerpoint/2010/main" val="3763065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8"/>
          <p:cNvSpPr txBox="1">
            <a:spLocks noChangeArrowheads="1"/>
          </p:cNvSpPr>
          <p:nvPr/>
        </p:nvSpPr>
        <p:spPr bwMode="auto">
          <a:xfrm>
            <a:off x="415925" y="91485"/>
            <a:ext cx="8118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altLang="en-US" sz="3600" b="1" dirty="0">
                <a:solidFill>
                  <a:srgbClr val="FFFF00"/>
                </a:solidFill>
                <a:effectLst>
                  <a:outerShdw blurRad="38100" dist="38100" dir="2700000" algn="tl">
                    <a:srgbClr val="000000">
                      <a:alpha val="43137"/>
                    </a:srgbClr>
                  </a:outerShdw>
                </a:effectLst>
                <a:latin typeface="Adobe Garamond Pro" panose="02020502060506020403" pitchFamily="18" charset="0"/>
              </a:rPr>
              <a:t>An Effective Ambassador Has </a:t>
            </a:r>
            <a:r>
              <a:rPr lang="en-US" altLang="en-US" sz="3600" b="1" dirty="0" smtClean="0">
                <a:solidFill>
                  <a:srgbClr val="FFFF00"/>
                </a:solidFill>
                <a:effectLst>
                  <a:outerShdw blurRad="38100" dist="38100" dir="2700000" algn="tl">
                    <a:srgbClr val="000000">
                      <a:alpha val="43137"/>
                    </a:srgbClr>
                  </a:outerShdw>
                </a:effectLst>
                <a:latin typeface="Adobe Garamond Pro" panose="02020502060506020403" pitchFamily="18" charset="0"/>
              </a:rPr>
              <a:t>Three </a:t>
            </a:r>
            <a:r>
              <a:rPr lang="en-US" altLang="en-US" sz="3600" b="1" dirty="0">
                <a:solidFill>
                  <a:srgbClr val="FFFF00"/>
                </a:solidFill>
                <a:effectLst>
                  <a:outerShdw blurRad="38100" dist="38100" dir="2700000" algn="tl">
                    <a:srgbClr val="000000">
                      <a:alpha val="43137"/>
                    </a:srgbClr>
                  </a:outerShdw>
                </a:effectLst>
                <a:latin typeface="Adobe Garamond Pro" panose="02020502060506020403" pitchFamily="18" charset="0"/>
              </a:rPr>
              <a:t>Essential Skills:</a:t>
            </a:r>
          </a:p>
        </p:txBody>
      </p:sp>
      <p:sp>
        <p:nvSpPr>
          <p:cNvPr id="2" name="Rectangle 1"/>
          <p:cNvSpPr/>
          <p:nvPr/>
        </p:nvSpPr>
        <p:spPr>
          <a:xfrm>
            <a:off x="2941638" y="2362200"/>
            <a:ext cx="3068637" cy="3581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b="1" u="sng" dirty="0"/>
          </a:p>
          <a:p>
            <a:pPr algn="ctr" fontAlgn="auto">
              <a:spcBef>
                <a:spcPts val="0"/>
              </a:spcBef>
              <a:spcAft>
                <a:spcPts val="0"/>
              </a:spcAft>
              <a:defRPr/>
            </a:pPr>
            <a:endParaRPr lang="en-US" sz="2800" b="1" u="sng" dirty="0"/>
          </a:p>
          <a:p>
            <a:pPr algn="ctr" fontAlgn="auto">
              <a:spcBef>
                <a:spcPts val="0"/>
              </a:spcBef>
              <a:spcAft>
                <a:spcPts val="0"/>
              </a:spcAft>
              <a:defRPr/>
            </a:pPr>
            <a:r>
              <a:rPr lang="en-US" sz="3600" b="1" u="sng" dirty="0" smtClean="0">
                <a:latin typeface="Adobe Garamond Pro Bold" panose="02020702060506020403" pitchFamily="18" charset="0"/>
              </a:rPr>
              <a:t>Knowledge</a:t>
            </a:r>
            <a:endParaRPr lang="en-US" sz="3600" b="1" u="sng" dirty="0">
              <a:latin typeface="Adobe Garamond Pro Bold" panose="02020702060506020403" pitchFamily="18" charset="0"/>
            </a:endParaRPr>
          </a:p>
          <a:p>
            <a:pPr algn="ctr" fontAlgn="auto">
              <a:spcBef>
                <a:spcPts val="0"/>
              </a:spcBef>
              <a:spcAft>
                <a:spcPts val="0"/>
              </a:spcAft>
              <a:defRPr/>
            </a:pPr>
            <a:r>
              <a:rPr lang="en-US" sz="2000" i="1" dirty="0">
                <a:latin typeface="Adobe Garamond Pro Bold" panose="02020702060506020403" pitchFamily="18" charset="0"/>
              </a:rPr>
              <a:t>An accurate mind</a:t>
            </a:r>
          </a:p>
          <a:p>
            <a:pPr algn="ctr" fontAlgn="auto">
              <a:spcBef>
                <a:spcPts val="0"/>
              </a:spcBef>
              <a:spcAft>
                <a:spcPts val="0"/>
              </a:spcAft>
              <a:defRPr/>
            </a:pPr>
            <a:r>
              <a:rPr lang="en-US" sz="2000" dirty="0" smtClean="0">
                <a:latin typeface="Adobe Garamond Pro Bold" panose="02020702060506020403" pitchFamily="18" charset="0"/>
              </a:rPr>
              <a:t>He </a:t>
            </a:r>
            <a:r>
              <a:rPr lang="en-US" sz="2000" dirty="0">
                <a:latin typeface="Adobe Garamond Pro Bold" panose="02020702060506020403" pitchFamily="18" charset="0"/>
              </a:rPr>
              <a:t>must have some basic knowledge. Minimally, he must know the character, mind, and purposes of his king.</a:t>
            </a:r>
          </a:p>
          <a:p>
            <a:pPr algn="ctr" fontAlgn="auto">
              <a:spcBef>
                <a:spcPts val="0"/>
              </a:spcBef>
              <a:spcAft>
                <a:spcPts val="0"/>
              </a:spcAft>
              <a:defRPr/>
            </a:pPr>
            <a:endParaRPr lang="en-US" sz="2000" i="1" dirty="0"/>
          </a:p>
          <a:p>
            <a:pPr algn="ctr" fontAlgn="auto">
              <a:spcBef>
                <a:spcPts val="0"/>
              </a:spcBef>
              <a:spcAft>
                <a:spcPts val="0"/>
              </a:spcAft>
              <a:defRPr/>
            </a:pPr>
            <a:endParaRPr lang="en-US" sz="2000" i="1" dirty="0"/>
          </a:p>
          <a:p>
            <a:pPr algn="ctr" fontAlgn="auto">
              <a:spcBef>
                <a:spcPts val="0"/>
              </a:spcBef>
              <a:spcAft>
                <a:spcPts val="0"/>
              </a:spcAft>
              <a:defRPr/>
            </a:pPr>
            <a:endParaRPr lang="en-US" i="1" dirty="0"/>
          </a:p>
          <a:p>
            <a:pPr algn="ctr" fontAlgn="auto">
              <a:spcBef>
                <a:spcPts val="0"/>
              </a:spcBef>
              <a:spcAft>
                <a:spcPts val="0"/>
              </a:spcAft>
              <a:defRPr/>
            </a:pPr>
            <a:endParaRPr lang="en-US" i="1" dirty="0"/>
          </a:p>
        </p:txBody>
      </p:sp>
      <p:sp>
        <p:nvSpPr>
          <p:cNvPr id="3" name="Oval 2"/>
          <p:cNvSpPr/>
          <p:nvPr/>
        </p:nvSpPr>
        <p:spPr>
          <a:xfrm>
            <a:off x="3827463" y="1371600"/>
            <a:ext cx="1295400" cy="1447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t>1</a:t>
            </a:r>
          </a:p>
        </p:txBody>
      </p:sp>
      <p:sp>
        <p:nvSpPr>
          <p:cNvPr id="20484" name="TextBox 7"/>
          <p:cNvSpPr txBox="1">
            <a:spLocks noChangeArrowheads="1"/>
          </p:cNvSpPr>
          <p:nvPr/>
        </p:nvSpPr>
        <p:spPr bwMode="auto">
          <a:xfrm>
            <a:off x="304800" y="5980093"/>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r>
              <a:rPr lang="en-US" altLang="en-US" sz="2600" b="1" dirty="0">
                <a:latin typeface="Adobe Garamond Pro Bold" panose="02020702060506020403" pitchFamily="18" charset="0"/>
              </a:rPr>
              <a:t>“Therefore we are Christ’s ambassadors…” 1Corinthans 5:20</a:t>
            </a:r>
          </a:p>
        </p:txBody>
      </p:sp>
    </p:spTree>
    <p:extLst>
      <p:ext uri="{BB962C8B-B14F-4D97-AF65-F5344CB8AC3E}">
        <p14:creationId xmlns:p14="http://schemas.microsoft.com/office/powerpoint/2010/main" val="2689711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8"/>
          <p:cNvSpPr txBox="1">
            <a:spLocks noChangeArrowheads="1"/>
          </p:cNvSpPr>
          <p:nvPr/>
        </p:nvSpPr>
        <p:spPr bwMode="auto">
          <a:xfrm>
            <a:off x="415925" y="163513"/>
            <a:ext cx="8118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altLang="en-US" sz="3600" b="1" dirty="0" smtClean="0">
                <a:solidFill>
                  <a:srgbClr val="FFFF00"/>
                </a:solidFill>
                <a:effectLst>
                  <a:outerShdw blurRad="38100" dist="38100" dir="2700000" algn="tl">
                    <a:srgbClr val="000000">
                      <a:alpha val="43137"/>
                    </a:srgbClr>
                  </a:outerShdw>
                </a:effectLst>
                <a:latin typeface="Adobe Garamond Pro" panose="02020502060506020403" pitchFamily="18" charset="0"/>
              </a:rPr>
              <a:t>An Effective Ambassador Has Three Essential Skills:</a:t>
            </a:r>
            <a:endParaRPr lang="en-US" altLang="en-US" sz="3600" b="1" dirty="0">
              <a:solidFill>
                <a:srgbClr val="FFFF00"/>
              </a:solidFill>
              <a:effectLst>
                <a:outerShdw blurRad="38100" dist="38100" dir="2700000" algn="tl">
                  <a:srgbClr val="000000">
                    <a:alpha val="43137"/>
                  </a:srgbClr>
                </a:outerShdw>
              </a:effectLst>
              <a:latin typeface="Adobe Garamond Pro" panose="02020502060506020403" pitchFamily="18" charset="0"/>
            </a:endParaRPr>
          </a:p>
        </p:txBody>
      </p:sp>
      <p:sp>
        <p:nvSpPr>
          <p:cNvPr id="2" name="Rectangle 1"/>
          <p:cNvSpPr/>
          <p:nvPr/>
        </p:nvSpPr>
        <p:spPr>
          <a:xfrm>
            <a:off x="2941638" y="2362200"/>
            <a:ext cx="3068637" cy="3581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b="1" u="sng" dirty="0"/>
          </a:p>
          <a:p>
            <a:pPr algn="ctr" fontAlgn="auto">
              <a:spcBef>
                <a:spcPts val="0"/>
              </a:spcBef>
              <a:spcAft>
                <a:spcPts val="0"/>
              </a:spcAft>
              <a:defRPr/>
            </a:pPr>
            <a:endParaRPr lang="en-US" sz="2800" b="1" u="sng" dirty="0"/>
          </a:p>
          <a:p>
            <a:pPr algn="ctr" fontAlgn="auto">
              <a:spcBef>
                <a:spcPts val="0"/>
              </a:spcBef>
              <a:spcAft>
                <a:spcPts val="0"/>
              </a:spcAft>
              <a:defRPr/>
            </a:pPr>
            <a:endParaRPr lang="en-US" sz="2800" b="1" u="sng" dirty="0"/>
          </a:p>
          <a:p>
            <a:pPr algn="ctr" fontAlgn="auto">
              <a:spcBef>
                <a:spcPts val="0"/>
              </a:spcBef>
              <a:spcAft>
                <a:spcPts val="0"/>
              </a:spcAft>
              <a:defRPr/>
            </a:pPr>
            <a:r>
              <a:rPr lang="en-US" sz="3600" b="1" u="sng" dirty="0">
                <a:latin typeface="Adobe Garamond Pro Bold" panose="02020702060506020403" pitchFamily="18" charset="0"/>
              </a:rPr>
              <a:t>Wisdom</a:t>
            </a:r>
          </a:p>
          <a:p>
            <a:pPr algn="ctr" fontAlgn="auto">
              <a:spcBef>
                <a:spcPts val="0"/>
              </a:spcBef>
              <a:spcAft>
                <a:spcPts val="0"/>
              </a:spcAft>
              <a:defRPr/>
            </a:pPr>
            <a:r>
              <a:rPr lang="en-US" sz="2000" i="1" dirty="0">
                <a:latin typeface="Adobe Garamond Pro Bold" panose="02020702060506020403" pitchFamily="18" charset="0"/>
              </a:rPr>
              <a:t>An artful method</a:t>
            </a:r>
          </a:p>
          <a:p>
            <a:pPr algn="ctr" fontAlgn="auto">
              <a:spcBef>
                <a:spcPts val="0"/>
              </a:spcBef>
              <a:spcAft>
                <a:spcPts val="0"/>
              </a:spcAft>
              <a:defRPr/>
            </a:pPr>
            <a:r>
              <a:rPr lang="en-US" sz="2000" dirty="0" smtClean="0">
                <a:latin typeface="Adobe Garamond Pro Bold" panose="02020702060506020403" pitchFamily="18" charset="0"/>
              </a:rPr>
              <a:t>Knowledge </a:t>
            </a:r>
            <a:r>
              <a:rPr lang="en-US" sz="2000" dirty="0">
                <a:latin typeface="Adobe Garamond Pro Bold" panose="02020702060506020403" pitchFamily="18" charset="0"/>
              </a:rPr>
              <a:t>must be deployed in a skillful way. There’s an element of wisdom, a tactical and artful diplomacy that makes his message persuasive.</a:t>
            </a:r>
          </a:p>
          <a:p>
            <a:pPr algn="ctr" fontAlgn="auto">
              <a:spcBef>
                <a:spcPts val="0"/>
              </a:spcBef>
              <a:spcAft>
                <a:spcPts val="0"/>
              </a:spcAft>
              <a:defRPr/>
            </a:pPr>
            <a:endParaRPr lang="en-US" i="1" dirty="0"/>
          </a:p>
          <a:p>
            <a:pPr algn="ctr" fontAlgn="auto">
              <a:spcBef>
                <a:spcPts val="0"/>
              </a:spcBef>
              <a:spcAft>
                <a:spcPts val="0"/>
              </a:spcAft>
              <a:defRPr/>
            </a:pPr>
            <a:endParaRPr lang="en-US" i="1" dirty="0"/>
          </a:p>
          <a:p>
            <a:pPr algn="ctr" fontAlgn="auto">
              <a:spcBef>
                <a:spcPts val="0"/>
              </a:spcBef>
              <a:spcAft>
                <a:spcPts val="0"/>
              </a:spcAft>
              <a:defRPr/>
            </a:pPr>
            <a:endParaRPr lang="en-US" i="1" dirty="0"/>
          </a:p>
          <a:p>
            <a:pPr algn="ctr" fontAlgn="auto">
              <a:spcBef>
                <a:spcPts val="0"/>
              </a:spcBef>
              <a:spcAft>
                <a:spcPts val="0"/>
              </a:spcAft>
              <a:defRPr/>
            </a:pPr>
            <a:endParaRPr lang="en-US" i="1" dirty="0"/>
          </a:p>
        </p:txBody>
      </p:sp>
      <p:sp>
        <p:nvSpPr>
          <p:cNvPr id="3" name="Oval 2"/>
          <p:cNvSpPr/>
          <p:nvPr/>
        </p:nvSpPr>
        <p:spPr>
          <a:xfrm>
            <a:off x="3827463" y="1371600"/>
            <a:ext cx="1295400" cy="1447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t>2</a:t>
            </a:r>
          </a:p>
        </p:txBody>
      </p:sp>
      <p:sp>
        <p:nvSpPr>
          <p:cNvPr id="21508" name="TextBox 4"/>
          <p:cNvSpPr txBox="1">
            <a:spLocks noChangeArrowheads="1"/>
          </p:cNvSpPr>
          <p:nvPr/>
        </p:nvSpPr>
        <p:spPr bwMode="auto">
          <a:xfrm>
            <a:off x="304800" y="6041648"/>
            <a:ext cx="84581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r>
              <a:rPr lang="en-US" altLang="en-US" sz="2600" b="1" dirty="0" smtClean="0">
                <a:latin typeface="Adobe Garamond Pro Bold" panose="02020702060506020403" pitchFamily="18" charset="0"/>
              </a:rPr>
              <a:t>“Therefore we are Christ’s ambassadors…” 1Corinthans 5:20</a:t>
            </a:r>
            <a:endParaRPr lang="en-US" altLang="en-US" sz="2600" b="1" dirty="0">
              <a:latin typeface="Adobe Garamond Pro Bold" panose="02020702060506020403" pitchFamily="18" charset="0"/>
            </a:endParaRPr>
          </a:p>
        </p:txBody>
      </p:sp>
    </p:spTree>
    <p:extLst>
      <p:ext uri="{BB962C8B-B14F-4D97-AF65-F5344CB8AC3E}">
        <p14:creationId xmlns:p14="http://schemas.microsoft.com/office/powerpoint/2010/main" val="1788810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8"/>
          <p:cNvSpPr txBox="1">
            <a:spLocks noChangeArrowheads="1"/>
          </p:cNvSpPr>
          <p:nvPr/>
        </p:nvSpPr>
        <p:spPr bwMode="auto">
          <a:xfrm>
            <a:off x="415925" y="200025"/>
            <a:ext cx="8118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altLang="en-US" sz="3600" b="1" dirty="0" smtClean="0">
                <a:solidFill>
                  <a:srgbClr val="FFFF00"/>
                </a:solidFill>
                <a:effectLst>
                  <a:outerShdw blurRad="38100" dist="38100" dir="2700000" algn="tl">
                    <a:srgbClr val="000000">
                      <a:alpha val="43137"/>
                    </a:srgbClr>
                  </a:outerShdw>
                </a:effectLst>
                <a:latin typeface="Adobe Garamond Pro" panose="02020502060506020403" pitchFamily="18" charset="0"/>
              </a:rPr>
              <a:t>An Effective Ambassador Has Three Essential Skills:</a:t>
            </a:r>
            <a:endParaRPr lang="en-US" altLang="en-US" sz="3600" b="1" dirty="0">
              <a:solidFill>
                <a:srgbClr val="FFFF00"/>
              </a:solidFill>
              <a:effectLst>
                <a:outerShdw blurRad="38100" dist="38100" dir="2700000" algn="tl">
                  <a:srgbClr val="000000">
                    <a:alpha val="43137"/>
                  </a:srgbClr>
                </a:outerShdw>
              </a:effectLst>
              <a:latin typeface="Adobe Garamond Pro" panose="02020502060506020403" pitchFamily="18" charset="0"/>
            </a:endParaRPr>
          </a:p>
        </p:txBody>
      </p:sp>
      <p:sp>
        <p:nvSpPr>
          <p:cNvPr id="2" name="Rectangle 1"/>
          <p:cNvSpPr/>
          <p:nvPr/>
        </p:nvSpPr>
        <p:spPr>
          <a:xfrm>
            <a:off x="2941638" y="2362200"/>
            <a:ext cx="3068637" cy="3581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b="1" u="sng" dirty="0"/>
          </a:p>
          <a:p>
            <a:pPr algn="ctr" fontAlgn="auto">
              <a:spcBef>
                <a:spcPts val="0"/>
              </a:spcBef>
              <a:spcAft>
                <a:spcPts val="0"/>
              </a:spcAft>
              <a:defRPr/>
            </a:pPr>
            <a:endParaRPr lang="en-US" sz="2800" b="1" u="sng" dirty="0"/>
          </a:p>
          <a:p>
            <a:pPr algn="ctr" fontAlgn="auto">
              <a:spcBef>
                <a:spcPts val="0"/>
              </a:spcBef>
              <a:spcAft>
                <a:spcPts val="0"/>
              </a:spcAft>
              <a:defRPr/>
            </a:pPr>
            <a:endParaRPr lang="en-US" sz="2800" b="1" u="sng" dirty="0"/>
          </a:p>
          <a:p>
            <a:pPr algn="ctr" fontAlgn="auto">
              <a:spcBef>
                <a:spcPts val="0"/>
              </a:spcBef>
              <a:spcAft>
                <a:spcPts val="0"/>
              </a:spcAft>
              <a:defRPr/>
            </a:pPr>
            <a:r>
              <a:rPr lang="en-US" sz="3600" b="1" u="sng" dirty="0">
                <a:latin typeface="Adobe Garamond Pro Bold" panose="02020702060506020403" pitchFamily="18" charset="0"/>
              </a:rPr>
              <a:t>Character</a:t>
            </a:r>
          </a:p>
          <a:p>
            <a:pPr algn="ctr" fontAlgn="auto">
              <a:spcBef>
                <a:spcPts val="0"/>
              </a:spcBef>
              <a:spcAft>
                <a:spcPts val="0"/>
              </a:spcAft>
              <a:defRPr/>
            </a:pPr>
            <a:r>
              <a:rPr lang="en-US" sz="2000" i="1" dirty="0">
                <a:latin typeface="Adobe Garamond Pro Bold" panose="02020702060506020403" pitchFamily="18" charset="0"/>
              </a:rPr>
              <a:t>An attractive manner</a:t>
            </a:r>
          </a:p>
          <a:p>
            <a:pPr algn="ctr" fontAlgn="auto">
              <a:spcBef>
                <a:spcPts val="0"/>
              </a:spcBef>
              <a:spcAft>
                <a:spcPts val="0"/>
              </a:spcAft>
              <a:defRPr/>
            </a:pPr>
            <a:r>
              <a:rPr lang="en-US" sz="2000" dirty="0" smtClean="0">
                <a:latin typeface="Adobe Garamond Pro Bold" panose="02020702060506020403" pitchFamily="18" charset="0"/>
              </a:rPr>
              <a:t>Because </a:t>
            </a:r>
            <a:r>
              <a:rPr lang="en-US" sz="2000" dirty="0">
                <a:latin typeface="Adobe Garamond Pro Bold" panose="02020702060506020403" pitchFamily="18" charset="0"/>
              </a:rPr>
              <a:t>an ambassador brings himself along in everything he does, his personal maturity and individual </a:t>
            </a:r>
          </a:p>
          <a:p>
            <a:pPr algn="ctr" fontAlgn="auto">
              <a:spcBef>
                <a:spcPts val="0"/>
              </a:spcBef>
              <a:spcAft>
                <a:spcPts val="0"/>
              </a:spcAft>
              <a:defRPr/>
            </a:pPr>
            <a:endParaRPr lang="en-US" i="1" dirty="0"/>
          </a:p>
          <a:p>
            <a:pPr algn="ctr" fontAlgn="auto">
              <a:spcBef>
                <a:spcPts val="0"/>
              </a:spcBef>
              <a:spcAft>
                <a:spcPts val="0"/>
              </a:spcAft>
              <a:defRPr/>
            </a:pPr>
            <a:endParaRPr lang="en-US" i="1" dirty="0"/>
          </a:p>
          <a:p>
            <a:pPr algn="ctr" fontAlgn="auto">
              <a:spcBef>
                <a:spcPts val="0"/>
              </a:spcBef>
              <a:spcAft>
                <a:spcPts val="0"/>
              </a:spcAft>
              <a:defRPr/>
            </a:pPr>
            <a:endParaRPr lang="en-US" i="1" dirty="0"/>
          </a:p>
          <a:p>
            <a:pPr algn="ctr" fontAlgn="auto">
              <a:spcBef>
                <a:spcPts val="0"/>
              </a:spcBef>
              <a:spcAft>
                <a:spcPts val="0"/>
              </a:spcAft>
              <a:defRPr/>
            </a:pPr>
            <a:endParaRPr lang="en-US" i="1" dirty="0"/>
          </a:p>
        </p:txBody>
      </p:sp>
      <p:sp>
        <p:nvSpPr>
          <p:cNvPr id="3" name="Oval 2"/>
          <p:cNvSpPr/>
          <p:nvPr/>
        </p:nvSpPr>
        <p:spPr>
          <a:xfrm>
            <a:off x="3827463" y="1438275"/>
            <a:ext cx="1295400" cy="1447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t>3</a:t>
            </a:r>
          </a:p>
        </p:txBody>
      </p:sp>
      <p:sp>
        <p:nvSpPr>
          <p:cNvPr id="22532" name="TextBox 4"/>
          <p:cNvSpPr txBox="1">
            <a:spLocks noChangeArrowheads="1"/>
          </p:cNvSpPr>
          <p:nvPr/>
        </p:nvSpPr>
        <p:spPr bwMode="auto">
          <a:xfrm>
            <a:off x="304800" y="6027362"/>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r>
              <a:rPr lang="en-US" altLang="en-US" sz="2600" b="1" dirty="0" smtClean="0">
                <a:latin typeface="Adobe Garamond Pro Bold" panose="02020702060506020403" pitchFamily="18" charset="0"/>
              </a:rPr>
              <a:t>“Therefore we are Christ’s ambassadors…” 1Corinthans 5:20</a:t>
            </a:r>
            <a:endParaRPr lang="en-US" altLang="en-US" sz="2600" b="1" dirty="0">
              <a:latin typeface="Adobe Garamond Pro Bold" panose="02020702060506020403" pitchFamily="18" charset="0"/>
            </a:endParaRPr>
          </a:p>
        </p:txBody>
      </p:sp>
    </p:spTree>
    <p:extLst>
      <p:ext uri="{BB962C8B-B14F-4D97-AF65-F5344CB8AC3E}">
        <p14:creationId xmlns:p14="http://schemas.microsoft.com/office/powerpoint/2010/main" val="3764039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501" y="1524000"/>
            <a:ext cx="7765322" cy="3695136"/>
          </a:xfrm>
        </p:spPr>
        <p:txBody>
          <a:bodyPr>
            <a:noAutofit/>
          </a:bodyPr>
          <a:lstStyle/>
          <a:p>
            <a:r>
              <a:rPr lang="en-US" sz="2800" i="1" dirty="0" smtClean="0"/>
              <a:t>Present the truth clearly and cleverly.</a:t>
            </a:r>
          </a:p>
          <a:p>
            <a:endParaRPr lang="en-US" sz="2800" i="1" dirty="0" smtClean="0"/>
          </a:p>
          <a:p>
            <a:r>
              <a:rPr lang="en-US" sz="2800" i="1" dirty="0" smtClean="0"/>
              <a:t>Stop a aggressive challenger in their tracks and turn the tables.</a:t>
            </a:r>
          </a:p>
          <a:p>
            <a:endParaRPr lang="en-US" sz="2800" i="1" dirty="0" smtClean="0"/>
          </a:p>
          <a:p>
            <a:r>
              <a:rPr lang="en-US" sz="2800" i="1" dirty="0" smtClean="0"/>
              <a:t>Recognize someone’s bad thinking for the purpose of guiding them to the truth, yet remaining gracious and charitable.</a:t>
            </a:r>
            <a:endParaRPr lang="en-US" sz="2800" dirty="0"/>
          </a:p>
        </p:txBody>
      </p:sp>
      <p:sp>
        <p:nvSpPr>
          <p:cNvPr id="5" name="TextBox 8"/>
          <p:cNvSpPr txBox="1">
            <a:spLocks noChangeArrowheads="1"/>
          </p:cNvSpPr>
          <p:nvPr/>
        </p:nvSpPr>
        <p:spPr bwMode="auto">
          <a:xfrm>
            <a:off x="415925" y="200025"/>
            <a:ext cx="8118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altLang="en-US" sz="3600" b="1" dirty="0" smtClean="0">
                <a:solidFill>
                  <a:srgbClr val="FFFF00"/>
                </a:solidFill>
                <a:effectLst>
                  <a:outerShdw blurRad="38100" dist="38100" dir="2700000" algn="tl">
                    <a:srgbClr val="000000">
                      <a:alpha val="43137"/>
                    </a:srgbClr>
                  </a:outerShdw>
                </a:effectLst>
                <a:latin typeface="Adobe Garamond Pro" panose="02020502060506020403" pitchFamily="18" charset="0"/>
              </a:rPr>
              <a:t>The Value of Using Conversational Apologetics</a:t>
            </a:r>
            <a:endParaRPr lang="en-US" altLang="en-US" sz="3600" b="1" dirty="0">
              <a:solidFill>
                <a:srgbClr val="FFFF00"/>
              </a:solidFill>
              <a:effectLst>
                <a:outerShdw blurRad="38100" dist="38100" dir="2700000" algn="tl">
                  <a:srgbClr val="000000">
                    <a:alpha val="43137"/>
                  </a:srgbClr>
                </a:outerShdw>
              </a:effectLst>
              <a:latin typeface="Adobe Garamond Pro" panose="02020502060506020403" pitchFamily="18" charset="0"/>
            </a:endParaRPr>
          </a:p>
        </p:txBody>
      </p:sp>
    </p:spTree>
    <p:extLst>
      <p:ext uri="{BB962C8B-B14F-4D97-AF65-F5344CB8AC3E}">
        <p14:creationId xmlns:p14="http://schemas.microsoft.com/office/powerpoint/2010/main" val="1305641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descr="http://www.crimemuseum.org/wp-content/uploads/2014/06/columbo-main-pic.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04231" y="2095500"/>
            <a:ext cx="4927600" cy="3695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8"/>
          <p:cNvSpPr txBox="1">
            <a:spLocks noChangeArrowheads="1"/>
          </p:cNvSpPr>
          <p:nvPr/>
        </p:nvSpPr>
        <p:spPr bwMode="auto">
          <a:xfrm>
            <a:off x="415925" y="200025"/>
            <a:ext cx="8118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altLang="en-US" sz="3600" b="1" dirty="0" smtClean="0">
                <a:solidFill>
                  <a:srgbClr val="FFFF00"/>
                </a:solidFill>
                <a:effectLst>
                  <a:outerShdw blurRad="38100" dist="38100" dir="2700000" algn="tl">
                    <a:srgbClr val="000000">
                      <a:alpha val="43137"/>
                    </a:srgbClr>
                  </a:outerShdw>
                </a:effectLst>
                <a:latin typeface="Adobe Garamond Pro" panose="02020502060506020403" pitchFamily="18" charset="0"/>
              </a:rPr>
              <a:t>The </a:t>
            </a:r>
            <a:r>
              <a:rPr lang="en-US" altLang="en-US" sz="3600" b="1" dirty="0" err="1" smtClean="0">
                <a:solidFill>
                  <a:srgbClr val="FFFF00"/>
                </a:solidFill>
                <a:effectLst>
                  <a:outerShdw blurRad="38100" dist="38100" dir="2700000" algn="tl">
                    <a:srgbClr val="000000">
                      <a:alpha val="43137"/>
                    </a:srgbClr>
                  </a:outerShdw>
                </a:effectLst>
                <a:latin typeface="Adobe Garamond Pro" panose="02020502060506020403" pitchFamily="18" charset="0"/>
              </a:rPr>
              <a:t>Columbo</a:t>
            </a:r>
            <a:r>
              <a:rPr lang="en-US" altLang="en-US" sz="3600" b="1" dirty="0" smtClean="0">
                <a:solidFill>
                  <a:srgbClr val="FFFF00"/>
                </a:solidFill>
                <a:effectLst>
                  <a:outerShdw blurRad="38100" dist="38100" dir="2700000" algn="tl">
                    <a:srgbClr val="000000">
                      <a:alpha val="43137"/>
                    </a:srgbClr>
                  </a:outerShdw>
                </a:effectLst>
                <a:latin typeface="Adobe Garamond Pro" panose="02020502060506020403" pitchFamily="18" charset="0"/>
              </a:rPr>
              <a:t> Tactic</a:t>
            </a:r>
            <a:endParaRPr lang="en-US" altLang="en-US" sz="3600" b="1" dirty="0">
              <a:solidFill>
                <a:srgbClr val="FFFF00"/>
              </a:solidFill>
              <a:effectLst>
                <a:outerShdw blurRad="38100" dist="38100" dir="2700000" algn="tl">
                  <a:srgbClr val="000000">
                    <a:alpha val="43137"/>
                  </a:srgbClr>
                </a:outerShdw>
              </a:effectLst>
              <a:latin typeface="Adobe Garamond Pro" panose="02020502060506020403" pitchFamily="18" charset="0"/>
            </a:endParaRPr>
          </a:p>
        </p:txBody>
      </p:sp>
    </p:spTree>
    <p:extLst>
      <p:ext uri="{BB962C8B-B14F-4D97-AF65-F5344CB8AC3E}">
        <p14:creationId xmlns:p14="http://schemas.microsoft.com/office/powerpoint/2010/main" val="3529656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66715"/>
            <a:ext cx="7765322" cy="4152336"/>
          </a:xfrm>
        </p:spPr>
        <p:txBody>
          <a:bodyPr/>
          <a:lstStyle/>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100152"/>
            <a:ext cx="3086100" cy="3086100"/>
          </a:xfrm>
          <a:prstGeom prst="rect">
            <a:avLst/>
          </a:prstGeom>
        </p:spPr>
      </p:pic>
      <p:sp>
        <p:nvSpPr>
          <p:cNvPr id="8" name="TextBox 8"/>
          <p:cNvSpPr txBox="1">
            <a:spLocks noChangeArrowheads="1"/>
          </p:cNvSpPr>
          <p:nvPr/>
        </p:nvSpPr>
        <p:spPr bwMode="auto">
          <a:xfrm>
            <a:off x="415925" y="200025"/>
            <a:ext cx="8118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altLang="en-US" sz="3600" b="1" dirty="0" smtClean="0">
                <a:solidFill>
                  <a:srgbClr val="FFFF00"/>
                </a:solidFill>
                <a:effectLst>
                  <a:outerShdw blurRad="38100" dist="38100" dir="2700000" algn="tl">
                    <a:srgbClr val="000000">
                      <a:alpha val="43137"/>
                    </a:srgbClr>
                  </a:outerShdw>
                </a:effectLst>
                <a:latin typeface="Adobe Garamond Pro" panose="02020502060506020403" pitchFamily="18" charset="0"/>
              </a:rPr>
              <a:t>The First Kind of Question Helps You to Gain Information</a:t>
            </a:r>
            <a:endParaRPr lang="en-US" altLang="en-US" sz="3600" b="1" dirty="0">
              <a:solidFill>
                <a:srgbClr val="FFFF00"/>
              </a:solidFill>
              <a:effectLst>
                <a:outerShdw blurRad="38100" dist="38100" dir="2700000" algn="tl">
                  <a:srgbClr val="000000">
                    <a:alpha val="43137"/>
                  </a:srgbClr>
                </a:outerShdw>
              </a:effectLst>
              <a:latin typeface="Adobe Garamond Pro" panose="02020502060506020403" pitchFamily="18" charset="0"/>
            </a:endParaRPr>
          </a:p>
        </p:txBody>
      </p:sp>
      <p:sp>
        <p:nvSpPr>
          <p:cNvPr id="9" name="TextBox 8"/>
          <p:cNvSpPr txBox="1">
            <a:spLocks noChangeArrowheads="1"/>
          </p:cNvSpPr>
          <p:nvPr/>
        </p:nvSpPr>
        <p:spPr bwMode="auto">
          <a:xfrm>
            <a:off x="485047" y="5334000"/>
            <a:ext cx="8118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altLang="en-US" sz="2800" b="1" dirty="0" smtClean="0">
                <a:effectLst>
                  <a:outerShdw blurRad="38100" dist="38100" dir="2700000" algn="tl">
                    <a:srgbClr val="000000">
                      <a:alpha val="43137"/>
                    </a:srgbClr>
                  </a:outerShdw>
                </a:effectLst>
                <a:latin typeface="Adobe Garamond Pro" panose="02020502060506020403" pitchFamily="18" charset="0"/>
              </a:rPr>
              <a:t>Key Question: “What do you mean by that?”</a:t>
            </a:r>
            <a:endParaRPr lang="en-US" altLang="en-US" sz="2800" b="1" dirty="0">
              <a:effectLst>
                <a:outerShdw blurRad="38100" dist="38100" dir="2700000" algn="tl">
                  <a:srgbClr val="000000">
                    <a:alpha val="43137"/>
                  </a:srgbClr>
                </a:outerShdw>
              </a:effectLst>
              <a:latin typeface="Adobe Garamond Pro" panose="02020502060506020403" pitchFamily="18" charset="0"/>
            </a:endParaRPr>
          </a:p>
        </p:txBody>
      </p:sp>
    </p:spTree>
    <p:extLst>
      <p:ext uri="{BB962C8B-B14F-4D97-AF65-F5344CB8AC3E}">
        <p14:creationId xmlns:p14="http://schemas.microsoft.com/office/powerpoint/2010/main" val="2110437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marL="136525" indent="0" algn="ctr">
              <a:buNone/>
            </a:pPr>
            <a:endParaRPr lang="en-US" sz="2600" dirty="0" smtClean="0"/>
          </a:p>
          <a:p>
            <a:pPr marL="136525" indent="0" algn="ctr">
              <a:buNone/>
            </a:pPr>
            <a:r>
              <a:rPr lang="en-US" sz="2600" dirty="0" smtClean="0"/>
              <a:t>“All religions are basically the same.”</a:t>
            </a:r>
          </a:p>
          <a:p>
            <a:pPr marL="136525" indent="0">
              <a:buNone/>
            </a:pPr>
            <a:endParaRPr lang="en-US" sz="2600" dirty="0"/>
          </a:p>
          <a:p>
            <a:pPr marL="136525" indent="0" algn="ctr">
              <a:buNone/>
            </a:pPr>
            <a:r>
              <a:rPr lang="en-US" sz="2600" dirty="0" smtClean="0"/>
              <a:t>“The Bible isn’t reliable.”</a:t>
            </a:r>
          </a:p>
          <a:p>
            <a:pPr marL="136525" indent="0">
              <a:buNone/>
            </a:pPr>
            <a:endParaRPr lang="en-US" sz="2600" dirty="0"/>
          </a:p>
          <a:p>
            <a:pPr marL="136525" indent="0" algn="ctr">
              <a:buNone/>
            </a:pPr>
            <a:r>
              <a:rPr lang="en-US" sz="2600" dirty="0" smtClean="0"/>
              <a:t>“I’m pro-choice.”</a:t>
            </a:r>
          </a:p>
          <a:p>
            <a:pPr marL="136525" indent="0">
              <a:buNone/>
            </a:pPr>
            <a:endParaRPr lang="en-US" sz="2600" dirty="0"/>
          </a:p>
          <a:p>
            <a:pPr marL="136525" indent="0" algn="ctr">
              <a:buNone/>
            </a:pPr>
            <a:r>
              <a:rPr lang="en-US" sz="2600" dirty="0" smtClean="0"/>
              <a:t>“The unborn is not human, but a potential human.”</a:t>
            </a:r>
            <a:endParaRPr lang="en-US" sz="2600" dirty="0"/>
          </a:p>
        </p:txBody>
      </p:sp>
    </p:spTree>
    <p:extLst>
      <p:ext uri="{BB962C8B-B14F-4D97-AF65-F5344CB8AC3E}">
        <p14:creationId xmlns:p14="http://schemas.microsoft.com/office/powerpoint/2010/main" val="36552528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TC104033921[[fn=Damask]]</Template>
  <TotalTime>1374</TotalTime>
  <Words>618</Words>
  <Application>Microsoft Office PowerPoint</Application>
  <PresentationFormat>On-screen Show (4:3)</PresentationFormat>
  <Paragraphs>104</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Damask</vt:lpstr>
      <vt:lpstr>Know how to answer: conversational apologetics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Apologetics: Answering the Hard Questions</dc:title>
  <dc:creator>John Oakes</dc:creator>
  <cp:lastModifiedBy>John Oakes</cp:lastModifiedBy>
  <cp:revision>86</cp:revision>
  <dcterms:created xsi:type="dcterms:W3CDTF">2011-02-25T16:40:41Z</dcterms:created>
  <dcterms:modified xsi:type="dcterms:W3CDTF">2014-10-28T04:01:19Z</dcterms:modified>
</cp:coreProperties>
</file>