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4" r:id="rId2"/>
  </p:sldMasterIdLst>
  <p:notesMasterIdLst>
    <p:notesMasterId r:id="rId66"/>
  </p:notesMasterIdLst>
  <p:sldIdLst>
    <p:sldId id="362" r:id="rId3"/>
    <p:sldId id="523" r:id="rId4"/>
    <p:sldId id="365" r:id="rId5"/>
    <p:sldId id="350" r:id="rId6"/>
    <p:sldId id="366" r:id="rId7"/>
    <p:sldId id="349"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 id="406" r:id="rId44"/>
    <p:sldId id="407" r:id="rId45"/>
    <p:sldId id="408" r:id="rId46"/>
    <p:sldId id="410" r:id="rId47"/>
    <p:sldId id="460" r:id="rId48"/>
    <p:sldId id="461" r:id="rId49"/>
    <p:sldId id="462" r:id="rId50"/>
    <p:sldId id="463" r:id="rId51"/>
    <p:sldId id="464" r:id="rId52"/>
    <p:sldId id="465" r:id="rId53"/>
    <p:sldId id="466" r:id="rId54"/>
    <p:sldId id="467" r:id="rId55"/>
    <p:sldId id="468" r:id="rId56"/>
    <p:sldId id="469" r:id="rId57"/>
    <p:sldId id="470" r:id="rId58"/>
    <p:sldId id="471" r:id="rId59"/>
    <p:sldId id="472" r:id="rId60"/>
    <p:sldId id="521" r:id="rId61"/>
    <p:sldId id="473" r:id="rId62"/>
    <p:sldId id="474" r:id="rId63"/>
    <p:sldId id="475" r:id="rId64"/>
    <p:sldId id="476" r:id="rId6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B4CBD7-F379-4727-B305-3218DE926D2A}">
          <p14:sldIdLst>
            <p14:sldId id="362"/>
            <p14:sldId id="523"/>
            <p14:sldId id="365"/>
            <p14:sldId id="350"/>
            <p14:sldId id="366"/>
            <p14:sldId id="349"/>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10"/>
            <p14:sldId id="460"/>
            <p14:sldId id="461"/>
            <p14:sldId id="462"/>
            <p14:sldId id="463"/>
            <p14:sldId id="464"/>
            <p14:sldId id="465"/>
            <p14:sldId id="466"/>
            <p14:sldId id="467"/>
            <p14:sldId id="468"/>
            <p14:sldId id="469"/>
            <p14:sldId id="470"/>
            <p14:sldId id="471"/>
            <p14:sldId id="472"/>
            <p14:sldId id="521"/>
            <p14:sldId id="473"/>
            <p14:sldId id="474"/>
            <p14:sldId id="475"/>
            <p14:sldId id="4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5" autoAdjust="0"/>
    <p:restoredTop sz="92980" autoAdjust="0"/>
  </p:normalViewPr>
  <p:slideViewPr>
    <p:cSldViewPr>
      <p:cViewPr>
        <p:scale>
          <a:sx n="75" d="100"/>
          <a:sy n="75" d="100"/>
        </p:scale>
        <p:origin x="-99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3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F5DA5A60-CD0D-4CEA-84A5-967F3B24EF8B}" type="datetimeFigureOut">
              <a:rPr lang="en-US" smtClean="0"/>
              <a:t>9/10/2014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4D1BA47B-E518-45AA-A0F0-AC88BF73B6BB}" type="slidenum">
              <a:rPr lang="en-US" smtClean="0"/>
              <a:t>‹#›</a:t>
            </a:fld>
            <a:endParaRPr lang="en-US"/>
          </a:p>
        </p:txBody>
      </p:sp>
    </p:spTree>
    <p:extLst>
      <p:ext uri="{BB962C8B-B14F-4D97-AF65-F5344CB8AC3E}">
        <p14:creationId xmlns:p14="http://schemas.microsoft.com/office/powerpoint/2010/main" val="929021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1BA47B-E518-45AA-A0F0-AC88BF73B6BB}" type="slidenum">
              <a:rPr lang="en-US" smtClean="0"/>
              <a:t>4</a:t>
            </a:fld>
            <a:endParaRPr lang="en-US"/>
          </a:p>
        </p:txBody>
      </p:sp>
    </p:spTree>
    <p:extLst>
      <p:ext uri="{BB962C8B-B14F-4D97-AF65-F5344CB8AC3E}">
        <p14:creationId xmlns:p14="http://schemas.microsoft.com/office/powerpoint/2010/main" val="2115453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1BA47B-E518-45AA-A0F0-AC88BF73B6BB}" type="slidenum">
              <a:rPr lang="en-US" smtClean="0"/>
              <a:t>6</a:t>
            </a:fld>
            <a:endParaRPr lang="en-US"/>
          </a:p>
        </p:txBody>
      </p:sp>
    </p:spTree>
    <p:extLst>
      <p:ext uri="{BB962C8B-B14F-4D97-AF65-F5344CB8AC3E}">
        <p14:creationId xmlns:p14="http://schemas.microsoft.com/office/powerpoint/2010/main" val="18517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70A36D-EE8A-4D7C-9C9F-E5E9C6BED23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800355F-2D1B-4DD5-8BC3-CE3385A1FDA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0A36D-EE8A-4D7C-9C9F-E5E9C6BED23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0A36D-EE8A-4D7C-9C9F-E5E9C6BED23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339 h 1906"/>
                <a:gd name="T4" fmla="*/ 5830 w 5740"/>
                <a:gd name="T5" fmla="*/ 1339 h 1906"/>
                <a:gd name="T6" fmla="*/ 583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endParaRPr>
            </a:p>
          </p:txBody>
        </p:sp>
      </p:grpSp>
      <p:sp>
        <p:nvSpPr>
          <p:cNvPr id="1332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133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CB9D63D-2D29-475D-A39C-23C22CA3285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26206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15C8340-2A07-4F5B-A635-D9344A29C88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9067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FA1DA1A-143C-43C9-8DF8-E8EE8C6B7898}"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11563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7AF2939-3A64-470E-A0C5-AB39BF2A64C8}"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1686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C9A5CB6A-5765-4521-A51E-44543598D3DD}"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23398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53B6A33F-F975-4C22-9648-8AC4F92E78F8}"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34386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88333081-FCA0-41AF-BA6C-653FAEC32448}"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18826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5775593-48AB-489F-9766-A014D2AB9EB2}"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9650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0A36D-EE8A-4D7C-9C9F-E5E9C6BED234}"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3AD51D01-19BB-40C9-8C2A-A23864D9F630}"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65866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03F3CE7-E0E8-4AC8-9DC0-A1B99BE4516E}"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12087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2F01D17B-E869-44C4-B563-92D3606EDE4B}"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2791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70A36D-EE8A-4D7C-9C9F-E5E9C6BED234}" type="datetimeFigureOut">
              <a:rPr lang="en-US" smtClean="0"/>
              <a:t>9/10/2014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0355F-2D1B-4DD5-8BC3-CE3385A1FDA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0A36D-EE8A-4D7C-9C9F-E5E9C6BED234}"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70A36D-EE8A-4D7C-9C9F-E5E9C6BED234}"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0A36D-EE8A-4D7C-9C9F-E5E9C6BED234}"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770A36D-EE8A-4D7C-9C9F-E5E9C6BED234}"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0355F-2D1B-4DD5-8BC3-CE3385A1FD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0A36D-EE8A-4D7C-9C9F-E5E9C6BED234}"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0355F-2D1B-4DD5-8BC3-CE3385A1FDA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770A36D-EE8A-4D7C-9C9F-E5E9C6BED234}" type="datetimeFigureOut">
              <a:rPr lang="en-US" smtClean="0"/>
              <a:t>9/10/2014</a:t>
            </a:fld>
            <a:endParaRPr lang="en-US"/>
          </a:p>
        </p:txBody>
      </p:sp>
      <p:sp>
        <p:nvSpPr>
          <p:cNvPr id="7" name="Slide Number Placeholder 6"/>
          <p:cNvSpPr>
            <a:spLocks noGrp="1"/>
          </p:cNvSpPr>
          <p:nvPr>
            <p:ph type="sldNum" sz="quarter" idx="12"/>
          </p:nvPr>
        </p:nvSpPr>
        <p:spPr/>
        <p:txBody>
          <a:bodyPr/>
          <a:lstStyle/>
          <a:p>
            <a:fld id="{9800355F-2D1B-4DD5-8BC3-CE3385A1FDA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770A36D-EE8A-4D7C-9C9F-E5E9C6BED234}" type="datetimeFigureOut">
              <a:rPr lang="en-US" smtClean="0"/>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800355F-2D1B-4DD5-8BC3-CE3385A1FDA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fontAlgn="base">
              <a:spcBef>
                <a:spcPct val="0"/>
              </a:spcBef>
              <a:spcAft>
                <a:spcPct val="0"/>
              </a:spcAft>
              <a:defRPr/>
            </a:pPr>
            <a:endParaRPr lang="en-US">
              <a:solidFill>
                <a:srgbClr val="FFFFFF"/>
              </a:solidFill>
            </a:endParaRPr>
          </a:p>
        </p:txBody>
      </p:sp>
      <p:sp>
        <p:nvSpPr>
          <p:cNvPr id="1229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fontAlgn="base">
              <a:spcBef>
                <a:spcPct val="0"/>
              </a:spcBef>
              <a:spcAft>
                <a:spcPct val="0"/>
              </a:spcAft>
              <a:defRPr/>
            </a:pPr>
            <a:fld id="{2D294D8C-1F40-4BA2-8316-4319F28DEB5D}"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229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endParaRPr>
              </a:p>
            </p:txBody>
          </p:sp>
          <p:sp>
            <p:nvSpPr>
              <p:cNvPr id="1229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1229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339 h 1906"/>
                <a:gd name="T4" fmla="*/ 5830 w 5740"/>
                <a:gd name="T5" fmla="*/ 1339 h 1906"/>
                <a:gd name="T6" fmla="*/ 583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endParaRPr>
            </a:p>
          </p:txBody>
        </p:sp>
      </p:grpSp>
      <p:sp>
        <p:nvSpPr>
          <p:cNvPr id="1230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30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srgbClr val="FFFFFF"/>
              </a:solidFill>
            </a:endParaRPr>
          </a:p>
        </p:txBody>
      </p:sp>
      <p:sp>
        <p:nvSpPr>
          <p:cNvPr id="1230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07953963"/>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book of Ezekiel</a:t>
            </a:r>
            <a:endParaRPr lang="en-US" b="1" dirty="0"/>
          </a:p>
        </p:txBody>
      </p:sp>
      <p:sp>
        <p:nvSpPr>
          <p:cNvPr id="3" name="Content Placeholder 2"/>
          <p:cNvSpPr>
            <a:spLocks noGrp="1"/>
          </p:cNvSpPr>
          <p:nvPr>
            <p:ph idx="1"/>
          </p:nvPr>
        </p:nvSpPr>
        <p:spPr>
          <a:xfrm>
            <a:off x="5638800" y="4876800"/>
            <a:ext cx="3048000" cy="1249363"/>
          </a:xfrm>
        </p:spPr>
        <p:txBody>
          <a:bodyPr>
            <a:normAutofit fontScale="92500"/>
          </a:bodyPr>
          <a:lstStyle/>
          <a:p>
            <a:pPr marL="114300" indent="0">
              <a:buNone/>
            </a:pPr>
            <a:r>
              <a:rPr lang="en-US" sz="2800" b="1" dirty="0" smtClean="0"/>
              <a:t>Dr. John Oakes </a:t>
            </a:r>
          </a:p>
          <a:p>
            <a:pPr marL="114300" indent="0">
              <a:buNone/>
            </a:pPr>
            <a:r>
              <a:rPr lang="en-US" sz="2800" b="1" dirty="0" smtClean="0"/>
              <a:t>September</a:t>
            </a:r>
            <a:r>
              <a:rPr lang="en-US" sz="2800" b="1" dirty="0" smtClean="0"/>
              <a:t>, </a:t>
            </a:r>
            <a:r>
              <a:rPr lang="en-US" sz="2800" b="1" dirty="0" smtClean="0"/>
              <a:t>2014</a:t>
            </a:r>
            <a:endParaRPr lang="en-US" sz="2800" b="1" dirty="0"/>
          </a:p>
        </p:txBody>
      </p:sp>
      <p:pic>
        <p:nvPicPr>
          <p:cNvPr id="2050" name="Picture 2" descr="http://4.bp.blogspot.com/-NM_Ka7AVbQ4/TqfjsEN5fAI/AAAAAAAAA4A/0jrKzregpi4/s400/ezekiel-vision-merkab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17" y="1676400"/>
            <a:ext cx="5570683"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590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Detailed Outline (cont.)</a:t>
            </a:r>
            <a:br>
              <a:rPr lang="en-US" sz="2800" b="1" dirty="0" smtClean="0"/>
            </a:br>
            <a:r>
              <a:rPr lang="en-US" sz="2800" b="1" dirty="0" smtClean="0"/>
              <a:t>Jerusalem Must Be comforted</a:t>
            </a:r>
            <a:endParaRPr lang="en-US" sz="2800" b="1" dirty="0"/>
          </a:p>
        </p:txBody>
      </p:sp>
      <p:sp>
        <p:nvSpPr>
          <p:cNvPr id="3" name="Content Placeholder 2"/>
          <p:cNvSpPr>
            <a:spLocks noGrp="1"/>
          </p:cNvSpPr>
          <p:nvPr>
            <p:ph idx="1"/>
          </p:nvPr>
        </p:nvSpPr>
        <p:spPr/>
        <p:txBody>
          <a:bodyPr/>
          <a:lstStyle/>
          <a:p>
            <a:pPr marL="114300" indent="0">
              <a:buNone/>
            </a:pPr>
            <a:r>
              <a:rPr lang="en-US" b="1" dirty="0" err="1"/>
              <a:t>Ch</a:t>
            </a:r>
            <a:r>
              <a:rPr lang="en-US" b="1" dirty="0"/>
              <a:t> 34 A better shepherd</a:t>
            </a:r>
          </a:p>
          <a:p>
            <a:pPr marL="114300" indent="0">
              <a:buNone/>
            </a:pPr>
            <a:r>
              <a:rPr lang="en-US" b="1" dirty="0" err="1"/>
              <a:t>Ch</a:t>
            </a:r>
            <a:r>
              <a:rPr lang="en-US" b="1" dirty="0"/>
              <a:t> 35 Edom judged</a:t>
            </a:r>
          </a:p>
          <a:p>
            <a:pPr marL="114300" indent="0">
              <a:buNone/>
            </a:pPr>
            <a:r>
              <a:rPr lang="en-US" b="1" dirty="0" err="1"/>
              <a:t>Ch</a:t>
            </a:r>
            <a:r>
              <a:rPr lang="en-US" b="1" dirty="0"/>
              <a:t> 36 The mountain of the Lord</a:t>
            </a:r>
          </a:p>
          <a:p>
            <a:pPr marL="114300" indent="0">
              <a:buNone/>
            </a:pPr>
            <a:r>
              <a:rPr lang="en-US" b="1" dirty="0" err="1"/>
              <a:t>Ch</a:t>
            </a:r>
            <a:r>
              <a:rPr lang="en-US" b="1" dirty="0"/>
              <a:t> 37 Valley of dry bones</a:t>
            </a:r>
          </a:p>
          <a:p>
            <a:pPr marL="114300" indent="0">
              <a:buNone/>
            </a:pPr>
            <a:r>
              <a:rPr lang="en-US" b="1" dirty="0" err="1"/>
              <a:t>Ch</a:t>
            </a:r>
            <a:r>
              <a:rPr lang="en-US" b="1" dirty="0"/>
              <a:t> 38-39  God and </a:t>
            </a:r>
            <a:r>
              <a:rPr lang="en-US" b="1" dirty="0" err="1"/>
              <a:t>Magog</a:t>
            </a:r>
            <a:r>
              <a:rPr lang="en-US" b="1" dirty="0"/>
              <a:t>—the enemies of God’s people—destroyed.  God’s people saved.</a:t>
            </a:r>
          </a:p>
          <a:p>
            <a:pPr marL="114300" indent="0">
              <a:buNone/>
            </a:pPr>
            <a:r>
              <a:rPr lang="en-US" b="1" dirty="0" err="1"/>
              <a:t>Ch</a:t>
            </a:r>
            <a:r>
              <a:rPr lang="en-US" b="1" dirty="0"/>
              <a:t> 40-48  The temple rebuilt   Restoration of the remnant</a:t>
            </a:r>
          </a:p>
          <a:p>
            <a:pPr marL="114300" indent="0">
              <a:buNone/>
            </a:pPr>
            <a:endParaRPr lang="en-US" dirty="0"/>
          </a:p>
        </p:txBody>
      </p:sp>
    </p:spTree>
    <p:extLst>
      <p:ext uri="{BB962C8B-B14F-4D97-AF65-F5344CB8AC3E}">
        <p14:creationId xmlns:p14="http://schemas.microsoft.com/office/powerpoint/2010/main" val="117352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 1</a:t>
            </a:r>
            <a:endParaRPr lang="en-US" b="1" dirty="0"/>
          </a:p>
        </p:txBody>
      </p:sp>
      <p:sp>
        <p:nvSpPr>
          <p:cNvPr id="3" name="Content Placeholder 2"/>
          <p:cNvSpPr>
            <a:spLocks noGrp="1"/>
          </p:cNvSpPr>
          <p:nvPr>
            <p:ph idx="1"/>
          </p:nvPr>
        </p:nvSpPr>
        <p:spPr/>
        <p:txBody>
          <a:bodyPr/>
          <a:lstStyle/>
          <a:p>
            <a:pPr marL="114300" indent="0">
              <a:buNone/>
            </a:pPr>
            <a:r>
              <a:rPr lang="en-US" b="1" dirty="0" smtClean="0"/>
              <a:t>1:1 </a:t>
            </a:r>
            <a:r>
              <a:rPr lang="en-US" b="1" dirty="0"/>
              <a:t>5</a:t>
            </a:r>
            <a:r>
              <a:rPr lang="en-US" b="1" baseline="30000" dirty="0"/>
              <a:t>th</a:t>
            </a:r>
            <a:r>
              <a:rPr lang="en-US" b="1" dirty="0"/>
              <a:t> year of </a:t>
            </a:r>
            <a:r>
              <a:rPr lang="en-US" b="1" dirty="0" err="1"/>
              <a:t>Jehoiachin’s</a:t>
            </a:r>
            <a:r>
              <a:rPr lang="en-US" b="1" dirty="0"/>
              <a:t> exile   592 </a:t>
            </a:r>
            <a:r>
              <a:rPr lang="en-US" b="1" dirty="0" smtClean="0"/>
              <a:t>BC</a:t>
            </a:r>
          </a:p>
          <a:p>
            <a:pPr marL="114300" indent="0">
              <a:buNone/>
            </a:pPr>
            <a:endParaRPr lang="en-US" sz="800" b="1" dirty="0"/>
          </a:p>
          <a:p>
            <a:pPr marL="114300" indent="0">
              <a:buNone/>
            </a:pPr>
            <a:r>
              <a:rPr lang="en-US" b="1" dirty="0" smtClean="0"/>
              <a:t>Ezekiel “among the captives”</a:t>
            </a:r>
          </a:p>
          <a:p>
            <a:pPr marL="114300" indent="0">
              <a:buNone/>
            </a:pPr>
            <a:r>
              <a:rPr lang="en-US" b="1" dirty="0" smtClean="0"/>
              <a:t>10,000 captives—the cream of the crop  </a:t>
            </a:r>
            <a:r>
              <a:rPr lang="en-US" b="1" dirty="0"/>
              <a:t>(2 Kings 24:14 </a:t>
            </a:r>
            <a:r>
              <a:rPr lang="en-US" b="1" dirty="0" err="1"/>
              <a:t>Jer</a:t>
            </a:r>
            <a:r>
              <a:rPr lang="en-US" b="1" dirty="0"/>
              <a:t> </a:t>
            </a:r>
            <a:r>
              <a:rPr lang="en-US" b="1" dirty="0" smtClean="0"/>
              <a:t>24:1-10)</a:t>
            </a:r>
          </a:p>
          <a:p>
            <a:pPr marL="114300" indent="0">
              <a:buNone/>
            </a:pPr>
            <a:endParaRPr lang="en-US" b="1" dirty="0"/>
          </a:p>
          <a:p>
            <a:pPr marL="114300" indent="0">
              <a:buNone/>
            </a:pPr>
            <a:r>
              <a:rPr lang="en-US" b="1" dirty="0" err="1" smtClean="0"/>
              <a:t>Ezek</a:t>
            </a:r>
            <a:r>
              <a:rPr lang="en-US" b="1" dirty="0" smtClean="0"/>
              <a:t> </a:t>
            </a:r>
            <a:r>
              <a:rPr lang="en-US" b="1" dirty="0"/>
              <a:t>1:4-28  Ezekiel sees the glory of </a:t>
            </a:r>
            <a:r>
              <a:rPr lang="en-US" b="1" dirty="0" smtClean="0"/>
              <a:t>God</a:t>
            </a:r>
          </a:p>
          <a:p>
            <a:pPr marL="114300" indent="0">
              <a:buNone/>
            </a:pPr>
            <a:endParaRPr lang="en-US" b="1" dirty="0"/>
          </a:p>
          <a:p>
            <a:pPr marL="114300" indent="0">
              <a:buNone/>
            </a:pPr>
            <a:r>
              <a:rPr lang="en-US" b="1" dirty="0"/>
              <a:t>On the throne, surrounded by the cherubim (Rev 4:6f). </a:t>
            </a:r>
            <a:endParaRPr lang="en-US" b="1" dirty="0" smtClean="0"/>
          </a:p>
          <a:p>
            <a:pPr marL="114300" indent="0">
              <a:buNone/>
            </a:pPr>
            <a:r>
              <a:rPr lang="en-US" b="1" dirty="0"/>
              <a:t>The cherubim are the ones who guard God’s holiness </a:t>
            </a:r>
          </a:p>
        </p:txBody>
      </p:sp>
    </p:spTree>
    <p:extLst>
      <p:ext uri="{BB962C8B-B14F-4D97-AF65-F5344CB8AC3E}">
        <p14:creationId xmlns:p14="http://schemas.microsoft.com/office/powerpoint/2010/main" val="56272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Ezekiel’s vision</a:t>
            </a:r>
            <a:endParaRPr lang="en-US" b="1" dirty="0"/>
          </a:p>
        </p:txBody>
      </p:sp>
      <p:sp>
        <p:nvSpPr>
          <p:cNvPr id="3" name="Content Placeholder 2"/>
          <p:cNvSpPr>
            <a:spLocks noGrp="1"/>
          </p:cNvSpPr>
          <p:nvPr>
            <p:ph idx="1"/>
          </p:nvPr>
        </p:nvSpPr>
        <p:spPr/>
        <p:txBody>
          <a:bodyPr>
            <a:normAutofit/>
          </a:bodyPr>
          <a:lstStyle/>
          <a:p>
            <a:pPr marL="114300" indent="0">
              <a:buNone/>
            </a:pPr>
            <a:r>
              <a:rPr lang="en-US" sz="2000" b="1" dirty="0"/>
              <a:t>1:4 cloud, flash of lightening (also fire in v. 13)  =  judgment    From the North  =  Babylon</a:t>
            </a:r>
          </a:p>
          <a:p>
            <a:pPr marL="114300" indent="0">
              <a:buNone/>
            </a:pPr>
            <a:r>
              <a:rPr lang="en-US" sz="2000" b="1" dirty="0"/>
              <a:t>v. 5 four living creatures = cherubim   Rev 4:6b-8  Identified as such in </a:t>
            </a:r>
            <a:r>
              <a:rPr lang="en-US" sz="2000" b="1" dirty="0" err="1"/>
              <a:t>Ezek</a:t>
            </a:r>
            <a:r>
              <a:rPr lang="en-US" sz="2000" b="1" dirty="0"/>
              <a:t> 10:1</a:t>
            </a:r>
          </a:p>
          <a:p>
            <a:pPr marL="114300" indent="0">
              <a:buNone/>
            </a:pPr>
            <a:r>
              <a:rPr lang="en-US" sz="2000" b="1" dirty="0"/>
              <a:t>v. 10 four faces  man, lion, ox (Hebrew could be bull), eagle    (Rev 4 lion, ox, eagle, man)</a:t>
            </a:r>
          </a:p>
          <a:p>
            <a:pPr marL="114300" indent="0">
              <a:buNone/>
            </a:pPr>
            <a:r>
              <a:rPr lang="en-US" sz="2000" b="1" dirty="0"/>
              <a:t>v. 12, 17  move    God’s judgment coming  like a chariot</a:t>
            </a:r>
          </a:p>
          <a:p>
            <a:pPr marL="114300" indent="0">
              <a:buNone/>
            </a:pPr>
            <a:r>
              <a:rPr lang="en-US" sz="2000" b="1" dirty="0"/>
              <a:t>v. 15-18  Wheels in wheels, with eyes all over  = searching to protect God’s holiness  (the version in </a:t>
            </a:r>
            <a:r>
              <a:rPr lang="en-US" sz="2000" b="1" dirty="0" err="1"/>
              <a:t>Ezek</a:t>
            </a:r>
            <a:r>
              <a:rPr lang="en-US" sz="2000" b="1" dirty="0"/>
              <a:t> 10:12, Rev 4:6 has eyes all over).</a:t>
            </a:r>
          </a:p>
          <a:p>
            <a:pPr marL="114300" indent="0">
              <a:buNone/>
            </a:pPr>
            <a:r>
              <a:rPr lang="en-US" sz="2000" b="1" dirty="0"/>
              <a:t>v. 22-28  The throne of God.    </a:t>
            </a:r>
            <a:endParaRPr lang="en-US" sz="2000" b="1" dirty="0" smtClean="0"/>
          </a:p>
          <a:p>
            <a:pPr marL="114300" indent="0">
              <a:buNone/>
            </a:pPr>
            <a:r>
              <a:rPr lang="en-US" sz="2000" b="1" dirty="0" smtClean="0"/>
              <a:t>v</a:t>
            </a:r>
            <a:r>
              <a:rPr lang="en-US" sz="2000" b="1" dirty="0"/>
              <a:t>. 28 rainbow = hope  (hope recalls Lam 3:22-23)</a:t>
            </a:r>
          </a:p>
          <a:p>
            <a:pPr marL="114300" indent="0">
              <a:buNone/>
            </a:pPr>
            <a:endParaRPr lang="en-US" sz="2000" b="1" dirty="0"/>
          </a:p>
        </p:txBody>
      </p:sp>
    </p:spTree>
    <p:extLst>
      <p:ext uri="{BB962C8B-B14F-4D97-AF65-F5344CB8AC3E}">
        <p14:creationId xmlns:p14="http://schemas.microsoft.com/office/powerpoint/2010/main" val="420935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Ezekiel 2 &amp; 3</a:t>
            </a:r>
            <a:br>
              <a:rPr lang="en-US" b="1" dirty="0" smtClean="0"/>
            </a:br>
            <a:r>
              <a:rPr lang="en-US" b="1" dirty="0" smtClean="0"/>
              <a:t>Ezekiel Commissioned</a:t>
            </a:r>
            <a:endParaRPr lang="en-US" b="1" dirty="0"/>
          </a:p>
        </p:txBody>
      </p:sp>
      <p:sp>
        <p:nvSpPr>
          <p:cNvPr id="3" name="Content Placeholder 2"/>
          <p:cNvSpPr>
            <a:spLocks noGrp="1"/>
          </p:cNvSpPr>
          <p:nvPr>
            <p:ph idx="1"/>
          </p:nvPr>
        </p:nvSpPr>
        <p:spPr/>
        <p:txBody>
          <a:bodyPr/>
          <a:lstStyle/>
          <a:p>
            <a:pPr marL="114300" indent="0">
              <a:buNone/>
            </a:pPr>
            <a:r>
              <a:rPr lang="en-US" b="1" dirty="0" err="1"/>
              <a:t>Ezek</a:t>
            </a:r>
            <a:r>
              <a:rPr lang="en-US" b="1" dirty="0"/>
              <a:t> 2:1-7   Ezekiel’s mission </a:t>
            </a:r>
            <a:endParaRPr lang="en-US" b="1" dirty="0" smtClean="0"/>
          </a:p>
          <a:p>
            <a:pPr marL="114300" indent="0">
              <a:buNone/>
            </a:pPr>
            <a:r>
              <a:rPr lang="en-US" b="1" dirty="0" smtClean="0"/>
              <a:t>v</a:t>
            </a:r>
            <a:r>
              <a:rPr lang="en-US" b="1" dirty="0"/>
              <a:t>. 4  say to them: this is what the Lord says</a:t>
            </a:r>
            <a:r>
              <a:rPr lang="en-US" b="1" dirty="0" smtClean="0"/>
              <a:t>.</a:t>
            </a:r>
          </a:p>
          <a:p>
            <a:pPr marL="114300" indent="0">
              <a:buNone/>
            </a:pPr>
            <a:endParaRPr lang="en-US" sz="1400" b="1" dirty="0"/>
          </a:p>
          <a:p>
            <a:pPr marL="114300" indent="0">
              <a:buNone/>
            </a:pPr>
            <a:r>
              <a:rPr lang="en-US" b="1" dirty="0"/>
              <a:t>2:1 “Son of man”  (</a:t>
            </a:r>
            <a:r>
              <a:rPr lang="en-US" b="1" dirty="0" smtClean="0"/>
              <a:t>ben-</a:t>
            </a:r>
            <a:r>
              <a:rPr lang="en-US" b="1" dirty="0" err="1" smtClean="0"/>
              <a:t>adam</a:t>
            </a:r>
            <a:r>
              <a:rPr lang="en-US" b="1" dirty="0"/>
              <a:t>) stresses his humanness </a:t>
            </a:r>
            <a:endParaRPr lang="en-US" b="1" dirty="0" smtClean="0"/>
          </a:p>
          <a:p>
            <a:pPr marL="114300" indent="0">
              <a:buNone/>
            </a:pPr>
            <a:endParaRPr lang="en-US" sz="1400" b="1" dirty="0"/>
          </a:p>
          <a:p>
            <a:pPr marL="114300" indent="0">
              <a:buNone/>
            </a:pPr>
            <a:r>
              <a:rPr lang="en-US" b="1" dirty="0"/>
              <a:t>v. 4  Ezekiel needs to be obstinate and stubborn.  Why?   Because the people are obstinate and stubborn.</a:t>
            </a:r>
          </a:p>
        </p:txBody>
      </p:sp>
    </p:spTree>
    <p:extLst>
      <p:ext uri="{BB962C8B-B14F-4D97-AF65-F5344CB8AC3E}">
        <p14:creationId xmlns:p14="http://schemas.microsoft.com/office/powerpoint/2010/main" val="305195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Why Do the Captives Continue to be stubborn?</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smtClean="0"/>
              <a:t>Holding </a:t>
            </a:r>
            <a:r>
              <a:rPr lang="en-US" sz="2000" b="1" dirty="0"/>
              <a:t>out hope.  Jerusalem has not yet been destroyed.   </a:t>
            </a:r>
            <a:endParaRPr lang="en-US" sz="2000" b="1" dirty="0" smtClean="0"/>
          </a:p>
          <a:p>
            <a:pPr marL="114300" indent="0">
              <a:buNone/>
            </a:pPr>
            <a:endParaRPr lang="en-US" sz="1297" b="1" dirty="0"/>
          </a:p>
          <a:p>
            <a:pPr marL="114300" indent="0">
              <a:buNone/>
            </a:pPr>
            <a:r>
              <a:rPr lang="en-US" sz="2000" b="1" dirty="0" smtClean="0"/>
              <a:t>False prophecies   </a:t>
            </a:r>
            <a:r>
              <a:rPr lang="en-US" sz="2000" b="1" dirty="0" err="1" smtClean="0"/>
              <a:t>Jer</a:t>
            </a:r>
            <a:r>
              <a:rPr lang="en-US" sz="2000" b="1" dirty="0" smtClean="0"/>
              <a:t> </a:t>
            </a:r>
            <a:r>
              <a:rPr lang="en-US" sz="2000" b="1" dirty="0"/>
              <a:t>28:1-4  </a:t>
            </a:r>
            <a:r>
              <a:rPr lang="en-US" sz="2000" b="1" dirty="0" err="1" smtClean="0"/>
              <a:t>Jer</a:t>
            </a:r>
            <a:r>
              <a:rPr lang="en-US" sz="2000" b="1" dirty="0" smtClean="0"/>
              <a:t> </a:t>
            </a:r>
            <a:r>
              <a:rPr lang="en-US" sz="2000" b="1" dirty="0"/>
              <a:t>29:15-23  </a:t>
            </a:r>
            <a:endParaRPr lang="en-US" sz="2000" b="1" dirty="0" smtClean="0"/>
          </a:p>
          <a:p>
            <a:pPr marL="114300" indent="0">
              <a:buNone/>
            </a:pPr>
            <a:endParaRPr lang="en-US" sz="1200" b="1" dirty="0" smtClean="0"/>
          </a:p>
          <a:p>
            <a:pPr marL="114300" indent="0">
              <a:buNone/>
            </a:pPr>
            <a:r>
              <a:rPr lang="en-US" sz="2000" b="1" dirty="0" smtClean="0"/>
              <a:t>2 </a:t>
            </a:r>
            <a:r>
              <a:rPr lang="en-US" sz="2000" b="1" dirty="0" err="1"/>
              <a:t>Chron</a:t>
            </a:r>
            <a:r>
              <a:rPr lang="en-US" sz="2000" b="1" dirty="0"/>
              <a:t> 7: (v. 16 for example, but ignoring </a:t>
            </a:r>
            <a:r>
              <a:rPr lang="en-US" sz="2000" b="1" dirty="0" smtClean="0"/>
              <a:t>7:13-14)</a:t>
            </a:r>
          </a:p>
          <a:p>
            <a:pPr marL="114300" indent="0">
              <a:buNone/>
            </a:pPr>
            <a:r>
              <a:rPr lang="en-US" sz="2000" b="1" dirty="0" smtClean="0"/>
              <a:t>Psalm </a:t>
            </a:r>
            <a:r>
              <a:rPr lang="en-US" sz="2000" b="1" dirty="0"/>
              <a:t>89. (v. 3-4, </a:t>
            </a:r>
            <a:r>
              <a:rPr lang="en-US" sz="2000" b="1" dirty="0" smtClean="0"/>
              <a:t>26-29 for </a:t>
            </a:r>
            <a:r>
              <a:rPr lang="en-US" sz="2000" b="1" dirty="0"/>
              <a:t>example)   </a:t>
            </a:r>
            <a:endParaRPr lang="en-US" sz="2000" b="1" dirty="0" smtClean="0"/>
          </a:p>
          <a:p>
            <a:pPr marL="114300" indent="0">
              <a:buNone/>
            </a:pPr>
            <a:endParaRPr lang="en-US" sz="1200" b="1" dirty="0"/>
          </a:p>
          <a:p>
            <a:pPr marL="114300" indent="0">
              <a:buNone/>
            </a:pPr>
            <a:r>
              <a:rPr lang="en-US" sz="2000" b="1" dirty="0" smtClean="0"/>
              <a:t>Itching ears 2 </a:t>
            </a:r>
            <a:r>
              <a:rPr lang="en-US" sz="2000" b="1" dirty="0"/>
              <a:t>Tim </a:t>
            </a:r>
            <a:r>
              <a:rPr lang="en-US" sz="2000" b="1" dirty="0" smtClean="0"/>
              <a:t>4:3-4  </a:t>
            </a:r>
          </a:p>
          <a:p>
            <a:pPr marL="114300" indent="0">
              <a:buNone/>
            </a:pPr>
            <a:endParaRPr lang="en-US" sz="1200" b="1" dirty="0" smtClean="0"/>
          </a:p>
          <a:p>
            <a:pPr marL="114300" indent="0">
              <a:buNone/>
            </a:pPr>
            <a:r>
              <a:rPr lang="en-US" sz="2000" b="1" dirty="0" smtClean="0"/>
              <a:t>Trusting </a:t>
            </a:r>
            <a:r>
              <a:rPr lang="en-US" sz="2000" b="1" dirty="0"/>
              <a:t>in the temple, rather than the God of the temple. (Jeremiah 7:4).  </a:t>
            </a:r>
            <a:endParaRPr lang="en-US" sz="2000" b="1" dirty="0" smtClean="0"/>
          </a:p>
          <a:p>
            <a:pPr marL="114300" indent="0">
              <a:buNone/>
            </a:pPr>
            <a:endParaRPr lang="en-US" sz="1200" b="1" dirty="0" smtClean="0"/>
          </a:p>
          <a:p>
            <a:pPr marL="114300" indent="0">
              <a:buNone/>
            </a:pPr>
            <a:r>
              <a:rPr lang="en-US" sz="2000" b="1" dirty="0" smtClean="0"/>
              <a:t>Being </a:t>
            </a:r>
            <a:r>
              <a:rPr lang="en-US" sz="2000" b="1" dirty="0"/>
              <a:t>told “peace, peace.” (</a:t>
            </a:r>
            <a:r>
              <a:rPr lang="en-US" sz="2000" b="1" dirty="0" err="1"/>
              <a:t>Jer</a:t>
            </a:r>
            <a:r>
              <a:rPr lang="en-US" sz="2000" b="1" dirty="0"/>
              <a:t> 6:13-14, 8:11-12)</a:t>
            </a:r>
          </a:p>
        </p:txBody>
      </p:sp>
    </p:spTree>
    <p:extLst>
      <p:ext uri="{BB962C8B-B14F-4D97-AF65-F5344CB8AC3E}">
        <p14:creationId xmlns:p14="http://schemas.microsoft.com/office/powerpoint/2010/main" val="737537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Ezekiel’s Commission (cont.)</a:t>
            </a:r>
            <a:endParaRPr lang="en-US"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err="1"/>
              <a:t>Ezek</a:t>
            </a:r>
            <a:r>
              <a:rPr lang="en-US" b="1" dirty="0"/>
              <a:t> 2:5  </a:t>
            </a:r>
            <a:r>
              <a:rPr lang="en-US" b="1" dirty="0" smtClean="0"/>
              <a:t>Whether </a:t>
            </a:r>
            <a:r>
              <a:rPr lang="en-US" b="1" dirty="0"/>
              <a:t>they listen or fail to </a:t>
            </a:r>
            <a:r>
              <a:rPr lang="en-US" b="1" dirty="0" smtClean="0"/>
              <a:t>listen….</a:t>
            </a:r>
          </a:p>
          <a:p>
            <a:pPr marL="114300" indent="0">
              <a:buNone/>
            </a:pPr>
            <a:endParaRPr lang="en-US" sz="1100" b="1" dirty="0"/>
          </a:p>
          <a:p>
            <a:pPr marL="114300" indent="0">
              <a:buNone/>
            </a:pPr>
            <a:r>
              <a:rPr lang="en-US" b="1" dirty="0"/>
              <a:t>v. 5  They knew a prophet had been among </a:t>
            </a:r>
            <a:r>
              <a:rPr lang="en-US" b="1" dirty="0" smtClean="0"/>
              <a:t>them….</a:t>
            </a:r>
          </a:p>
          <a:p>
            <a:pPr marL="114300" indent="0">
              <a:buNone/>
            </a:pPr>
            <a:endParaRPr lang="en-US" sz="1100" b="1" dirty="0"/>
          </a:p>
          <a:p>
            <a:pPr marL="114300" indent="0">
              <a:buNone/>
            </a:pPr>
            <a:r>
              <a:rPr lang="en-US" b="1" dirty="0" err="1"/>
              <a:t>Ezek</a:t>
            </a:r>
            <a:r>
              <a:rPr lang="en-US" b="1" dirty="0"/>
              <a:t> 2:8-3:3  Ezekiel eats the scroll.   </a:t>
            </a:r>
            <a:r>
              <a:rPr lang="en-US" b="1" dirty="0" smtClean="0"/>
              <a:t>To be God’s prophet we must:</a:t>
            </a:r>
          </a:p>
          <a:p>
            <a:pPr marL="114300" indent="0">
              <a:buNone/>
            </a:pPr>
            <a:r>
              <a:rPr lang="en-US" b="1" dirty="0" smtClean="0"/>
              <a:t>1. Have </a:t>
            </a:r>
            <a:r>
              <a:rPr lang="en-US" b="1" dirty="0"/>
              <a:t>a personal encounter with God (1:4f)   </a:t>
            </a:r>
            <a:endParaRPr lang="en-US" b="1" dirty="0" smtClean="0"/>
          </a:p>
          <a:p>
            <a:pPr marL="114300" indent="0">
              <a:buNone/>
            </a:pPr>
            <a:r>
              <a:rPr lang="en-US" b="1" dirty="0" smtClean="0"/>
              <a:t>2</a:t>
            </a:r>
            <a:r>
              <a:rPr lang="en-US" b="1" dirty="0"/>
              <a:t>. </a:t>
            </a:r>
            <a:r>
              <a:rPr lang="en-US" b="1" dirty="0" smtClean="0"/>
              <a:t>Digest </a:t>
            </a:r>
            <a:r>
              <a:rPr lang="en-US" b="1" dirty="0"/>
              <a:t>his </a:t>
            </a:r>
            <a:r>
              <a:rPr lang="en-US" b="1" dirty="0" smtClean="0"/>
              <a:t>Words    (Jeremiah </a:t>
            </a:r>
            <a:r>
              <a:rPr lang="en-US" b="1" dirty="0"/>
              <a:t>15:16,  Rev </a:t>
            </a:r>
            <a:r>
              <a:rPr lang="en-US" b="1" dirty="0" smtClean="0"/>
              <a:t>10:9-11)</a:t>
            </a:r>
          </a:p>
          <a:p>
            <a:pPr marL="114300" indent="0">
              <a:buNone/>
            </a:pPr>
            <a:endParaRPr lang="en-US" sz="1100" b="1" dirty="0"/>
          </a:p>
          <a:p>
            <a:pPr marL="114300" indent="0">
              <a:buNone/>
            </a:pPr>
            <a:r>
              <a:rPr lang="en-US" b="1" dirty="0" err="1"/>
              <a:t>Ezek</a:t>
            </a:r>
            <a:r>
              <a:rPr lang="en-US" b="1" dirty="0"/>
              <a:t> 3:4-9   </a:t>
            </a:r>
            <a:r>
              <a:rPr lang="en-US" b="1" dirty="0" smtClean="0"/>
              <a:t>They </a:t>
            </a:r>
            <a:r>
              <a:rPr lang="en-US" b="1" dirty="0"/>
              <a:t>have heard it all before.  They are very religious. </a:t>
            </a:r>
            <a:endParaRPr lang="en-US" b="1" dirty="0" smtClean="0"/>
          </a:p>
          <a:p>
            <a:pPr marL="114300" indent="0">
              <a:buNone/>
            </a:pPr>
            <a:endParaRPr lang="en-US" sz="1100" b="1" dirty="0"/>
          </a:p>
          <a:p>
            <a:pPr marL="114300" indent="0">
              <a:buNone/>
            </a:pPr>
            <a:r>
              <a:rPr lang="en-US" b="1" dirty="0"/>
              <a:t>3:8  God’s solution:   We need to be as hard and stubborn as they are.</a:t>
            </a:r>
          </a:p>
        </p:txBody>
      </p:sp>
    </p:spTree>
    <p:extLst>
      <p:ext uri="{BB962C8B-B14F-4D97-AF65-F5344CB8AC3E}">
        <p14:creationId xmlns:p14="http://schemas.microsoft.com/office/powerpoint/2010/main" val="12947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The Watchman of Israel</a:t>
            </a:r>
            <a:endParaRPr lang="en-US" sz="3200" b="1" dirty="0"/>
          </a:p>
        </p:txBody>
      </p:sp>
      <p:sp>
        <p:nvSpPr>
          <p:cNvPr id="3" name="Content Placeholder 2"/>
          <p:cNvSpPr>
            <a:spLocks noGrp="1"/>
          </p:cNvSpPr>
          <p:nvPr>
            <p:ph idx="1"/>
          </p:nvPr>
        </p:nvSpPr>
        <p:spPr/>
        <p:txBody>
          <a:bodyPr/>
          <a:lstStyle/>
          <a:p>
            <a:pPr marL="114300" indent="0">
              <a:buNone/>
            </a:pPr>
            <a:r>
              <a:rPr lang="en-US" b="1" dirty="0" smtClean="0"/>
              <a:t>Ezekiel 3:16-21  Ezekiel a watchman</a:t>
            </a:r>
          </a:p>
          <a:p>
            <a:pPr marL="114300" indent="0">
              <a:buNone/>
            </a:pPr>
            <a:endParaRPr lang="en-US" sz="800" b="1" dirty="0"/>
          </a:p>
          <a:p>
            <a:pPr marL="114300" indent="0">
              <a:buNone/>
            </a:pPr>
            <a:r>
              <a:rPr lang="en-US" b="1" dirty="0" smtClean="0"/>
              <a:t>Hosea 9:8  A lookout</a:t>
            </a:r>
          </a:p>
          <a:p>
            <a:pPr marL="114300" indent="0">
              <a:buNone/>
            </a:pPr>
            <a:endParaRPr lang="en-US" sz="800" b="1" dirty="0"/>
          </a:p>
          <a:p>
            <a:pPr marL="114300" indent="0">
              <a:buNone/>
            </a:pPr>
            <a:r>
              <a:rPr lang="en-US" b="1" dirty="0" smtClean="0"/>
              <a:t>God to Ezekiel: Start prophesying</a:t>
            </a:r>
          </a:p>
          <a:p>
            <a:pPr marL="114300" indent="0">
              <a:buNone/>
            </a:pPr>
            <a:endParaRPr lang="en-US" sz="800" b="1" dirty="0"/>
          </a:p>
          <a:p>
            <a:pPr marL="114300" indent="0">
              <a:buNone/>
            </a:pPr>
            <a:r>
              <a:rPr lang="en-US" b="1" dirty="0" smtClean="0"/>
              <a:t>Q:  Are you willing to be God’s watchman?</a:t>
            </a:r>
          </a:p>
          <a:p>
            <a:pPr marL="114300" indent="0">
              <a:buNone/>
            </a:pPr>
            <a:endParaRPr lang="en-US" sz="800" b="1" dirty="0"/>
          </a:p>
          <a:p>
            <a:pPr marL="114300" indent="0">
              <a:buNone/>
            </a:pPr>
            <a:r>
              <a:rPr lang="en-US" b="1" dirty="0" err="1"/>
              <a:t>Eph</a:t>
            </a:r>
            <a:r>
              <a:rPr lang="en-US" b="1" dirty="0"/>
              <a:t> 2:1-3 </a:t>
            </a:r>
            <a:r>
              <a:rPr lang="en-US" b="1" i="1" dirty="0"/>
              <a:t>and</a:t>
            </a:r>
            <a:r>
              <a:rPr lang="en-US" b="1" dirty="0"/>
              <a:t> </a:t>
            </a:r>
            <a:r>
              <a:rPr lang="en-US" b="1" dirty="0" err="1"/>
              <a:t>Eph</a:t>
            </a:r>
            <a:r>
              <a:rPr lang="en-US" b="1" dirty="0"/>
              <a:t> 2:4-10</a:t>
            </a:r>
            <a:r>
              <a:rPr lang="en-US" b="1" dirty="0" smtClean="0"/>
              <a:t>.</a:t>
            </a:r>
          </a:p>
          <a:p>
            <a:pPr marL="114300" indent="0">
              <a:buNone/>
            </a:pPr>
            <a:endParaRPr lang="en-US" sz="800" b="1" dirty="0"/>
          </a:p>
          <a:p>
            <a:pPr marL="114300" indent="0">
              <a:buNone/>
            </a:pPr>
            <a:r>
              <a:rPr lang="en-US" b="1" dirty="0"/>
              <a:t>v. 20  Does God put stumbling blocks in front of people?  Yes, he does.  2 </a:t>
            </a:r>
            <a:r>
              <a:rPr lang="en-US" b="1" dirty="0" err="1"/>
              <a:t>Thess</a:t>
            </a:r>
            <a:r>
              <a:rPr lang="en-US" b="1" dirty="0"/>
              <a:t> 2:11 </a:t>
            </a:r>
            <a:endParaRPr lang="en-US" b="1" dirty="0" smtClean="0"/>
          </a:p>
        </p:txBody>
      </p:sp>
    </p:spTree>
    <p:extLst>
      <p:ext uri="{BB962C8B-B14F-4D97-AF65-F5344CB8AC3E}">
        <p14:creationId xmlns:p14="http://schemas.microsoft.com/office/powerpoint/2010/main" val="1745121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Ezekiel 4 &amp; 5</a:t>
            </a:r>
            <a:br>
              <a:rPr lang="en-US" b="1" dirty="0" smtClean="0"/>
            </a:br>
            <a:r>
              <a:rPr lang="en-US" b="1" dirty="0" smtClean="0"/>
              <a:t>Dramatic symbolism</a:t>
            </a:r>
            <a:endParaRPr lang="en-US" b="1" dirty="0"/>
          </a:p>
        </p:txBody>
      </p:sp>
      <p:sp>
        <p:nvSpPr>
          <p:cNvPr id="3" name="Content Placeholder 2"/>
          <p:cNvSpPr>
            <a:spLocks noGrp="1"/>
          </p:cNvSpPr>
          <p:nvPr>
            <p:ph idx="1"/>
          </p:nvPr>
        </p:nvSpPr>
        <p:spPr>
          <a:xfrm>
            <a:off x="457200" y="1752600"/>
            <a:ext cx="8229600" cy="4953000"/>
          </a:xfrm>
        </p:spPr>
        <p:txBody>
          <a:bodyPr>
            <a:normAutofit lnSpcReduction="10000"/>
          </a:bodyPr>
          <a:lstStyle/>
          <a:p>
            <a:pPr marL="114300" indent="0">
              <a:buNone/>
            </a:pPr>
            <a:r>
              <a:rPr lang="en-US" sz="2000" b="1" dirty="0" err="1" smtClean="0"/>
              <a:t>Ezek</a:t>
            </a:r>
            <a:r>
              <a:rPr lang="en-US" sz="2000" b="1" dirty="0" smtClean="0"/>
              <a:t> 4:1-3  Ezekiel acts out the siege of Jerusalem (588-586 BC)</a:t>
            </a:r>
          </a:p>
          <a:p>
            <a:pPr marL="114300" indent="0">
              <a:buNone/>
            </a:pPr>
            <a:r>
              <a:rPr lang="en-US" sz="2000" b="1" dirty="0"/>
              <a:t>	</a:t>
            </a:r>
            <a:r>
              <a:rPr lang="en-US" sz="2000" b="1" dirty="0" smtClean="0"/>
              <a:t>a. Draws the city</a:t>
            </a:r>
          </a:p>
          <a:p>
            <a:pPr marL="114300" indent="0">
              <a:buNone/>
            </a:pPr>
            <a:r>
              <a:rPr lang="en-US" sz="2000" b="1" dirty="0"/>
              <a:t>	</a:t>
            </a:r>
            <a:r>
              <a:rPr lang="en-US" sz="2000" b="1" dirty="0" smtClean="0"/>
              <a:t>b. Siege works: Babylon</a:t>
            </a:r>
          </a:p>
          <a:p>
            <a:pPr marL="114300" indent="0">
              <a:buNone/>
            </a:pPr>
            <a:r>
              <a:rPr lang="en-US" sz="2000" b="1" dirty="0"/>
              <a:t>	</a:t>
            </a:r>
            <a:r>
              <a:rPr lang="en-US" sz="2000" b="1" dirty="0" smtClean="0"/>
              <a:t>c. Iron pan   God is against Jerusalem and will not hear </a:t>
            </a:r>
          </a:p>
          <a:p>
            <a:pPr marL="114300" indent="0">
              <a:buNone/>
            </a:pPr>
            <a:r>
              <a:rPr lang="en-US" sz="2000" b="1" dirty="0"/>
              <a:t> </a:t>
            </a:r>
            <a:r>
              <a:rPr lang="en-US" sz="2000" b="1" dirty="0" smtClean="0"/>
              <a:t>               their prayers</a:t>
            </a:r>
          </a:p>
          <a:p>
            <a:pPr marL="114300" indent="0">
              <a:buNone/>
            </a:pPr>
            <a:endParaRPr lang="en-US" sz="2000" b="1" dirty="0"/>
          </a:p>
          <a:p>
            <a:pPr marL="114300" indent="0">
              <a:buNone/>
            </a:pPr>
            <a:r>
              <a:rPr lang="en-US" sz="2000" b="1" dirty="0" smtClean="0"/>
              <a:t>4:4-7   430 Days = 430 years = symbolically, length of captivity in                 Egypt</a:t>
            </a:r>
          </a:p>
          <a:p>
            <a:pPr marL="114300" indent="0">
              <a:buNone/>
            </a:pPr>
            <a:r>
              <a:rPr lang="en-US" sz="2000" b="1" dirty="0"/>
              <a:t>	</a:t>
            </a:r>
            <a:r>
              <a:rPr lang="en-US" sz="2000" b="1" dirty="0" smtClean="0"/>
              <a:t>390 days for sin of Ephraim/Samaria/Northern Kingdom</a:t>
            </a:r>
          </a:p>
          <a:p>
            <a:pPr marL="114300" indent="0">
              <a:buNone/>
            </a:pPr>
            <a:r>
              <a:rPr lang="en-US" sz="2000" b="1" dirty="0"/>
              <a:t>	</a:t>
            </a:r>
            <a:r>
              <a:rPr lang="en-US" sz="2000" b="1" dirty="0" smtClean="0"/>
              <a:t>40 days = 40 years of suffering for lack of faith (</a:t>
            </a:r>
            <a:r>
              <a:rPr lang="en-US" sz="2000" b="1" dirty="0" err="1" smtClean="0"/>
              <a:t>Heb</a:t>
            </a:r>
            <a:r>
              <a:rPr lang="en-US" sz="2000" b="1" dirty="0" smtClean="0"/>
              <a:t> 3:7-   .  .          4:2   (Numbers 14:26-35)</a:t>
            </a:r>
          </a:p>
          <a:p>
            <a:pPr marL="114300" indent="0">
              <a:buNone/>
            </a:pPr>
            <a:r>
              <a:rPr lang="en-US" sz="2000" b="1" dirty="0"/>
              <a:t>	</a:t>
            </a:r>
            <a:r>
              <a:rPr lang="en-US" sz="2000" b="1" dirty="0" smtClean="0"/>
              <a:t>v. 4  “bear their sin” = bear the consequences</a:t>
            </a:r>
          </a:p>
          <a:p>
            <a:pPr marL="114300" indent="0">
              <a:buNone/>
            </a:pPr>
            <a:r>
              <a:rPr lang="en-US" sz="2000" b="1" dirty="0" smtClean="0"/>
              <a:t>4:9-11  mixing and weighing grain = shortage of food during siege.</a:t>
            </a:r>
          </a:p>
          <a:p>
            <a:pPr marL="114300" indent="0">
              <a:buNone/>
            </a:pPr>
            <a:r>
              <a:rPr lang="en-US" sz="2000" b="1" dirty="0" smtClean="0"/>
              <a:t>4:12  cook over human dung = unclean during exile.</a:t>
            </a:r>
            <a:r>
              <a:rPr lang="en-US" sz="2000" b="1" dirty="0"/>
              <a:t>	</a:t>
            </a:r>
          </a:p>
        </p:txBody>
      </p:sp>
    </p:spTree>
    <p:extLst>
      <p:ext uri="{BB962C8B-B14F-4D97-AF65-F5344CB8AC3E}">
        <p14:creationId xmlns:p14="http://schemas.microsoft.com/office/powerpoint/2010/main" val="1618514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Ezekiel 5  Ezekiel gets a haircut</a:t>
            </a:r>
            <a:endParaRPr lang="en-US" b="1" dirty="0"/>
          </a:p>
        </p:txBody>
      </p:sp>
      <p:sp>
        <p:nvSpPr>
          <p:cNvPr id="3" name="Content Placeholder 2"/>
          <p:cNvSpPr>
            <a:spLocks noGrp="1"/>
          </p:cNvSpPr>
          <p:nvPr>
            <p:ph idx="1"/>
          </p:nvPr>
        </p:nvSpPr>
        <p:spPr/>
        <p:txBody>
          <a:bodyPr>
            <a:normAutofit/>
          </a:bodyPr>
          <a:lstStyle/>
          <a:p>
            <a:pPr marL="114300" indent="0">
              <a:buNone/>
            </a:pPr>
            <a:r>
              <a:rPr lang="en-US" sz="2000" b="1" dirty="0" smtClean="0"/>
              <a:t>A haircut:   The point: From those to whom much has been given, much will be expected.</a:t>
            </a:r>
          </a:p>
          <a:p>
            <a:pPr marL="114300" indent="0">
              <a:buNone/>
            </a:pPr>
            <a:endParaRPr lang="en-US" sz="800" b="1" dirty="0"/>
          </a:p>
          <a:p>
            <a:pPr marL="114300" indent="0">
              <a:buNone/>
            </a:pPr>
            <a:r>
              <a:rPr lang="en-US" sz="2000" b="1" dirty="0" smtClean="0"/>
              <a:t>Cutting off hair and beard a big deal for Jews.</a:t>
            </a:r>
          </a:p>
          <a:p>
            <a:pPr marL="114300" indent="0">
              <a:buNone/>
            </a:pPr>
            <a:endParaRPr lang="en-US" sz="800" b="1" dirty="0"/>
          </a:p>
          <a:p>
            <a:pPr marL="114300" indent="0">
              <a:buNone/>
            </a:pPr>
            <a:r>
              <a:rPr lang="en-US" sz="2000" b="1" dirty="0" smtClean="0"/>
              <a:t>v. 2  fire, sword and exile</a:t>
            </a:r>
          </a:p>
          <a:p>
            <a:pPr marL="114300" indent="0">
              <a:buNone/>
            </a:pPr>
            <a:endParaRPr lang="en-US" sz="800" b="1" dirty="0"/>
          </a:p>
          <a:p>
            <a:pPr marL="114300" indent="0">
              <a:buNone/>
            </a:pPr>
            <a:r>
              <a:rPr lang="en-US" sz="2000" b="1" dirty="0" smtClean="0"/>
              <a:t>v. 3  The remnant motif  (but even some of them will suffer v. 4)</a:t>
            </a:r>
          </a:p>
          <a:p>
            <a:pPr marL="114300" indent="0">
              <a:buNone/>
            </a:pPr>
            <a:endParaRPr lang="en-US" sz="800" b="1" dirty="0"/>
          </a:p>
          <a:p>
            <a:pPr marL="114300" indent="0">
              <a:buNone/>
            </a:pPr>
            <a:r>
              <a:rPr lang="en-US" sz="2000" b="1" dirty="0" smtClean="0"/>
              <a:t>v. 5 I have set you in the center of the nations.  Great responsibility.</a:t>
            </a:r>
          </a:p>
          <a:p>
            <a:pPr marL="114300" indent="0">
              <a:buNone/>
            </a:pPr>
            <a:endParaRPr lang="en-US" sz="800" b="1" dirty="0"/>
          </a:p>
          <a:p>
            <a:pPr marL="114300" indent="0">
              <a:buNone/>
            </a:pPr>
            <a:r>
              <a:rPr lang="en-US" sz="2000" b="1" dirty="0" smtClean="0"/>
              <a:t>v. 12  Judgment on Judah! (as prophesied </a:t>
            </a:r>
            <a:r>
              <a:rPr lang="en-US" sz="2000" b="1" dirty="0" err="1" smtClean="0"/>
              <a:t>Deut</a:t>
            </a:r>
            <a:r>
              <a:rPr lang="en-US" sz="2000" b="1" dirty="0" smtClean="0"/>
              <a:t> 28:53-57)</a:t>
            </a:r>
          </a:p>
          <a:p>
            <a:pPr marL="114300" indent="0">
              <a:buNone/>
            </a:pPr>
            <a:endParaRPr lang="en-US" sz="1000" b="1" dirty="0"/>
          </a:p>
          <a:p>
            <a:pPr marL="114300" indent="0">
              <a:buNone/>
            </a:pPr>
            <a:r>
              <a:rPr lang="en-US" sz="2000" b="1" dirty="0" smtClean="0"/>
              <a:t>v. 13  Comfort</a:t>
            </a:r>
            <a:endParaRPr lang="en-US" sz="2000" b="1" dirty="0"/>
          </a:p>
        </p:txBody>
      </p:sp>
    </p:spTree>
    <p:extLst>
      <p:ext uri="{BB962C8B-B14F-4D97-AF65-F5344CB8AC3E}">
        <p14:creationId xmlns:p14="http://schemas.microsoft.com/office/powerpoint/2010/main" val="294691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Ezekiel 6 &amp; 7 Judgment on Judah</a:t>
            </a:r>
            <a:br>
              <a:rPr lang="en-US" sz="3200" b="1" dirty="0" smtClean="0"/>
            </a:br>
            <a:r>
              <a:rPr lang="en-US" sz="3200" b="1" dirty="0" smtClean="0"/>
              <a:t>(and a ray of hope)</a:t>
            </a:r>
            <a:endParaRPr lang="en-US" sz="3200" b="1" dirty="0"/>
          </a:p>
        </p:txBody>
      </p:sp>
      <p:sp>
        <p:nvSpPr>
          <p:cNvPr id="3" name="Content Placeholder 2"/>
          <p:cNvSpPr>
            <a:spLocks noGrp="1"/>
          </p:cNvSpPr>
          <p:nvPr>
            <p:ph idx="1"/>
          </p:nvPr>
        </p:nvSpPr>
        <p:spPr/>
        <p:txBody>
          <a:bodyPr>
            <a:normAutofit lnSpcReduction="10000"/>
          </a:bodyPr>
          <a:lstStyle/>
          <a:p>
            <a:pPr marL="114300" indent="0">
              <a:buNone/>
            </a:pPr>
            <a:r>
              <a:rPr lang="en-US" sz="2000" b="1" dirty="0" smtClean="0"/>
              <a:t>v. 2 Judgment on the Mountains, not just on Jerusalem.</a:t>
            </a:r>
          </a:p>
          <a:p>
            <a:pPr marL="114300" indent="0">
              <a:buNone/>
            </a:pPr>
            <a:endParaRPr lang="en-US" sz="800" b="1" dirty="0"/>
          </a:p>
          <a:p>
            <a:pPr marL="114300" indent="0">
              <a:buNone/>
            </a:pPr>
            <a:r>
              <a:rPr lang="en-US" sz="2000" b="1" dirty="0" smtClean="0"/>
              <a:t>v. 8  But a remnant will be saved.   (because they “loathe themselves for the evil they have done)</a:t>
            </a:r>
          </a:p>
          <a:p>
            <a:pPr marL="114300" indent="0">
              <a:buNone/>
            </a:pPr>
            <a:endParaRPr lang="en-US" sz="800" b="1" dirty="0"/>
          </a:p>
          <a:p>
            <a:pPr marL="114300" indent="0">
              <a:buNone/>
            </a:pPr>
            <a:r>
              <a:rPr lang="en-US" sz="2000" b="1" dirty="0" smtClean="0"/>
              <a:t>v. 10  An ominous passage.  “And you will know that I am the Lord” 72 times in Ezekiel.</a:t>
            </a:r>
          </a:p>
          <a:p>
            <a:pPr marL="114300" indent="0">
              <a:buNone/>
            </a:pPr>
            <a:endParaRPr lang="en-US" sz="800" b="1" dirty="0"/>
          </a:p>
          <a:p>
            <a:pPr marL="114300" indent="0">
              <a:buNone/>
            </a:pPr>
            <a:r>
              <a:rPr lang="en-US" sz="2000" b="1" dirty="0" smtClean="0"/>
              <a:t>Jeremiah 7  The end has come.  Too late to repent (</a:t>
            </a:r>
            <a:r>
              <a:rPr lang="en-US" sz="2000" b="1" dirty="0" err="1" smtClean="0"/>
              <a:t>Heb</a:t>
            </a:r>
            <a:r>
              <a:rPr lang="en-US" sz="2000" b="1" dirty="0" smtClean="0"/>
              <a:t> 6:4-6)</a:t>
            </a:r>
          </a:p>
          <a:p>
            <a:pPr marL="114300" indent="0">
              <a:buNone/>
            </a:pPr>
            <a:endParaRPr lang="en-US" sz="800" b="1" dirty="0"/>
          </a:p>
          <a:p>
            <a:pPr marL="114300" indent="0">
              <a:buNone/>
            </a:pPr>
            <a:r>
              <a:rPr lang="en-US" sz="2000" b="1" dirty="0" smtClean="0"/>
              <a:t>This is “the day of the Lord”  26 times in OT (Is 2:12-22, Is 13:6-13, Is 34:4,8-10, </a:t>
            </a:r>
            <a:r>
              <a:rPr lang="en-US" sz="2000" b="1" dirty="0" err="1" smtClean="0"/>
              <a:t>Jer</a:t>
            </a:r>
            <a:r>
              <a:rPr lang="en-US" sz="2000" b="1" dirty="0" smtClean="0"/>
              <a:t> 46:10, Joel 1:15, 2:11-17, 2:28-31, 3:9-14*, etc.)</a:t>
            </a:r>
          </a:p>
          <a:p>
            <a:pPr marL="114300" indent="0">
              <a:buNone/>
            </a:pPr>
            <a:endParaRPr lang="en-US" sz="2000" b="1" dirty="0"/>
          </a:p>
          <a:p>
            <a:pPr marL="114300" indent="0">
              <a:buNone/>
            </a:pPr>
            <a:r>
              <a:rPr lang="en-US" sz="2000" b="1" dirty="0" err="1" smtClean="0"/>
              <a:t>Ezek</a:t>
            </a:r>
            <a:r>
              <a:rPr lang="en-US" sz="2000" b="1" dirty="0" smtClean="0"/>
              <a:t> 7:4,9  We can reach the point that God shows no pity.   Amos 5:24  Let justice roll on like a river.</a:t>
            </a:r>
          </a:p>
          <a:p>
            <a:pPr marL="114300" indent="0">
              <a:buNone/>
            </a:pPr>
            <a:r>
              <a:rPr lang="en-US" sz="2000" b="1" dirty="0" smtClean="0"/>
              <a:t>v. 5 disaster!   v. 7 doom!!!</a:t>
            </a:r>
            <a:endParaRPr lang="en-US" sz="2000" b="1" dirty="0"/>
          </a:p>
        </p:txBody>
      </p:sp>
    </p:spTree>
    <p:extLst>
      <p:ext uri="{BB962C8B-B14F-4D97-AF65-F5344CB8AC3E}">
        <p14:creationId xmlns:p14="http://schemas.microsoft.com/office/powerpoint/2010/main" val="49423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https://mail.gcccd.edu/owa/attachment.ashx?id=RgAAAAAKxviAm27UEZvLAJAnRe9eBwCcbTwxOETTEZtsAKDJ746CAAAB1yk6AAAe74AaWWmoSrQwVfguo04fAAALg%2fdmAAAJ&amp;attcnt=1&amp;attid0=BAABAAAA&amp;attcid0=image002.png%4001CFC493.F01183B0"/>
          <p:cNvSpPr>
            <a:spLocks noChangeAspect="1" noChangeArrowheads="1"/>
          </p:cNvSpPr>
          <p:nvPr/>
        </p:nvSpPr>
        <p:spPr bwMode="auto">
          <a:xfrm>
            <a:off x="14922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0"/>
              </a:spcBef>
              <a:spcAft>
                <a:spcPct val="0"/>
              </a:spcAft>
            </a:pPr>
            <a:endParaRPr lang="en-US" altLang="en-US" smtClean="0">
              <a:solidFill>
                <a:srgbClr val="FFFFFF"/>
              </a:solidFill>
            </a:endParaRPr>
          </a:p>
        </p:txBody>
      </p:sp>
      <p:sp>
        <p:nvSpPr>
          <p:cNvPr id="3075" name="AutoShape 4" descr="https://mail.gcccd.edu/owa/attachment.ashx?id=RgAAAAAKxviAm27UEZvLAJAnRe9eBwCcbTwxOETTEZtsAKDJ746CAAAB1yk6AAAe74AaWWmoSrQwVfguo04fAAALg%2fdmAAAJ&amp;attcnt=1&amp;attid0=BAABAAAA&amp;attcid0=image002.png%4001CFC493.F01183B0"/>
          <p:cNvSpPr>
            <a:spLocks noChangeAspect="1" noChangeArrowheads="1"/>
          </p:cNvSpPr>
          <p:nvPr/>
        </p:nvSpPr>
        <p:spPr bwMode="auto">
          <a:xfrm>
            <a:off x="30162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0"/>
              </a:spcBef>
              <a:spcAft>
                <a:spcPct val="0"/>
              </a:spcAft>
            </a:pPr>
            <a:endParaRPr lang="en-US" altLang="en-US" smtClean="0">
              <a:solidFill>
                <a:srgbClr val="FFFFFF"/>
              </a:solidFill>
            </a:endParaRPr>
          </a:p>
        </p:txBody>
      </p:sp>
      <p:pic>
        <p:nvPicPr>
          <p:cNvPr id="3076" name="Picture 5" descr="C:\Users\John\Desktop\image0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3" y="373063"/>
            <a:ext cx="8523287" cy="625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468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 7  Cursed Money</a:t>
            </a:r>
            <a:endParaRPr lang="en-US" b="1" dirty="0"/>
          </a:p>
        </p:txBody>
      </p:sp>
      <p:sp>
        <p:nvSpPr>
          <p:cNvPr id="3" name="Content Placeholder 2"/>
          <p:cNvSpPr>
            <a:spLocks noGrp="1"/>
          </p:cNvSpPr>
          <p:nvPr>
            <p:ph idx="1"/>
          </p:nvPr>
        </p:nvSpPr>
        <p:spPr/>
        <p:txBody>
          <a:bodyPr/>
          <a:lstStyle/>
          <a:p>
            <a:pPr marL="114300" indent="0">
              <a:buNone/>
            </a:pPr>
            <a:r>
              <a:rPr lang="en-US" b="1" dirty="0" smtClean="0"/>
              <a:t>Ezekiel 7:19-22   They will throw their silver into the streets.    On the Day of Judgment, what the world holds to be valuable will be abominable.</a:t>
            </a:r>
          </a:p>
          <a:p>
            <a:pPr marL="114300" indent="0">
              <a:buNone/>
            </a:pPr>
            <a:endParaRPr lang="en-US" b="1" dirty="0" smtClean="0"/>
          </a:p>
          <a:p>
            <a:pPr marL="114300" indent="0">
              <a:buNone/>
            </a:pPr>
            <a:r>
              <a:rPr lang="en-US" b="1" dirty="0" smtClean="0"/>
              <a:t>Things you can buy        Things you cannot buy</a:t>
            </a:r>
          </a:p>
          <a:p>
            <a:pPr marL="114300" indent="0">
              <a:buNone/>
            </a:pPr>
            <a:r>
              <a:rPr lang="en-US" b="1" dirty="0" smtClean="0"/>
              <a:t>Medicine			health</a:t>
            </a:r>
          </a:p>
          <a:p>
            <a:pPr marL="114300" indent="0">
              <a:buNone/>
            </a:pPr>
            <a:r>
              <a:rPr lang="en-US" b="1" dirty="0" smtClean="0"/>
              <a:t>Books			knowledge of God, wisdom</a:t>
            </a:r>
          </a:p>
          <a:p>
            <a:pPr marL="114300" indent="0">
              <a:buNone/>
            </a:pPr>
            <a:r>
              <a:rPr lang="en-US" b="1" dirty="0" smtClean="0"/>
              <a:t>Position			favor with God</a:t>
            </a:r>
          </a:p>
          <a:p>
            <a:pPr marL="114300" indent="0">
              <a:buNone/>
            </a:pPr>
            <a:r>
              <a:rPr lang="en-US" b="1" dirty="0" smtClean="0"/>
              <a:t>Attention			love</a:t>
            </a:r>
            <a:endParaRPr lang="en-US" b="1" dirty="0"/>
          </a:p>
        </p:txBody>
      </p:sp>
    </p:spTree>
    <p:extLst>
      <p:ext uri="{BB962C8B-B14F-4D97-AF65-F5344CB8AC3E}">
        <p14:creationId xmlns:p14="http://schemas.microsoft.com/office/powerpoint/2010/main" val="3075149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a:t>
            </a:r>
            <a:r>
              <a:rPr lang="en-US" sz="2800" b="1" dirty="0" err="1" smtClean="0"/>
              <a:t>Ch</a:t>
            </a:r>
            <a:r>
              <a:rPr lang="en-US" sz="2800" b="1" dirty="0" smtClean="0"/>
              <a:t> 8-11 </a:t>
            </a:r>
            <a:br>
              <a:rPr lang="en-US" sz="2800" b="1" dirty="0" smtClean="0"/>
            </a:br>
            <a:r>
              <a:rPr lang="en-US" sz="2800" b="1" dirty="0" smtClean="0"/>
              <a:t>Necessity of destruction of Judah</a:t>
            </a:r>
            <a:endParaRPr lang="en-US" sz="2800" b="1" dirty="0"/>
          </a:p>
        </p:txBody>
      </p:sp>
      <p:sp>
        <p:nvSpPr>
          <p:cNvPr id="3" name="Content Placeholder 2"/>
          <p:cNvSpPr>
            <a:spLocks noGrp="1"/>
          </p:cNvSpPr>
          <p:nvPr>
            <p:ph idx="1"/>
          </p:nvPr>
        </p:nvSpPr>
        <p:spPr>
          <a:xfrm>
            <a:off x="457200" y="1752600"/>
            <a:ext cx="8229600" cy="4724400"/>
          </a:xfrm>
        </p:spPr>
        <p:txBody>
          <a:bodyPr>
            <a:normAutofit/>
          </a:bodyPr>
          <a:lstStyle/>
          <a:p>
            <a:pPr marL="114300" indent="0">
              <a:buNone/>
            </a:pPr>
            <a:r>
              <a:rPr lang="en-US" b="1" dirty="0" smtClean="0"/>
              <a:t>Ezekiel 8:1 6</a:t>
            </a:r>
            <a:r>
              <a:rPr lang="en-US" b="1" baseline="30000" dirty="0" smtClean="0"/>
              <a:t>th</a:t>
            </a:r>
            <a:r>
              <a:rPr lang="en-US" b="1" dirty="0" smtClean="0"/>
              <a:t> year 6</a:t>
            </a:r>
            <a:r>
              <a:rPr lang="en-US" b="1" baseline="30000" dirty="0" smtClean="0"/>
              <a:t>th</a:t>
            </a:r>
            <a:r>
              <a:rPr lang="en-US" b="1" dirty="0" smtClean="0"/>
              <a:t> month  now 31 years old.</a:t>
            </a:r>
          </a:p>
          <a:p>
            <a:pPr marL="114300" indent="0">
              <a:buNone/>
            </a:pPr>
            <a:endParaRPr lang="en-US" sz="800" b="1" dirty="0"/>
          </a:p>
          <a:p>
            <a:pPr marL="114300" indent="0">
              <a:buNone/>
            </a:pPr>
            <a:r>
              <a:rPr lang="en-US" b="1" dirty="0" smtClean="0"/>
              <a:t>Speaking to the elders.  v. 3 by the hair of my head. Ezekiel reluctant to prophesy.</a:t>
            </a:r>
          </a:p>
          <a:p>
            <a:pPr marL="114300" indent="0">
              <a:buNone/>
            </a:pPr>
            <a:r>
              <a:rPr lang="en-US" b="1" dirty="0" smtClean="0"/>
              <a:t>8:3 “idol of jealousy”  A statue to Ashtoreth?</a:t>
            </a:r>
          </a:p>
          <a:p>
            <a:pPr marL="114300" indent="0">
              <a:buNone/>
            </a:pPr>
            <a:r>
              <a:rPr lang="en-US" b="1" dirty="0" smtClean="0"/>
              <a:t>8:4  Note: God still occupies the temple.   But…</a:t>
            </a:r>
          </a:p>
          <a:p>
            <a:pPr marL="114300" indent="0">
              <a:buNone/>
            </a:pPr>
            <a:r>
              <a:rPr lang="en-US" b="1" dirty="0" smtClean="0"/>
              <a:t>8:6  Detestable things (</a:t>
            </a:r>
            <a:r>
              <a:rPr lang="en-US" b="1" dirty="0" err="1" smtClean="0"/>
              <a:t>Heb</a:t>
            </a:r>
            <a:r>
              <a:rPr lang="en-US" b="1" dirty="0" smtClean="0"/>
              <a:t> 10:26-31)</a:t>
            </a:r>
          </a:p>
          <a:p>
            <a:pPr marL="114300" indent="0">
              <a:buNone/>
            </a:pPr>
            <a:r>
              <a:rPr lang="en-US" b="1" dirty="0" smtClean="0"/>
              <a:t>8:7-13 Hidden idols</a:t>
            </a:r>
          </a:p>
          <a:p>
            <a:pPr marL="114300" indent="0">
              <a:buNone/>
            </a:pPr>
            <a:r>
              <a:rPr lang="en-US" b="1" dirty="0" smtClean="0"/>
              <a:t>8:14 Women</a:t>
            </a:r>
          </a:p>
          <a:p>
            <a:pPr marL="114300" indent="0">
              <a:buNone/>
            </a:pPr>
            <a:r>
              <a:rPr lang="en-US" b="1" dirty="0" smtClean="0"/>
              <a:t>8:15 priests</a:t>
            </a:r>
          </a:p>
          <a:p>
            <a:pPr marL="114300" indent="0">
              <a:buNone/>
            </a:pPr>
            <a:r>
              <a:rPr lang="en-US" b="1" dirty="0" smtClean="0"/>
              <a:t>8:18  even if they shout their prayers….</a:t>
            </a:r>
            <a:endParaRPr lang="en-US" b="1" dirty="0"/>
          </a:p>
        </p:txBody>
      </p:sp>
    </p:spTree>
    <p:extLst>
      <p:ext uri="{BB962C8B-B14F-4D97-AF65-F5344CB8AC3E}">
        <p14:creationId xmlns:p14="http://schemas.microsoft.com/office/powerpoint/2010/main" val="1872339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 9</a:t>
            </a:r>
            <a:endParaRPr lang="en-US" b="1" dirty="0"/>
          </a:p>
        </p:txBody>
      </p:sp>
      <p:sp>
        <p:nvSpPr>
          <p:cNvPr id="3" name="Content Placeholder 2"/>
          <p:cNvSpPr>
            <a:spLocks noGrp="1"/>
          </p:cNvSpPr>
          <p:nvPr>
            <p:ph idx="1"/>
          </p:nvPr>
        </p:nvSpPr>
        <p:spPr>
          <a:xfrm>
            <a:off x="457200" y="1951037"/>
            <a:ext cx="8229600" cy="4297363"/>
          </a:xfrm>
        </p:spPr>
        <p:txBody>
          <a:bodyPr>
            <a:normAutofit/>
          </a:bodyPr>
          <a:lstStyle/>
          <a:p>
            <a:pPr marL="114300" indent="0">
              <a:buNone/>
            </a:pPr>
            <a:r>
              <a:rPr lang="en-US" b="1" dirty="0" smtClean="0"/>
              <a:t>9:1 Executioners from North (Babylon?).</a:t>
            </a:r>
          </a:p>
          <a:p>
            <a:pPr marL="114300" indent="0">
              <a:buNone/>
            </a:pPr>
            <a:endParaRPr lang="en-US" sz="1000" b="1" dirty="0" smtClean="0"/>
          </a:p>
          <a:p>
            <a:pPr marL="114300" indent="0">
              <a:buNone/>
            </a:pPr>
            <a:r>
              <a:rPr lang="en-US" b="1" dirty="0" smtClean="0"/>
              <a:t>9:2 Put a mark on the foreheads of those who grieve and lament.  Rev 7:1-17   Mark = protect from eternal judgment. (note: not protected from temporal judgment  </a:t>
            </a:r>
            <a:r>
              <a:rPr lang="en-US" b="1" dirty="0" err="1" smtClean="0"/>
              <a:t>Ezek</a:t>
            </a:r>
            <a:r>
              <a:rPr lang="en-US" b="1" dirty="0" smtClean="0"/>
              <a:t> 21:3-4)</a:t>
            </a:r>
          </a:p>
          <a:p>
            <a:pPr marL="114300" indent="0">
              <a:buNone/>
            </a:pPr>
            <a:endParaRPr lang="en-US" sz="1200" b="1" dirty="0"/>
          </a:p>
          <a:p>
            <a:pPr marL="114300" indent="0">
              <a:buNone/>
            </a:pPr>
            <a:r>
              <a:rPr lang="en-US" b="1" dirty="0" smtClean="0"/>
              <a:t>For us, the mark is the Holy Spirit </a:t>
            </a:r>
            <a:r>
              <a:rPr lang="en-US" b="1" dirty="0" err="1" smtClean="0"/>
              <a:t>Eph</a:t>
            </a:r>
            <a:r>
              <a:rPr lang="en-US" b="1" dirty="0" smtClean="0"/>
              <a:t> 1:13-14.</a:t>
            </a:r>
          </a:p>
          <a:p>
            <a:pPr marL="114300" indent="0">
              <a:buNone/>
            </a:pPr>
            <a:endParaRPr lang="en-US" sz="1200" b="1" dirty="0"/>
          </a:p>
          <a:p>
            <a:pPr marL="114300" indent="0">
              <a:buNone/>
            </a:pPr>
            <a:r>
              <a:rPr lang="en-US" b="1" dirty="0" smtClean="0"/>
              <a:t>9:6 Begin with my sanctuary.  Judgment begins with the leaders.</a:t>
            </a:r>
            <a:endParaRPr lang="en-US" b="1" dirty="0"/>
          </a:p>
        </p:txBody>
      </p:sp>
    </p:spTree>
    <p:extLst>
      <p:ext uri="{BB962C8B-B14F-4D97-AF65-F5344CB8AC3E}">
        <p14:creationId xmlns:p14="http://schemas.microsoft.com/office/powerpoint/2010/main" val="883265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 and Theodicy</a:t>
            </a:r>
            <a:endParaRPr lang="en-US" b="1" dirty="0"/>
          </a:p>
        </p:txBody>
      </p:sp>
      <p:sp>
        <p:nvSpPr>
          <p:cNvPr id="3" name="Content Placeholder 2"/>
          <p:cNvSpPr>
            <a:spLocks noGrp="1"/>
          </p:cNvSpPr>
          <p:nvPr>
            <p:ph idx="1"/>
          </p:nvPr>
        </p:nvSpPr>
        <p:spPr/>
        <p:txBody>
          <a:bodyPr>
            <a:normAutofit lnSpcReduction="10000"/>
          </a:bodyPr>
          <a:lstStyle/>
          <a:p>
            <a:pPr marL="114300" indent="0">
              <a:buNone/>
            </a:pPr>
            <a:r>
              <a:rPr lang="en-US" sz="2000" b="1" dirty="0" smtClean="0"/>
              <a:t>Ezekiel emphasized both judgment and grace.</a:t>
            </a:r>
          </a:p>
          <a:p>
            <a:pPr marL="114300" indent="0">
              <a:buNone/>
            </a:pPr>
            <a:endParaRPr lang="en-US" sz="1200" b="1" dirty="0"/>
          </a:p>
          <a:p>
            <a:pPr marL="114300" indent="0">
              <a:buNone/>
            </a:pPr>
            <a:r>
              <a:rPr lang="en-US" sz="2000" b="1" dirty="0" err="1" smtClean="0"/>
              <a:t>Ezek</a:t>
            </a:r>
            <a:r>
              <a:rPr lang="en-US" sz="2000" b="1" dirty="0" smtClean="0"/>
              <a:t> 9:1-6  Righteous are sealed from spiritual destruction</a:t>
            </a:r>
          </a:p>
          <a:p>
            <a:pPr marL="114300" indent="0">
              <a:buNone/>
            </a:pPr>
            <a:r>
              <a:rPr lang="en-US" sz="2000" b="1" dirty="0" err="1" smtClean="0"/>
              <a:t>Ezek</a:t>
            </a:r>
            <a:r>
              <a:rPr lang="en-US" sz="2000" b="1" dirty="0" smtClean="0"/>
              <a:t> 21:3-4   But righteous are not necessarily protected from the physical results of sin.</a:t>
            </a:r>
          </a:p>
          <a:p>
            <a:pPr marL="114300" indent="0">
              <a:buNone/>
            </a:pPr>
            <a:endParaRPr lang="en-US" sz="1200" b="1" dirty="0"/>
          </a:p>
          <a:p>
            <a:pPr marL="114300" indent="0">
              <a:buNone/>
            </a:pPr>
            <a:r>
              <a:rPr lang="en-US" sz="2000" b="1" dirty="0" smtClean="0"/>
              <a:t>Exodus 34:6 is worked out in Ezekiel  (</a:t>
            </a:r>
            <a:r>
              <a:rPr lang="en-US" sz="2000" b="1" dirty="0" err="1" smtClean="0"/>
              <a:t>Ezek</a:t>
            </a:r>
            <a:r>
              <a:rPr lang="en-US" sz="2000" b="1" dirty="0" smtClean="0"/>
              <a:t> 18:20, </a:t>
            </a:r>
            <a:r>
              <a:rPr lang="en-US" sz="2000" b="1" dirty="0" err="1" smtClean="0"/>
              <a:t>Jer</a:t>
            </a:r>
            <a:r>
              <a:rPr lang="en-US" sz="2000" b="1" dirty="0" smtClean="0"/>
              <a:t> 31:30)</a:t>
            </a:r>
          </a:p>
          <a:p>
            <a:pPr marL="114300" indent="0">
              <a:buNone/>
            </a:pPr>
            <a:endParaRPr lang="en-US" sz="1200" b="1" dirty="0"/>
          </a:p>
          <a:p>
            <a:pPr marL="114300" indent="0">
              <a:buNone/>
            </a:pPr>
            <a:r>
              <a:rPr lang="en-US" sz="2000" b="1" dirty="0" smtClean="0"/>
              <a:t>But </a:t>
            </a:r>
          </a:p>
          <a:p>
            <a:pPr marL="114300" indent="0">
              <a:buNone/>
            </a:pPr>
            <a:endParaRPr lang="en-US" sz="1200" b="1" dirty="0"/>
          </a:p>
          <a:p>
            <a:pPr marL="114300" indent="0">
              <a:buNone/>
            </a:pPr>
            <a:r>
              <a:rPr lang="en-US" sz="2000" b="1" dirty="0" smtClean="0"/>
              <a:t>Exodus 34:7 and </a:t>
            </a:r>
            <a:r>
              <a:rPr lang="en-US" sz="2000" b="1" dirty="0" err="1" smtClean="0"/>
              <a:t>Deut</a:t>
            </a:r>
            <a:r>
              <a:rPr lang="en-US" sz="2000" b="1" dirty="0" smtClean="0"/>
              <a:t> 5:9-10 are as well.</a:t>
            </a:r>
          </a:p>
          <a:p>
            <a:pPr marL="114300" indent="0">
              <a:buNone/>
            </a:pPr>
            <a:endParaRPr lang="en-US" sz="2000" b="1" dirty="0"/>
          </a:p>
          <a:p>
            <a:pPr marL="114300" indent="0">
              <a:buNone/>
            </a:pPr>
            <a:r>
              <a:rPr lang="en-US" sz="2000" b="1" dirty="0" smtClean="0"/>
              <a:t>When God shows patience (which he does massively), it is tempting to doubt his willingness to judge, but when God finally comes in judgment, it can cause us to doubt his mercy.</a:t>
            </a:r>
            <a:endParaRPr lang="en-US" sz="2000" b="1" dirty="0"/>
          </a:p>
        </p:txBody>
      </p:sp>
    </p:spTree>
    <p:extLst>
      <p:ext uri="{BB962C8B-B14F-4D97-AF65-F5344CB8AC3E}">
        <p14:creationId xmlns:p14="http://schemas.microsoft.com/office/powerpoint/2010/main" val="762945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Ezekiel 9 (cont.)</a:t>
            </a:r>
            <a:endParaRPr lang="en-US" b="1" dirty="0"/>
          </a:p>
        </p:txBody>
      </p:sp>
      <p:sp>
        <p:nvSpPr>
          <p:cNvPr id="3" name="Content Placeholder 2"/>
          <p:cNvSpPr>
            <a:spLocks noGrp="1"/>
          </p:cNvSpPr>
          <p:nvPr>
            <p:ph idx="1"/>
          </p:nvPr>
        </p:nvSpPr>
        <p:spPr/>
        <p:txBody>
          <a:bodyPr/>
          <a:lstStyle/>
          <a:p>
            <a:pPr marL="114300" indent="0">
              <a:buNone/>
            </a:pPr>
            <a:r>
              <a:rPr lang="en-US" b="1" dirty="0" err="1" smtClean="0"/>
              <a:t>Ezek</a:t>
            </a:r>
            <a:r>
              <a:rPr lang="en-US" b="1" dirty="0" smtClean="0"/>
              <a:t> 9:5  Kill without pity or compassion.  Whew!</a:t>
            </a:r>
          </a:p>
          <a:p>
            <a:pPr marL="114300" indent="0">
              <a:buNone/>
            </a:pPr>
            <a:endParaRPr lang="en-US" b="1" dirty="0"/>
          </a:p>
          <a:p>
            <a:pPr marL="114300" indent="0">
              <a:buNone/>
            </a:pPr>
            <a:r>
              <a:rPr lang="en-US" b="1" dirty="0" smtClean="0"/>
              <a:t>9:6  Begin at my sanctuary (1 Pet 4:17)</a:t>
            </a:r>
          </a:p>
          <a:p>
            <a:pPr marL="114300" indent="0">
              <a:buNone/>
            </a:pPr>
            <a:endParaRPr lang="en-US" b="1" dirty="0"/>
          </a:p>
          <a:p>
            <a:pPr marL="114300" indent="0">
              <a:buNone/>
            </a:pPr>
            <a:r>
              <a:rPr lang="en-US" b="1" dirty="0" smtClean="0"/>
              <a:t>9:9-10  They brought this on themselves</a:t>
            </a:r>
          </a:p>
          <a:p>
            <a:pPr marL="114300" indent="0">
              <a:buNone/>
            </a:pPr>
            <a:endParaRPr lang="en-US" b="1" dirty="0"/>
          </a:p>
          <a:p>
            <a:pPr marL="114300" indent="0">
              <a:buNone/>
            </a:pPr>
            <a:r>
              <a:rPr lang="en-US" b="1" dirty="0" smtClean="0"/>
              <a:t>9:11 It (God’s wrath) is accomplished!</a:t>
            </a:r>
            <a:endParaRPr lang="en-US" b="1" dirty="0"/>
          </a:p>
        </p:txBody>
      </p:sp>
    </p:spTree>
    <p:extLst>
      <p:ext uri="{BB962C8B-B14F-4D97-AF65-F5344CB8AC3E}">
        <p14:creationId xmlns:p14="http://schemas.microsoft.com/office/powerpoint/2010/main" val="3566014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10,11  Necessity of Judgment</a:t>
            </a:r>
            <a:endParaRPr lang="en-US" sz="2800" b="1" dirty="0"/>
          </a:p>
        </p:txBody>
      </p:sp>
      <p:sp>
        <p:nvSpPr>
          <p:cNvPr id="3" name="Content Placeholder 2"/>
          <p:cNvSpPr>
            <a:spLocks noGrp="1"/>
          </p:cNvSpPr>
          <p:nvPr>
            <p:ph idx="1"/>
          </p:nvPr>
        </p:nvSpPr>
        <p:spPr/>
        <p:txBody>
          <a:bodyPr/>
          <a:lstStyle/>
          <a:p>
            <a:pPr marL="114300" indent="0">
              <a:buNone/>
            </a:pPr>
            <a:r>
              <a:rPr lang="en-US" b="1" dirty="0" err="1" smtClean="0"/>
              <a:t>Ezek</a:t>
            </a:r>
            <a:r>
              <a:rPr lang="en-US" b="1" dirty="0" smtClean="0"/>
              <a:t> 10:1  God on a sapphire (blue, royal) throne with his cherubim protecting his holiness.</a:t>
            </a:r>
          </a:p>
          <a:p>
            <a:pPr marL="114300" indent="0">
              <a:buNone/>
            </a:pPr>
            <a:endParaRPr lang="en-US" sz="1400" b="1" dirty="0"/>
          </a:p>
          <a:p>
            <a:pPr marL="114300" indent="0">
              <a:buNone/>
            </a:pPr>
            <a:r>
              <a:rPr lang="en-US" b="1" dirty="0" err="1" smtClean="0"/>
              <a:t>Ezek</a:t>
            </a:r>
            <a:r>
              <a:rPr lang="en-US" b="1" dirty="0" smtClean="0"/>
              <a:t> 10:2-8  The one who showed mercy in </a:t>
            </a:r>
            <a:r>
              <a:rPr lang="en-US" b="1" dirty="0" err="1" smtClean="0"/>
              <a:t>Ezek</a:t>
            </a:r>
            <a:r>
              <a:rPr lang="en-US" b="1" dirty="0" smtClean="0"/>
              <a:t> 9 is now exacting judgment.</a:t>
            </a:r>
          </a:p>
          <a:p>
            <a:pPr marL="114300" indent="0">
              <a:buNone/>
            </a:pPr>
            <a:endParaRPr lang="en-US" sz="1400" b="1" dirty="0"/>
          </a:p>
          <a:p>
            <a:pPr marL="114300" indent="0">
              <a:buNone/>
            </a:pPr>
            <a:r>
              <a:rPr lang="en-US" b="1" dirty="0" err="1" smtClean="0"/>
              <a:t>Ezek</a:t>
            </a:r>
            <a:r>
              <a:rPr lang="en-US" b="1" dirty="0" smtClean="0"/>
              <a:t> 10:9-17  Cherubim </a:t>
            </a:r>
            <a:r>
              <a:rPr lang="en-US" b="1" dirty="0" err="1" smtClean="0"/>
              <a:t>redescribed</a:t>
            </a:r>
            <a:endParaRPr lang="en-US" b="1" dirty="0" smtClean="0"/>
          </a:p>
          <a:p>
            <a:pPr marL="114300" indent="0">
              <a:buNone/>
            </a:pPr>
            <a:endParaRPr lang="en-US" sz="1400" b="1" dirty="0"/>
          </a:p>
          <a:p>
            <a:pPr marL="114300" indent="0">
              <a:buNone/>
            </a:pPr>
            <a:r>
              <a:rPr lang="en-US" b="1" dirty="0" err="1" smtClean="0"/>
              <a:t>Ezek</a:t>
            </a:r>
            <a:r>
              <a:rPr lang="en-US" b="1" dirty="0" smtClean="0"/>
              <a:t> 10:18  A momentous event.  The Lord departs from the temple in Jerusalem.  Judgment is around the corner.  Jerusalem is doomed.</a:t>
            </a:r>
            <a:endParaRPr lang="en-US" b="1" dirty="0"/>
          </a:p>
        </p:txBody>
      </p:sp>
    </p:spTree>
    <p:extLst>
      <p:ext uri="{BB962C8B-B14F-4D97-AF65-F5344CB8AC3E}">
        <p14:creationId xmlns:p14="http://schemas.microsoft.com/office/powerpoint/2010/main" val="678043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Ezekiel 11  Judgment on the Leaders of Judah</a:t>
            </a:r>
            <a:endParaRPr lang="en-US" sz="32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smtClean="0"/>
              <a:t>Remember, this is being said to the elders.</a:t>
            </a:r>
          </a:p>
          <a:p>
            <a:pPr marL="114300" indent="0">
              <a:buNone/>
            </a:pPr>
            <a:endParaRPr lang="en-US" sz="800" b="1" dirty="0"/>
          </a:p>
          <a:p>
            <a:pPr marL="114300" indent="0">
              <a:buNone/>
            </a:pPr>
            <a:r>
              <a:rPr lang="en-US" sz="2000" b="1" dirty="0" smtClean="0"/>
              <a:t>Their  sin?  </a:t>
            </a:r>
            <a:r>
              <a:rPr lang="en-US" sz="2000" b="1" dirty="0" err="1" smtClean="0"/>
              <a:t>Ezek</a:t>
            </a:r>
            <a:r>
              <a:rPr lang="en-US" sz="2000" b="1" dirty="0" smtClean="0"/>
              <a:t> 11:3  They say “peace, peace” when there is no peace.</a:t>
            </a:r>
          </a:p>
          <a:p>
            <a:pPr marL="114300" indent="0">
              <a:buNone/>
            </a:pPr>
            <a:endParaRPr lang="en-US" sz="800" b="1" dirty="0"/>
          </a:p>
          <a:p>
            <a:pPr marL="114300" indent="0">
              <a:buNone/>
            </a:pPr>
            <a:r>
              <a:rPr lang="en-US" sz="2000" b="1" dirty="0" err="1" smtClean="0"/>
              <a:t>Ezek</a:t>
            </a:r>
            <a:r>
              <a:rPr lang="en-US" sz="2000" b="1" dirty="0" smtClean="0"/>
              <a:t> 11:15  Peace, peace.</a:t>
            </a:r>
          </a:p>
          <a:p>
            <a:pPr marL="114300" indent="0">
              <a:buNone/>
            </a:pPr>
            <a:endParaRPr lang="en-US" sz="800" b="1" dirty="0"/>
          </a:p>
          <a:p>
            <a:pPr marL="114300" indent="0">
              <a:buNone/>
            </a:pPr>
            <a:r>
              <a:rPr lang="en-US" sz="2000" b="1" dirty="0" err="1" smtClean="0"/>
              <a:t>Ezek</a:t>
            </a:r>
            <a:r>
              <a:rPr lang="en-US" sz="2000" b="1" dirty="0" smtClean="0"/>
              <a:t> 11:7-11  The leaders will be killed outside Jerusalem.  This is exactly what happened.  2 Kings 25:1-7</a:t>
            </a:r>
          </a:p>
          <a:p>
            <a:pPr marL="114300" indent="0">
              <a:buNone/>
            </a:pPr>
            <a:endParaRPr lang="en-US" sz="800" b="1" dirty="0"/>
          </a:p>
          <a:p>
            <a:pPr marL="114300" indent="0">
              <a:buNone/>
            </a:pPr>
            <a:r>
              <a:rPr lang="en-US" sz="2000" b="1" dirty="0" err="1" smtClean="0"/>
              <a:t>Ezek</a:t>
            </a:r>
            <a:r>
              <a:rPr lang="en-US" sz="2000" b="1" dirty="0" smtClean="0"/>
              <a:t> 11:18-19  A hopeful promise for those of the remnant. (parallel: </a:t>
            </a:r>
            <a:r>
              <a:rPr lang="en-US" sz="2000" b="1" dirty="0" err="1" smtClean="0"/>
              <a:t>Ezek</a:t>
            </a:r>
            <a:r>
              <a:rPr lang="en-US" sz="2000" b="1" dirty="0" smtClean="0"/>
              <a:t> 36:24-30)</a:t>
            </a:r>
          </a:p>
          <a:p>
            <a:pPr marL="114300" indent="0">
              <a:buNone/>
            </a:pPr>
            <a:endParaRPr lang="en-US" sz="900" b="1" dirty="0"/>
          </a:p>
          <a:p>
            <a:pPr marL="114300" indent="0">
              <a:buNone/>
            </a:pPr>
            <a:r>
              <a:rPr lang="en-US" sz="2000" b="1" dirty="0" smtClean="0"/>
              <a:t>11:23 The end of the road (so much for the P in TULIP)</a:t>
            </a:r>
          </a:p>
          <a:p>
            <a:pPr marL="114300" indent="0">
              <a:buNone/>
            </a:pPr>
            <a:endParaRPr lang="en-US" sz="900" b="1" dirty="0"/>
          </a:p>
          <a:p>
            <a:pPr marL="114300" indent="0">
              <a:buNone/>
            </a:pPr>
            <a:r>
              <a:rPr lang="en-US" sz="2000" b="1" dirty="0" smtClean="0"/>
              <a:t>God goes to Mt. of Olives.  An interesting foreshadow.</a:t>
            </a:r>
          </a:p>
          <a:p>
            <a:pPr marL="114300" indent="0">
              <a:buNone/>
            </a:pPr>
            <a:endParaRPr lang="en-US" sz="900" b="1" dirty="0"/>
          </a:p>
          <a:p>
            <a:pPr marL="114300" indent="0">
              <a:buNone/>
            </a:pPr>
            <a:r>
              <a:rPr lang="en-US" sz="2000" b="1" dirty="0" smtClean="0"/>
              <a:t>11:24-25  Ezekiel has an unenviable job:  tell the leaders.</a:t>
            </a:r>
            <a:endParaRPr lang="en-US" sz="2000" b="1" dirty="0"/>
          </a:p>
        </p:txBody>
      </p:sp>
    </p:spTree>
    <p:extLst>
      <p:ext uri="{BB962C8B-B14F-4D97-AF65-F5344CB8AC3E}">
        <p14:creationId xmlns:p14="http://schemas.microsoft.com/office/powerpoint/2010/main" val="3828258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Ezekiel 12   Acting out the destruction of Jerusalem</a:t>
            </a:r>
            <a:endParaRPr lang="en-US" sz="32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smtClean="0"/>
              <a:t>12:3  Son of man, pack your bags…   A visual prophecy.   Hopefully we, like Ezekiel, have packed our bags (</a:t>
            </a:r>
            <a:r>
              <a:rPr lang="en-US" sz="2000" b="1" dirty="0" err="1" smtClean="0"/>
              <a:t>Heb</a:t>
            </a:r>
            <a:r>
              <a:rPr lang="en-US" sz="2000" b="1" dirty="0" smtClean="0"/>
              <a:t> 11:13f)</a:t>
            </a:r>
          </a:p>
          <a:p>
            <a:pPr marL="114300" indent="0">
              <a:buNone/>
            </a:pPr>
            <a:endParaRPr lang="en-US" sz="800" b="1" dirty="0"/>
          </a:p>
          <a:p>
            <a:pPr marL="114300" indent="0">
              <a:buNone/>
            </a:pPr>
            <a:r>
              <a:rPr lang="en-US" sz="2000" b="1" dirty="0" smtClean="0"/>
              <a:t>12:5-10  A prophecy about Zedekiah.    Dig through wall (v. 5)  Cover your face (v. 6)  At night (v. 7).   Zedekiah (v. 10-14)</a:t>
            </a:r>
          </a:p>
          <a:p>
            <a:pPr marL="114300" indent="0">
              <a:buNone/>
            </a:pPr>
            <a:endParaRPr lang="en-US" sz="800" b="1" dirty="0"/>
          </a:p>
          <a:p>
            <a:pPr marL="114300" indent="0">
              <a:buNone/>
            </a:pPr>
            <a:r>
              <a:rPr lang="en-US" sz="2000" b="1" dirty="0" smtClean="0"/>
              <a:t>All fulfilled in detail.  Jeremiah 52:4-11, 2 Kings 25:1-7  Ezekiel is a prophet!</a:t>
            </a:r>
          </a:p>
          <a:p>
            <a:pPr marL="114300" indent="0">
              <a:buNone/>
            </a:pPr>
            <a:endParaRPr lang="en-US" sz="800" b="1" dirty="0"/>
          </a:p>
          <a:p>
            <a:pPr marL="114300" indent="0">
              <a:buNone/>
            </a:pPr>
            <a:r>
              <a:rPr lang="en-US" sz="2000" b="1" dirty="0" smtClean="0"/>
              <a:t>12:16  But I will spare a remnant.</a:t>
            </a:r>
          </a:p>
          <a:p>
            <a:pPr marL="114300" indent="0">
              <a:buNone/>
            </a:pPr>
            <a:endParaRPr lang="en-US" sz="800" b="1" dirty="0"/>
          </a:p>
          <a:p>
            <a:pPr marL="114300" indent="0">
              <a:buNone/>
            </a:pPr>
            <a:r>
              <a:rPr lang="en-US" sz="2000" b="1" dirty="0" smtClean="0"/>
              <a:t>12:17-20  A second visual prophecy.  Trembling.</a:t>
            </a:r>
          </a:p>
          <a:p>
            <a:pPr marL="114300" indent="0">
              <a:buNone/>
            </a:pPr>
            <a:endParaRPr lang="en-US" sz="900" b="1" dirty="0"/>
          </a:p>
          <a:p>
            <a:pPr marL="114300" indent="0">
              <a:buNone/>
            </a:pPr>
            <a:r>
              <a:rPr lang="en-US" sz="2000" b="1" dirty="0" smtClean="0"/>
              <a:t>12:21, 27  Every vision fails, It is the distant future.  Don’t worry, be happy.  (2 Peter 3:3-7).</a:t>
            </a:r>
          </a:p>
          <a:p>
            <a:pPr marL="114300" indent="0">
              <a:buNone/>
            </a:pPr>
            <a:endParaRPr lang="en-US" sz="900" b="1" dirty="0"/>
          </a:p>
          <a:p>
            <a:pPr marL="114300" indent="0">
              <a:buNone/>
            </a:pPr>
            <a:r>
              <a:rPr lang="en-US" sz="2000" b="1" dirty="0" smtClean="0"/>
              <a:t>12:28  God replies:  No more delay!</a:t>
            </a:r>
            <a:endParaRPr lang="en-US" sz="2000" b="1" dirty="0"/>
          </a:p>
        </p:txBody>
      </p:sp>
    </p:spTree>
    <p:extLst>
      <p:ext uri="{BB962C8B-B14F-4D97-AF65-F5344CB8AC3E}">
        <p14:creationId xmlns:p14="http://schemas.microsoft.com/office/powerpoint/2010/main" val="988578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13  False Prophets Condemned</a:t>
            </a:r>
            <a:endParaRPr lang="en-US" sz="2800" b="1" dirty="0"/>
          </a:p>
        </p:txBody>
      </p:sp>
      <p:sp>
        <p:nvSpPr>
          <p:cNvPr id="3" name="Content Placeholder 2"/>
          <p:cNvSpPr>
            <a:spLocks noGrp="1"/>
          </p:cNvSpPr>
          <p:nvPr>
            <p:ph idx="1"/>
          </p:nvPr>
        </p:nvSpPr>
        <p:spPr/>
        <p:txBody>
          <a:bodyPr>
            <a:normAutofit lnSpcReduction="10000"/>
          </a:bodyPr>
          <a:lstStyle/>
          <a:p>
            <a:pPr marL="114300" indent="0">
              <a:buNone/>
            </a:pPr>
            <a:r>
              <a:rPr lang="en-US" b="1" dirty="0" err="1" smtClean="0"/>
              <a:t>Ezek</a:t>
            </a:r>
            <a:r>
              <a:rPr lang="en-US" b="1" dirty="0" smtClean="0"/>
              <a:t> 13:10  False prophet’s message:  Peace, peace.  Flimsy walls against sin.</a:t>
            </a:r>
          </a:p>
          <a:p>
            <a:pPr marL="114300" indent="0">
              <a:buNone/>
            </a:pPr>
            <a:endParaRPr lang="en-US" sz="1300" b="1" dirty="0"/>
          </a:p>
          <a:p>
            <a:pPr marL="114300" indent="0">
              <a:buNone/>
            </a:pPr>
            <a:r>
              <a:rPr lang="en-US" b="1" dirty="0" smtClean="0"/>
              <a:t>Ezek13:11  When I come, your whitewashed walls will be revealed for what they are!</a:t>
            </a:r>
          </a:p>
          <a:p>
            <a:pPr marL="114300" indent="0">
              <a:buNone/>
            </a:pPr>
            <a:endParaRPr lang="en-US" sz="1300" b="1" dirty="0"/>
          </a:p>
          <a:p>
            <a:pPr marL="114300" indent="0">
              <a:buNone/>
            </a:pPr>
            <a:r>
              <a:rPr lang="en-US" b="1" dirty="0" smtClean="0"/>
              <a:t>Ezek13:15-16  Let us not be like them!</a:t>
            </a:r>
          </a:p>
          <a:p>
            <a:pPr marL="114300" indent="0">
              <a:buNone/>
            </a:pPr>
            <a:endParaRPr lang="en-US" b="1" dirty="0"/>
          </a:p>
          <a:p>
            <a:pPr marL="114300" indent="0">
              <a:buNone/>
            </a:pPr>
            <a:r>
              <a:rPr lang="en-US" b="1" dirty="0" smtClean="0"/>
              <a:t>13:17f Prophetesses as well.</a:t>
            </a:r>
          </a:p>
          <a:p>
            <a:pPr marL="114300" indent="0">
              <a:buNone/>
            </a:pPr>
            <a:endParaRPr lang="en-US" sz="1200" b="1" dirty="0"/>
          </a:p>
          <a:p>
            <a:pPr marL="114300" indent="0">
              <a:buNone/>
            </a:pPr>
            <a:r>
              <a:rPr lang="en-US" b="1" dirty="0" smtClean="0"/>
              <a:t>13:22   They dishearten the righteous and give heart to the unrighteous.</a:t>
            </a:r>
            <a:endParaRPr lang="en-US" b="1" dirty="0"/>
          </a:p>
        </p:txBody>
      </p:sp>
    </p:spTree>
    <p:extLst>
      <p:ext uri="{BB962C8B-B14F-4D97-AF65-F5344CB8AC3E}">
        <p14:creationId xmlns:p14="http://schemas.microsoft.com/office/powerpoint/2010/main" val="2637003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14 Idols in the heart</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err="1" smtClean="0"/>
              <a:t>Ezek</a:t>
            </a:r>
            <a:r>
              <a:rPr lang="en-US" sz="2000" b="1" dirty="0" smtClean="0"/>
              <a:t> 14:2  Elders have outward but not inward righteousness.</a:t>
            </a:r>
          </a:p>
          <a:p>
            <a:pPr marL="114300" indent="0">
              <a:buNone/>
            </a:pPr>
            <a:endParaRPr lang="en-US" sz="1600" b="1" dirty="0"/>
          </a:p>
          <a:p>
            <a:pPr marL="114300" indent="0">
              <a:buNone/>
            </a:pPr>
            <a:r>
              <a:rPr lang="en-US" sz="2000" b="1" dirty="0" err="1" smtClean="0"/>
              <a:t>Ezek</a:t>
            </a:r>
            <a:r>
              <a:rPr lang="en-US" sz="2000" b="1" dirty="0" smtClean="0"/>
              <a:t> 14:3,4,7   Stumbling blocks before their faces.  Looking at worldly things (entertainment, pornography, materialism)</a:t>
            </a:r>
          </a:p>
          <a:p>
            <a:pPr marL="114300" indent="0">
              <a:buNone/>
            </a:pPr>
            <a:endParaRPr lang="en-US" sz="1600" b="1" dirty="0"/>
          </a:p>
          <a:p>
            <a:pPr marL="114300" indent="0">
              <a:buNone/>
            </a:pPr>
            <a:r>
              <a:rPr lang="en-US" sz="2000" b="1" dirty="0" smtClean="0"/>
              <a:t>14:9-11  God allows false prophets to test our hearts and as a lesson.   (</a:t>
            </a:r>
            <a:r>
              <a:rPr lang="en-US" sz="2000" b="1" dirty="0" err="1" smtClean="0"/>
              <a:t>Deut</a:t>
            </a:r>
            <a:r>
              <a:rPr lang="en-US" sz="2000" b="1" dirty="0" smtClean="0"/>
              <a:t> 13:1-5)</a:t>
            </a:r>
          </a:p>
          <a:p>
            <a:pPr marL="114300" indent="0">
              <a:buNone/>
            </a:pPr>
            <a:endParaRPr lang="en-US" sz="1600" b="1" dirty="0"/>
          </a:p>
          <a:p>
            <a:pPr marL="114300" indent="0">
              <a:buNone/>
            </a:pPr>
            <a:r>
              <a:rPr lang="en-US" sz="2000" b="1" dirty="0" smtClean="0"/>
              <a:t>14:13-14  I have decided.  Even Noah, Daniel and Job could not change my mind!   (parallel:  </a:t>
            </a:r>
            <a:r>
              <a:rPr lang="en-US" sz="2000" b="1" dirty="0" err="1" smtClean="0"/>
              <a:t>Jer</a:t>
            </a:r>
            <a:r>
              <a:rPr lang="en-US" sz="2000" b="1" dirty="0" smtClean="0"/>
              <a:t> 15:1-2)</a:t>
            </a:r>
          </a:p>
          <a:p>
            <a:pPr marL="114300" indent="0">
              <a:buNone/>
            </a:pPr>
            <a:endParaRPr lang="en-US" sz="1600" b="1" dirty="0"/>
          </a:p>
          <a:p>
            <a:pPr marL="114300" indent="0">
              <a:buNone/>
            </a:pPr>
            <a:r>
              <a:rPr lang="en-US" sz="2000" b="1" dirty="0" smtClean="0"/>
              <a:t>14:22-23  Ezekiel consoled.  God is compassionate but not sentimental.</a:t>
            </a:r>
            <a:endParaRPr lang="en-US" sz="2000" b="1" dirty="0"/>
          </a:p>
        </p:txBody>
      </p:sp>
    </p:spTree>
    <p:extLst>
      <p:ext uri="{BB962C8B-B14F-4D97-AF65-F5344CB8AC3E}">
        <p14:creationId xmlns:p14="http://schemas.microsoft.com/office/powerpoint/2010/main" val="132060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Background</a:t>
            </a:r>
            <a:endParaRPr lang="en-US" b="1" dirty="0"/>
          </a:p>
        </p:txBody>
      </p:sp>
      <p:sp>
        <p:nvSpPr>
          <p:cNvPr id="3" name="Content Placeholder 2"/>
          <p:cNvSpPr>
            <a:spLocks noGrp="1"/>
          </p:cNvSpPr>
          <p:nvPr>
            <p:ph idx="1"/>
          </p:nvPr>
        </p:nvSpPr>
        <p:spPr>
          <a:xfrm>
            <a:off x="457200" y="1752600"/>
            <a:ext cx="8229600" cy="4373563"/>
          </a:xfrm>
        </p:spPr>
        <p:txBody>
          <a:bodyPr/>
          <a:lstStyle/>
          <a:p>
            <a:pPr marL="114300" indent="0">
              <a:buNone/>
            </a:pPr>
            <a:r>
              <a:rPr lang="en-US" b="1" dirty="0"/>
              <a:t>Josiah  </a:t>
            </a:r>
            <a:r>
              <a:rPr lang="en-US" b="1" dirty="0" smtClean="0"/>
              <a:t>640-609</a:t>
            </a:r>
          </a:p>
          <a:p>
            <a:pPr marL="114300" indent="0">
              <a:buNone/>
            </a:pPr>
            <a:endParaRPr lang="en-US" sz="800" b="1" dirty="0"/>
          </a:p>
          <a:p>
            <a:pPr marL="114300" indent="0">
              <a:buNone/>
            </a:pPr>
            <a:r>
              <a:rPr lang="en-US" b="1" dirty="0" err="1"/>
              <a:t>Jehoahaz</a:t>
            </a:r>
            <a:r>
              <a:rPr lang="en-US" b="1" dirty="0"/>
              <a:t> 608  (3 months, then replaced by Pharaoh</a:t>
            </a:r>
            <a:r>
              <a:rPr lang="en-US" b="1" dirty="0" smtClean="0"/>
              <a:t>)</a:t>
            </a:r>
          </a:p>
          <a:p>
            <a:pPr marL="114300" indent="0">
              <a:buNone/>
            </a:pPr>
            <a:endParaRPr lang="en-US" sz="800" b="1" dirty="0"/>
          </a:p>
          <a:p>
            <a:pPr marL="114300" indent="0">
              <a:buNone/>
            </a:pPr>
            <a:r>
              <a:rPr lang="en-US" b="1" dirty="0" err="1"/>
              <a:t>Jehoiakim</a:t>
            </a:r>
            <a:r>
              <a:rPr lang="en-US" b="1" dirty="0"/>
              <a:t>  </a:t>
            </a:r>
            <a:r>
              <a:rPr lang="en-US" b="1" dirty="0" smtClean="0"/>
              <a:t>608-597</a:t>
            </a:r>
          </a:p>
          <a:p>
            <a:pPr marL="114300" indent="0">
              <a:buNone/>
            </a:pPr>
            <a:endParaRPr lang="en-US" sz="800" b="1" dirty="0"/>
          </a:p>
          <a:p>
            <a:pPr marL="114300" indent="0">
              <a:buNone/>
            </a:pPr>
            <a:r>
              <a:rPr lang="en-US" b="1" dirty="0" err="1"/>
              <a:t>Jehoiachin</a:t>
            </a:r>
            <a:r>
              <a:rPr lang="en-US" b="1" dirty="0"/>
              <a:t> 597  (3 months, then into exile, when Ezekiel also was taken into exile</a:t>
            </a:r>
            <a:r>
              <a:rPr lang="en-US" b="1" dirty="0" smtClean="0"/>
              <a:t>)</a:t>
            </a:r>
          </a:p>
          <a:p>
            <a:pPr marL="114300" indent="0">
              <a:buNone/>
            </a:pPr>
            <a:endParaRPr lang="en-US" sz="800" b="1" dirty="0"/>
          </a:p>
          <a:p>
            <a:pPr marL="114300" indent="0">
              <a:buNone/>
            </a:pPr>
            <a:r>
              <a:rPr lang="en-US" b="1" dirty="0"/>
              <a:t>Zedekiah </a:t>
            </a:r>
            <a:r>
              <a:rPr lang="en-US" b="1" dirty="0" smtClean="0"/>
              <a:t>597-586</a:t>
            </a:r>
          </a:p>
          <a:p>
            <a:pPr marL="114300" indent="0">
              <a:buNone/>
            </a:pPr>
            <a:endParaRPr lang="en-US" sz="800" b="1" dirty="0" smtClean="0"/>
          </a:p>
          <a:p>
            <a:pPr marL="114300" indent="0">
              <a:buNone/>
            </a:pPr>
            <a:r>
              <a:rPr lang="en-US" b="1" dirty="0" err="1" smtClean="0"/>
              <a:t>Gedaliah</a:t>
            </a:r>
            <a:r>
              <a:rPr lang="en-US" b="1" dirty="0" smtClean="0"/>
              <a:t> killed by Ishmael  585</a:t>
            </a:r>
            <a:endParaRPr lang="en-US" b="1" dirty="0"/>
          </a:p>
          <a:p>
            <a:pPr marL="114300" indent="0">
              <a:buNone/>
            </a:pPr>
            <a:endParaRPr lang="en-US" dirty="0"/>
          </a:p>
        </p:txBody>
      </p:sp>
    </p:spTree>
    <p:extLst>
      <p:ext uri="{BB962C8B-B14F-4D97-AF65-F5344CB8AC3E}">
        <p14:creationId xmlns:p14="http://schemas.microsoft.com/office/powerpoint/2010/main" val="1445575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15  The useless vine</a:t>
            </a:r>
            <a:endParaRPr lang="en-US" sz="3200" b="1" dirty="0"/>
          </a:p>
        </p:txBody>
      </p:sp>
      <p:sp>
        <p:nvSpPr>
          <p:cNvPr id="3" name="Content Placeholder 2"/>
          <p:cNvSpPr>
            <a:spLocks noGrp="1"/>
          </p:cNvSpPr>
          <p:nvPr>
            <p:ph idx="1"/>
          </p:nvPr>
        </p:nvSpPr>
        <p:spPr/>
        <p:txBody>
          <a:bodyPr/>
          <a:lstStyle/>
          <a:p>
            <a:pPr marL="114300" indent="0">
              <a:buNone/>
            </a:pPr>
            <a:r>
              <a:rPr lang="en-US" b="1" dirty="0" smtClean="0"/>
              <a:t>What good is a vine if it bears no fruit?</a:t>
            </a:r>
          </a:p>
          <a:p>
            <a:pPr marL="114300" indent="0">
              <a:buNone/>
            </a:pPr>
            <a:endParaRPr lang="en-US" b="1" dirty="0"/>
          </a:p>
          <a:p>
            <a:pPr marL="114300" indent="0">
              <a:buNone/>
            </a:pPr>
            <a:r>
              <a:rPr lang="en-US" b="1" dirty="0" smtClean="0"/>
              <a:t>Even less the trimmings of the vine.  Their only use is as fuel for the fire.</a:t>
            </a:r>
          </a:p>
          <a:p>
            <a:pPr marL="114300" indent="0">
              <a:buNone/>
            </a:pPr>
            <a:endParaRPr lang="en-US" b="1" dirty="0"/>
          </a:p>
          <a:p>
            <a:pPr marL="114300" indent="0">
              <a:buNone/>
            </a:pPr>
            <a:r>
              <a:rPr lang="en-US" b="1" dirty="0" err="1" smtClean="0"/>
              <a:t>Ezek</a:t>
            </a:r>
            <a:r>
              <a:rPr lang="en-US" b="1" dirty="0" smtClean="0"/>
              <a:t> 15:7  Even if the people have emerged from the fire (605, 597 BC), they will still be consumed by fire.</a:t>
            </a:r>
            <a:endParaRPr lang="en-US" b="1" dirty="0"/>
          </a:p>
          <a:p>
            <a:pPr marL="114300" indent="0">
              <a:buNone/>
            </a:pPr>
            <a:endParaRPr lang="en-US" b="1" dirty="0"/>
          </a:p>
        </p:txBody>
      </p:sp>
    </p:spTree>
    <p:extLst>
      <p:ext uri="{BB962C8B-B14F-4D97-AF65-F5344CB8AC3E}">
        <p14:creationId xmlns:p14="http://schemas.microsoft.com/office/powerpoint/2010/main" val="665123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16   Shameful history</a:t>
            </a:r>
            <a:endParaRPr lang="en-US" sz="32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err="1" smtClean="0"/>
              <a:t>Ezek</a:t>
            </a:r>
            <a:r>
              <a:rPr lang="en-US" sz="2000" b="1" dirty="0" smtClean="0"/>
              <a:t> 16:1  What to do about sin?  Confront it!</a:t>
            </a:r>
          </a:p>
          <a:p>
            <a:pPr marL="114300" indent="0">
              <a:buNone/>
            </a:pPr>
            <a:endParaRPr lang="en-US" sz="800" b="1" dirty="0"/>
          </a:p>
          <a:p>
            <a:pPr marL="114300" indent="0">
              <a:buNone/>
            </a:pPr>
            <a:r>
              <a:rPr lang="en-US" sz="2000" b="1" dirty="0" smtClean="0"/>
              <a:t>16:2-5  You were the lowest of the low.</a:t>
            </a:r>
          </a:p>
          <a:p>
            <a:pPr marL="114300" indent="0">
              <a:buNone/>
            </a:pPr>
            <a:endParaRPr lang="en-US" sz="800" b="1" dirty="0"/>
          </a:p>
          <a:p>
            <a:pPr marL="114300" indent="0">
              <a:buNone/>
            </a:pPr>
            <a:r>
              <a:rPr lang="en-US" sz="2000" b="1" dirty="0" smtClean="0"/>
              <a:t>16:6-7  Yet I chose you.</a:t>
            </a:r>
          </a:p>
          <a:p>
            <a:pPr marL="114300" indent="0">
              <a:buNone/>
            </a:pPr>
            <a:endParaRPr lang="en-US" sz="800" b="1" dirty="0"/>
          </a:p>
          <a:p>
            <a:pPr marL="114300" indent="0">
              <a:buNone/>
            </a:pPr>
            <a:r>
              <a:rPr lang="en-US" sz="2000" b="1" dirty="0" smtClean="0"/>
              <a:t>16:8-14  I even entered an intimate relationship with you (Mosaic covenant).</a:t>
            </a:r>
          </a:p>
          <a:p>
            <a:pPr marL="114300" indent="0">
              <a:buNone/>
            </a:pPr>
            <a:endParaRPr lang="en-US" sz="800" b="1" dirty="0"/>
          </a:p>
          <a:p>
            <a:pPr marL="114300" indent="0">
              <a:buNone/>
            </a:pPr>
            <a:r>
              <a:rPr lang="en-US" sz="2000" b="1" dirty="0" smtClean="0"/>
              <a:t>16:15-34  But you trusted in self and made yourself a prostitute with Egypt, Philistia, Assyria and Babylon.</a:t>
            </a:r>
          </a:p>
          <a:p>
            <a:pPr marL="114300" indent="0">
              <a:buNone/>
            </a:pPr>
            <a:endParaRPr lang="en-US" sz="900" b="1" dirty="0"/>
          </a:p>
          <a:p>
            <a:pPr marL="114300" indent="0">
              <a:buNone/>
            </a:pPr>
            <a:r>
              <a:rPr lang="en-US" sz="2000" b="1" dirty="0" smtClean="0"/>
              <a:t>16:35-41  Therefore you will be destroyed.</a:t>
            </a:r>
          </a:p>
          <a:p>
            <a:pPr marL="114300" indent="0">
              <a:buNone/>
            </a:pPr>
            <a:endParaRPr lang="en-US" sz="900" b="1" dirty="0"/>
          </a:p>
          <a:p>
            <a:pPr marL="114300" indent="0">
              <a:buNone/>
            </a:pPr>
            <a:r>
              <a:rPr lang="en-US" sz="2000" b="1" dirty="0" smtClean="0"/>
              <a:t>16:43  The antidote:  Remember the days of your youth.</a:t>
            </a:r>
          </a:p>
          <a:p>
            <a:pPr marL="114300" indent="0">
              <a:buNone/>
            </a:pPr>
            <a:endParaRPr lang="en-US" sz="900" b="1" dirty="0"/>
          </a:p>
          <a:p>
            <a:pPr marL="114300" indent="0">
              <a:buNone/>
            </a:pPr>
            <a:r>
              <a:rPr lang="en-US" sz="2000" b="1" dirty="0" smtClean="0"/>
              <a:t>16:60-62  Great news!!!  I will remember the first covenant and will make a new covenant with you.  (Hosea </a:t>
            </a:r>
            <a:r>
              <a:rPr lang="en-US" sz="2000" b="1" dirty="0" err="1" smtClean="0"/>
              <a:t>Ch</a:t>
            </a:r>
            <a:r>
              <a:rPr lang="en-US" sz="2000" b="1" dirty="0" smtClean="0"/>
              <a:t> 3,  Jeremiah 31:31)</a:t>
            </a:r>
            <a:endParaRPr lang="en-US" sz="2000" b="1" dirty="0"/>
          </a:p>
        </p:txBody>
      </p:sp>
    </p:spTree>
    <p:extLst>
      <p:ext uri="{BB962C8B-B14F-4D97-AF65-F5344CB8AC3E}">
        <p14:creationId xmlns:p14="http://schemas.microsoft.com/office/powerpoint/2010/main" val="1048265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17  Parable of two eagles</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smtClean="0"/>
              <a:t>The two eagles are Babylon and Egypt.   Message:  Do not rely on the world for security.  Do not make alliances with the world.</a:t>
            </a:r>
          </a:p>
          <a:p>
            <a:pPr marL="114300" indent="0">
              <a:buNone/>
            </a:pPr>
            <a:endParaRPr lang="en-US" sz="800" b="1" dirty="0"/>
          </a:p>
          <a:p>
            <a:pPr marL="114300" indent="0">
              <a:buNone/>
            </a:pPr>
            <a:r>
              <a:rPr lang="en-US" sz="2000" b="1" dirty="0" err="1" smtClean="0"/>
              <a:t>Ezek</a:t>
            </a:r>
            <a:r>
              <a:rPr lang="en-US" sz="2000" b="1" dirty="0" smtClean="0"/>
              <a:t> 17:2-4   Nebuchadnezzar  takes a topmost shoot:  </a:t>
            </a:r>
            <a:r>
              <a:rPr lang="en-US" sz="2000" b="1" dirty="0" err="1" smtClean="0"/>
              <a:t>Jehoiachin</a:t>
            </a:r>
            <a:r>
              <a:rPr lang="en-US" sz="2000" b="1" dirty="0" smtClean="0"/>
              <a:t> (597 BC)   “Lebanon” = Israel (</a:t>
            </a:r>
            <a:r>
              <a:rPr lang="en-US" sz="2000" b="1" dirty="0" err="1" smtClean="0"/>
              <a:t>Jer</a:t>
            </a:r>
            <a:r>
              <a:rPr lang="en-US" sz="2000" b="1" dirty="0" smtClean="0"/>
              <a:t> 22:23)  “Lebanon” = palace of Lebanese cedar.</a:t>
            </a:r>
          </a:p>
          <a:p>
            <a:pPr marL="114300" indent="0">
              <a:buNone/>
            </a:pPr>
            <a:endParaRPr lang="en-US" sz="800" b="1" dirty="0"/>
          </a:p>
          <a:p>
            <a:pPr marL="114300" indent="0">
              <a:buNone/>
            </a:pPr>
            <a:r>
              <a:rPr lang="en-US" sz="2000" b="1" dirty="0" smtClean="0"/>
              <a:t>17:5-6  A low-spreading vine: The Jews, although powerless, could flourish if they accept discipline and serve Nebuchadnezzar.</a:t>
            </a:r>
          </a:p>
          <a:p>
            <a:pPr marL="114300" indent="0">
              <a:buNone/>
            </a:pPr>
            <a:endParaRPr lang="en-US" sz="800" b="1" dirty="0"/>
          </a:p>
          <a:p>
            <a:pPr marL="114300" indent="0">
              <a:buNone/>
            </a:pPr>
            <a:r>
              <a:rPr lang="en-US" sz="2000" b="1" dirty="0" smtClean="0"/>
              <a:t>17:7-8  But Judah relied on the less powerful eagle: Egypt</a:t>
            </a:r>
          </a:p>
          <a:p>
            <a:pPr marL="114300" indent="0">
              <a:buNone/>
            </a:pPr>
            <a:endParaRPr lang="en-US" sz="2000" b="1" dirty="0" smtClean="0"/>
          </a:p>
          <a:p>
            <a:pPr marL="114300" indent="0">
              <a:buNone/>
            </a:pPr>
            <a:r>
              <a:rPr lang="en-US" sz="2000" b="1" dirty="0" smtClean="0"/>
              <a:t>17:9-10  This is a big mistake.  17:11-21 Parable interpreted.</a:t>
            </a:r>
            <a:endParaRPr lang="en-US" sz="2000" b="1" dirty="0"/>
          </a:p>
        </p:txBody>
      </p:sp>
    </p:spTree>
    <p:extLst>
      <p:ext uri="{BB962C8B-B14F-4D97-AF65-F5344CB8AC3E}">
        <p14:creationId xmlns:p14="http://schemas.microsoft.com/office/powerpoint/2010/main" val="3891822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Ezek</a:t>
            </a:r>
            <a:r>
              <a:rPr lang="en-US" sz="2800" b="1" dirty="0" smtClean="0"/>
              <a:t> 17 cont.  God’s remnant</a:t>
            </a:r>
            <a:endParaRPr lang="en-US" sz="2800" b="1" dirty="0"/>
          </a:p>
        </p:txBody>
      </p:sp>
      <p:sp>
        <p:nvSpPr>
          <p:cNvPr id="3" name="Content Placeholder 2"/>
          <p:cNvSpPr>
            <a:spLocks noGrp="1"/>
          </p:cNvSpPr>
          <p:nvPr>
            <p:ph idx="1"/>
          </p:nvPr>
        </p:nvSpPr>
        <p:spPr/>
        <p:txBody>
          <a:bodyPr/>
          <a:lstStyle/>
          <a:p>
            <a:pPr marL="114300" indent="0">
              <a:buNone/>
            </a:pPr>
            <a:r>
              <a:rPr lang="en-US" b="1" dirty="0" err="1" smtClean="0"/>
              <a:t>Ezek</a:t>
            </a:r>
            <a:r>
              <a:rPr lang="en-US" b="1" dirty="0" smtClean="0"/>
              <a:t> 17:22-24  But I (God) will plant a shoot—a remnant—on a high mountain.    I will make it flourish.</a:t>
            </a:r>
          </a:p>
          <a:p>
            <a:pPr marL="114300" indent="0">
              <a:buNone/>
            </a:pPr>
            <a:endParaRPr lang="en-US" b="1" dirty="0"/>
          </a:p>
          <a:p>
            <a:pPr marL="114300" indent="0">
              <a:buNone/>
            </a:pPr>
            <a:r>
              <a:rPr lang="en-US" b="1" dirty="0" smtClean="0"/>
              <a:t>A double prophecy of the kingdom:  Restored Israel and the Church.</a:t>
            </a:r>
          </a:p>
          <a:p>
            <a:pPr marL="114300" indent="0">
              <a:buNone/>
            </a:pPr>
            <a:endParaRPr lang="en-US" b="1" dirty="0"/>
          </a:p>
          <a:p>
            <a:pPr marL="114300" indent="0">
              <a:buNone/>
            </a:pPr>
            <a:r>
              <a:rPr lang="en-US" b="1" dirty="0" smtClean="0"/>
              <a:t>Amos 9:14,   Isaiah 53:2   Isaiah 11:1-11 (esp. 10-11)</a:t>
            </a:r>
            <a:endParaRPr lang="en-US" b="1" dirty="0"/>
          </a:p>
        </p:txBody>
      </p:sp>
    </p:spTree>
    <p:extLst>
      <p:ext uri="{BB962C8B-B14F-4D97-AF65-F5344CB8AC3E}">
        <p14:creationId xmlns:p14="http://schemas.microsoft.com/office/powerpoint/2010/main" val="1973392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Ezekiel 18  Individual Righteousness</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err="1" smtClean="0"/>
              <a:t>Ezek</a:t>
            </a:r>
            <a:r>
              <a:rPr lang="en-US" sz="2000" b="1" dirty="0" smtClean="0"/>
              <a:t> 18:2  A bogus proverb:  Sour grapes.</a:t>
            </a:r>
          </a:p>
          <a:p>
            <a:pPr marL="114300" indent="0">
              <a:buNone/>
            </a:pPr>
            <a:endParaRPr lang="en-US" sz="2000" b="1" dirty="0"/>
          </a:p>
          <a:p>
            <a:pPr marL="114300" indent="0">
              <a:buNone/>
            </a:pPr>
            <a:r>
              <a:rPr lang="en-US" sz="2000" b="1" dirty="0" smtClean="0"/>
              <a:t>The exiles:  It is not our fault.  Blame it on our fathers!</a:t>
            </a:r>
          </a:p>
          <a:p>
            <a:pPr marL="114300" indent="0">
              <a:buNone/>
            </a:pPr>
            <a:endParaRPr lang="en-US" sz="2000" b="1" dirty="0"/>
          </a:p>
          <a:p>
            <a:pPr marL="114300" indent="0">
              <a:buNone/>
            </a:pPr>
            <a:r>
              <a:rPr lang="en-US" sz="2000" b="1" dirty="0" smtClean="0"/>
              <a:t>God:  Wrong!  Everyone is accountable for their own actions.  So much for predestination/Original sin.</a:t>
            </a:r>
          </a:p>
          <a:p>
            <a:pPr marL="114300" indent="0">
              <a:buNone/>
            </a:pPr>
            <a:endParaRPr lang="en-US" sz="2000" b="1" dirty="0"/>
          </a:p>
          <a:p>
            <a:pPr marL="114300" indent="0">
              <a:buNone/>
            </a:pPr>
            <a:r>
              <a:rPr lang="en-US" sz="2000" b="1" dirty="0" err="1" smtClean="0"/>
              <a:t>Ezek</a:t>
            </a:r>
            <a:r>
              <a:rPr lang="en-US" sz="2000" b="1" dirty="0" smtClean="0"/>
              <a:t> 18:4  All souls are mine.  All can be saved (Rom 8:28-30)</a:t>
            </a:r>
          </a:p>
          <a:p>
            <a:pPr marL="114300" indent="0">
              <a:buNone/>
            </a:pPr>
            <a:endParaRPr lang="en-US" sz="2000" b="1" dirty="0"/>
          </a:p>
          <a:p>
            <a:pPr marL="114300" indent="0">
              <a:buNone/>
            </a:pPr>
            <a:r>
              <a:rPr lang="en-US" sz="2000" b="1" dirty="0" err="1" smtClean="0"/>
              <a:t>Ezek</a:t>
            </a:r>
            <a:r>
              <a:rPr lang="en-US" sz="2000" b="1" dirty="0" smtClean="0"/>
              <a:t> 18:5-18  God’s justice.  (does this contradict Exodus 20:4?)</a:t>
            </a:r>
            <a:endParaRPr lang="en-US" sz="2000" b="1" dirty="0"/>
          </a:p>
        </p:txBody>
      </p:sp>
    </p:spTree>
    <p:extLst>
      <p:ext uri="{BB962C8B-B14F-4D97-AF65-F5344CB8AC3E}">
        <p14:creationId xmlns:p14="http://schemas.microsoft.com/office/powerpoint/2010/main" val="1249394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Ezek</a:t>
            </a:r>
            <a:r>
              <a:rPr lang="en-US" sz="2800" b="1" dirty="0" smtClean="0"/>
              <a:t> 18 (</a:t>
            </a:r>
            <a:r>
              <a:rPr lang="en-US" sz="2800" b="1" dirty="0" err="1" smtClean="0"/>
              <a:t>cont</a:t>
            </a:r>
            <a:r>
              <a:rPr lang="en-US" sz="2800" b="1" dirty="0" smtClean="0"/>
              <a:t>) individual righteousness</a:t>
            </a:r>
            <a:endParaRPr lang="en-US" sz="2800" b="1" dirty="0"/>
          </a:p>
        </p:txBody>
      </p:sp>
      <p:sp>
        <p:nvSpPr>
          <p:cNvPr id="3" name="Content Placeholder 2"/>
          <p:cNvSpPr>
            <a:spLocks noGrp="1"/>
          </p:cNvSpPr>
          <p:nvPr>
            <p:ph idx="1"/>
          </p:nvPr>
        </p:nvSpPr>
        <p:spPr>
          <a:xfrm>
            <a:off x="457200" y="1752600"/>
            <a:ext cx="8229600" cy="4724400"/>
          </a:xfrm>
        </p:spPr>
        <p:txBody>
          <a:bodyPr>
            <a:normAutofit lnSpcReduction="10000"/>
          </a:bodyPr>
          <a:lstStyle/>
          <a:p>
            <a:pPr marL="114300" indent="0">
              <a:buNone/>
            </a:pPr>
            <a:r>
              <a:rPr lang="en-US" sz="2000" b="1" dirty="0" err="1" smtClean="0"/>
              <a:t>Ezek</a:t>
            </a:r>
            <a:r>
              <a:rPr lang="en-US" sz="2000" b="1" dirty="0" smtClean="0"/>
              <a:t> 18:20 (for emphasis) God repeats himself.</a:t>
            </a:r>
          </a:p>
          <a:p>
            <a:pPr marL="114300" indent="0">
              <a:buNone/>
            </a:pPr>
            <a:endParaRPr lang="en-US" sz="800" b="1" dirty="0"/>
          </a:p>
          <a:p>
            <a:pPr marL="114300" indent="0">
              <a:buNone/>
            </a:pPr>
            <a:r>
              <a:rPr lang="en-US" sz="2000" b="1" dirty="0" err="1" smtClean="0"/>
              <a:t>Ezek</a:t>
            </a:r>
            <a:r>
              <a:rPr lang="en-US" sz="2000" b="1" dirty="0" smtClean="0"/>
              <a:t> 18:21-24  Our final state determines our eternal destiny (but be aware of Hebrews 6:4-6 and 2 Peter 2:20-22)</a:t>
            </a:r>
          </a:p>
          <a:p>
            <a:pPr marL="114300" indent="0">
              <a:buNone/>
            </a:pPr>
            <a:endParaRPr lang="en-US" sz="800" b="1" dirty="0"/>
          </a:p>
          <a:p>
            <a:pPr marL="114300" indent="0">
              <a:buNone/>
            </a:pPr>
            <a:r>
              <a:rPr lang="en-US" sz="2000" b="1" dirty="0" smtClean="0"/>
              <a:t>18:22  For the righteous:  None of his offenses will be remembered</a:t>
            </a:r>
          </a:p>
          <a:p>
            <a:pPr marL="114300" indent="0">
              <a:buNone/>
            </a:pPr>
            <a:endParaRPr lang="en-US" sz="800" b="1" dirty="0"/>
          </a:p>
          <a:p>
            <a:pPr marL="114300" indent="0">
              <a:buNone/>
            </a:pPr>
            <a:r>
              <a:rPr lang="en-US" sz="2000" b="1" dirty="0" smtClean="0"/>
              <a:t>18:24  For the unrighteous:  None of his good deeds will be remembered.</a:t>
            </a:r>
          </a:p>
          <a:p>
            <a:pPr marL="114300" indent="0">
              <a:buNone/>
            </a:pPr>
            <a:endParaRPr lang="en-US" sz="900" b="1" dirty="0"/>
          </a:p>
          <a:p>
            <a:pPr marL="114300" indent="0">
              <a:buNone/>
            </a:pPr>
            <a:r>
              <a:rPr lang="en-US" sz="2000" b="1" dirty="0" smtClean="0"/>
              <a:t>18:25-29  Godly vs human justice.  (Matthew 20:1-16 exp. v. 14)</a:t>
            </a:r>
          </a:p>
          <a:p>
            <a:pPr marL="114300" indent="0">
              <a:buNone/>
            </a:pPr>
            <a:endParaRPr lang="en-US" sz="900" b="1" dirty="0"/>
          </a:p>
          <a:p>
            <a:pPr marL="114300" indent="0">
              <a:buNone/>
            </a:pPr>
            <a:r>
              <a:rPr lang="en-US" sz="2000" b="1" dirty="0" smtClean="0"/>
              <a:t>18:30  Here is the bottom line for us:  Each will be judged according to his own ways.</a:t>
            </a:r>
          </a:p>
          <a:p>
            <a:pPr marL="114300" indent="0">
              <a:buNone/>
            </a:pPr>
            <a:endParaRPr lang="en-US" sz="900" b="1" dirty="0"/>
          </a:p>
          <a:p>
            <a:pPr marL="114300" indent="0">
              <a:buNone/>
            </a:pPr>
            <a:r>
              <a:rPr lang="en-US" sz="2000" b="1" dirty="0" smtClean="0"/>
              <a:t>18:32  The bottom line for God.  He wants all to be saved.  1 Tim 2:4   The T and the P in TULIP are a lie.</a:t>
            </a:r>
            <a:endParaRPr lang="en-US" sz="2000" b="1" dirty="0"/>
          </a:p>
        </p:txBody>
      </p:sp>
    </p:spTree>
    <p:extLst>
      <p:ext uri="{BB962C8B-B14F-4D97-AF65-F5344CB8AC3E}">
        <p14:creationId xmlns:p14="http://schemas.microsoft.com/office/powerpoint/2010/main" val="3061618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19  Parables of the lion and the vine</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smtClean="0"/>
              <a:t>The message of both parables:  Do not trust in the fact that you have kings from the line of David.  Neither Zedekiah not </a:t>
            </a:r>
            <a:r>
              <a:rPr lang="en-US" sz="2000" b="1" dirty="0" err="1" smtClean="0"/>
              <a:t>Jehoiachin</a:t>
            </a:r>
            <a:r>
              <a:rPr lang="en-US" sz="2000" b="1" dirty="0" smtClean="0"/>
              <a:t> will be your </a:t>
            </a:r>
            <a:r>
              <a:rPr lang="en-US" sz="2000" b="1" dirty="0" err="1" smtClean="0"/>
              <a:t>saviour</a:t>
            </a:r>
            <a:r>
              <a:rPr lang="en-US" sz="2000" b="1" dirty="0" smtClean="0"/>
              <a:t>.</a:t>
            </a:r>
          </a:p>
          <a:p>
            <a:pPr marL="114300" indent="0">
              <a:buNone/>
            </a:pPr>
            <a:endParaRPr lang="en-US" sz="800" b="1" dirty="0"/>
          </a:p>
          <a:p>
            <a:pPr marL="114300" indent="0">
              <a:buNone/>
            </a:pPr>
            <a:r>
              <a:rPr lang="en-US" sz="2000" b="1" dirty="0" err="1" smtClean="0"/>
              <a:t>Ezek</a:t>
            </a:r>
            <a:r>
              <a:rPr lang="en-US" sz="2000" b="1" dirty="0" smtClean="0"/>
              <a:t> 19:1-9  The lioness is the royal line, descended from David.</a:t>
            </a:r>
          </a:p>
          <a:p>
            <a:pPr marL="114300" indent="0">
              <a:buNone/>
            </a:pPr>
            <a:r>
              <a:rPr lang="en-US" sz="2000" b="1" dirty="0" smtClean="0"/>
              <a:t>19:3-4  The young lion is </a:t>
            </a:r>
            <a:r>
              <a:rPr lang="en-US" sz="2000" b="1" dirty="0" err="1" smtClean="0"/>
              <a:t>Jehoahaz</a:t>
            </a:r>
            <a:r>
              <a:rPr lang="en-US" sz="2000" b="1" dirty="0" smtClean="0"/>
              <a:t>.  </a:t>
            </a:r>
            <a:r>
              <a:rPr lang="en-US" sz="2000" b="1" dirty="0" err="1" smtClean="0"/>
              <a:t>Neco</a:t>
            </a:r>
            <a:r>
              <a:rPr lang="en-US" sz="2000" b="1" dirty="0" smtClean="0"/>
              <a:t> took him to Egypt.</a:t>
            </a:r>
          </a:p>
          <a:p>
            <a:pPr marL="114300" indent="0">
              <a:buNone/>
            </a:pPr>
            <a:r>
              <a:rPr lang="en-US" sz="2000" b="1" dirty="0" smtClean="0"/>
              <a:t>19:5-9  The second young lion is </a:t>
            </a:r>
            <a:r>
              <a:rPr lang="en-US" sz="2000" b="1" dirty="0" err="1" smtClean="0"/>
              <a:t>Jehoiachin</a:t>
            </a:r>
            <a:r>
              <a:rPr lang="en-US" sz="2000" b="1" dirty="0" smtClean="0"/>
              <a:t>.  Nebuchadnezzar took him to Babylon.</a:t>
            </a:r>
          </a:p>
          <a:p>
            <a:pPr marL="114300" indent="0">
              <a:buNone/>
            </a:pPr>
            <a:r>
              <a:rPr lang="en-US" sz="2000" b="1" dirty="0" smtClean="0"/>
              <a:t>Message:  Do not trust in the lioness.  God will judge the sinful nation.</a:t>
            </a:r>
          </a:p>
          <a:p>
            <a:pPr marL="114300" indent="0">
              <a:buNone/>
            </a:pPr>
            <a:endParaRPr lang="en-US" sz="800" b="1" dirty="0"/>
          </a:p>
          <a:p>
            <a:pPr marL="114300" indent="0">
              <a:buNone/>
            </a:pPr>
            <a:r>
              <a:rPr lang="en-US" sz="2000" b="1" dirty="0" err="1" smtClean="0"/>
              <a:t>Ezek</a:t>
            </a:r>
            <a:r>
              <a:rPr lang="en-US" sz="2000" b="1" dirty="0" smtClean="0"/>
              <a:t> 19:10-14  Same message.  The mother vine is David’s line.  Powerful branches/rods are strong kings of Judah.  They will not save you.</a:t>
            </a:r>
            <a:endParaRPr lang="en-US" sz="2000" b="1" dirty="0"/>
          </a:p>
        </p:txBody>
      </p:sp>
    </p:spTree>
    <p:extLst>
      <p:ext uri="{BB962C8B-B14F-4D97-AF65-F5344CB8AC3E}">
        <p14:creationId xmlns:p14="http://schemas.microsoft.com/office/powerpoint/2010/main" val="3310858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20  More shameful history</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smtClean="0"/>
              <a:t>590 BC  Elders come to Ezekiel for comfort.  They will not get much of that (but there is a ray of hope)</a:t>
            </a:r>
          </a:p>
          <a:p>
            <a:pPr marL="114300" indent="0">
              <a:buNone/>
            </a:pPr>
            <a:endParaRPr lang="en-US" sz="800" b="1" dirty="0"/>
          </a:p>
          <a:p>
            <a:pPr marL="114300" indent="0">
              <a:buNone/>
            </a:pPr>
            <a:r>
              <a:rPr lang="en-US" sz="2000" b="1" dirty="0" smtClean="0"/>
              <a:t>20:2-29  You have always rebelled.  Similar to Acts 7:9-53.    The history you are so proud of is one long story of rebellion, sin and  idolatry.</a:t>
            </a:r>
          </a:p>
          <a:p>
            <a:pPr marL="114300" indent="0">
              <a:buNone/>
            </a:pPr>
            <a:endParaRPr lang="en-US" sz="800" b="1" dirty="0"/>
          </a:p>
          <a:p>
            <a:pPr marL="114300" indent="0">
              <a:buNone/>
            </a:pPr>
            <a:r>
              <a:rPr lang="en-US" sz="2000" b="1" dirty="0" smtClean="0"/>
              <a:t>God wants to be glorified in and by the church, but if we are unfaithful and unrighteous, he will oppose us and take away our lampstand.</a:t>
            </a:r>
          </a:p>
          <a:p>
            <a:pPr marL="114300" indent="0">
              <a:buNone/>
            </a:pPr>
            <a:endParaRPr lang="en-US" sz="800" b="1" dirty="0"/>
          </a:p>
          <a:p>
            <a:pPr marL="114300" indent="0">
              <a:buNone/>
            </a:pPr>
            <a:r>
              <a:rPr lang="en-US" sz="2000" b="1" dirty="0" smtClean="0"/>
              <a:t>20:39-44  Even now, there is hope, but not for this generation (afterward, v. 39).  Like the first generation in the </a:t>
            </a:r>
            <a:r>
              <a:rPr lang="en-US" sz="2000" b="1" dirty="0" err="1" smtClean="0"/>
              <a:t>wildernes</a:t>
            </a:r>
            <a:r>
              <a:rPr lang="en-US" sz="2000" b="1" dirty="0" smtClean="0"/>
              <a:t> under Moses.    A dual prophecy of </a:t>
            </a:r>
            <a:r>
              <a:rPr lang="en-US" sz="2000" b="1" dirty="0" err="1" smtClean="0"/>
              <a:t>Zerubbabel</a:t>
            </a:r>
            <a:r>
              <a:rPr lang="en-US" sz="2000" b="1" dirty="0" smtClean="0"/>
              <a:t> and Jesus Christ.</a:t>
            </a:r>
            <a:endParaRPr lang="en-US" sz="2000" b="1" dirty="0"/>
          </a:p>
        </p:txBody>
      </p:sp>
    </p:spTree>
    <p:extLst>
      <p:ext uri="{BB962C8B-B14F-4D97-AF65-F5344CB8AC3E}">
        <p14:creationId xmlns:p14="http://schemas.microsoft.com/office/powerpoint/2010/main" val="3604137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20:45-21:32  Babylon the sword of god</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err="1" smtClean="0"/>
              <a:t>Ezek</a:t>
            </a:r>
            <a:r>
              <a:rPr lang="en-US" sz="2000" b="1" dirty="0" smtClean="0"/>
              <a:t> 20:45  God to Nebuchadnezzar:  …set your face toward the south.   Judah and Jerusalem.</a:t>
            </a:r>
          </a:p>
          <a:p>
            <a:pPr marL="114300" indent="0">
              <a:buNone/>
            </a:pPr>
            <a:endParaRPr lang="en-US" sz="800" b="1" dirty="0"/>
          </a:p>
          <a:p>
            <a:pPr marL="114300" indent="0">
              <a:buNone/>
            </a:pPr>
            <a:r>
              <a:rPr lang="en-US" sz="2000" b="1" dirty="0" err="1" smtClean="0"/>
              <a:t>Ezek</a:t>
            </a:r>
            <a:r>
              <a:rPr lang="en-US" sz="2000" b="1" dirty="0" smtClean="0"/>
              <a:t> 21:1 Just in case it is not clear, we are talking about Jerusalem.</a:t>
            </a:r>
          </a:p>
          <a:p>
            <a:pPr marL="114300" indent="0">
              <a:buNone/>
            </a:pPr>
            <a:endParaRPr lang="en-US" sz="800" b="1" dirty="0"/>
          </a:p>
          <a:p>
            <a:pPr marL="114300" indent="0">
              <a:buNone/>
            </a:pPr>
            <a:r>
              <a:rPr lang="en-US" sz="2000" b="1" dirty="0" smtClean="0"/>
              <a:t>21:3-4  Both the righteous and the unrighteous will be carried off. (Isaiah 57:1)</a:t>
            </a:r>
          </a:p>
          <a:p>
            <a:pPr marL="114300" indent="0">
              <a:buNone/>
            </a:pPr>
            <a:endParaRPr lang="en-US" sz="800" b="1" dirty="0"/>
          </a:p>
          <a:p>
            <a:pPr marL="114300" indent="0">
              <a:buNone/>
            </a:pPr>
            <a:r>
              <a:rPr lang="en-US" sz="2000" b="1" dirty="0" smtClean="0"/>
              <a:t>21:10  “The sword despises every such stick”  Both the high and the low in Judah will be treated equally.</a:t>
            </a:r>
          </a:p>
          <a:p>
            <a:pPr marL="114300" indent="0">
              <a:buNone/>
            </a:pPr>
            <a:endParaRPr lang="en-US" sz="800" b="1" dirty="0"/>
          </a:p>
          <a:p>
            <a:pPr marL="114300" indent="0">
              <a:buNone/>
            </a:pPr>
            <a:r>
              <a:rPr lang="en-US" sz="2000" b="1" dirty="0" smtClean="0"/>
              <a:t>21:18-24  A signpost.  The lot (of judgment) will fall on Jerusalem, not </a:t>
            </a:r>
            <a:r>
              <a:rPr lang="en-US" sz="2000" b="1" dirty="0" err="1" smtClean="0"/>
              <a:t>Rabbah</a:t>
            </a:r>
            <a:r>
              <a:rPr lang="en-US" sz="2000" b="1" dirty="0" smtClean="0"/>
              <a:t>/the Ammonites.</a:t>
            </a:r>
            <a:endParaRPr lang="en-US" sz="2000" b="1" dirty="0"/>
          </a:p>
        </p:txBody>
      </p:sp>
    </p:spTree>
    <p:extLst>
      <p:ext uri="{BB962C8B-B14F-4D97-AF65-F5344CB8AC3E}">
        <p14:creationId xmlns:p14="http://schemas.microsoft.com/office/powerpoint/2010/main" val="1775308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21:26-27  God turns things upside down</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b="1" dirty="0" smtClean="0"/>
              <a:t>Both the monarchy (the crown) and the priesthood (the turban) will suffer mortal blows.</a:t>
            </a:r>
          </a:p>
          <a:p>
            <a:pPr marL="114300" indent="0">
              <a:buNone/>
            </a:pPr>
            <a:endParaRPr lang="en-US" sz="900" b="1" dirty="0"/>
          </a:p>
          <a:p>
            <a:pPr marL="114300" indent="0">
              <a:buNone/>
            </a:pPr>
            <a:r>
              <a:rPr lang="en-US" b="1" dirty="0" smtClean="0"/>
              <a:t>When the Messiah comes—a new priest and a new king—the lowly will be exalted and the exalted will be brought low.   Matthew 23:11</a:t>
            </a:r>
          </a:p>
          <a:p>
            <a:pPr marL="114300" indent="0">
              <a:buNone/>
            </a:pPr>
            <a:endParaRPr lang="en-US" sz="800" b="1" dirty="0"/>
          </a:p>
          <a:p>
            <a:pPr marL="114300" indent="0">
              <a:buNone/>
            </a:pPr>
            <a:r>
              <a:rPr lang="en-US" b="1" dirty="0" smtClean="0"/>
              <a:t>What the world thinks will save us will be our destruction.  What the world despises will  be our salvation.</a:t>
            </a:r>
          </a:p>
          <a:p>
            <a:pPr marL="114300" indent="0">
              <a:buNone/>
            </a:pPr>
            <a:endParaRPr lang="en-US" sz="800" b="1" dirty="0"/>
          </a:p>
          <a:p>
            <a:pPr marL="114300" indent="0">
              <a:buNone/>
            </a:pPr>
            <a:r>
              <a:rPr lang="en-US" b="1" dirty="0" smtClean="0"/>
              <a:t>21:28-32  Do not gloat, Ammon!</a:t>
            </a:r>
            <a:endParaRPr lang="en-US" b="1" dirty="0"/>
          </a:p>
        </p:txBody>
      </p:sp>
    </p:spTree>
    <p:extLst>
      <p:ext uri="{BB962C8B-B14F-4D97-AF65-F5344CB8AC3E}">
        <p14:creationId xmlns:p14="http://schemas.microsoft.com/office/powerpoint/2010/main" val="163134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077200" cy="381000"/>
          </a:xfrm>
        </p:spPr>
        <p:txBody>
          <a:bodyPr>
            <a:normAutofit fontScale="90000"/>
          </a:bodyPr>
          <a:lstStyle/>
          <a:p>
            <a:r>
              <a:rPr lang="en-US" dirty="0" smtClean="0"/>
              <a:t>Ezekiel’s Place in History</a:t>
            </a:r>
            <a:endParaRPr lang="en-US" dirty="0"/>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2915" y="1600200"/>
            <a:ext cx="6894285" cy="5181600"/>
          </a:xfrm>
        </p:spPr>
      </p:pic>
    </p:spTree>
    <p:extLst>
      <p:ext uri="{BB962C8B-B14F-4D97-AF65-F5344CB8AC3E}">
        <p14:creationId xmlns:p14="http://schemas.microsoft.com/office/powerpoint/2010/main" val="1331365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22 Shameful Judah part III</a:t>
            </a:r>
            <a:endParaRPr lang="en-US" sz="3200" b="1"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Ezekiel 16 and 20 were primarily about the sins of their fathers.   Ezekiel 22 is about their current shameful idolatry.</a:t>
            </a:r>
          </a:p>
          <a:p>
            <a:pPr marL="114300" indent="0">
              <a:buNone/>
            </a:pPr>
            <a:endParaRPr lang="en-US" sz="1100" b="1" dirty="0"/>
          </a:p>
          <a:p>
            <a:pPr marL="114300" indent="0">
              <a:buNone/>
            </a:pPr>
            <a:r>
              <a:rPr lang="en-US" b="1" dirty="0" err="1" smtClean="0"/>
              <a:t>Ezek</a:t>
            </a:r>
            <a:r>
              <a:rPr lang="en-US" b="1" dirty="0" smtClean="0"/>
              <a:t> 22:3-5 Doom!</a:t>
            </a:r>
          </a:p>
          <a:p>
            <a:pPr marL="114300" indent="0">
              <a:buNone/>
            </a:pPr>
            <a:endParaRPr lang="en-US" sz="1100" b="1" dirty="0"/>
          </a:p>
          <a:p>
            <a:pPr marL="114300" indent="0">
              <a:buNone/>
            </a:pPr>
            <a:r>
              <a:rPr lang="en-US" b="1" dirty="0" err="1" smtClean="0"/>
              <a:t>Ezek</a:t>
            </a:r>
            <a:r>
              <a:rPr lang="en-US" b="1" dirty="0" smtClean="0"/>
              <a:t> 22:6-12  A list of their sins.  Note: many of these are social injustice.</a:t>
            </a:r>
          </a:p>
          <a:p>
            <a:pPr marL="114300" indent="0">
              <a:buNone/>
            </a:pPr>
            <a:endParaRPr lang="en-US" sz="1100" b="1" dirty="0"/>
          </a:p>
          <a:p>
            <a:pPr marL="114300" indent="0">
              <a:buNone/>
            </a:pPr>
            <a:r>
              <a:rPr lang="en-US" b="1" dirty="0" smtClean="0"/>
              <a:t>22:15f  The result:  You will be scattered.   Sin creates loneliness, aimlessness, purposelessness, separation, humiliation and desperation.</a:t>
            </a:r>
          </a:p>
          <a:p>
            <a:pPr marL="114300" indent="0">
              <a:buNone/>
            </a:pPr>
            <a:endParaRPr lang="en-US" sz="1100" b="1" dirty="0"/>
          </a:p>
          <a:p>
            <a:pPr marL="114300" indent="0">
              <a:buNone/>
            </a:pPr>
            <a:r>
              <a:rPr lang="en-US" b="1" dirty="0" smtClean="0"/>
              <a:t>22:25-28  God calls out the leaders for their sin.</a:t>
            </a:r>
            <a:endParaRPr lang="en-US" b="1" dirty="0"/>
          </a:p>
        </p:txBody>
      </p:sp>
    </p:spTree>
    <p:extLst>
      <p:ext uri="{BB962C8B-B14F-4D97-AF65-F5344CB8AC3E}">
        <p14:creationId xmlns:p14="http://schemas.microsoft.com/office/powerpoint/2010/main" val="4274765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23   </a:t>
            </a:r>
            <a:r>
              <a:rPr lang="en-US" sz="2800" b="1" dirty="0" err="1" smtClean="0"/>
              <a:t>Oholah</a:t>
            </a:r>
            <a:r>
              <a:rPr lang="en-US" sz="2800" b="1" dirty="0" smtClean="0"/>
              <a:t> and </a:t>
            </a:r>
            <a:r>
              <a:rPr lang="en-US" sz="2800" b="1" dirty="0" err="1" smtClean="0"/>
              <a:t>oholibah</a:t>
            </a:r>
            <a:endParaRPr lang="en-US" sz="2800" b="1" dirty="0"/>
          </a:p>
        </p:txBody>
      </p:sp>
      <p:sp>
        <p:nvSpPr>
          <p:cNvPr id="3" name="Content Placeholder 2"/>
          <p:cNvSpPr>
            <a:spLocks noGrp="1"/>
          </p:cNvSpPr>
          <p:nvPr>
            <p:ph idx="1"/>
          </p:nvPr>
        </p:nvSpPr>
        <p:spPr/>
        <p:txBody>
          <a:bodyPr>
            <a:normAutofit lnSpcReduction="10000"/>
          </a:bodyPr>
          <a:lstStyle/>
          <a:p>
            <a:pPr marL="114300" indent="0">
              <a:buNone/>
            </a:pPr>
            <a:r>
              <a:rPr lang="en-US" sz="2000" b="1" dirty="0" err="1" smtClean="0"/>
              <a:t>Oholah</a:t>
            </a:r>
            <a:r>
              <a:rPr lang="en-US" sz="2000" b="1" dirty="0" smtClean="0"/>
              <a:t> (</a:t>
            </a:r>
            <a:r>
              <a:rPr lang="en-US" sz="2000" b="1" dirty="0" err="1" smtClean="0"/>
              <a:t>Heb</a:t>
            </a:r>
            <a:r>
              <a:rPr lang="en-US" sz="2000" b="1" dirty="0" smtClean="0"/>
              <a:t>: her tent) is Samaria/Ephraim/Northern Kingdom</a:t>
            </a:r>
          </a:p>
          <a:p>
            <a:pPr marL="114300" indent="0">
              <a:buNone/>
            </a:pPr>
            <a:endParaRPr lang="en-US" sz="800" b="1" dirty="0"/>
          </a:p>
          <a:p>
            <a:pPr marL="114300" indent="0">
              <a:buNone/>
            </a:pPr>
            <a:r>
              <a:rPr lang="en-US" sz="2000" b="1" dirty="0" err="1" smtClean="0"/>
              <a:t>Oholibah</a:t>
            </a:r>
            <a:r>
              <a:rPr lang="en-US" sz="2000" b="1" dirty="0" smtClean="0"/>
              <a:t> (</a:t>
            </a:r>
            <a:r>
              <a:rPr lang="en-US" sz="2000" b="1" dirty="0" err="1" smtClean="0"/>
              <a:t>Heb</a:t>
            </a:r>
            <a:r>
              <a:rPr lang="en-US" sz="2000" b="1" dirty="0" smtClean="0"/>
              <a:t>: my tent is in her) is Jerusalem/Judah</a:t>
            </a:r>
          </a:p>
          <a:p>
            <a:pPr marL="114300" indent="0">
              <a:buNone/>
            </a:pPr>
            <a:endParaRPr lang="en-US" sz="800" b="1" dirty="0"/>
          </a:p>
          <a:p>
            <a:pPr marL="114300" indent="0">
              <a:buNone/>
            </a:pPr>
            <a:r>
              <a:rPr lang="en-US" sz="2000" b="1" dirty="0" smtClean="0"/>
              <a:t>This chapter is R-rated.  It is shocking on purpose.</a:t>
            </a:r>
          </a:p>
          <a:p>
            <a:pPr marL="114300" indent="0">
              <a:buNone/>
            </a:pPr>
            <a:endParaRPr lang="en-US" sz="800" b="1" dirty="0"/>
          </a:p>
          <a:p>
            <a:pPr marL="114300" indent="0">
              <a:buNone/>
            </a:pPr>
            <a:r>
              <a:rPr lang="en-US" sz="2000" b="1" dirty="0" smtClean="0"/>
              <a:t>Message:  God will give us over to our lusts if we live by sight, not by faith (Romans 1:24-28)</a:t>
            </a:r>
          </a:p>
          <a:p>
            <a:pPr marL="114300" indent="0">
              <a:buNone/>
            </a:pPr>
            <a:endParaRPr lang="en-US" sz="800" b="1" dirty="0"/>
          </a:p>
          <a:p>
            <a:pPr marL="114300" indent="0">
              <a:buNone/>
            </a:pPr>
            <a:r>
              <a:rPr lang="en-US" sz="2000" b="1" dirty="0" err="1" smtClean="0"/>
              <a:t>Ezek</a:t>
            </a:r>
            <a:r>
              <a:rPr lang="en-US" sz="2000" b="1" dirty="0" smtClean="0"/>
              <a:t> 23:5-10 </a:t>
            </a:r>
            <a:r>
              <a:rPr lang="en-US" sz="2000" b="1" dirty="0" err="1" smtClean="0"/>
              <a:t>Oholah</a:t>
            </a:r>
            <a:r>
              <a:rPr lang="en-US" sz="2000" b="1" dirty="0" smtClean="0"/>
              <a:t> prostituted herself with Egypt and Assyria.</a:t>
            </a:r>
          </a:p>
          <a:p>
            <a:pPr marL="114300" indent="0">
              <a:buNone/>
            </a:pPr>
            <a:endParaRPr lang="en-US" sz="900" b="1" dirty="0"/>
          </a:p>
          <a:p>
            <a:pPr marL="114300" indent="0">
              <a:buNone/>
            </a:pPr>
            <a:r>
              <a:rPr lang="en-US" sz="2000" b="1" dirty="0" err="1" smtClean="0"/>
              <a:t>Ezek</a:t>
            </a:r>
            <a:r>
              <a:rPr lang="en-US" sz="2000" b="1" dirty="0" smtClean="0"/>
              <a:t> 23:11-27 </a:t>
            </a:r>
            <a:r>
              <a:rPr lang="en-US" sz="2000" b="1" dirty="0" err="1" smtClean="0"/>
              <a:t>Oholibah</a:t>
            </a:r>
            <a:r>
              <a:rPr lang="en-US" sz="2000" b="1" dirty="0" smtClean="0"/>
              <a:t> was worse than her sister!</a:t>
            </a:r>
          </a:p>
          <a:p>
            <a:pPr marL="114300" indent="0">
              <a:buNone/>
            </a:pPr>
            <a:endParaRPr lang="en-US" sz="800" b="1" dirty="0"/>
          </a:p>
          <a:p>
            <a:pPr marL="114300" indent="0">
              <a:buNone/>
            </a:pPr>
            <a:r>
              <a:rPr lang="en-US" sz="2000" b="1" dirty="0" smtClean="0"/>
              <a:t>v. 20 This is disgusting!  Sin is disgusting.   Their mistake:  They were not satisfied with God.  1 Tim 6:8  Are you satisfied with what God has for you?</a:t>
            </a:r>
            <a:endParaRPr lang="en-US" sz="2000" b="1" dirty="0"/>
          </a:p>
        </p:txBody>
      </p:sp>
    </p:spTree>
    <p:extLst>
      <p:ext uri="{BB962C8B-B14F-4D97-AF65-F5344CB8AC3E}">
        <p14:creationId xmlns:p14="http://schemas.microsoft.com/office/powerpoint/2010/main" val="3853962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Oholah</a:t>
            </a:r>
            <a:r>
              <a:rPr lang="en-US" sz="3200" b="1" dirty="0" smtClean="0"/>
              <a:t> and </a:t>
            </a:r>
            <a:r>
              <a:rPr lang="en-US" sz="3200" b="1" dirty="0" err="1" smtClean="0"/>
              <a:t>Oholibah</a:t>
            </a:r>
            <a:r>
              <a:rPr lang="en-US" sz="3200" b="1" dirty="0" smtClean="0"/>
              <a:t> cont.</a:t>
            </a:r>
            <a:endParaRPr lang="en-US" sz="3200" b="1" dirty="0"/>
          </a:p>
        </p:txBody>
      </p:sp>
      <p:sp>
        <p:nvSpPr>
          <p:cNvPr id="3" name="Content Placeholder 2"/>
          <p:cNvSpPr>
            <a:spLocks noGrp="1"/>
          </p:cNvSpPr>
          <p:nvPr>
            <p:ph idx="1"/>
          </p:nvPr>
        </p:nvSpPr>
        <p:spPr/>
        <p:txBody>
          <a:bodyPr>
            <a:normAutofit fontScale="92500"/>
          </a:bodyPr>
          <a:lstStyle/>
          <a:p>
            <a:pPr marL="114300" indent="0">
              <a:buNone/>
            </a:pPr>
            <a:r>
              <a:rPr lang="en-US" b="1" dirty="0" err="1" smtClean="0"/>
              <a:t>Ezek</a:t>
            </a:r>
            <a:r>
              <a:rPr lang="en-US" b="1" dirty="0" smtClean="0"/>
              <a:t> 23:22  The take-home lesson:  I will give you over to what you give yourself to.</a:t>
            </a:r>
          </a:p>
          <a:p>
            <a:pPr marL="114300" indent="0">
              <a:buNone/>
            </a:pPr>
            <a:endParaRPr lang="en-US" sz="800" b="1" dirty="0"/>
          </a:p>
          <a:p>
            <a:pPr marL="114300" indent="0">
              <a:buNone/>
            </a:pPr>
            <a:r>
              <a:rPr lang="en-US" b="1" dirty="0" err="1" smtClean="0"/>
              <a:t>Ezek</a:t>
            </a:r>
            <a:r>
              <a:rPr lang="en-US" b="1" dirty="0" smtClean="0"/>
              <a:t> 23:25  God:  I am jealous.  Amazingly, God still loves Samaria and Judah.   This is the story of Hosea.  Romans 5:8  While we were still sinners, Christ died for us.</a:t>
            </a:r>
          </a:p>
          <a:p>
            <a:pPr marL="114300" indent="0">
              <a:buNone/>
            </a:pPr>
            <a:endParaRPr lang="en-US" sz="800" b="1" dirty="0"/>
          </a:p>
          <a:p>
            <a:pPr marL="114300" indent="0">
              <a:buNone/>
            </a:pPr>
            <a:r>
              <a:rPr lang="en-US" b="1" dirty="0" err="1" smtClean="0"/>
              <a:t>Ezek</a:t>
            </a:r>
            <a:r>
              <a:rPr lang="en-US" b="1" dirty="0" smtClean="0"/>
              <a:t> 23:28  I will give you over to the very thing you hate.  This is what sin does.  John 10:10  The thief comes to steal and kill and destroy.  Jesus came that we can have life.</a:t>
            </a:r>
          </a:p>
          <a:p>
            <a:pPr marL="114300" indent="0">
              <a:buNone/>
            </a:pPr>
            <a:endParaRPr lang="en-US" sz="1100" b="1" dirty="0"/>
          </a:p>
          <a:p>
            <a:pPr marL="114300" indent="0">
              <a:buNone/>
            </a:pPr>
            <a:r>
              <a:rPr lang="en-US" b="1" dirty="0" smtClean="0"/>
              <a:t>Summary:  23:49  Then you will know that I AM the Lord.</a:t>
            </a:r>
            <a:endParaRPr lang="en-US" b="1" dirty="0"/>
          </a:p>
        </p:txBody>
      </p:sp>
    </p:spTree>
    <p:extLst>
      <p:ext uri="{BB962C8B-B14F-4D97-AF65-F5344CB8AC3E}">
        <p14:creationId xmlns:p14="http://schemas.microsoft.com/office/powerpoint/2010/main" val="3353473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24  The cauldron  Ezekiel refuses to mourn</a:t>
            </a:r>
            <a:endParaRPr lang="en-US" sz="28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smtClean="0"/>
              <a:t>Jan 588 BC  A date to mark down.  The date Jerusalem was put under siege.  Again, Ezekiel proves himself to be a prophet.</a:t>
            </a:r>
          </a:p>
          <a:p>
            <a:pPr marL="114300" indent="0">
              <a:buNone/>
            </a:pPr>
            <a:endParaRPr lang="en-US" sz="800" b="1" dirty="0"/>
          </a:p>
          <a:p>
            <a:pPr marL="114300" indent="0">
              <a:buNone/>
            </a:pPr>
            <a:r>
              <a:rPr lang="en-US" sz="2000" b="1" dirty="0" err="1" smtClean="0"/>
              <a:t>Ezek</a:t>
            </a:r>
            <a:r>
              <a:rPr lang="en-US" sz="2000" b="1" dirty="0" smtClean="0"/>
              <a:t> 24:6  A cauldron with encrusted layers of </a:t>
            </a:r>
            <a:r>
              <a:rPr lang="en-US" sz="2000" b="1" dirty="0" err="1" smtClean="0"/>
              <a:t>unrepented</a:t>
            </a:r>
            <a:r>
              <a:rPr lang="en-US" sz="2000" b="1" dirty="0" smtClean="0"/>
              <a:t> sin.  Judah.   24:12  A heavy deposit.</a:t>
            </a:r>
          </a:p>
          <a:p>
            <a:pPr marL="114300" indent="0">
              <a:buNone/>
            </a:pPr>
            <a:endParaRPr lang="en-US" sz="800" b="1" dirty="0"/>
          </a:p>
          <a:p>
            <a:pPr marL="114300" indent="0">
              <a:buNone/>
            </a:pPr>
            <a:r>
              <a:rPr lang="en-US" sz="2000" b="1" dirty="0" err="1" smtClean="0"/>
              <a:t>Ezek</a:t>
            </a:r>
            <a:r>
              <a:rPr lang="en-US" sz="2000" b="1" dirty="0" smtClean="0"/>
              <a:t> 24:11,13  When God’s wrath is poured out, it will get hot enough to burn off the encrusted layers.</a:t>
            </a:r>
          </a:p>
          <a:p>
            <a:pPr marL="114300" indent="0">
              <a:buNone/>
            </a:pPr>
            <a:endParaRPr lang="en-US" sz="800" b="1" dirty="0"/>
          </a:p>
          <a:p>
            <a:pPr marL="114300" indent="0">
              <a:buNone/>
            </a:pPr>
            <a:r>
              <a:rPr lang="en-US" sz="2000" b="1" dirty="0" smtClean="0"/>
              <a:t>24:14 I will not have pity (as illustrated later in </a:t>
            </a:r>
            <a:r>
              <a:rPr lang="en-US" sz="2000" b="1" dirty="0" err="1" smtClean="0"/>
              <a:t>Ezek</a:t>
            </a:r>
            <a:r>
              <a:rPr lang="en-US" sz="2000" b="1" dirty="0" smtClean="0"/>
              <a:t> 24:15-24)</a:t>
            </a:r>
          </a:p>
          <a:p>
            <a:pPr marL="114300" indent="0">
              <a:buNone/>
            </a:pPr>
            <a:endParaRPr lang="en-US" sz="800" b="1" dirty="0"/>
          </a:p>
          <a:p>
            <a:pPr marL="114300" indent="0">
              <a:buNone/>
            </a:pPr>
            <a:r>
              <a:rPr lang="en-US" sz="2000" b="1" dirty="0" smtClean="0"/>
              <a:t>24:15-24  God to Ezekiel:  Do not mourn when your wife dies.  I will take away the delight of your eyes.  How does God feel about judging Judah?  Like Ezekiel feels about God taking away his wife.</a:t>
            </a:r>
          </a:p>
          <a:p>
            <a:pPr marL="114300" indent="0">
              <a:buNone/>
            </a:pPr>
            <a:endParaRPr lang="en-US" sz="2000" b="1" dirty="0"/>
          </a:p>
          <a:p>
            <a:pPr marL="114300" indent="0">
              <a:buNone/>
            </a:pPr>
            <a:r>
              <a:rPr lang="en-US" sz="2000" b="1" dirty="0" smtClean="0"/>
              <a:t>The point:  When we suffer discipline for our sins, we should accept it without complaint.</a:t>
            </a:r>
            <a:endParaRPr lang="en-US" sz="2000" b="1" dirty="0"/>
          </a:p>
        </p:txBody>
      </p:sp>
    </p:spTree>
    <p:extLst>
      <p:ext uri="{BB962C8B-B14F-4D97-AF65-F5344CB8AC3E}">
        <p14:creationId xmlns:p14="http://schemas.microsoft.com/office/powerpoint/2010/main" val="3399008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Part II  The End of the road for god’s enemies  </a:t>
            </a:r>
            <a:r>
              <a:rPr lang="en-US" sz="3200" dirty="0" err="1" smtClean="0"/>
              <a:t>Ch</a:t>
            </a:r>
            <a:r>
              <a:rPr lang="en-US" sz="3200" dirty="0" smtClean="0"/>
              <a:t> 25-32</a:t>
            </a:r>
            <a:endParaRPr lang="en-US" sz="3200" dirty="0"/>
          </a:p>
        </p:txBody>
      </p:sp>
      <p:sp>
        <p:nvSpPr>
          <p:cNvPr id="3" name="Content Placeholder 2"/>
          <p:cNvSpPr>
            <a:spLocks noGrp="1"/>
          </p:cNvSpPr>
          <p:nvPr>
            <p:ph idx="1"/>
          </p:nvPr>
        </p:nvSpPr>
        <p:spPr/>
        <p:txBody>
          <a:bodyPr>
            <a:normAutofit/>
          </a:bodyPr>
          <a:lstStyle/>
          <a:p>
            <a:pPr marL="114300" indent="0">
              <a:buNone/>
            </a:pPr>
            <a:r>
              <a:rPr lang="en-US" b="1" dirty="0" smtClean="0"/>
              <a:t>Judgment may begin with God’s household (1 Pet 4:17-18), but those who oppose God’s people will get what is coming to them.  Q: Do we rejoice when our enemies are judged? Rev 11:7-18, 16:5-6, Psalm 94:1-3.    (but we should remember Romans 12:19)</a:t>
            </a:r>
          </a:p>
          <a:p>
            <a:pPr marL="114300" indent="0">
              <a:buNone/>
            </a:pPr>
            <a:endParaRPr lang="en-US" b="1" dirty="0"/>
          </a:p>
        </p:txBody>
      </p:sp>
    </p:spTree>
    <p:extLst>
      <p:ext uri="{BB962C8B-B14F-4D97-AF65-F5344CB8AC3E}">
        <p14:creationId xmlns:p14="http://schemas.microsoft.com/office/powerpoint/2010/main" val="2625310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Part III  Ezekiel 33  Transition   </a:t>
            </a:r>
            <a:r>
              <a:rPr lang="en-US" sz="2800" b="1" dirty="0" err="1" smtClean="0"/>
              <a:t>jerusalem</a:t>
            </a:r>
            <a:r>
              <a:rPr lang="en-US" sz="2800" b="1" dirty="0" smtClean="0"/>
              <a:t> has been destroyed</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smtClean="0"/>
              <a:t>Ezekiel 33 is a transition from </a:t>
            </a:r>
            <a:r>
              <a:rPr lang="en-US" sz="2000" b="1" dirty="0" err="1" smtClean="0"/>
              <a:t>Ch</a:t>
            </a:r>
            <a:r>
              <a:rPr lang="en-US" sz="2000" b="1" dirty="0" smtClean="0"/>
              <a:t> 1-24 to </a:t>
            </a:r>
            <a:r>
              <a:rPr lang="en-US" sz="2000" b="1" dirty="0" err="1" smtClean="0"/>
              <a:t>Ch</a:t>
            </a:r>
            <a:r>
              <a:rPr lang="en-US" sz="2000" b="1" dirty="0" smtClean="0"/>
              <a:t> 34-48</a:t>
            </a:r>
          </a:p>
          <a:p>
            <a:pPr marL="114300" indent="0">
              <a:buNone/>
            </a:pPr>
            <a:endParaRPr lang="en-US" sz="800" b="1" dirty="0"/>
          </a:p>
          <a:p>
            <a:pPr marL="114300" indent="0">
              <a:buNone/>
            </a:pPr>
            <a:r>
              <a:rPr lang="en-US" sz="2000" b="1" dirty="0" smtClean="0"/>
              <a:t>God’s judgment has now been completed, so the message will turn from principally rebuke to principally encouragement.  The Messiah is coming.</a:t>
            </a:r>
          </a:p>
          <a:p>
            <a:pPr marL="114300" indent="0">
              <a:buNone/>
            </a:pPr>
            <a:endParaRPr lang="en-US" sz="800" b="1" dirty="0"/>
          </a:p>
          <a:p>
            <a:pPr marL="114300" indent="0">
              <a:buNone/>
            </a:pPr>
            <a:r>
              <a:rPr lang="en-US" sz="2000" b="1" dirty="0" err="1" smtClean="0"/>
              <a:t>Ezek</a:t>
            </a:r>
            <a:r>
              <a:rPr lang="en-US" sz="2000" b="1" dirty="0" smtClean="0"/>
              <a:t> 33:1-6  The watchman of Israel.  Ezekiel did his part.</a:t>
            </a:r>
          </a:p>
          <a:p>
            <a:pPr marL="114300" indent="0">
              <a:buNone/>
            </a:pPr>
            <a:r>
              <a:rPr lang="en-US" sz="2000" b="1" dirty="0" err="1" smtClean="0"/>
              <a:t>Ezek</a:t>
            </a:r>
            <a:r>
              <a:rPr lang="en-US" sz="2000" b="1" dirty="0" smtClean="0"/>
              <a:t> 33:7-9 Ezekiel </a:t>
            </a:r>
            <a:r>
              <a:rPr lang="en-US" sz="2000" b="1" dirty="0" err="1" smtClean="0"/>
              <a:t>recommissioned</a:t>
            </a:r>
            <a:r>
              <a:rPr lang="en-US" sz="2000" b="1" dirty="0" smtClean="0"/>
              <a:t>.</a:t>
            </a:r>
          </a:p>
          <a:p>
            <a:pPr marL="114300" indent="0">
              <a:buNone/>
            </a:pPr>
            <a:endParaRPr lang="en-US" sz="800" b="1" dirty="0" smtClean="0"/>
          </a:p>
          <a:p>
            <a:pPr marL="114300" indent="0">
              <a:buNone/>
            </a:pPr>
            <a:r>
              <a:rPr lang="en-US" sz="2000" b="1" dirty="0" err="1" smtClean="0"/>
              <a:t>Ezek</a:t>
            </a:r>
            <a:r>
              <a:rPr lang="en-US" sz="2000" b="1" dirty="0" smtClean="0"/>
              <a:t> 33:10  The people finally repented.   Or did they….   “Our offenses and sins weigh us down and we are wasting away because of them.”</a:t>
            </a:r>
          </a:p>
          <a:p>
            <a:pPr marL="114300" indent="0">
              <a:buNone/>
            </a:pPr>
            <a:endParaRPr lang="en-US" sz="800" b="1" dirty="0"/>
          </a:p>
          <a:p>
            <a:pPr marL="114300" indent="0">
              <a:buNone/>
            </a:pPr>
            <a:r>
              <a:rPr lang="en-US" sz="2000" b="1" dirty="0" smtClean="0"/>
              <a:t>Sounds like they are whining!   v. 12</a:t>
            </a:r>
            <a:endParaRPr lang="en-US" sz="2000" b="1" dirty="0"/>
          </a:p>
          <a:p>
            <a:pPr marL="114300" indent="0">
              <a:buNone/>
            </a:pPr>
            <a:endParaRPr lang="en-US" sz="800" b="1" dirty="0" smtClean="0"/>
          </a:p>
        </p:txBody>
      </p:sp>
    </p:spTree>
    <p:extLst>
      <p:ext uri="{BB962C8B-B14F-4D97-AF65-F5344CB8AC3E}">
        <p14:creationId xmlns:p14="http://schemas.microsoft.com/office/powerpoint/2010/main" val="3834790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Ezek</a:t>
            </a:r>
            <a:r>
              <a:rPr lang="en-US" sz="3200" b="1" dirty="0" smtClean="0"/>
              <a:t> 33 cont.</a:t>
            </a:r>
            <a:endParaRPr lang="en-US" sz="3200" b="1" dirty="0"/>
          </a:p>
        </p:txBody>
      </p:sp>
      <p:sp>
        <p:nvSpPr>
          <p:cNvPr id="3" name="Content Placeholder 2"/>
          <p:cNvSpPr>
            <a:spLocks noGrp="1"/>
          </p:cNvSpPr>
          <p:nvPr>
            <p:ph idx="1"/>
          </p:nvPr>
        </p:nvSpPr>
        <p:spPr>
          <a:xfrm>
            <a:off x="457200" y="1752600"/>
            <a:ext cx="8305800" cy="4953000"/>
          </a:xfrm>
        </p:spPr>
        <p:txBody>
          <a:bodyPr>
            <a:normAutofit fontScale="92500"/>
          </a:bodyPr>
          <a:lstStyle/>
          <a:p>
            <a:pPr marL="114300" indent="0">
              <a:buNone/>
            </a:pPr>
            <a:r>
              <a:rPr lang="en-US" b="1" dirty="0" err="1"/>
              <a:t>Ezek</a:t>
            </a:r>
            <a:r>
              <a:rPr lang="en-US" b="1" dirty="0"/>
              <a:t> 33:11 Even when I judge you, I do it in the hopes that you will turn and live.    Amazing that God justifies his judging to his people.</a:t>
            </a:r>
          </a:p>
          <a:p>
            <a:pPr marL="114300" indent="0">
              <a:buNone/>
            </a:pPr>
            <a:endParaRPr lang="en-US" b="1" dirty="0" smtClean="0"/>
          </a:p>
          <a:p>
            <a:pPr marL="114300" indent="0">
              <a:buNone/>
            </a:pPr>
            <a:r>
              <a:rPr lang="en-US" b="1" dirty="0" err="1" smtClean="0"/>
              <a:t>Ezek</a:t>
            </a:r>
            <a:r>
              <a:rPr lang="en-US" b="1" dirty="0" smtClean="0"/>
              <a:t> 33:12  God responds to their whining that it is too hard.  “The wickedness of the wicked will not cause him to fall when he turns from it.”</a:t>
            </a:r>
          </a:p>
          <a:p>
            <a:pPr marL="114300" indent="0">
              <a:buNone/>
            </a:pPr>
            <a:endParaRPr lang="en-US" b="1" dirty="0"/>
          </a:p>
          <a:p>
            <a:pPr marL="114300" indent="0">
              <a:buNone/>
            </a:pPr>
            <a:r>
              <a:rPr lang="en-US" b="1" dirty="0" smtClean="0"/>
              <a:t>33:13  But if you trust in your past righteousness.</a:t>
            </a:r>
          </a:p>
          <a:p>
            <a:pPr marL="114300" indent="0">
              <a:buNone/>
            </a:pPr>
            <a:endParaRPr lang="en-US" b="1" dirty="0"/>
          </a:p>
          <a:p>
            <a:pPr marL="114300" indent="0">
              <a:buNone/>
            </a:pPr>
            <a:r>
              <a:rPr lang="en-US" b="1" dirty="0" smtClean="0"/>
              <a:t>33:17 More whining.  “The way of the Lord is not just.”  You are too hard.   Rom 10:5 (Moses)   and Rom 11:2f (Elijah)  Rom 11:22f Consider God’s kindness and his sternness.</a:t>
            </a:r>
          </a:p>
          <a:p>
            <a:pPr marL="114300" indent="0">
              <a:buNone/>
            </a:pPr>
            <a:endParaRPr lang="en-US" sz="800" b="1" dirty="0"/>
          </a:p>
        </p:txBody>
      </p:sp>
    </p:spTree>
    <p:extLst>
      <p:ext uri="{BB962C8B-B14F-4D97-AF65-F5344CB8AC3E}">
        <p14:creationId xmlns:p14="http://schemas.microsoft.com/office/powerpoint/2010/main" val="3033701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33  Jerusalem has fallen</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a:t>33:21  A key transitional moment in Ezekiel.  A messenger  arrives (as prophesied in </a:t>
            </a:r>
            <a:r>
              <a:rPr lang="en-US" sz="2000" b="1" dirty="0" err="1"/>
              <a:t>Ezek</a:t>
            </a:r>
            <a:r>
              <a:rPr lang="en-US" sz="2000" b="1" dirty="0"/>
              <a:t> 24:26).  Jerusalem has fallen</a:t>
            </a:r>
            <a:r>
              <a:rPr lang="en-US" sz="2000" b="1" dirty="0" smtClean="0"/>
              <a:t>!!!  Ezekiel is vindicated as a prophet.</a:t>
            </a:r>
          </a:p>
          <a:p>
            <a:pPr marL="114300" indent="0">
              <a:buNone/>
            </a:pPr>
            <a:endParaRPr lang="en-US" sz="800" b="1" dirty="0"/>
          </a:p>
          <a:p>
            <a:pPr marL="114300" indent="0">
              <a:buNone/>
            </a:pPr>
            <a:r>
              <a:rPr lang="en-US" sz="2000" b="1" dirty="0" smtClean="0"/>
              <a:t>33:22  Ezekiel begins to prophesy again (</a:t>
            </a:r>
            <a:r>
              <a:rPr lang="en-US" sz="2000" b="1" dirty="0" err="1" smtClean="0"/>
              <a:t>Ezek</a:t>
            </a:r>
            <a:r>
              <a:rPr lang="en-US" sz="2000" b="1" dirty="0" smtClean="0"/>
              <a:t> 24:27)</a:t>
            </a:r>
          </a:p>
          <a:p>
            <a:pPr marL="114300" indent="0">
              <a:buNone/>
            </a:pPr>
            <a:endParaRPr lang="en-US" sz="800" b="1" dirty="0"/>
          </a:p>
          <a:p>
            <a:pPr marL="114300" indent="0">
              <a:buNone/>
            </a:pPr>
            <a:r>
              <a:rPr lang="en-US" sz="2000" b="1" dirty="0" smtClean="0"/>
              <a:t>33:23-29   Ishmael (</a:t>
            </a:r>
            <a:r>
              <a:rPr lang="en-US" sz="2000" b="1" dirty="0" err="1" smtClean="0"/>
              <a:t>Jer</a:t>
            </a:r>
            <a:r>
              <a:rPr lang="en-US" sz="2000" b="1" dirty="0" smtClean="0"/>
              <a:t> 40, 41, 2 Kings 25:25-26) is saying peace, peace.       v.  Abraham was only one man.  If he could do it….</a:t>
            </a:r>
          </a:p>
          <a:p>
            <a:pPr marL="114300" indent="0">
              <a:buNone/>
            </a:pPr>
            <a:endParaRPr lang="en-US" sz="800" b="1" dirty="0"/>
          </a:p>
          <a:p>
            <a:pPr marL="114300" indent="0">
              <a:buNone/>
            </a:pPr>
            <a:r>
              <a:rPr lang="en-US" sz="2000" b="1" dirty="0" smtClean="0"/>
              <a:t>33:30-33  Ezekiel now a popular prophet.  Ezekiel not impressed</a:t>
            </a:r>
          </a:p>
          <a:p>
            <a:pPr marL="114300" indent="0">
              <a:buNone/>
            </a:pPr>
            <a:r>
              <a:rPr lang="en-US" sz="2000" b="1" dirty="0"/>
              <a:t>	</a:t>
            </a:r>
            <a:r>
              <a:rPr lang="en-US" sz="2000" b="1" dirty="0" smtClean="0"/>
              <a:t>v. 31  They express devotion.</a:t>
            </a:r>
          </a:p>
          <a:p>
            <a:pPr marL="114300" indent="0">
              <a:buNone/>
            </a:pPr>
            <a:r>
              <a:rPr lang="en-US" sz="2000" b="1" dirty="0"/>
              <a:t>	</a:t>
            </a:r>
            <a:r>
              <a:rPr lang="en-US" sz="2000" b="1" dirty="0" smtClean="0"/>
              <a:t>v. 32  Looking for entertainment. (one who sings a love       song)</a:t>
            </a:r>
            <a:endParaRPr lang="en-US" sz="2000" b="1" dirty="0"/>
          </a:p>
          <a:p>
            <a:pPr marL="114300" indent="0">
              <a:buNone/>
            </a:pPr>
            <a:r>
              <a:rPr lang="en-US" sz="2000" b="1" dirty="0" smtClean="0"/>
              <a:t>	v. 33 A faithful watchman looks for true repentance.</a:t>
            </a:r>
            <a:endParaRPr lang="en-US" sz="2000" b="1" dirty="0"/>
          </a:p>
        </p:txBody>
      </p:sp>
    </p:spTree>
    <p:extLst>
      <p:ext uri="{BB962C8B-B14F-4D97-AF65-F5344CB8AC3E}">
        <p14:creationId xmlns:p14="http://schemas.microsoft.com/office/powerpoint/2010/main" val="32484128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IV  </a:t>
            </a:r>
            <a:r>
              <a:rPr lang="en-US" sz="3200" b="1" dirty="0" err="1" smtClean="0"/>
              <a:t>ezekiel</a:t>
            </a:r>
            <a:r>
              <a:rPr lang="en-US" sz="3200" b="1" dirty="0" smtClean="0"/>
              <a:t> 34-48  Comfort for God’s people.  The Messiah is coming!</a:t>
            </a:r>
            <a:endParaRPr lang="en-US" sz="3200" b="1" dirty="0"/>
          </a:p>
        </p:txBody>
      </p:sp>
      <p:sp>
        <p:nvSpPr>
          <p:cNvPr id="3" name="Content Placeholder 2"/>
          <p:cNvSpPr>
            <a:spLocks noGrp="1"/>
          </p:cNvSpPr>
          <p:nvPr>
            <p:ph idx="1"/>
          </p:nvPr>
        </p:nvSpPr>
        <p:spPr/>
        <p:txBody>
          <a:bodyPr/>
          <a:lstStyle/>
          <a:p>
            <a:pPr marL="114300" indent="0">
              <a:buNone/>
            </a:pPr>
            <a:r>
              <a:rPr lang="en-US" b="1" dirty="0" smtClean="0"/>
              <a:t>The tone noticeably shifts in this part toward offering comfort, now that God’s wrath against his people has been completed.  </a:t>
            </a:r>
          </a:p>
          <a:p>
            <a:pPr marL="114300" indent="0">
              <a:buNone/>
            </a:pPr>
            <a:endParaRPr lang="en-US" b="1" dirty="0"/>
          </a:p>
          <a:p>
            <a:pPr marL="114300" indent="0">
              <a:buNone/>
            </a:pPr>
            <a:r>
              <a:rPr lang="en-US" b="1" dirty="0" smtClean="0"/>
              <a:t>There is much double prophecy in this section.  Much of what God says through Ezekiel can be applied to the restored remnant which will return under </a:t>
            </a:r>
            <a:r>
              <a:rPr lang="en-US" b="1" dirty="0" err="1" smtClean="0"/>
              <a:t>Zerubbabel</a:t>
            </a:r>
            <a:r>
              <a:rPr lang="en-US" b="1" dirty="0" smtClean="0"/>
              <a:t> and Nehemiah, but it applies even more so to the messianic kingdom and the Church.</a:t>
            </a:r>
            <a:endParaRPr lang="en-US" b="1" dirty="0"/>
          </a:p>
          <a:p>
            <a:pPr marL="114300" indent="0">
              <a:buNone/>
            </a:pPr>
            <a:endParaRPr lang="en-US" b="1" dirty="0"/>
          </a:p>
          <a:p>
            <a:pPr marL="114300" indent="0">
              <a:buNone/>
            </a:pPr>
            <a:endParaRPr lang="en-US" b="1" dirty="0"/>
          </a:p>
        </p:txBody>
      </p:sp>
    </p:spTree>
    <p:extLst>
      <p:ext uri="{BB962C8B-B14F-4D97-AF65-F5344CB8AC3E}">
        <p14:creationId xmlns:p14="http://schemas.microsoft.com/office/powerpoint/2010/main" val="2742590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34  </a:t>
            </a:r>
            <a:br>
              <a:rPr lang="en-US" sz="2800" b="1" dirty="0" smtClean="0"/>
            </a:br>
            <a:r>
              <a:rPr lang="en-US" sz="2800" b="1" dirty="0" smtClean="0"/>
              <a:t>The Messiah: A better shepherd</a:t>
            </a:r>
            <a:endParaRPr lang="en-US" sz="2800" b="1" dirty="0"/>
          </a:p>
        </p:txBody>
      </p:sp>
      <p:sp>
        <p:nvSpPr>
          <p:cNvPr id="3" name="Content Placeholder 2"/>
          <p:cNvSpPr>
            <a:spLocks noGrp="1"/>
          </p:cNvSpPr>
          <p:nvPr>
            <p:ph idx="1"/>
          </p:nvPr>
        </p:nvSpPr>
        <p:spPr/>
        <p:txBody>
          <a:bodyPr>
            <a:normAutofit lnSpcReduction="10000"/>
          </a:bodyPr>
          <a:lstStyle/>
          <a:p>
            <a:pPr marL="114300" indent="0">
              <a:buNone/>
            </a:pPr>
            <a:r>
              <a:rPr lang="en-US" sz="2000" b="1" dirty="0" smtClean="0"/>
              <a:t>The job of a shepherd:</a:t>
            </a:r>
          </a:p>
          <a:p>
            <a:pPr marL="114300" indent="0">
              <a:buNone/>
            </a:pPr>
            <a:r>
              <a:rPr lang="en-US" sz="2000" b="1" dirty="0" err="1" smtClean="0"/>
              <a:t>Ezek</a:t>
            </a:r>
            <a:r>
              <a:rPr lang="en-US" sz="2000" b="1" dirty="0" smtClean="0"/>
              <a:t> 34:2  To care for the flock, not for yourself.  </a:t>
            </a:r>
          </a:p>
          <a:p>
            <a:pPr marL="114300" indent="0">
              <a:buNone/>
            </a:pPr>
            <a:r>
              <a:rPr lang="en-US" sz="2000" b="1" dirty="0" err="1" smtClean="0"/>
              <a:t>Ezek</a:t>
            </a:r>
            <a:r>
              <a:rPr lang="en-US" sz="2000" b="1" dirty="0" smtClean="0"/>
              <a:t> 34:4  To care for the weak</a:t>
            </a:r>
          </a:p>
          <a:p>
            <a:pPr marL="114300" indent="0">
              <a:buNone/>
            </a:pPr>
            <a:r>
              <a:rPr lang="en-US" sz="2000" b="1" dirty="0" err="1" smtClean="0"/>
              <a:t>Ezek</a:t>
            </a:r>
            <a:r>
              <a:rPr lang="en-US" sz="2000" b="1" dirty="0" smtClean="0"/>
              <a:t> 34:4  To bring back the strays.</a:t>
            </a:r>
          </a:p>
          <a:p>
            <a:pPr marL="114300" indent="0">
              <a:buNone/>
            </a:pPr>
            <a:r>
              <a:rPr lang="en-US" sz="2000" b="1" dirty="0" err="1" smtClean="0"/>
              <a:t>Ezek</a:t>
            </a:r>
            <a:r>
              <a:rPr lang="en-US" sz="2000" b="1" dirty="0" smtClean="0"/>
              <a:t> 34:4  To bring in the lost.</a:t>
            </a:r>
          </a:p>
          <a:p>
            <a:pPr marL="114300" indent="0">
              <a:buNone/>
            </a:pPr>
            <a:endParaRPr lang="en-US" sz="800" b="1" dirty="0"/>
          </a:p>
          <a:p>
            <a:pPr marL="114300" indent="0">
              <a:buNone/>
            </a:pPr>
            <a:r>
              <a:rPr lang="en-US" sz="2000" b="1" dirty="0" smtClean="0"/>
              <a:t>God’s charge:  You treated my sheep harshly.  The result is the sheep are scattered.</a:t>
            </a:r>
          </a:p>
          <a:p>
            <a:pPr marL="114300" indent="0">
              <a:buNone/>
            </a:pPr>
            <a:endParaRPr lang="en-US" sz="800" b="1" dirty="0" smtClean="0"/>
          </a:p>
          <a:p>
            <a:pPr marL="114300" indent="0">
              <a:buNone/>
            </a:pPr>
            <a:r>
              <a:rPr lang="en-US" sz="2000" b="1" dirty="0" err="1" smtClean="0"/>
              <a:t>Ezek</a:t>
            </a:r>
            <a:r>
              <a:rPr lang="en-US" sz="2000" b="1" dirty="0" smtClean="0"/>
              <a:t> 34:7-10  I will hold you accountable.  I will remove you from leading my flock</a:t>
            </a:r>
          </a:p>
          <a:p>
            <a:pPr marL="114300" indent="0">
              <a:buNone/>
            </a:pPr>
            <a:endParaRPr lang="en-US" sz="800" b="1" dirty="0"/>
          </a:p>
          <a:p>
            <a:pPr marL="114300" indent="0">
              <a:buNone/>
            </a:pPr>
            <a:r>
              <a:rPr lang="en-US" sz="2000" b="1" dirty="0" smtClean="0"/>
              <a:t>34:11-22  I will shepherd the flock myself</a:t>
            </a:r>
          </a:p>
          <a:p>
            <a:pPr marL="114300" indent="0">
              <a:buNone/>
            </a:pPr>
            <a:r>
              <a:rPr lang="en-US" sz="2000" b="1" dirty="0"/>
              <a:t> </a:t>
            </a:r>
            <a:r>
              <a:rPr lang="en-US" sz="2000" b="1" dirty="0" smtClean="0"/>
              <a:t> v. 18-20   Even in the absence of good shepherds, the sheep have some responsibilities.</a:t>
            </a:r>
            <a:endParaRPr lang="en-US" sz="2000" b="1" dirty="0"/>
          </a:p>
          <a:p>
            <a:pPr marL="114300" indent="0">
              <a:buNone/>
            </a:pPr>
            <a:endParaRPr lang="en-US" sz="2000" b="1" dirty="0"/>
          </a:p>
        </p:txBody>
      </p:sp>
    </p:spTree>
    <p:extLst>
      <p:ext uri="{BB962C8B-B14F-4D97-AF65-F5344CB8AC3E}">
        <p14:creationId xmlns:p14="http://schemas.microsoft.com/office/powerpoint/2010/main" val="392747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Themes in Ezekiel</a:t>
            </a:r>
            <a:endParaRPr lang="en-US" b="1" dirty="0"/>
          </a:p>
        </p:txBody>
      </p:sp>
      <p:sp>
        <p:nvSpPr>
          <p:cNvPr id="3" name="Content Placeholder 2"/>
          <p:cNvSpPr>
            <a:spLocks noGrp="1"/>
          </p:cNvSpPr>
          <p:nvPr>
            <p:ph idx="1"/>
          </p:nvPr>
        </p:nvSpPr>
        <p:spPr/>
        <p:txBody>
          <a:bodyPr/>
          <a:lstStyle/>
          <a:p>
            <a:pPr marL="114300" indent="0">
              <a:buNone/>
            </a:pPr>
            <a:r>
              <a:rPr lang="en-US" b="1" dirty="0" smtClean="0"/>
              <a:t>1. The Sovereignty/glory of God</a:t>
            </a:r>
          </a:p>
          <a:p>
            <a:pPr marL="114300" indent="0">
              <a:buNone/>
            </a:pPr>
            <a:endParaRPr lang="en-US" b="1" dirty="0" smtClean="0"/>
          </a:p>
          <a:p>
            <a:pPr marL="114300" indent="0">
              <a:buNone/>
            </a:pPr>
            <a:r>
              <a:rPr lang="en-US" b="1" dirty="0" smtClean="0"/>
              <a:t>2. The utter sinfulness of humanity/Judah</a:t>
            </a:r>
          </a:p>
          <a:p>
            <a:pPr marL="114300" indent="0">
              <a:buNone/>
            </a:pPr>
            <a:endParaRPr lang="en-US" b="1" dirty="0"/>
          </a:p>
          <a:p>
            <a:pPr marL="114300" indent="0">
              <a:buNone/>
            </a:pPr>
            <a:r>
              <a:rPr lang="en-US" b="1" dirty="0" smtClean="0"/>
              <a:t>3. The inescapability of God’s justice</a:t>
            </a:r>
          </a:p>
          <a:p>
            <a:pPr marL="114300" indent="0">
              <a:buNone/>
            </a:pPr>
            <a:r>
              <a:rPr lang="en-US" b="1" dirty="0"/>
              <a:t>	</a:t>
            </a:r>
            <a:r>
              <a:rPr lang="en-US" b="1" dirty="0" smtClean="0"/>
              <a:t>a. Theodicy: Free will</a:t>
            </a:r>
          </a:p>
          <a:p>
            <a:pPr marL="114300" indent="0">
              <a:buNone/>
            </a:pPr>
            <a:endParaRPr lang="en-US" b="1" dirty="0"/>
          </a:p>
          <a:p>
            <a:pPr marL="114300" indent="0">
              <a:buNone/>
            </a:pPr>
            <a:r>
              <a:rPr lang="en-US" b="1" dirty="0" smtClean="0"/>
              <a:t>4. The Messiah is coming/ The restoration of God’s Remnant.</a:t>
            </a:r>
          </a:p>
          <a:p>
            <a:pPr marL="571500" indent="-457200">
              <a:buAutoNum type="arabicPeriod"/>
            </a:pPr>
            <a:endParaRPr lang="en-US" b="1" dirty="0"/>
          </a:p>
        </p:txBody>
      </p:sp>
    </p:spTree>
    <p:extLst>
      <p:ext uri="{BB962C8B-B14F-4D97-AF65-F5344CB8AC3E}">
        <p14:creationId xmlns:p14="http://schemas.microsoft.com/office/powerpoint/2010/main" val="42522815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Ezek</a:t>
            </a:r>
            <a:r>
              <a:rPr lang="en-US" sz="2800" b="1" dirty="0" smtClean="0"/>
              <a:t> 34  The Good shepherd is coming</a:t>
            </a:r>
            <a:endParaRPr lang="en-US" sz="2800" b="1" dirty="0"/>
          </a:p>
        </p:txBody>
      </p:sp>
      <p:sp>
        <p:nvSpPr>
          <p:cNvPr id="3" name="Content Placeholder 2"/>
          <p:cNvSpPr>
            <a:spLocks noGrp="1"/>
          </p:cNvSpPr>
          <p:nvPr>
            <p:ph idx="1"/>
          </p:nvPr>
        </p:nvSpPr>
        <p:spPr/>
        <p:txBody>
          <a:bodyPr/>
          <a:lstStyle/>
          <a:p>
            <a:pPr marL="114300" indent="0">
              <a:buNone/>
            </a:pPr>
            <a:r>
              <a:rPr lang="en-US" b="1" dirty="0" err="1" smtClean="0"/>
              <a:t>Ezek</a:t>
            </a:r>
            <a:r>
              <a:rPr lang="en-US" b="1" dirty="0" smtClean="0"/>
              <a:t> 34:23f  God’s shepherd is coming.  “My servant David.”</a:t>
            </a:r>
          </a:p>
          <a:p>
            <a:pPr marL="114300" indent="0">
              <a:buNone/>
            </a:pPr>
            <a:endParaRPr lang="en-US" sz="1600" b="1" dirty="0" smtClean="0"/>
          </a:p>
          <a:p>
            <a:pPr marL="114300" indent="0">
              <a:buNone/>
            </a:pPr>
            <a:r>
              <a:rPr lang="en-US" b="1" dirty="0" smtClean="0"/>
              <a:t>John 10:1-18   I am the good shepherd.</a:t>
            </a:r>
          </a:p>
          <a:p>
            <a:pPr marL="114300" indent="0">
              <a:buNone/>
            </a:pPr>
            <a:endParaRPr lang="en-US" sz="1600" b="1" dirty="0"/>
          </a:p>
          <a:p>
            <a:pPr marL="114300" indent="0">
              <a:buNone/>
            </a:pPr>
            <a:r>
              <a:rPr lang="en-US" b="1" dirty="0" smtClean="0"/>
              <a:t>34:26  Showers of blessings</a:t>
            </a:r>
          </a:p>
          <a:p>
            <a:pPr marL="114300" indent="0">
              <a:buNone/>
            </a:pPr>
            <a:endParaRPr lang="en-US" sz="1600" b="1" dirty="0"/>
          </a:p>
          <a:p>
            <a:pPr marL="114300" indent="0">
              <a:buNone/>
            </a:pPr>
            <a:r>
              <a:rPr lang="en-US" b="1" dirty="0" smtClean="0"/>
              <a:t>34:27  Much fruit, Security, Freedom (John 8:31f)</a:t>
            </a:r>
          </a:p>
          <a:p>
            <a:pPr marL="114300" indent="0">
              <a:buNone/>
            </a:pPr>
            <a:endParaRPr lang="en-US" sz="1600" b="1" dirty="0"/>
          </a:p>
          <a:p>
            <a:pPr marL="114300" indent="0">
              <a:buNone/>
            </a:pPr>
            <a:r>
              <a:rPr lang="en-US" b="1" dirty="0" smtClean="0"/>
              <a:t>34:29  Spiritual food, the bread of life.</a:t>
            </a:r>
            <a:endParaRPr lang="en-US" b="1" dirty="0"/>
          </a:p>
        </p:txBody>
      </p:sp>
    </p:spTree>
    <p:extLst>
      <p:ext uri="{BB962C8B-B14F-4D97-AF65-F5344CB8AC3E}">
        <p14:creationId xmlns:p14="http://schemas.microsoft.com/office/powerpoint/2010/main" val="3254131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36  The mountain of the lord</a:t>
            </a:r>
            <a:endParaRPr lang="en-US" sz="2800" b="1" dirty="0"/>
          </a:p>
        </p:txBody>
      </p:sp>
      <p:sp>
        <p:nvSpPr>
          <p:cNvPr id="3" name="Content Placeholder 2"/>
          <p:cNvSpPr>
            <a:spLocks noGrp="1"/>
          </p:cNvSpPr>
          <p:nvPr>
            <p:ph idx="1"/>
          </p:nvPr>
        </p:nvSpPr>
        <p:spPr/>
        <p:txBody>
          <a:bodyPr>
            <a:noAutofit/>
          </a:bodyPr>
          <a:lstStyle/>
          <a:p>
            <a:pPr marL="114300" indent="0">
              <a:buNone/>
            </a:pPr>
            <a:r>
              <a:rPr lang="en-US" b="1" dirty="0" smtClean="0"/>
              <a:t>“The mountains of Israel” are God’s people personified.</a:t>
            </a:r>
          </a:p>
          <a:p>
            <a:pPr marL="114300" indent="0">
              <a:buNone/>
            </a:pPr>
            <a:endParaRPr lang="en-US" sz="1600" b="1" dirty="0"/>
          </a:p>
          <a:p>
            <a:pPr marL="114300" indent="0">
              <a:buNone/>
            </a:pPr>
            <a:r>
              <a:rPr lang="en-US" b="1" dirty="0" err="1" smtClean="0"/>
              <a:t>Ezek</a:t>
            </a:r>
            <a:r>
              <a:rPr lang="en-US" b="1" dirty="0" smtClean="0"/>
              <a:t> 36:1-7  I will judge the nations who opposed you.</a:t>
            </a:r>
          </a:p>
          <a:p>
            <a:pPr marL="114300" indent="0">
              <a:buNone/>
            </a:pPr>
            <a:endParaRPr lang="en-US" sz="1600" b="1" dirty="0"/>
          </a:p>
          <a:p>
            <a:pPr marL="114300" indent="0">
              <a:buNone/>
            </a:pPr>
            <a:r>
              <a:rPr lang="en-US" b="1" dirty="0" err="1" smtClean="0"/>
              <a:t>Ezek</a:t>
            </a:r>
            <a:r>
              <a:rPr lang="en-US" b="1" dirty="0" smtClean="0"/>
              <a:t> 36:8-15  My wrath is filled up and complete.  Now I will bless you more even than before. (v.10,11)</a:t>
            </a:r>
          </a:p>
          <a:p>
            <a:pPr marL="114300" indent="0">
              <a:buNone/>
            </a:pPr>
            <a:endParaRPr lang="en-US" sz="1600" b="1" dirty="0"/>
          </a:p>
          <a:p>
            <a:pPr marL="114300" indent="0">
              <a:buNone/>
            </a:pPr>
            <a:r>
              <a:rPr lang="en-US" b="1" dirty="0" err="1" smtClean="0"/>
              <a:t>Ezek</a:t>
            </a:r>
            <a:r>
              <a:rPr lang="en-US" b="1" dirty="0" smtClean="0"/>
              <a:t> 36:22 It is not for your sake that I do this.  It is for my holy name.    </a:t>
            </a:r>
            <a:r>
              <a:rPr lang="en-US" b="1" dirty="0" err="1" smtClean="0"/>
              <a:t>Deut</a:t>
            </a:r>
            <a:r>
              <a:rPr lang="en-US" b="1" dirty="0" smtClean="0"/>
              <a:t> 7:7-9.</a:t>
            </a:r>
          </a:p>
          <a:p>
            <a:pPr marL="114300" indent="0">
              <a:buNone/>
            </a:pPr>
            <a:endParaRPr lang="en-US" b="1" dirty="0"/>
          </a:p>
          <a:p>
            <a:pPr marL="114300" indent="0">
              <a:buNone/>
            </a:pPr>
            <a:endParaRPr lang="en-US" b="1" dirty="0"/>
          </a:p>
        </p:txBody>
      </p:sp>
    </p:spTree>
    <p:extLst>
      <p:ext uri="{BB962C8B-B14F-4D97-AF65-F5344CB8AC3E}">
        <p14:creationId xmlns:p14="http://schemas.microsoft.com/office/powerpoint/2010/main" val="1568176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Ezek</a:t>
            </a:r>
            <a:r>
              <a:rPr lang="en-US" sz="3200" b="1" dirty="0" smtClean="0"/>
              <a:t> 36  a new covenant</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err="1"/>
              <a:t>Ezek</a:t>
            </a:r>
            <a:r>
              <a:rPr lang="en-US" sz="2000" b="1" dirty="0"/>
              <a:t> 36:24f  A remnant devoted to God.   A New Covenant.</a:t>
            </a:r>
          </a:p>
          <a:p>
            <a:pPr marL="114300" indent="0">
              <a:buNone/>
            </a:pPr>
            <a:r>
              <a:rPr lang="en-US" sz="2000" b="1" dirty="0"/>
              <a:t>v. 24  all nations</a:t>
            </a:r>
          </a:p>
          <a:p>
            <a:pPr marL="114300" indent="0">
              <a:buNone/>
            </a:pPr>
            <a:r>
              <a:rPr lang="en-US" sz="2000" b="1" dirty="0"/>
              <a:t>v. 25  cleansed by water</a:t>
            </a:r>
          </a:p>
          <a:p>
            <a:pPr marL="114300" indent="0">
              <a:buNone/>
            </a:pPr>
            <a:r>
              <a:rPr lang="en-US" sz="2000" b="1" dirty="0"/>
              <a:t>v. 26   a new heart and a new spirit</a:t>
            </a:r>
          </a:p>
          <a:p>
            <a:pPr marL="114300" indent="0">
              <a:buNone/>
            </a:pPr>
            <a:r>
              <a:rPr lang="en-US" sz="2000" b="1" dirty="0"/>
              <a:t>v. 27  receive the Holy Spirit</a:t>
            </a:r>
          </a:p>
          <a:p>
            <a:pPr marL="114300" indent="0">
              <a:buNone/>
            </a:pPr>
            <a:r>
              <a:rPr lang="en-US" sz="2000" b="1" dirty="0"/>
              <a:t>v. 29-30  blessings</a:t>
            </a:r>
          </a:p>
          <a:p>
            <a:pPr marL="114300" indent="0">
              <a:buNone/>
            </a:pPr>
            <a:r>
              <a:rPr lang="en-US" sz="2000" b="1" dirty="0"/>
              <a:t>v. 31  repentance</a:t>
            </a:r>
          </a:p>
          <a:p>
            <a:pPr marL="114300" indent="0">
              <a:buNone/>
            </a:pPr>
            <a:endParaRPr lang="en-US" sz="800" b="1" dirty="0" smtClean="0"/>
          </a:p>
          <a:p>
            <a:pPr marL="114300" indent="0">
              <a:buNone/>
            </a:pPr>
            <a:r>
              <a:rPr lang="en-US" sz="2000" b="1" dirty="0" smtClean="0"/>
              <a:t>No wonder Jesus challenged Nicodemus he should have known</a:t>
            </a:r>
          </a:p>
          <a:p>
            <a:pPr marL="114300" indent="0">
              <a:buNone/>
            </a:pPr>
            <a:r>
              <a:rPr lang="en-US" sz="2000" b="1" dirty="0" smtClean="0"/>
              <a:t>v. 32  not because you are awesome</a:t>
            </a:r>
          </a:p>
          <a:p>
            <a:pPr marL="114300" indent="0">
              <a:buNone/>
            </a:pPr>
            <a:r>
              <a:rPr lang="en-US" sz="2000" b="1" dirty="0" smtClean="0"/>
              <a:t>v. 33 much fruit</a:t>
            </a:r>
          </a:p>
          <a:p>
            <a:pPr marL="114300" indent="0">
              <a:buNone/>
            </a:pPr>
            <a:r>
              <a:rPr lang="en-US" sz="2000" b="1" dirty="0" smtClean="0"/>
              <a:t>v. 35  imagery from the Garden of Eden.  The Kingdom of God</a:t>
            </a:r>
            <a:endParaRPr lang="en-US" sz="2000" b="1" dirty="0"/>
          </a:p>
        </p:txBody>
      </p:sp>
    </p:spTree>
    <p:extLst>
      <p:ext uri="{BB962C8B-B14F-4D97-AF65-F5344CB8AC3E}">
        <p14:creationId xmlns:p14="http://schemas.microsoft.com/office/powerpoint/2010/main" val="731033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37 the valley of dry bones</a:t>
            </a:r>
            <a:endParaRPr lang="en-US" sz="2800" b="1" dirty="0"/>
          </a:p>
        </p:txBody>
      </p:sp>
      <p:sp>
        <p:nvSpPr>
          <p:cNvPr id="3" name="Content Placeholder 2"/>
          <p:cNvSpPr>
            <a:spLocks noGrp="1"/>
          </p:cNvSpPr>
          <p:nvPr>
            <p:ph idx="1"/>
          </p:nvPr>
        </p:nvSpPr>
        <p:spPr>
          <a:xfrm>
            <a:off x="457200" y="1752601"/>
            <a:ext cx="8229600" cy="1143000"/>
          </a:xfrm>
        </p:spPr>
        <p:txBody>
          <a:bodyPr>
            <a:normAutofit/>
          </a:bodyPr>
          <a:lstStyle/>
          <a:p>
            <a:pPr marL="114300" indent="0">
              <a:buNone/>
            </a:pPr>
            <a:r>
              <a:rPr lang="en-US" b="1" dirty="0" smtClean="0"/>
              <a:t>The promise of resurrection (on many levels and in many ways)</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799" y="2904744"/>
            <a:ext cx="4437585" cy="3572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799" y="3962400"/>
            <a:ext cx="1981199" cy="1200329"/>
          </a:xfrm>
          <a:prstGeom prst="rect">
            <a:avLst/>
          </a:prstGeom>
          <a:noFill/>
        </p:spPr>
        <p:txBody>
          <a:bodyPr wrap="square" rtlCol="0">
            <a:spAutoFit/>
          </a:bodyPr>
          <a:lstStyle/>
          <a:p>
            <a:r>
              <a:rPr lang="en-US" sz="3600" b="1" dirty="0" smtClean="0"/>
              <a:t>He’s Alive!</a:t>
            </a:r>
            <a:endParaRPr lang="en-US" sz="3600" b="1" dirty="0"/>
          </a:p>
        </p:txBody>
      </p:sp>
    </p:spTree>
    <p:extLst>
      <p:ext uri="{BB962C8B-B14F-4D97-AF65-F5344CB8AC3E}">
        <p14:creationId xmlns:p14="http://schemas.microsoft.com/office/powerpoint/2010/main" val="3962810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Ezek</a:t>
            </a:r>
            <a:r>
              <a:rPr lang="en-US" sz="2800" b="1" dirty="0" smtClean="0"/>
              <a:t> 37  The valley of dry bones</a:t>
            </a:r>
            <a:endParaRPr lang="en-US" sz="28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err="1" smtClean="0"/>
              <a:t>Ezek</a:t>
            </a:r>
            <a:r>
              <a:rPr lang="en-US" sz="2000" b="1" dirty="0" smtClean="0"/>
              <a:t> 37:2  The bones are “very dry”   No hope!!!   God specializes in this kind of situation.</a:t>
            </a:r>
          </a:p>
          <a:p>
            <a:pPr marL="114300" indent="0">
              <a:buNone/>
            </a:pPr>
            <a:endParaRPr lang="en-US" sz="800" b="1" dirty="0"/>
          </a:p>
          <a:p>
            <a:pPr marL="114300" indent="0">
              <a:buNone/>
            </a:pPr>
            <a:r>
              <a:rPr lang="en-US" sz="2000" b="1" dirty="0" err="1" smtClean="0"/>
              <a:t>Ezek</a:t>
            </a:r>
            <a:r>
              <a:rPr lang="en-US" sz="2000" b="1" dirty="0" smtClean="0"/>
              <a:t> 37:3 Son of man, can these bones live?</a:t>
            </a:r>
          </a:p>
          <a:p>
            <a:pPr marL="114300" indent="0">
              <a:buNone/>
            </a:pPr>
            <a:endParaRPr lang="en-US" sz="800" b="1" dirty="0"/>
          </a:p>
          <a:p>
            <a:pPr marL="114300" indent="0">
              <a:buNone/>
            </a:pPr>
            <a:r>
              <a:rPr lang="en-US" sz="2000" b="1" dirty="0" smtClean="0"/>
              <a:t>Q:  Can your neighbor live?  Can your marriage live?   Can you spiritual life be revived?</a:t>
            </a:r>
          </a:p>
          <a:p>
            <a:pPr marL="114300" indent="0">
              <a:buNone/>
            </a:pPr>
            <a:endParaRPr lang="en-US" sz="800" b="1" dirty="0"/>
          </a:p>
          <a:p>
            <a:pPr marL="114300" indent="0">
              <a:buNone/>
            </a:pPr>
            <a:r>
              <a:rPr lang="en-US" sz="2000" b="1" dirty="0" smtClean="0"/>
              <a:t>37:4  The solution to spiritual death:  “Dry bones, hear the word of the Lord.”   Sometimes we need to preach to dry bones!</a:t>
            </a:r>
          </a:p>
          <a:p>
            <a:pPr marL="114300" indent="0">
              <a:buNone/>
            </a:pPr>
            <a:endParaRPr lang="en-US" sz="800" b="1" dirty="0"/>
          </a:p>
          <a:p>
            <a:pPr marL="114300" indent="0">
              <a:buNone/>
            </a:pPr>
            <a:r>
              <a:rPr lang="en-US" sz="2000" b="1" dirty="0" smtClean="0"/>
              <a:t>37:5  Revived by receiving the Holy Spirit.  </a:t>
            </a:r>
            <a:r>
              <a:rPr lang="en-US" sz="2000" b="1" dirty="0" err="1" smtClean="0"/>
              <a:t>Zech</a:t>
            </a:r>
            <a:r>
              <a:rPr lang="en-US" sz="2000" b="1" dirty="0" smtClean="0"/>
              <a:t> 4:6  Rom 8:9-11</a:t>
            </a:r>
          </a:p>
          <a:p>
            <a:pPr marL="114300" indent="0">
              <a:buNone/>
            </a:pPr>
            <a:endParaRPr lang="en-US" sz="900" b="1" dirty="0"/>
          </a:p>
          <a:p>
            <a:pPr marL="114300" indent="0">
              <a:buNone/>
            </a:pPr>
            <a:r>
              <a:rPr lang="en-US" sz="2000" b="1" dirty="0" smtClean="0"/>
              <a:t>37:7-10  A bizarre vision!</a:t>
            </a:r>
          </a:p>
          <a:p>
            <a:pPr marL="114300" indent="0">
              <a:buNone/>
            </a:pPr>
            <a:endParaRPr lang="en-US" sz="900" b="1" dirty="0"/>
          </a:p>
          <a:p>
            <a:pPr marL="114300" indent="0">
              <a:buNone/>
            </a:pPr>
            <a:r>
              <a:rPr lang="en-US" sz="2000" b="1" dirty="0" smtClean="0"/>
              <a:t>37:11-14  Primary application is to Israel.  God will bring them back to life in Canaan.   (but it is a double prophecy)</a:t>
            </a:r>
            <a:endParaRPr lang="en-US" sz="2000" b="1" dirty="0"/>
          </a:p>
        </p:txBody>
      </p:sp>
    </p:spTree>
    <p:extLst>
      <p:ext uri="{BB962C8B-B14F-4D97-AF65-F5344CB8AC3E}">
        <p14:creationId xmlns:p14="http://schemas.microsoft.com/office/powerpoint/2010/main" val="32133285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37 cont.</a:t>
            </a:r>
            <a:endParaRPr lang="en-US" sz="32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b="1" dirty="0" err="1" smtClean="0"/>
              <a:t>Ezek</a:t>
            </a:r>
            <a:r>
              <a:rPr lang="en-US" sz="2000" b="1" dirty="0" smtClean="0"/>
              <a:t> 37:15f  Parable of two sticks:  Judah and Ephraim</a:t>
            </a:r>
          </a:p>
          <a:p>
            <a:pPr marL="114300" indent="0">
              <a:buNone/>
            </a:pPr>
            <a:endParaRPr lang="en-US" sz="1000" b="1" dirty="0"/>
          </a:p>
          <a:p>
            <a:pPr marL="114300" indent="0">
              <a:buNone/>
            </a:pPr>
            <a:r>
              <a:rPr lang="en-US" sz="2000" b="1" dirty="0" smtClean="0"/>
              <a:t>[aside:  The two sticks are NOT the Bible and the Book of Mormon]</a:t>
            </a:r>
          </a:p>
          <a:p>
            <a:pPr marL="114300" indent="0">
              <a:buNone/>
            </a:pPr>
            <a:endParaRPr lang="en-US" sz="1000" b="1" dirty="0"/>
          </a:p>
          <a:p>
            <a:pPr marL="114300" indent="0">
              <a:buNone/>
            </a:pPr>
            <a:r>
              <a:rPr lang="en-US" sz="2000" b="1" dirty="0" smtClean="0"/>
              <a:t>37:22f   Messianic prophecy</a:t>
            </a:r>
          </a:p>
          <a:p>
            <a:pPr marL="114300" indent="0">
              <a:buNone/>
            </a:pPr>
            <a:r>
              <a:rPr lang="en-US" sz="2000" b="1" dirty="0" smtClean="0"/>
              <a:t>I will make them one nation in the land</a:t>
            </a:r>
          </a:p>
          <a:p>
            <a:pPr marL="114300" indent="0">
              <a:buNone/>
            </a:pPr>
            <a:r>
              <a:rPr lang="en-US" sz="2000" b="1" dirty="0" smtClean="0"/>
              <a:t>One king</a:t>
            </a:r>
          </a:p>
          <a:p>
            <a:pPr marL="114300" indent="0">
              <a:buNone/>
            </a:pPr>
            <a:r>
              <a:rPr lang="en-US" sz="2000" b="1" dirty="0" smtClean="0"/>
              <a:t>I will save them</a:t>
            </a:r>
          </a:p>
          <a:p>
            <a:pPr marL="114300" indent="0">
              <a:buNone/>
            </a:pPr>
            <a:r>
              <a:rPr lang="en-US" sz="2000" b="1" dirty="0" smtClean="0"/>
              <a:t>I will cleanse them</a:t>
            </a:r>
          </a:p>
          <a:p>
            <a:pPr marL="114300" indent="0">
              <a:buNone/>
            </a:pPr>
            <a:r>
              <a:rPr lang="en-US" sz="2000" b="1" dirty="0" smtClean="0"/>
              <a:t>They will be my people    (Hosea 1:10-11  Hosea 2:23  Hos 11:1)</a:t>
            </a:r>
          </a:p>
          <a:p>
            <a:pPr marL="114300" indent="0">
              <a:buNone/>
            </a:pPr>
            <a:r>
              <a:rPr lang="en-US" sz="2000" b="1" dirty="0" smtClean="0"/>
              <a:t>My servant David will be king over them v. 24</a:t>
            </a:r>
          </a:p>
          <a:p>
            <a:pPr marL="114300" indent="0">
              <a:buNone/>
            </a:pPr>
            <a:r>
              <a:rPr lang="en-US" sz="2000" b="1" dirty="0" smtClean="0"/>
              <a:t>A new covenant.  v. 26</a:t>
            </a:r>
          </a:p>
          <a:p>
            <a:pPr marL="114300" indent="0">
              <a:buNone/>
            </a:pPr>
            <a:r>
              <a:rPr lang="en-US" sz="2000" b="1" dirty="0" smtClean="0"/>
              <a:t>I will dwell (tabernacle) with them v. 26-27  John 1:14</a:t>
            </a:r>
          </a:p>
          <a:p>
            <a:pPr marL="114300" indent="0">
              <a:buNone/>
            </a:pPr>
            <a:endParaRPr lang="en-US" sz="900" b="1" dirty="0"/>
          </a:p>
          <a:p>
            <a:pPr marL="114300" indent="0">
              <a:buNone/>
            </a:pPr>
            <a:r>
              <a:rPr lang="en-US" sz="2000" b="1" dirty="0" smtClean="0"/>
              <a:t>This is about the Church but it is also about heaven—the Kingdom</a:t>
            </a:r>
          </a:p>
          <a:p>
            <a:pPr marL="114300" indent="0">
              <a:buNone/>
            </a:pPr>
            <a:endParaRPr lang="en-US" b="1" dirty="0" smtClean="0"/>
          </a:p>
        </p:txBody>
      </p:sp>
    </p:spTree>
    <p:extLst>
      <p:ext uri="{BB962C8B-B14F-4D97-AF65-F5344CB8AC3E}">
        <p14:creationId xmlns:p14="http://schemas.microsoft.com/office/powerpoint/2010/main" val="23444444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38-39  </a:t>
            </a:r>
            <a:r>
              <a:rPr lang="en-US" sz="3200" b="1" dirty="0" err="1" smtClean="0"/>
              <a:t>gog</a:t>
            </a:r>
            <a:r>
              <a:rPr lang="en-US" sz="3200" b="1" dirty="0" smtClean="0"/>
              <a:t> and </a:t>
            </a:r>
            <a:r>
              <a:rPr lang="en-US" sz="3200" b="1" dirty="0" err="1" smtClean="0"/>
              <a:t>magog</a:t>
            </a:r>
            <a:endParaRPr lang="en-US" sz="3200" b="1"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pPr marL="114300" indent="0">
              <a:buNone/>
            </a:pPr>
            <a:r>
              <a:rPr lang="en-US" b="1" dirty="0" smtClean="0"/>
              <a:t>This is an idealized vision of enemies attacking God’s people and God defending them.  The Jews need assurance that after God restores them to the Land, it will not happen all over again.  </a:t>
            </a:r>
          </a:p>
          <a:p>
            <a:pPr marL="114300" indent="0">
              <a:buNone/>
            </a:pPr>
            <a:endParaRPr lang="en-US" sz="1300" b="1" dirty="0"/>
          </a:p>
          <a:p>
            <a:pPr marL="114300" indent="0">
              <a:buNone/>
            </a:pPr>
            <a:r>
              <a:rPr lang="en-US" b="1" dirty="0" smtClean="0"/>
              <a:t>Jim </a:t>
            </a:r>
            <a:r>
              <a:rPr lang="en-US" b="1" dirty="0" err="1" smtClean="0"/>
              <a:t>McGuiggan</a:t>
            </a:r>
            <a:r>
              <a:rPr lang="en-US" b="1" dirty="0" smtClean="0"/>
              <a:t>:  “Gog is a grand illustration of any and all who oppose God’s people.”</a:t>
            </a:r>
          </a:p>
          <a:p>
            <a:pPr marL="114300" indent="0">
              <a:buNone/>
            </a:pPr>
            <a:endParaRPr lang="en-US" sz="1200" b="1" dirty="0"/>
          </a:p>
          <a:p>
            <a:pPr marL="114300" indent="0">
              <a:buNone/>
            </a:pPr>
            <a:r>
              <a:rPr lang="en-US" b="1" dirty="0" smtClean="0"/>
              <a:t>There is much parallel here with Revelation, especially Rev 20:7-10, in which an idealized powerful enemy of God attacks defenseless believers but the enemy is destroyed without “firing a shot.”</a:t>
            </a:r>
          </a:p>
          <a:p>
            <a:pPr marL="114300" indent="0">
              <a:buNone/>
            </a:pPr>
            <a:endParaRPr lang="en-US" sz="1200" b="1" dirty="0"/>
          </a:p>
          <a:p>
            <a:pPr marL="114300" indent="0">
              <a:buNone/>
            </a:pPr>
            <a:r>
              <a:rPr lang="en-US" b="1" dirty="0" smtClean="0"/>
              <a:t>This applies to the restored remnant, but it is also messianic.</a:t>
            </a:r>
            <a:endParaRPr lang="en-US" b="1" dirty="0"/>
          </a:p>
        </p:txBody>
      </p:sp>
    </p:spTree>
    <p:extLst>
      <p:ext uri="{BB962C8B-B14F-4D97-AF65-F5344CB8AC3E}">
        <p14:creationId xmlns:p14="http://schemas.microsoft.com/office/powerpoint/2010/main" val="8281721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38-39  </a:t>
            </a:r>
            <a:r>
              <a:rPr lang="en-US" sz="3200" b="1" dirty="0" err="1" smtClean="0"/>
              <a:t>gog</a:t>
            </a:r>
            <a:r>
              <a:rPr lang="en-US" sz="3200" b="1" dirty="0" smtClean="0"/>
              <a:t> and </a:t>
            </a:r>
            <a:r>
              <a:rPr lang="en-US" sz="3200" b="1" dirty="0" err="1" smtClean="0"/>
              <a:t>magog</a:t>
            </a:r>
            <a:endParaRPr lang="en-US" sz="3200" b="1"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38:1-4  I am against you Gog, prince of </a:t>
            </a:r>
            <a:r>
              <a:rPr lang="en-US" b="1" dirty="0" err="1" smtClean="0"/>
              <a:t>Magog</a:t>
            </a:r>
            <a:endParaRPr lang="en-US" b="1" dirty="0" smtClean="0"/>
          </a:p>
          <a:p>
            <a:pPr marL="114300" indent="0">
              <a:buNone/>
            </a:pPr>
            <a:endParaRPr lang="en-US" sz="1100" b="1" dirty="0"/>
          </a:p>
          <a:p>
            <a:pPr marL="114300" indent="0">
              <a:buNone/>
            </a:pPr>
            <a:r>
              <a:rPr lang="en-US" b="1" dirty="0" err="1"/>
              <a:t>Meshech</a:t>
            </a:r>
            <a:r>
              <a:rPr lang="en-US" b="1" dirty="0"/>
              <a:t> and Tubal </a:t>
            </a:r>
            <a:r>
              <a:rPr lang="en-US" b="1" dirty="0" smtClean="0"/>
              <a:t>tribes </a:t>
            </a:r>
            <a:r>
              <a:rPr lang="en-US" b="1" dirty="0"/>
              <a:t>in Asia Minor.  </a:t>
            </a:r>
            <a:r>
              <a:rPr lang="en-US" b="1" dirty="0" smtClean="0"/>
              <a:t>Herodotus</a:t>
            </a:r>
            <a:endParaRPr lang="en-US" b="1" dirty="0"/>
          </a:p>
          <a:p>
            <a:pPr marL="114300" indent="0">
              <a:buNone/>
            </a:pPr>
            <a:endParaRPr lang="en-US" sz="900" dirty="0"/>
          </a:p>
          <a:p>
            <a:pPr marL="114300" indent="0">
              <a:buNone/>
            </a:pPr>
            <a:r>
              <a:rPr lang="en-US" b="1" dirty="0"/>
              <a:t>Gog and </a:t>
            </a:r>
            <a:r>
              <a:rPr lang="en-US" b="1" dirty="0" err="1"/>
              <a:t>Magog</a:t>
            </a:r>
            <a:r>
              <a:rPr lang="en-US" b="1" dirty="0"/>
              <a:t> have allies from Persia (east), Cush </a:t>
            </a:r>
            <a:r>
              <a:rPr lang="en-US" b="1" dirty="0" smtClean="0"/>
              <a:t>(south</a:t>
            </a:r>
            <a:r>
              <a:rPr lang="en-US" b="1" dirty="0"/>
              <a:t>), Put </a:t>
            </a:r>
            <a:r>
              <a:rPr lang="en-US" b="1" dirty="0" smtClean="0"/>
              <a:t>(west</a:t>
            </a:r>
            <a:r>
              <a:rPr lang="en-US" b="1" dirty="0"/>
              <a:t>) and Gomer and </a:t>
            </a:r>
            <a:r>
              <a:rPr lang="en-US" b="1" dirty="0" err="1"/>
              <a:t>Togarmah</a:t>
            </a:r>
            <a:r>
              <a:rPr lang="en-US" b="1" dirty="0"/>
              <a:t> (north)   </a:t>
            </a:r>
            <a:r>
              <a:rPr lang="en-US" b="1" dirty="0" smtClean="0"/>
              <a:t>God’s people are </a:t>
            </a:r>
            <a:r>
              <a:rPr lang="en-US" b="1" dirty="0"/>
              <a:t>surrounded</a:t>
            </a:r>
            <a:r>
              <a:rPr lang="en-US" b="1" dirty="0" smtClean="0"/>
              <a:t>!</a:t>
            </a:r>
            <a:r>
              <a:rPr lang="en-US" b="1" dirty="0"/>
              <a:t> </a:t>
            </a:r>
          </a:p>
          <a:p>
            <a:pPr marL="114300" indent="0">
              <a:buNone/>
            </a:pPr>
            <a:r>
              <a:rPr lang="en-US" b="1" dirty="0"/>
              <a:t>v. 8   You will invade the Promised Land “gathered from many nations to the mountains of </a:t>
            </a:r>
            <a:r>
              <a:rPr lang="en-US" b="1" dirty="0" smtClean="0"/>
              <a:t>Israel”</a:t>
            </a:r>
          </a:p>
          <a:p>
            <a:pPr marL="114300" indent="0">
              <a:buNone/>
            </a:pPr>
            <a:r>
              <a:rPr lang="en-US" b="1" dirty="0" smtClean="0"/>
              <a:t>v</a:t>
            </a:r>
            <a:r>
              <a:rPr lang="en-US" b="1" dirty="0"/>
              <a:t>. 11  </a:t>
            </a:r>
            <a:r>
              <a:rPr lang="en-US" b="1" dirty="0" err="1"/>
              <a:t>unwalled</a:t>
            </a:r>
            <a:r>
              <a:rPr lang="en-US" b="1" dirty="0"/>
              <a:t> cities.   God’s people living in security.    No problem.  God will destroy them without a shot.</a:t>
            </a:r>
          </a:p>
          <a:p>
            <a:pPr marL="114300" indent="0">
              <a:buNone/>
            </a:pPr>
            <a:r>
              <a:rPr lang="en-US" b="1" dirty="0"/>
              <a:t>v. 16  God is in control.</a:t>
            </a:r>
          </a:p>
          <a:p>
            <a:pPr marL="114300" indent="0">
              <a:buNone/>
            </a:pPr>
            <a:endParaRPr lang="en-US" sz="2000" b="1" dirty="0"/>
          </a:p>
        </p:txBody>
      </p:sp>
    </p:spTree>
    <p:extLst>
      <p:ext uri="{BB962C8B-B14F-4D97-AF65-F5344CB8AC3E}">
        <p14:creationId xmlns:p14="http://schemas.microsoft.com/office/powerpoint/2010/main" val="1717389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Gog and </a:t>
            </a:r>
            <a:r>
              <a:rPr lang="en-US" sz="3200" b="1" dirty="0" err="1" smtClean="0"/>
              <a:t>magog</a:t>
            </a:r>
            <a:r>
              <a:rPr lang="en-US" sz="3200" b="1" dirty="0" smtClean="0"/>
              <a:t> (cont.)</a:t>
            </a:r>
            <a:endParaRPr lang="en-US" sz="3200" b="1" dirty="0"/>
          </a:p>
        </p:txBody>
      </p:sp>
      <p:sp>
        <p:nvSpPr>
          <p:cNvPr id="3" name="Content Placeholder 2"/>
          <p:cNvSpPr>
            <a:spLocks noGrp="1"/>
          </p:cNvSpPr>
          <p:nvPr>
            <p:ph idx="1"/>
          </p:nvPr>
        </p:nvSpPr>
        <p:spPr>
          <a:xfrm>
            <a:off x="457200" y="1905000"/>
            <a:ext cx="8229600" cy="4221163"/>
          </a:xfrm>
        </p:spPr>
        <p:txBody>
          <a:bodyPr/>
          <a:lstStyle/>
          <a:p>
            <a:pPr marL="114300" indent="0">
              <a:buNone/>
            </a:pPr>
            <a:r>
              <a:rPr lang="en-US" sz="2000" b="1" dirty="0"/>
              <a:t>v. 19-23  Apocalyptic language against God’s </a:t>
            </a:r>
            <a:r>
              <a:rPr lang="en-US" sz="2000" b="1" dirty="0" smtClean="0"/>
              <a:t>enemies</a:t>
            </a:r>
          </a:p>
          <a:p>
            <a:pPr marL="114300" indent="0">
              <a:buNone/>
            </a:pPr>
            <a:endParaRPr lang="en-US" sz="2000" b="1" dirty="0"/>
          </a:p>
          <a:p>
            <a:pPr marL="114300" indent="0">
              <a:buNone/>
            </a:pPr>
            <a:r>
              <a:rPr lang="en-US" sz="2000" b="1" dirty="0"/>
              <a:t>39:1-4  Judgment on Gog and </a:t>
            </a:r>
            <a:r>
              <a:rPr lang="en-US" sz="2000" b="1" dirty="0" err="1"/>
              <a:t>Magog</a:t>
            </a:r>
            <a:r>
              <a:rPr lang="en-US" sz="2000" b="1" dirty="0"/>
              <a:t>:  the enemies of God’s people</a:t>
            </a:r>
            <a:r>
              <a:rPr lang="en-US" sz="2000" b="1" dirty="0" smtClean="0"/>
              <a:t>.</a:t>
            </a:r>
          </a:p>
          <a:p>
            <a:pPr marL="114300" indent="0">
              <a:buNone/>
            </a:pPr>
            <a:endParaRPr lang="en-US" sz="2000" b="1" dirty="0"/>
          </a:p>
          <a:p>
            <a:pPr marL="114300" indent="0">
              <a:buNone/>
            </a:pPr>
            <a:r>
              <a:rPr lang="en-US" sz="2000" b="1" dirty="0"/>
              <a:t>v. </a:t>
            </a:r>
            <a:r>
              <a:rPr lang="en-US" sz="2000" b="1" dirty="0" smtClean="0"/>
              <a:t>9-20 </a:t>
            </a:r>
            <a:r>
              <a:rPr lang="en-US" sz="2000" b="1" dirty="0"/>
              <a:t>more apocalyptic language.  </a:t>
            </a:r>
            <a:endParaRPr lang="en-US" sz="2000" b="1" dirty="0" smtClean="0"/>
          </a:p>
          <a:p>
            <a:pPr marL="114300" indent="0">
              <a:buNone/>
            </a:pPr>
            <a:endParaRPr lang="en-US" sz="2000" b="1" dirty="0"/>
          </a:p>
          <a:p>
            <a:pPr marL="114300" indent="0">
              <a:buNone/>
            </a:pPr>
            <a:r>
              <a:rPr lang="en-US" sz="2000" b="1" dirty="0"/>
              <a:t>v. 25-29   This is what it is about.  This vision is to encourage God’s people that he will protect them.</a:t>
            </a:r>
          </a:p>
          <a:p>
            <a:pPr marL="114300" indent="0">
              <a:buNone/>
            </a:pPr>
            <a:endParaRPr lang="en-US" dirty="0"/>
          </a:p>
        </p:txBody>
      </p:sp>
    </p:spTree>
    <p:extLst>
      <p:ext uri="{BB962C8B-B14F-4D97-AF65-F5344CB8AC3E}">
        <p14:creationId xmlns:p14="http://schemas.microsoft.com/office/powerpoint/2010/main" val="1874772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Apocalyptic literature</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smtClean="0"/>
              <a:t>A wider scope than prophecy</a:t>
            </a:r>
          </a:p>
          <a:p>
            <a:pPr marL="114300" indent="0">
              <a:buNone/>
            </a:pPr>
            <a:endParaRPr lang="en-US" sz="800" b="1" dirty="0" smtClean="0"/>
          </a:p>
          <a:p>
            <a:pPr marL="114300" indent="0">
              <a:buNone/>
            </a:pPr>
            <a:r>
              <a:rPr lang="en-US" sz="2000" b="1" dirty="0" smtClean="0"/>
              <a:t>Visual.   A divine comic book</a:t>
            </a:r>
          </a:p>
          <a:p>
            <a:pPr marL="114300" indent="0">
              <a:buNone/>
            </a:pPr>
            <a:endParaRPr lang="en-US" sz="800" b="1" dirty="0" smtClean="0"/>
          </a:p>
          <a:p>
            <a:pPr marL="114300" indent="0">
              <a:buNone/>
            </a:pPr>
            <a:r>
              <a:rPr lang="en-US" sz="2000" b="1" dirty="0" smtClean="0"/>
              <a:t>Need to know the historical setting to understand</a:t>
            </a:r>
          </a:p>
          <a:p>
            <a:pPr marL="114300" indent="0">
              <a:buNone/>
            </a:pPr>
            <a:endParaRPr lang="en-US" sz="800" b="1" dirty="0" smtClean="0"/>
          </a:p>
          <a:p>
            <a:pPr marL="114300" indent="0">
              <a:buNone/>
            </a:pPr>
            <a:r>
              <a:rPr lang="en-US" sz="2000" b="1" dirty="0" smtClean="0"/>
              <a:t>Heavily symbolic</a:t>
            </a:r>
          </a:p>
          <a:p>
            <a:pPr marL="114300" indent="0">
              <a:buNone/>
            </a:pPr>
            <a:r>
              <a:rPr lang="en-US" sz="2000" b="1" dirty="0" smtClean="0"/>
              <a:t>        Other literature: Assume literal unless context says figurative</a:t>
            </a:r>
          </a:p>
          <a:p>
            <a:pPr marL="114300" indent="0">
              <a:buNone/>
            </a:pPr>
            <a:r>
              <a:rPr lang="en-US" sz="2000" b="1" dirty="0"/>
              <a:t> </a:t>
            </a:r>
            <a:r>
              <a:rPr lang="en-US" sz="2000" b="1" dirty="0" smtClean="0"/>
              <a:t>       Apocalyptic:  Assume figurative unless context says literal</a:t>
            </a:r>
          </a:p>
          <a:p>
            <a:pPr marL="114300" indent="0">
              <a:buNone/>
            </a:pPr>
            <a:endParaRPr lang="en-US" sz="800" b="1" dirty="0" smtClean="0"/>
          </a:p>
          <a:p>
            <a:pPr marL="114300" indent="0">
              <a:buNone/>
            </a:pPr>
            <a:r>
              <a:rPr lang="en-US" sz="2000" b="1" dirty="0" smtClean="0"/>
              <a:t>Dramatic, vivid, forceful</a:t>
            </a:r>
          </a:p>
          <a:p>
            <a:pPr marL="114300" indent="0">
              <a:buNone/>
            </a:pPr>
            <a:endParaRPr lang="en-US" sz="800" b="1" dirty="0" smtClean="0"/>
          </a:p>
          <a:p>
            <a:pPr marL="114300" indent="0">
              <a:buNone/>
            </a:pPr>
            <a:r>
              <a:rPr lang="en-US" sz="2000" b="1" dirty="0" smtClean="0"/>
              <a:t>Get the big picture—do not get caught up in the details</a:t>
            </a:r>
            <a:endParaRPr lang="en-US" sz="2000" b="1" dirty="0"/>
          </a:p>
        </p:txBody>
      </p:sp>
    </p:spTree>
    <p:extLst>
      <p:ext uri="{BB962C8B-B14F-4D97-AF65-F5344CB8AC3E}">
        <p14:creationId xmlns:p14="http://schemas.microsoft.com/office/powerpoint/2010/main" val="350501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Ezekiel Outline</a:t>
            </a:r>
            <a:endParaRPr lang="en-US" b="1" dirty="0"/>
          </a:p>
        </p:txBody>
      </p:sp>
      <p:sp>
        <p:nvSpPr>
          <p:cNvPr id="6" name="Content Placeholder 5"/>
          <p:cNvSpPr>
            <a:spLocks noGrp="1"/>
          </p:cNvSpPr>
          <p:nvPr>
            <p:ph idx="1"/>
          </p:nvPr>
        </p:nvSpPr>
        <p:spPr/>
        <p:txBody>
          <a:bodyPr>
            <a:normAutofit/>
          </a:bodyPr>
          <a:lstStyle/>
          <a:p>
            <a:pPr marL="0" marR="0" indent="0">
              <a:lnSpc>
                <a:spcPct val="115000"/>
              </a:lnSpc>
              <a:spcBef>
                <a:spcPts val="0"/>
              </a:spcBef>
              <a:spcAft>
                <a:spcPts val="0"/>
              </a:spcAft>
              <a:buNone/>
            </a:pPr>
            <a:r>
              <a:rPr lang="en-US" sz="2800" b="1" dirty="0" smtClean="0">
                <a:latin typeface="Calibri"/>
                <a:ea typeface="Calibri"/>
                <a:cs typeface="Times New Roman"/>
              </a:rPr>
              <a:t>I.   </a:t>
            </a:r>
            <a:r>
              <a:rPr lang="en-US" sz="2800" b="1" dirty="0" err="1" smtClean="0">
                <a:latin typeface="Calibri"/>
                <a:ea typeface="Calibri"/>
                <a:cs typeface="Times New Roman"/>
              </a:rPr>
              <a:t>Ezek</a:t>
            </a:r>
            <a:r>
              <a:rPr lang="en-US" sz="2800" b="1" dirty="0" smtClean="0">
                <a:latin typeface="Calibri"/>
                <a:ea typeface="Calibri"/>
                <a:cs typeface="Times New Roman"/>
              </a:rPr>
              <a:t> </a:t>
            </a:r>
            <a:r>
              <a:rPr lang="en-US" sz="2800" b="1" dirty="0" err="1">
                <a:latin typeface="Calibri"/>
                <a:ea typeface="Calibri"/>
                <a:cs typeface="Times New Roman"/>
              </a:rPr>
              <a:t>Ch</a:t>
            </a:r>
            <a:r>
              <a:rPr lang="en-US" sz="2800" b="1" dirty="0">
                <a:latin typeface="Calibri"/>
                <a:ea typeface="Calibri"/>
                <a:cs typeface="Times New Roman"/>
              </a:rPr>
              <a:t> 1-24  Jerusalem must fall.  </a:t>
            </a:r>
            <a:r>
              <a:rPr lang="en-US" sz="2800" b="1" dirty="0" smtClean="0">
                <a:latin typeface="Calibri"/>
                <a:ea typeface="Calibri"/>
                <a:cs typeface="Times New Roman"/>
              </a:rPr>
              <a:t>592-586 BC</a:t>
            </a:r>
          </a:p>
          <a:p>
            <a:pPr marL="0" marR="0" indent="0">
              <a:lnSpc>
                <a:spcPct val="115000"/>
              </a:lnSpc>
              <a:spcBef>
                <a:spcPts val="0"/>
              </a:spcBef>
              <a:spcAft>
                <a:spcPts val="0"/>
              </a:spcAft>
              <a:buNone/>
            </a:pPr>
            <a:endParaRPr lang="en-US" sz="800" b="1" dirty="0" smtClean="0">
              <a:latin typeface="Calibri"/>
              <a:ea typeface="Calibri"/>
              <a:cs typeface="Times New Roman"/>
            </a:endParaRPr>
          </a:p>
          <a:p>
            <a:pPr marL="0" marR="0" indent="0">
              <a:lnSpc>
                <a:spcPct val="115000"/>
              </a:lnSpc>
              <a:spcBef>
                <a:spcPts val="0"/>
              </a:spcBef>
              <a:spcAft>
                <a:spcPts val="0"/>
              </a:spcAft>
              <a:buNone/>
            </a:pPr>
            <a:r>
              <a:rPr lang="en-US" sz="2800" b="1" dirty="0" smtClean="0">
                <a:latin typeface="Calibri"/>
                <a:ea typeface="Calibri"/>
                <a:cs typeface="Times New Roman"/>
              </a:rPr>
              <a:t>II.  </a:t>
            </a:r>
            <a:r>
              <a:rPr lang="en-US" sz="2800" b="1" dirty="0" err="1" smtClean="0">
                <a:latin typeface="Calibri"/>
                <a:ea typeface="Calibri"/>
                <a:cs typeface="Times New Roman"/>
              </a:rPr>
              <a:t>Ezek</a:t>
            </a:r>
            <a:r>
              <a:rPr lang="en-US" sz="2800" b="1" dirty="0" smtClean="0">
                <a:latin typeface="Calibri"/>
                <a:ea typeface="Calibri"/>
                <a:cs typeface="Times New Roman"/>
              </a:rPr>
              <a:t> </a:t>
            </a:r>
            <a:r>
              <a:rPr lang="en-US" sz="2800" b="1" dirty="0" err="1">
                <a:latin typeface="Calibri"/>
                <a:ea typeface="Calibri"/>
                <a:cs typeface="Times New Roman"/>
              </a:rPr>
              <a:t>Ch</a:t>
            </a:r>
            <a:r>
              <a:rPr lang="en-US" sz="2800" b="1" dirty="0">
                <a:latin typeface="Calibri"/>
                <a:ea typeface="Calibri"/>
                <a:cs typeface="Times New Roman"/>
              </a:rPr>
              <a:t> 25-32  </a:t>
            </a:r>
            <a:r>
              <a:rPr lang="en-US" sz="2800" b="1" dirty="0" smtClean="0">
                <a:latin typeface="Calibri"/>
                <a:ea typeface="Calibri"/>
                <a:cs typeface="Times New Roman"/>
              </a:rPr>
              <a:t>Judah’s  </a:t>
            </a:r>
            <a:r>
              <a:rPr lang="en-US" sz="2800" b="1" dirty="0">
                <a:latin typeface="Calibri"/>
                <a:ea typeface="Calibri"/>
                <a:cs typeface="Times New Roman"/>
              </a:rPr>
              <a:t>enemies must fall as well.   </a:t>
            </a:r>
            <a:endParaRPr lang="en-US" sz="2800" b="1" dirty="0" smtClean="0">
              <a:latin typeface="Calibri"/>
              <a:ea typeface="Calibri"/>
              <a:cs typeface="Times New Roman"/>
            </a:endParaRPr>
          </a:p>
          <a:p>
            <a:pPr marL="0" marR="0" indent="0">
              <a:lnSpc>
                <a:spcPct val="115000"/>
              </a:lnSpc>
              <a:spcBef>
                <a:spcPts val="0"/>
              </a:spcBef>
              <a:spcAft>
                <a:spcPts val="0"/>
              </a:spcAft>
              <a:buNone/>
            </a:pPr>
            <a:endParaRPr lang="en-US" sz="800" b="1" dirty="0">
              <a:latin typeface="Calibri"/>
              <a:ea typeface="Calibri"/>
              <a:cs typeface="Times New Roman"/>
            </a:endParaRPr>
          </a:p>
          <a:p>
            <a:pPr marL="0" marR="0" indent="0">
              <a:lnSpc>
                <a:spcPct val="115000"/>
              </a:lnSpc>
              <a:spcBef>
                <a:spcPts val="0"/>
              </a:spcBef>
              <a:spcAft>
                <a:spcPts val="0"/>
              </a:spcAft>
              <a:buNone/>
            </a:pPr>
            <a:r>
              <a:rPr lang="en-US" sz="2800" b="1" dirty="0" smtClean="0">
                <a:latin typeface="Calibri"/>
                <a:ea typeface="Calibri"/>
                <a:cs typeface="Times New Roman"/>
              </a:rPr>
              <a:t>III. </a:t>
            </a:r>
            <a:r>
              <a:rPr lang="en-US" sz="2800" b="1" dirty="0" err="1" smtClean="0">
                <a:latin typeface="Calibri"/>
                <a:ea typeface="Calibri"/>
                <a:cs typeface="Times New Roman"/>
              </a:rPr>
              <a:t>Ezek</a:t>
            </a:r>
            <a:r>
              <a:rPr lang="en-US" sz="2800" b="1" dirty="0" smtClean="0">
                <a:latin typeface="Calibri"/>
                <a:ea typeface="Calibri"/>
                <a:cs typeface="Times New Roman"/>
              </a:rPr>
              <a:t> </a:t>
            </a:r>
            <a:r>
              <a:rPr lang="en-US" sz="2800" b="1" dirty="0" err="1">
                <a:latin typeface="Calibri"/>
                <a:ea typeface="Calibri"/>
                <a:cs typeface="Times New Roman"/>
              </a:rPr>
              <a:t>Ch</a:t>
            </a:r>
            <a:r>
              <a:rPr lang="en-US" sz="2800" b="1" dirty="0">
                <a:latin typeface="Calibri"/>
                <a:ea typeface="Calibri"/>
                <a:cs typeface="Times New Roman"/>
              </a:rPr>
              <a:t> 33 Bridge from </a:t>
            </a:r>
            <a:r>
              <a:rPr lang="en-US" sz="2800" b="1" dirty="0" err="1">
                <a:latin typeface="Calibri"/>
                <a:ea typeface="Calibri"/>
                <a:cs typeface="Times New Roman"/>
              </a:rPr>
              <a:t>Ch</a:t>
            </a:r>
            <a:r>
              <a:rPr lang="en-US" sz="2800" b="1" dirty="0">
                <a:latin typeface="Calibri"/>
                <a:ea typeface="Calibri"/>
                <a:cs typeface="Times New Roman"/>
              </a:rPr>
              <a:t> 24 to </a:t>
            </a:r>
            <a:r>
              <a:rPr lang="en-US" sz="2800" b="1" dirty="0" err="1">
                <a:latin typeface="Calibri"/>
                <a:ea typeface="Calibri"/>
                <a:cs typeface="Times New Roman"/>
              </a:rPr>
              <a:t>Ch</a:t>
            </a:r>
            <a:r>
              <a:rPr lang="en-US" sz="2800" b="1" dirty="0">
                <a:latin typeface="Calibri"/>
                <a:ea typeface="Calibri"/>
                <a:cs typeface="Times New Roman"/>
              </a:rPr>
              <a:t> </a:t>
            </a:r>
            <a:r>
              <a:rPr lang="en-US" sz="2800" b="1" dirty="0" smtClean="0">
                <a:latin typeface="Calibri"/>
                <a:ea typeface="Calibri"/>
                <a:cs typeface="Times New Roman"/>
              </a:rPr>
              <a:t>34</a:t>
            </a:r>
          </a:p>
          <a:p>
            <a:pPr marL="0" marR="0" indent="0">
              <a:lnSpc>
                <a:spcPct val="115000"/>
              </a:lnSpc>
              <a:spcBef>
                <a:spcPts val="0"/>
              </a:spcBef>
              <a:spcAft>
                <a:spcPts val="0"/>
              </a:spcAft>
              <a:buNone/>
            </a:pPr>
            <a:endParaRPr lang="en-US" sz="800" b="1" dirty="0">
              <a:latin typeface="Calibri"/>
              <a:ea typeface="Calibri"/>
              <a:cs typeface="Times New Roman"/>
            </a:endParaRPr>
          </a:p>
          <a:p>
            <a:pPr marL="0" marR="0" indent="0">
              <a:lnSpc>
                <a:spcPct val="115000"/>
              </a:lnSpc>
              <a:spcBef>
                <a:spcPts val="0"/>
              </a:spcBef>
              <a:spcAft>
                <a:spcPts val="0"/>
              </a:spcAft>
              <a:buNone/>
            </a:pPr>
            <a:r>
              <a:rPr lang="en-US" sz="2800" b="1" dirty="0" smtClean="0">
                <a:latin typeface="Calibri"/>
                <a:ea typeface="Calibri"/>
                <a:cs typeface="Times New Roman"/>
              </a:rPr>
              <a:t>IV. </a:t>
            </a:r>
            <a:r>
              <a:rPr lang="en-US" sz="2800" b="1" dirty="0" err="1" smtClean="0">
                <a:latin typeface="Calibri"/>
                <a:ea typeface="Calibri"/>
                <a:cs typeface="Times New Roman"/>
              </a:rPr>
              <a:t>Ezek</a:t>
            </a:r>
            <a:r>
              <a:rPr lang="en-US" sz="2800" b="1" dirty="0" smtClean="0">
                <a:latin typeface="Calibri"/>
                <a:ea typeface="Calibri"/>
                <a:cs typeface="Times New Roman"/>
              </a:rPr>
              <a:t> </a:t>
            </a:r>
            <a:r>
              <a:rPr lang="en-US" sz="2800" b="1" dirty="0" err="1">
                <a:latin typeface="Calibri"/>
                <a:ea typeface="Calibri"/>
                <a:cs typeface="Times New Roman"/>
              </a:rPr>
              <a:t>Ch</a:t>
            </a:r>
            <a:r>
              <a:rPr lang="en-US" sz="2800" b="1" dirty="0">
                <a:latin typeface="Calibri"/>
                <a:ea typeface="Calibri"/>
                <a:cs typeface="Times New Roman"/>
              </a:rPr>
              <a:t> 34-48  Jerusalem must be comforted.  The Messiah will come </a:t>
            </a:r>
            <a:r>
              <a:rPr lang="en-US" sz="2800" b="1" dirty="0" smtClean="0">
                <a:latin typeface="Calibri"/>
                <a:ea typeface="Calibri"/>
                <a:cs typeface="Times New Roman"/>
              </a:rPr>
              <a:t>and </a:t>
            </a:r>
            <a:r>
              <a:rPr lang="en-US" sz="2800" b="1" dirty="0">
                <a:latin typeface="Calibri"/>
                <a:ea typeface="Calibri"/>
                <a:cs typeface="Times New Roman"/>
              </a:rPr>
              <a:t>save a remnant.  </a:t>
            </a:r>
            <a:r>
              <a:rPr lang="en-US" sz="2800" b="1" dirty="0" smtClean="0">
                <a:latin typeface="Calibri"/>
                <a:ea typeface="Calibri"/>
                <a:cs typeface="Times New Roman"/>
              </a:rPr>
              <a:t>585-570 BC</a:t>
            </a:r>
            <a:endParaRPr lang="en-US" sz="2800" b="1" dirty="0">
              <a:latin typeface="Calibri"/>
              <a:ea typeface="Calibri"/>
              <a:cs typeface="Times New Roman"/>
            </a:endParaRPr>
          </a:p>
          <a:p>
            <a:pPr marL="0" indent="0">
              <a:buNone/>
            </a:pPr>
            <a:endParaRPr lang="en-US" sz="2800" b="1" dirty="0">
              <a:solidFill>
                <a:srgbClr val="C00000"/>
              </a:solidFill>
            </a:endParaRPr>
          </a:p>
        </p:txBody>
      </p:sp>
    </p:spTree>
    <p:extLst>
      <p:ext uri="{BB962C8B-B14F-4D97-AF65-F5344CB8AC3E}">
        <p14:creationId xmlns:p14="http://schemas.microsoft.com/office/powerpoint/2010/main" val="25501033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Ezekiel 40-48  The Temple rebuilt</a:t>
            </a:r>
            <a:br>
              <a:rPr lang="en-US" sz="2800" b="1" dirty="0" smtClean="0"/>
            </a:br>
            <a:r>
              <a:rPr lang="en-US" sz="2800" b="1" dirty="0" smtClean="0"/>
              <a:t>restoration of the remnant</a:t>
            </a:r>
            <a:endParaRPr lang="en-US" sz="2800" b="1" dirty="0"/>
          </a:p>
        </p:txBody>
      </p:sp>
      <p:sp>
        <p:nvSpPr>
          <p:cNvPr id="3" name="Content Placeholder 2"/>
          <p:cNvSpPr>
            <a:spLocks noGrp="1"/>
          </p:cNvSpPr>
          <p:nvPr>
            <p:ph idx="1"/>
          </p:nvPr>
        </p:nvSpPr>
        <p:spPr/>
        <p:txBody>
          <a:bodyPr>
            <a:normAutofit/>
          </a:bodyPr>
          <a:lstStyle/>
          <a:p>
            <a:pPr marL="114300" indent="0">
              <a:buNone/>
            </a:pPr>
            <a:r>
              <a:rPr lang="en-US" sz="2000" b="1" dirty="0"/>
              <a:t>The purpose of this section is to illustrate the Kingdom of God/God with his people.   Do not get caught up in the details.    It gives very precise instructions for building the restored temple.</a:t>
            </a:r>
          </a:p>
          <a:p>
            <a:pPr marL="114300" indent="0">
              <a:buNone/>
            </a:pPr>
            <a:endParaRPr lang="en-US" sz="1000" b="1" dirty="0"/>
          </a:p>
          <a:p>
            <a:pPr marL="114300" indent="0">
              <a:buNone/>
            </a:pPr>
            <a:r>
              <a:rPr lang="en-US" sz="2000" b="1" dirty="0"/>
              <a:t>Is it </a:t>
            </a:r>
            <a:r>
              <a:rPr lang="en-US" sz="2000" b="1" dirty="0" smtClean="0"/>
              <a:t>about </a:t>
            </a:r>
            <a:r>
              <a:rPr lang="en-US" sz="2000" b="1" dirty="0"/>
              <a:t>restoration of the kingdom and </a:t>
            </a:r>
            <a:r>
              <a:rPr lang="en-US" sz="2000" b="1" dirty="0" smtClean="0"/>
              <a:t>temple </a:t>
            </a:r>
            <a:r>
              <a:rPr lang="en-US" sz="2000" b="1" dirty="0"/>
              <a:t>in 516 BC?  Yes</a:t>
            </a:r>
          </a:p>
          <a:p>
            <a:pPr marL="114300" indent="0">
              <a:buNone/>
            </a:pPr>
            <a:r>
              <a:rPr lang="en-US" sz="2000" b="1" dirty="0"/>
              <a:t>Is it about the church and the heavenly tabernacle?   Yes</a:t>
            </a:r>
          </a:p>
          <a:p>
            <a:pPr marL="114300" indent="0">
              <a:buNone/>
            </a:pPr>
            <a:r>
              <a:rPr lang="en-US" sz="2000" b="1" dirty="0"/>
              <a:t>Is it about the ultimate embodiment of the tabernacle/Kingdom of God/Heaven? Yes.</a:t>
            </a:r>
          </a:p>
          <a:p>
            <a:pPr marL="114300" indent="0">
              <a:buNone/>
            </a:pPr>
            <a:endParaRPr lang="en-US" sz="1000" b="1" dirty="0"/>
          </a:p>
          <a:p>
            <a:pPr marL="114300" indent="0">
              <a:buNone/>
            </a:pPr>
            <a:r>
              <a:rPr lang="en-US" sz="2000" b="1" dirty="0"/>
              <a:t>Hebrews 8:3-6   “See to it  that you make everything according to the pattern shown you on the mountain.” (or in Ezekiel 40-48).</a:t>
            </a:r>
          </a:p>
          <a:p>
            <a:pPr marL="114300" indent="0">
              <a:buNone/>
            </a:pPr>
            <a:endParaRPr lang="en-US" sz="2000" b="1" dirty="0" smtClean="0"/>
          </a:p>
          <a:p>
            <a:pPr marL="114300" indent="0">
              <a:buNone/>
            </a:pPr>
            <a:r>
              <a:rPr lang="en-US" sz="2000" b="1" dirty="0" smtClean="0"/>
              <a:t>Ultimately, it is about God’s holiness—his perfection.</a:t>
            </a:r>
            <a:endParaRPr lang="en-US" sz="2000" b="1" dirty="0"/>
          </a:p>
        </p:txBody>
      </p:sp>
    </p:spTree>
    <p:extLst>
      <p:ext uri="{BB962C8B-B14F-4D97-AF65-F5344CB8AC3E}">
        <p14:creationId xmlns:p14="http://schemas.microsoft.com/office/powerpoint/2010/main" val="27504883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40-48</a:t>
            </a:r>
            <a:endParaRPr lang="en-US" sz="3200" b="1" dirty="0"/>
          </a:p>
        </p:txBody>
      </p:sp>
      <p:sp>
        <p:nvSpPr>
          <p:cNvPr id="3" name="Content Placeholder 2"/>
          <p:cNvSpPr>
            <a:spLocks noGrp="1"/>
          </p:cNvSpPr>
          <p:nvPr>
            <p:ph idx="1"/>
          </p:nvPr>
        </p:nvSpPr>
        <p:spPr/>
        <p:txBody>
          <a:bodyPr>
            <a:normAutofit/>
          </a:bodyPr>
          <a:lstStyle/>
          <a:p>
            <a:pPr marL="114300" indent="0">
              <a:buNone/>
            </a:pPr>
            <a:r>
              <a:rPr lang="en-US" sz="2000" b="1" dirty="0" err="1"/>
              <a:t>Ezek</a:t>
            </a:r>
            <a:r>
              <a:rPr lang="en-US" sz="2000" b="1" dirty="0"/>
              <a:t> 40:1   </a:t>
            </a:r>
            <a:r>
              <a:rPr lang="en-US" sz="2000" b="1" dirty="0" smtClean="0"/>
              <a:t>The </a:t>
            </a:r>
            <a:r>
              <a:rPr lang="en-US" sz="2000" b="1" dirty="0"/>
              <a:t>twenty-fifth year </a:t>
            </a:r>
            <a:r>
              <a:rPr lang="en-US" sz="2000" b="1" dirty="0" smtClean="0"/>
              <a:t>of the </a:t>
            </a:r>
            <a:r>
              <a:rPr lang="en-US" sz="2000" b="1" dirty="0"/>
              <a:t>exile </a:t>
            </a:r>
            <a:r>
              <a:rPr lang="en-US" sz="2000" b="1" dirty="0" smtClean="0"/>
              <a:t>(572 </a:t>
            </a:r>
            <a:r>
              <a:rPr lang="en-US" sz="2000" b="1" dirty="0"/>
              <a:t>BC)</a:t>
            </a:r>
          </a:p>
          <a:p>
            <a:pPr marL="114300" indent="0">
              <a:buNone/>
            </a:pPr>
            <a:endParaRPr lang="en-US" sz="2000" b="1" dirty="0"/>
          </a:p>
          <a:p>
            <a:pPr marL="114300" indent="0">
              <a:buNone/>
            </a:pPr>
            <a:r>
              <a:rPr lang="en-US" sz="2000" b="1" dirty="0" err="1"/>
              <a:t>Ezek</a:t>
            </a:r>
            <a:r>
              <a:rPr lang="en-US" sz="2000" b="1" dirty="0"/>
              <a:t> 43:1 The glory of the Lord returns to the temple (after leaving it Ezekiel 8:6).  He enters through the East Gate (as he had exited it through the East Gate).</a:t>
            </a:r>
          </a:p>
          <a:p>
            <a:pPr marL="114300" indent="0">
              <a:buNone/>
            </a:pPr>
            <a:endParaRPr lang="en-US" sz="2000" b="1" dirty="0"/>
          </a:p>
          <a:p>
            <a:pPr marL="114300" indent="0">
              <a:buNone/>
            </a:pPr>
            <a:r>
              <a:rPr lang="en-US" sz="2000" b="1" dirty="0"/>
              <a:t>43:10   Why </a:t>
            </a:r>
            <a:r>
              <a:rPr lang="en-US" sz="2000" b="1" dirty="0" smtClean="0"/>
              <a:t>all the details? “</a:t>
            </a:r>
            <a:r>
              <a:rPr lang="en-US" sz="2000" b="1" dirty="0"/>
              <a:t>that they may be ashamed of their sins.”</a:t>
            </a:r>
          </a:p>
          <a:p>
            <a:pPr marL="114300" indent="0">
              <a:buNone/>
            </a:pPr>
            <a:endParaRPr lang="en-US" sz="2000" b="1" dirty="0"/>
          </a:p>
          <a:p>
            <a:pPr marL="114300" indent="0">
              <a:buNone/>
            </a:pPr>
            <a:r>
              <a:rPr lang="en-US" sz="2000" b="1" dirty="0"/>
              <a:t>44:2   The East gate is to stay shut (because only the holy can enter through the East gate.</a:t>
            </a:r>
          </a:p>
          <a:p>
            <a:pPr marL="114300" indent="0">
              <a:buNone/>
            </a:pPr>
            <a:r>
              <a:rPr lang="en-US" sz="2000" b="1" dirty="0"/>
              <a:t>46:1-3 Except on Sabbaths and New Moons.</a:t>
            </a:r>
          </a:p>
          <a:p>
            <a:pPr marL="114300" indent="0">
              <a:buNone/>
            </a:pPr>
            <a:endParaRPr lang="en-US" sz="2000" b="1" dirty="0"/>
          </a:p>
        </p:txBody>
      </p:sp>
    </p:spTree>
    <p:extLst>
      <p:ext uri="{BB962C8B-B14F-4D97-AF65-F5344CB8AC3E}">
        <p14:creationId xmlns:p14="http://schemas.microsoft.com/office/powerpoint/2010/main" val="2412560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Ezekiel 40-48 (cont.)</a:t>
            </a:r>
            <a:endParaRPr lang="en-US" sz="32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a:t>44:15f  Only the </a:t>
            </a:r>
            <a:r>
              <a:rPr lang="en-US" b="1" dirty="0" err="1"/>
              <a:t>Zadokites</a:t>
            </a:r>
            <a:r>
              <a:rPr lang="en-US" b="1" dirty="0"/>
              <a:t> (also 43:19) can minister in the temple.  </a:t>
            </a:r>
          </a:p>
          <a:p>
            <a:pPr marL="114300" indent="0">
              <a:buNone/>
            </a:pPr>
            <a:r>
              <a:rPr lang="en-US" b="1" dirty="0"/>
              <a:t>v. 23  teach </a:t>
            </a:r>
            <a:r>
              <a:rPr lang="en-US" b="1" dirty="0" smtClean="0"/>
              <a:t>difference </a:t>
            </a:r>
            <a:r>
              <a:rPr lang="en-US" b="1" dirty="0"/>
              <a:t>between the holy and </a:t>
            </a:r>
            <a:r>
              <a:rPr lang="en-US" b="1" dirty="0" smtClean="0"/>
              <a:t>common</a:t>
            </a:r>
            <a:r>
              <a:rPr lang="en-US" b="1" dirty="0"/>
              <a:t>.</a:t>
            </a:r>
          </a:p>
          <a:p>
            <a:pPr marL="114300" indent="0">
              <a:buNone/>
            </a:pPr>
            <a:r>
              <a:rPr lang="en-US" b="1" dirty="0"/>
              <a:t>v. 28  I am to be their only inheritance.   They will have no possessions in the land.</a:t>
            </a:r>
          </a:p>
          <a:p>
            <a:pPr marL="114300" indent="0">
              <a:buNone/>
            </a:pPr>
            <a:endParaRPr lang="en-US" b="1" dirty="0"/>
          </a:p>
          <a:p>
            <a:pPr marL="114300" indent="0">
              <a:buNone/>
            </a:pPr>
            <a:r>
              <a:rPr lang="en-US" b="1" dirty="0"/>
              <a:t>Ezekiel 47    The river from the temple.  </a:t>
            </a:r>
            <a:r>
              <a:rPr lang="en-US" b="1" dirty="0" smtClean="0"/>
              <a:t>(Revelation 22:1-5)  </a:t>
            </a:r>
            <a:r>
              <a:rPr lang="en-US" b="1" dirty="0"/>
              <a:t>God taking care of his people.   Imagery from the Garden of Eden.</a:t>
            </a:r>
          </a:p>
          <a:p>
            <a:pPr marL="114300" indent="0">
              <a:buNone/>
            </a:pPr>
            <a:r>
              <a:rPr lang="en-US" b="1" dirty="0"/>
              <a:t>It comes from the temple—from God.</a:t>
            </a:r>
          </a:p>
          <a:p>
            <a:pPr marL="114300" indent="0">
              <a:buNone/>
            </a:pPr>
            <a:r>
              <a:rPr lang="en-US" b="1" dirty="0"/>
              <a:t>It cleanses (</a:t>
            </a:r>
            <a:r>
              <a:rPr lang="en-US" b="1" dirty="0" err="1"/>
              <a:t>Zech</a:t>
            </a:r>
            <a:r>
              <a:rPr lang="en-US" b="1" dirty="0"/>
              <a:t> 13:1) </a:t>
            </a:r>
          </a:p>
          <a:p>
            <a:pPr marL="114300" indent="0">
              <a:buNone/>
            </a:pPr>
            <a:r>
              <a:rPr lang="en-US" b="1" dirty="0"/>
              <a:t>It is living water (</a:t>
            </a:r>
            <a:r>
              <a:rPr lang="en-US" b="1" dirty="0" err="1"/>
              <a:t>Zech</a:t>
            </a:r>
            <a:r>
              <a:rPr lang="en-US" b="1" dirty="0"/>
              <a:t> 14:8, John 7:37-39)</a:t>
            </a:r>
          </a:p>
          <a:p>
            <a:pPr marL="114300" indent="0">
              <a:buNone/>
            </a:pPr>
            <a:endParaRPr lang="en-US" b="1" dirty="0"/>
          </a:p>
          <a:p>
            <a:pPr marL="114300" indent="0">
              <a:buNone/>
            </a:pPr>
            <a:endParaRPr lang="en-US" dirty="0"/>
          </a:p>
        </p:txBody>
      </p:sp>
    </p:spTree>
    <p:extLst>
      <p:ext uri="{BB962C8B-B14F-4D97-AF65-F5344CB8AC3E}">
        <p14:creationId xmlns:p14="http://schemas.microsoft.com/office/powerpoint/2010/main" val="35465042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a:t>
            </a:r>
            <a:r>
              <a:rPr lang="en-US" sz="2800" b="1" dirty="0" err="1" smtClean="0"/>
              <a:t>Ezek</a:t>
            </a:r>
            <a:r>
              <a:rPr lang="en-US" sz="2800" b="1" dirty="0" smtClean="0"/>
              <a:t> 40-48 (and perhaps of the entire book of </a:t>
            </a:r>
            <a:r>
              <a:rPr lang="en-US" sz="2800" b="1" dirty="0" err="1" smtClean="0"/>
              <a:t>ezekiel</a:t>
            </a:r>
            <a:r>
              <a:rPr lang="en-US" sz="2800" b="1" dirty="0" smtClean="0"/>
              <a:t>)</a:t>
            </a:r>
            <a:endParaRPr lang="en-US" sz="2800" b="1" dirty="0"/>
          </a:p>
        </p:txBody>
      </p:sp>
      <p:sp>
        <p:nvSpPr>
          <p:cNvPr id="3" name="Content Placeholder 2"/>
          <p:cNvSpPr>
            <a:spLocks noGrp="1"/>
          </p:cNvSpPr>
          <p:nvPr>
            <p:ph idx="1"/>
          </p:nvPr>
        </p:nvSpPr>
        <p:spPr/>
        <p:txBody>
          <a:bodyPr/>
          <a:lstStyle/>
          <a:p>
            <a:pPr marL="114300" indent="0">
              <a:buNone/>
            </a:pPr>
            <a:r>
              <a:rPr lang="en-US" b="1" dirty="0" smtClean="0"/>
              <a:t>Ezekiel 48:35    And the name of the city from that time on will be:</a:t>
            </a:r>
          </a:p>
          <a:p>
            <a:pPr marL="114300" indent="0">
              <a:buNone/>
            </a:pPr>
            <a:endParaRPr lang="en-US" b="1" dirty="0"/>
          </a:p>
          <a:p>
            <a:pPr marL="114300" indent="0">
              <a:buNone/>
            </a:pPr>
            <a:r>
              <a:rPr lang="en-US" b="1" dirty="0" smtClean="0"/>
              <a:t>THE LORD IS THERE</a:t>
            </a:r>
          </a:p>
          <a:p>
            <a:pPr marL="114300" indent="0">
              <a:buNone/>
            </a:pPr>
            <a:endParaRPr lang="en-US" b="1" dirty="0"/>
          </a:p>
          <a:p>
            <a:pPr marL="114300" indent="0">
              <a:buNone/>
            </a:pPr>
            <a:r>
              <a:rPr lang="en-US" b="1" dirty="0" smtClean="0"/>
              <a:t>We are back in the Garden if Eden—in the fully realized Kingdom of God, where God intended us to be all along.</a:t>
            </a:r>
            <a:endParaRPr lang="en-US" b="1" dirty="0"/>
          </a:p>
        </p:txBody>
      </p:sp>
    </p:spTree>
    <p:extLst>
      <p:ext uri="{BB962C8B-B14F-4D97-AF65-F5344CB8AC3E}">
        <p14:creationId xmlns:p14="http://schemas.microsoft.com/office/powerpoint/2010/main" val="247476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Detailed Outline  </a:t>
            </a:r>
            <a:br>
              <a:rPr lang="en-US" sz="2800" b="1" dirty="0" smtClean="0"/>
            </a:br>
            <a:r>
              <a:rPr lang="en-US" sz="2800" b="1" dirty="0" smtClean="0"/>
              <a:t>I. Jerusalem Must Fall</a:t>
            </a:r>
            <a:endParaRPr lang="en-US" sz="2800" b="1" dirty="0"/>
          </a:p>
        </p:txBody>
      </p:sp>
      <p:sp>
        <p:nvSpPr>
          <p:cNvPr id="3" name="Content Placeholder 2"/>
          <p:cNvSpPr>
            <a:spLocks noGrp="1"/>
          </p:cNvSpPr>
          <p:nvPr>
            <p:ph idx="1"/>
          </p:nvPr>
        </p:nvSpPr>
        <p:spPr>
          <a:xfrm>
            <a:off x="457200" y="1752600"/>
            <a:ext cx="8458200" cy="4373563"/>
          </a:xfrm>
        </p:spPr>
        <p:txBody>
          <a:bodyPr>
            <a:normAutofit/>
          </a:bodyPr>
          <a:lstStyle/>
          <a:p>
            <a:pPr marL="114300" indent="0">
              <a:buNone/>
            </a:pPr>
            <a:r>
              <a:rPr lang="en-US" sz="2000" b="1" dirty="0" err="1"/>
              <a:t>Ch</a:t>
            </a:r>
            <a:r>
              <a:rPr lang="en-US" sz="2000" b="1" dirty="0"/>
              <a:t> 1-3  Vision and Commission of Ezekiel</a:t>
            </a:r>
          </a:p>
          <a:p>
            <a:pPr marL="114300" indent="0">
              <a:buNone/>
            </a:pPr>
            <a:r>
              <a:rPr lang="en-US" sz="2000" b="1" dirty="0" err="1"/>
              <a:t>Ch</a:t>
            </a:r>
            <a:r>
              <a:rPr lang="en-US" sz="2000" b="1" dirty="0"/>
              <a:t> 4  Ezekiel acts out the destruction of Jerusalem</a:t>
            </a:r>
          </a:p>
          <a:p>
            <a:pPr marL="114300" indent="0">
              <a:buNone/>
            </a:pPr>
            <a:r>
              <a:rPr lang="en-US" sz="2000" b="1" dirty="0" err="1"/>
              <a:t>Ch</a:t>
            </a:r>
            <a:r>
              <a:rPr lang="en-US" sz="2000" b="1" dirty="0"/>
              <a:t> 5  A haircut and its meaning</a:t>
            </a:r>
          </a:p>
          <a:p>
            <a:pPr marL="114300" indent="0">
              <a:buNone/>
            </a:pPr>
            <a:r>
              <a:rPr lang="en-US" sz="2000" b="1" dirty="0" err="1"/>
              <a:t>Ch</a:t>
            </a:r>
            <a:r>
              <a:rPr lang="en-US" sz="2000" b="1" dirty="0"/>
              <a:t> 6-7  Idolatry of Judah</a:t>
            </a:r>
          </a:p>
          <a:p>
            <a:pPr marL="114300" indent="0">
              <a:buNone/>
            </a:pPr>
            <a:r>
              <a:rPr lang="en-US" sz="2000" b="1" dirty="0" err="1"/>
              <a:t>Ch</a:t>
            </a:r>
            <a:r>
              <a:rPr lang="en-US" sz="2000" b="1" dirty="0"/>
              <a:t> 8-11  The necessity of the destruction of Jerusalem and Judah</a:t>
            </a:r>
          </a:p>
          <a:p>
            <a:pPr marL="114300" indent="0">
              <a:buNone/>
            </a:pPr>
            <a:r>
              <a:rPr lang="en-US" sz="2000" b="1" dirty="0" err="1"/>
              <a:t>Ch</a:t>
            </a:r>
            <a:r>
              <a:rPr lang="en-US" sz="2000" b="1" dirty="0"/>
              <a:t> 12 Signs and warning of judgment</a:t>
            </a:r>
          </a:p>
          <a:p>
            <a:pPr marL="114300" indent="0">
              <a:buNone/>
            </a:pPr>
            <a:r>
              <a:rPr lang="en-US" sz="2000" b="1" dirty="0" err="1"/>
              <a:t>Ch</a:t>
            </a:r>
            <a:r>
              <a:rPr lang="en-US" sz="2000" b="1" dirty="0"/>
              <a:t> 13 False prophets</a:t>
            </a:r>
          </a:p>
          <a:p>
            <a:pPr marL="114300" indent="0">
              <a:buNone/>
            </a:pPr>
            <a:r>
              <a:rPr lang="en-US" sz="2000" b="1" dirty="0" err="1"/>
              <a:t>Ch</a:t>
            </a:r>
            <a:r>
              <a:rPr lang="en-US" sz="2000" b="1" dirty="0"/>
              <a:t> 14 God, the righteous judge</a:t>
            </a:r>
          </a:p>
          <a:p>
            <a:pPr marL="114300" indent="0">
              <a:buNone/>
            </a:pPr>
            <a:r>
              <a:rPr lang="en-US" sz="2000" b="1" dirty="0" err="1"/>
              <a:t>Ch</a:t>
            </a:r>
            <a:r>
              <a:rPr lang="en-US" sz="2000" b="1" dirty="0"/>
              <a:t> 15  The parable of the useless vine</a:t>
            </a:r>
          </a:p>
          <a:p>
            <a:pPr marL="114300" indent="0">
              <a:buNone/>
            </a:pPr>
            <a:r>
              <a:rPr lang="en-US" sz="2000" b="1" dirty="0" err="1"/>
              <a:t>Ch</a:t>
            </a:r>
            <a:r>
              <a:rPr lang="en-US" sz="2000" b="1" dirty="0"/>
              <a:t> 16 Shameful history</a:t>
            </a:r>
          </a:p>
          <a:p>
            <a:pPr marL="114300" indent="0">
              <a:buNone/>
            </a:pPr>
            <a:endParaRPr lang="en-US" sz="2000" dirty="0"/>
          </a:p>
        </p:txBody>
      </p:sp>
    </p:spTree>
    <p:extLst>
      <p:ext uri="{BB962C8B-B14F-4D97-AF65-F5344CB8AC3E}">
        <p14:creationId xmlns:p14="http://schemas.microsoft.com/office/powerpoint/2010/main" val="164366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Detailed Outline (cont.)</a:t>
            </a:r>
            <a:br>
              <a:rPr lang="en-US" sz="2800" b="1" dirty="0" smtClean="0"/>
            </a:br>
            <a:r>
              <a:rPr lang="en-US" sz="2800" b="1" dirty="0" smtClean="0"/>
              <a:t>Judah Must Be Destroyed</a:t>
            </a:r>
            <a:endParaRPr lang="en-US" sz="2800" b="1" dirty="0"/>
          </a:p>
        </p:txBody>
      </p:sp>
      <p:sp>
        <p:nvSpPr>
          <p:cNvPr id="3" name="Content Placeholder 2"/>
          <p:cNvSpPr>
            <a:spLocks noGrp="1"/>
          </p:cNvSpPr>
          <p:nvPr>
            <p:ph idx="1"/>
          </p:nvPr>
        </p:nvSpPr>
        <p:spPr/>
        <p:txBody>
          <a:bodyPr/>
          <a:lstStyle/>
          <a:p>
            <a:pPr marL="114300" indent="0">
              <a:buNone/>
            </a:pPr>
            <a:r>
              <a:rPr lang="en-US" b="1" dirty="0" err="1"/>
              <a:t>Ch</a:t>
            </a:r>
            <a:r>
              <a:rPr lang="en-US" b="1" dirty="0"/>
              <a:t> 17 Parable of the two eagles</a:t>
            </a:r>
          </a:p>
          <a:p>
            <a:pPr marL="114300" indent="0">
              <a:buNone/>
            </a:pPr>
            <a:r>
              <a:rPr lang="en-US" b="1" dirty="0" err="1"/>
              <a:t>Ch</a:t>
            </a:r>
            <a:r>
              <a:rPr lang="en-US" b="1" dirty="0"/>
              <a:t> 18 Individual righteousness</a:t>
            </a:r>
          </a:p>
          <a:p>
            <a:pPr marL="114300" indent="0">
              <a:buNone/>
            </a:pPr>
            <a:r>
              <a:rPr lang="en-US" b="1" dirty="0" err="1"/>
              <a:t>Ch</a:t>
            </a:r>
            <a:r>
              <a:rPr lang="en-US" b="1" dirty="0"/>
              <a:t> 19 Parable of the lion and of the vine</a:t>
            </a:r>
          </a:p>
          <a:p>
            <a:pPr marL="114300" indent="0">
              <a:buNone/>
            </a:pPr>
            <a:r>
              <a:rPr lang="en-US" b="1" dirty="0" err="1"/>
              <a:t>Ch</a:t>
            </a:r>
            <a:r>
              <a:rPr lang="en-US" b="1" dirty="0"/>
              <a:t> 20 A record of rebellion</a:t>
            </a:r>
          </a:p>
          <a:p>
            <a:pPr marL="114300" indent="0">
              <a:buNone/>
            </a:pPr>
            <a:r>
              <a:rPr lang="en-US" b="1" dirty="0" err="1"/>
              <a:t>Ch</a:t>
            </a:r>
            <a:r>
              <a:rPr lang="en-US" b="1" dirty="0"/>
              <a:t> 21 Babylon, the sword of God</a:t>
            </a:r>
          </a:p>
          <a:p>
            <a:pPr marL="114300" indent="0">
              <a:buNone/>
            </a:pPr>
            <a:r>
              <a:rPr lang="en-US" b="1" dirty="0" err="1"/>
              <a:t>Ch</a:t>
            </a:r>
            <a:r>
              <a:rPr lang="en-US" b="1" dirty="0"/>
              <a:t> 22 Corruption of God’s people</a:t>
            </a:r>
          </a:p>
          <a:p>
            <a:pPr marL="114300" indent="0">
              <a:buNone/>
            </a:pPr>
            <a:r>
              <a:rPr lang="en-US" b="1" dirty="0" err="1"/>
              <a:t>Ch</a:t>
            </a:r>
            <a:r>
              <a:rPr lang="en-US" b="1" dirty="0"/>
              <a:t> 23 </a:t>
            </a:r>
            <a:r>
              <a:rPr lang="en-US" b="1" dirty="0" err="1"/>
              <a:t>Ohola</a:t>
            </a:r>
            <a:r>
              <a:rPr lang="en-US" b="1" dirty="0"/>
              <a:t> and </a:t>
            </a:r>
            <a:r>
              <a:rPr lang="en-US" b="1" dirty="0" err="1"/>
              <a:t>Oholibah</a:t>
            </a:r>
            <a:endParaRPr lang="en-US" b="1" dirty="0"/>
          </a:p>
          <a:p>
            <a:pPr marL="114300" indent="0">
              <a:buNone/>
            </a:pPr>
            <a:r>
              <a:rPr lang="en-US" b="1" dirty="0" err="1"/>
              <a:t>Ch</a:t>
            </a:r>
            <a:r>
              <a:rPr lang="en-US" b="1" dirty="0"/>
              <a:t> 24 The cauldron.  Ezekiel refuses to mourn.</a:t>
            </a:r>
          </a:p>
          <a:p>
            <a:pPr marL="114300" indent="0">
              <a:buNone/>
            </a:pPr>
            <a:endParaRPr lang="en-US" dirty="0"/>
          </a:p>
        </p:txBody>
      </p:sp>
    </p:spTree>
    <p:extLst>
      <p:ext uri="{BB962C8B-B14F-4D97-AF65-F5344CB8AC3E}">
        <p14:creationId xmlns:p14="http://schemas.microsoft.com/office/powerpoint/2010/main" val="43299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Detailed Outline (cont.)</a:t>
            </a:r>
            <a:endParaRPr lang="en-US" sz="2800" b="1" dirty="0"/>
          </a:p>
        </p:txBody>
      </p:sp>
      <p:sp>
        <p:nvSpPr>
          <p:cNvPr id="3" name="Content Placeholder 2"/>
          <p:cNvSpPr>
            <a:spLocks noGrp="1"/>
          </p:cNvSpPr>
          <p:nvPr>
            <p:ph idx="1"/>
          </p:nvPr>
        </p:nvSpPr>
        <p:spPr/>
        <p:txBody>
          <a:bodyPr/>
          <a:lstStyle/>
          <a:p>
            <a:pPr marL="114300" indent="0">
              <a:buNone/>
            </a:pPr>
            <a:r>
              <a:rPr lang="en-US" b="1" dirty="0"/>
              <a:t>II </a:t>
            </a:r>
            <a:r>
              <a:rPr lang="en-US" b="1" dirty="0" err="1"/>
              <a:t>Ch</a:t>
            </a:r>
            <a:r>
              <a:rPr lang="en-US" b="1" dirty="0"/>
              <a:t> 25-32  The End of the Road for Judah’s enemies</a:t>
            </a:r>
          </a:p>
          <a:p>
            <a:pPr marL="114300" indent="0">
              <a:buNone/>
            </a:pPr>
            <a:endParaRPr lang="en-US" b="1" dirty="0"/>
          </a:p>
          <a:p>
            <a:pPr marL="114300" indent="0">
              <a:buNone/>
            </a:pPr>
            <a:r>
              <a:rPr lang="en-US" b="1" dirty="0" err="1"/>
              <a:t>Ch</a:t>
            </a:r>
            <a:r>
              <a:rPr lang="en-US" b="1" dirty="0"/>
              <a:t> 25 Ammon</a:t>
            </a:r>
          </a:p>
          <a:p>
            <a:pPr marL="114300" indent="0">
              <a:buNone/>
            </a:pPr>
            <a:r>
              <a:rPr lang="en-US" b="1" dirty="0" err="1"/>
              <a:t>Ch</a:t>
            </a:r>
            <a:r>
              <a:rPr lang="en-US" b="1" dirty="0"/>
              <a:t> 26-28 </a:t>
            </a:r>
            <a:r>
              <a:rPr lang="en-US" b="1" dirty="0" err="1"/>
              <a:t>Tyre</a:t>
            </a:r>
            <a:endParaRPr lang="en-US" b="1" dirty="0"/>
          </a:p>
          <a:p>
            <a:pPr marL="114300" indent="0">
              <a:buNone/>
            </a:pPr>
            <a:r>
              <a:rPr lang="en-US" b="1" dirty="0" err="1"/>
              <a:t>Ch</a:t>
            </a:r>
            <a:r>
              <a:rPr lang="en-US" b="1" dirty="0"/>
              <a:t> 28 Sidon</a:t>
            </a:r>
          </a:p>
          <a:p>
            <a:pPr marL="114300" indent="0">
              <a:buNone/>
            </a:pPr>
            <a:r>
              <a:rPr lang="en-US" b="1" dirty="0" err="1"/>
              <a:t>Ch</a:t>
            </a:r>
            <a:r>
              <a:rPr lang="en-US" b="1" dirty="0"/>
              <a:t> 29-32 Egypt</a:t>
            </a:r>
          </a:p>
          <a:p>
            <a:pPr marL="114300" indent="0">
              <a:buNone/>
            </a:pPr>
            <a:endParaRPr lang="en-US" b="1" dirty="0"/>
          </a:p>
          <a:p>
            <a:pPr marL="114300" indent="0">
              <a:buNone/>
            </a:pPr>
            <a:r>
              <a:rPr lang="en-US" b="1" dirty="0"/>
              <a:t>III   </a:t>
            </a:r>
            <a:r>
              <a:rPr lang="en-US" b="1" dirty="0" err="1"/>
              <a:t>Ch</a:t>
            </a:r>
            <a:r>
              <a:rPr lang="en-US" b="1" dirty="0"/>
              <a:t> 33  </a:t>
            </a:r>
            <a:r>
              <a:rPr lang="en-US" b="1" dirty="0" smtClean="0"/>
              <a:t>Transition: The </a:t>
            </a:r>
            <a:r>
              <a:rPr lang="en-US" b="1" dirty="0"/>
              <a:t>Watchman, Jerusalem has been destroyed </a:t>
            </a:r>
          </a:p>
        </p:txBody>
      </p:sp>
    </p:spTree>
    <p:extLst>
      <p:ext uri="{BB962C8B-B14F-4D97-AF65-F5344CB8AC3E}">
        <p14:creationId xmlns:p14="http://schemas.microsoft.com/office/powerpoint/2010/main" val="1449914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5588</TotalTime>
  <Words>4959</Words>
  <Application>Microsoft Office PowerPoint</Application>
  <PresentationFormat>On-screen Show (4:3)</PresentationFormat>
  <Paragraphs>606</Paragraphs>
  <Slides>63</Slides>
  <Notes>2</Notes>
  <HiddenSlides>0</HiddenSlides>
  <MMClips>0</MMClips>
  <ScaleCrop>false</ScaleCrop>
  <HeadingPairs>
    <vt:vector size="4" baseType="variant">
      <vt:variant>
        <vt:lpstr>Theme</vt:lpstr>
      </vt:variant>
      <vt:variant>
        <vt:i4>2</vt:i4>
      </vt:variant>
      <vt:variant>
        <vt:lpstr>Slide Titles</vt:lpstr>
      </vt:variant>
      <vt:variant>
        <vt:i4>63</vt:i4>
      </vt:variant>
    </vt:vector>
  </HeadingPairs>
  <TitlesOfParts>
    <vt:vector size="65" baseType="lpstr">
      <vt:lpstr>Apothecary</vt:lpstr>
      <vt:lpstr>Stream</vt:lpstr>
      <vt:lpstr>The book of Ezekiel</vt:lpstr>
      <vt:lpstr>PowerPoint Presentation</vt:lpstr>
      <vt:lpstr>Historical   Background</vt:lpstr>
      <vt:lpstr>Ezekiel’s Place in History</vt:lpstr>
      <vt:lpstr>Themes in Ezekiel</vt:lpstr>
      <vt:lpstr>Ezekiel Outline</vt:lpstr>
      <vt:lpstr>Detailed Outline   I. Jerusalem Must Fall</vt:lpstr>
      <vt:lpstr>Detailed Outline (cont.) Judah Must Be Destroyed</vt:lpstr>
      <vt:lpstr>Detailed Outline (cont.)</vt:lpstr>
      <vt:lpstr>Detailed Outline (cont.) Jerusalem Must Be comforted</vt:lpstr>
      <vt:lpstr>Ezekiel 1</vt:lpstr>
      <vt:lpstr>Ezekiel’s vision</vt:lpstr>
      <vt:lpstr>Ezekiel 2 &amp; 3 Ezekiel Commissioned</vt:lpstr>
      <vt:lpstr>Why Do the Captives Continue to be stubborn?</vt:lpstr>
      <vt:lpstr>Ezekiel’s Commission (cont.)</vt:lpstr>
      <vt:lpstr>Ezekiel:  The Watchman of Israel</vt:lpstr>
      <vt:lpstr>Ezekiel 4 &amp; 5 Dramatic symbolism</vt:lpstr>
      <vt:lpstr>Ezekiel 5  Ezekiel gets a haircut</vt:lpstr>
      <vt:lpstr>Ezekiel 6 &amp; 7 Judgment on Judah (and a ray of hope)</vt:lpstr>
      <vt:lpstr>Ezekiel 7  Cursed Money</vt:lpstr>
      <vt:lpstr>Ezekiel Ch 8-11  Necessity of destruction of Judah</vt:lpstr>
      <vt:lpstr>Ezekiel 9</vt:lpstr>
      <vt:lpstr>Ezekiel and Theodicy</vt:lpstr>
      <vt:lpstr>Ezekiel 9 (cont.)</vt:lpstr>
      <vt:lpstr>Ezekiel 10,11  Necessity of Judgment</vt:lpstr>
      <vt:lpstr>Ezekiel 11  Judgment on the Leaders of Judah</vt:lpstr>
      <vt:lpstr>Ezekiel 12   Acting out the destruction of Jerusalem</vt:lpstr>
      <vt:lpstr>Ezekiel 13  False Prophets Condemned</vt:lpstr>
      <vt:lpstr>Ezekiel 14 Idols in the heart</vt:lpstr>
      <vt:lpstr>Ezekiel 15  The useless vine</vt:lpstr>
      <vt:lpstr>Ezekiel 16   Shameful history</vt:lpstr>
      <vt:lpstr>Ezekiel 17  Parable of two eagles</vt:lpstr>
      <vt:lpstr>Ezek 17 cont.  God’s remnant</vt:lpstr>
      <vt:lpstr>Ezekiel 18  Individual Righteousness</vt:lpstr>
      <vt:lpstr>Ezek 18 (cont) individual righteousness</vt:lpstr>
      <vt:lpstr>Ezekiel 19  Parables of the lion and the vine</vt:lpstr>
      <vt:lpstr>Ezekiel 20  More shameful history</vt:lpstr>
      <vt:lpstr>Ezekiel 20:45-21:32  Babylon the sword of god</vt:lpstr>
      <vt:lpstr>Ezekiel 21:26-27  God turns things upside down</vt:lpstr>
      <vt:lpstr>Ezekiel 22 Shameful Judah part III</vt:lpstr>
      <vt:lpstr>Ezekiel 23   Oholah and oholibah</vt:lpstr>
      <vt:lpstr>Oholah and Oholibah cont.</vt:lpstr>
      <vt:lpstr>Ezekiel 24  The cauldron  Ezekiel refuses to mourn</vt:lpstr>
      <vt:lpstr>Part II  The End of the road for god’s enemies  Ch 25-32</vt:lpstr>
      <vt:lpstr>Part III  Ezekiel 33  Transition   jerusalem has been destroyed</vt:lpstr>
      <vt:lpstr>Ezek 33 cont.</vt:lpstr>
      <vt:lpstr>Ezekiel 33  Jerusalem has fallen</vt:lpstr>
      <vt:lpstr>IV  ezekiel 34-48  Comfort for God’s people.  The Messiah is coming!</vt:lpstr>
      <vt:lpstr>Ezekiel 34   The Messiah: A better shepherd</vt:lpstr>
      <vt:lpstr>Ezek 34  The Good shepherd is coming</vt:lpstr>
      <vt:lpstr>Ezekiel 36  The mountain of the lord</vt:lpstr>
      <vt:lpstr>Ezek 36  a new covenant</vt:lpstr>
      <vt:lpstr>Ezekiel 37 the valley of dry bones</vt:lpstr>
      <vt:lpstr>Ezek 37  The valley of dry bones</vt:lpstr>
      <vt:lpstr>Ezekiel 37 cont.</vt:lpstr>
      <vt:lpstr>Ezekiel 38-39  gog and magog</vt:lpstr>
      <vt:lpstr>Ezekiel 38-39  gog and magog</vt:lpstr>
      <vt:lpstr>Gog and magog (cont.)</vt:lpstr>
      <vt:lpstr>Apocalyptic literature</vt:lpstr>
      <vt:lpstr>Ezekiel 40-48  The Temple rebuilt restoration of the remnant</vt:lpstr>
      <vt:lpstr>Ezekiel 40-48</vt:lpstr>
      <vt:lpstr>Ezekiel 40-48 (cont.)</vt:lpstr>
      <vt:lpstr>Summary of Ezek 40-48 (and perhaps of the entire book of ezekiel)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 Ezekiel, Daniel</dc:title>
  <dc:creator>pedro</dc:creator>
  <cp:lastModifiedBy>John Oakes</cp:lastModifiedBy>
  <cp:revision>213</cp:revision>
  <cp:lastPrinted>2012-05-31T00:05:14Z</cp:lastPrinted>
  <dcterms:created xsi:type="dcterms:W3CDTF">2012-03-18T21:08:42Z</dcterms:created>
  <dcterms:modified xsi:type="dcterms:W3CDTF">2014-09-11T02:56:11Z</dcterms:modified>
</cp:coreProperties>
</file>