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9144000" cy="6858000"/>
  <p:notesSz cx="6858000" cy="9144000"/>
  <p:defaultTextStyle>
    <a:lvl1pPr>
      <a:defRPr>
        <a:solidFill>
          <a:srgbClr val="008000"/>
        </a:solidFill>
        <a:latin typeface="Arial"/>
        <a:ea typeface="Arial"/>
        <a:cs typeface="Arial"/>
        <a:sym typeface="Arial"/>
      </a:defRPr>
    </a:lvl1pPr>
    <a:lvl2pPr indent="457200">
      <a:defRPr>
        <a:solidFill>
          <a:srgbClr val="008000"/>
        </a:solidFill>
        <a:latin typeface="Arial"/>
        <a:ea typeface="Arial"/>
        <a:cs typeface="Arial"/>
        <a:sym typeface="Arial"/>
      </a:defRPr>
    </a:lvl2pPr>
    <a:lvl3pPr indent="914400">
      <a:defRPr>
        <a:solidFill>
          <a:srgbClr val="008000"/>
        </a:solidFill>
        <a:latin typeface="Arial"/>
        <a:ea typeface="Arial"/>
        <a:cs typeface="Arial"/>
        <a:sym typeface="Arial"/>
      </a:defRPr>
    </a:lvl3pPr>
    <a:lvl4pPr indent="1371600">
      <a:defRPr>
        <a:solidFill>
          <a:srgbClr val="008000"/>
        </a:solidFill>
        <a:latin typeface="Arial"/>
        <a:ea typeface="Arial"/>
        <a:cs typeface="Arial"/>
        <a:sym typeface="Arial"/>
      </a:defRPr>
    </a:lvl4pPr>
    <a:lvl5pPr indent="1828800">
      <a:defRPr>
        <a:solidFill>
          <a:srgbClr val="008000"/>
        </a:solidFill>
        <a:latin typeface="Arial"/>
        <a:ea typeface="Arial"/>
        <a:cs typeface="Arial"/>
        <a:sym typeface="Arial"/>
      </a:defRPr>
    </a:lvl5pPr>
    <a:lvl6pPr>
      <a:defRPr>
        <a:solidFill>
          <a:srgbClr val="008000"/>
        </a:solidFill>
        <a:latin typeface="Arial"/>
        <a:ea typeface="Arial"/>
        <a:cs typeface="Arial"/>
        <a:sym typeface="Arial"/>
      </a:defRPr>
    </a:lvl6pPr>
    <a:lvl7pPr>
      <a:defRPr>
        <a:solidFill>
          <a:srgbClr val="008000"/>
        </a:solidFill>
        <a:latin typeface="Arial"/>
        <a:ea typeface="Arial"/>
        <a:cs typeface="Arial"/>
        <a:sym typeface="Arial"/>
      </a:defRPr>
    </a:lvl7pPr>
    <a:lvl8pPr>
      <a:defRPr>
        <a:solidFill>
          <a:srgbClr val="008000"/>
        </a:solidFill>
        <a:latin typeface="Arial"/>
        <a:ea typeface="Arial"/>
        <a:cs typeface="Arial"/>
        <a:sym typeface="Arial"/>
      </a:defRPr>
    </a:lvl8pPr>
    <a:lvl9pPr>
      <a:defRPr>
        <a:solidFill>
          <a:srgbClr val="008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8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ECCA"/>
          </a:solidFill>
        </a:fill>
      </a:tcStyle>
    </a:wholeTbl>
    <a:band2H>
      <a:tcTxStyle b="def" i="def"/>
      <a:tcStyle>
        <a:tcBdr/>
        <a:fill>
          <a:solidFill>
            <a:srgbClr val="EFF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CC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CC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CC0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8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E8E2"/>
          </a:solidFill>
        </a:fill>
      </a:tcStyle>
    </a:wholeTbl>
    <a:band2H>
      <a:tcTxStyle b="def" i="def"/>
      <a:tcStyle>
        <a:tcBdr/>
        <a:fill>
          <a:solidFill>
            <a:srgbClr val="F1F4F1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BFA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BFA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BFAA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8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6CA"/>
          </a:solidFill>
        </a:fill>
      </a:tcStyle>
    </a:wholeTbl>
    <a:band2H>
      <a:tcTxStyle b="def" i="def"/>
      <a:tcStyle>
        <a:tcBdr/>
        <a:fill>
          <a:solidFill>
            <a:srgbClr val="E6F3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B9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B9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B90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8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C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CC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8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8000"/>
              </a:solidFill>
              <a:prstDash val="solid"/>
              <a:bevel/>
            </a:ln>
          </a:top>
          <a:bottom>
            <a:ln w="254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8000"/>
              </a:solidFill>
              <a:prstDash val="solid"/>
              <a:bevel/>
            </a:ln>
          </a:top>
          <a:bottom>
            <a:ln w="25400" cap="flat">
              <a:solidFill>
                <a:srgbClr val="008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CC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8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7CA"/>
          </a:solidFill>
        </a:fill>
      </a:tcStyle>
    </a:wholeTbl>
    <a:band2H>
      <a:tcTxStyle b="def" i="def"/>
      <a:tcStyle>
        <a:tcBdr/>
        <a:fill>
          <a:solidFill>
            <a:srgbClr val="E6EC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8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8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8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/>
          <p:nvPr/>
        </p:nvGrpSpPr>
        <p:grpSpPr>
          <a:xfrm>
            <a:off x="319087" y="1752600"/>
            <a:ext cx="8824913" cy="5129213"/>
            <a:chOff x="0" y="0"/>
            <a:chExt cx="8824912" cy="5129212"/>
          </a:xfrm>
        </p:grpSpPr>
        <p:sp>
          <p:nvSpPr>
            <p:cNvPr id="15" name="Shape 15"/>
            <p:cNvSpPr/>
            <p:nvPr/>
          </p:nvSpPr>
          <p:spPr>
            <a:xfrm>
              <a:off x="14287" y="0"/>
              <a:ext cx="8810626" cy="510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4" y="0"/>
                  </a:moveTo>
                  <a:lnTo>
                    <a:pt x="1296" y="8664"/>
                  </a:lnTo>
                  <a:lnTo>
                    <a:pt x="0" y="8664"/>
                  </a:lnTo>
                  <a:lnTo>
                    <a:pt x="23" y="2156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006600">
                <a:alpha val="3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" name="Shape 16"/>
            <p:cNvSpPr/>
            <p:nvPr/>
          </p:nvSpPr>
          <p:spPr>
            <a:xfrm>
              <a:off x="519112" y="2057400"/>
              <a:ext cx="8305801" cy="3048000"/>
            </a:xfrm>
            <a:prstGeom prst="rect">
              <a:avLst/>
            </a:prstGeom>
            <a:solidFill>
              <a:srgbClr val="006600">
                <a:alpha val="3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" name="Shape 17"/>
            <p:cNvSpPr/>
            <p:nvPr/>
          </p:nvSpPr>
          <p:spPr>
            <a:xfrm>
              <a:off x="-1" y="2020887"/>
              <a:ext cx="5484814" cy="46038"/>
            </a:xfrm>
            <a:prstGeom prst="rect">
              <a:avLst/>
            </a:prstGeom>
            <a:gradFill flip="none" rotWithShape="1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" name="Shape 18"/>
            <p:cNvSpPr/>
            <p:nvPr/>
          </p:nvSpPr>
          <p:spPr>
            <a:xfrm>
              <a:off x="519112" y="0"/>
              <a:ext cx="7769226" cy="46038"/>
            </a:xfrm>
            <a:prstGeom prst="rect">
              <a:avLst/>
            </a:prstGeom>
            <a:gradFill flip="none" rotWithShape="1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2020887"/>
              <a:ext cx="47625" cy="3108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0880" y="21600"/>
                  </a:lnTo>
                  <a:lnTo>
                    <a:pt x="21600" y="41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0"/>
                  </a:srgbClr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" name="Shape 20"/>
            <p:cNvSpPr/>
            <p:nvPr/>
          </p:nvSpPr>
          <p:spPr>
            <a:xfrm>
              <a:off x="519112" y="0"/>
              <a:ext cx="46038" cy="511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110" y="2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0"/>
                  </a:srgbClr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00"/>
            </a:gs>
            <a:gs pos="100000">
              <a:srgbClr val="008000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319087" y="1828800"/>
            <a:ext cx="8824913" cy="5029200"/>
            <a:chOff x="0" y="0"/>
            <a:chExt cx="8824912" cy="5029200"/>
          </a:xfrm>
        </p:grpSpPr>
        <p:sp>
          <p:nvSpPr>
            <p:cNvPr id="2" name="Shape 2"/>
            <p:cNvSpPr/>
            <p:nvPr/>
          </p:nvSpPr>
          <p:spPr>
            <a:xfrm>
              <a:off x="519112" y="2789237"/>
              <a:ext cx="8305801" cy="2239963"/>
            </a:xfrm>
            <a:prstGeom prst="rect">
              <a:avLst/>
            </a:prstGeom>
            <a:solidFill>
              <a:srgbClr val="006600">
                <a:alpha val="3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" name="Shape 3"/>
            <p:cNvSpPr/>
            <p:nvPr/>
          </p:nvSpPr>
          <p:spPr>
            <a:xfrm>
              <a:off x="14287" y="0"/>
              <a:ext cx="8810626" cy="502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4" y="12027"/>
                  </a:moveTo>
                  <a:lnTo>
                    <a:pt x="0" y="1202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284" y="0"/>
                  </a:lnTo>
                  <a:lnTo>
                    <a:pt x="1284" y="12027"/>
                  </a:lnTo>
                  <a:close/>
                </a:path>
              </a:pathLst>
            </a:custGeom>
            <a:solidFill>
              <a:srgbClr val="006600">
                <a:alpha val="3019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" name="Shape 4"/>
            <p:cNvSpPr/>
            <p:nvPr/>
          </p:nvSpPr>
          <p:spPr>
            <a:xfrm>
              <a:off x="519112" y="2825750"/>
              <a:ext cx="8305801" cy="2203450"/>
            </a:xfrm>
            <a:prstGeom prst="rect">
              <a:avLst/>
            </a:prstGeom>
            <a:solidFill>
              <a:srgbClr val="00CC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" name="Shape 5"/>
            <p:cNvSpPr/>
            <p:nvPr/>
          </p:nvSpPr>
          <p:spPr>
            <a:xfrm>
              <a:off x="519112" y="0"/>
              <a:ext cx="7313613" cy="46038"/>
            </a:xfrm>
            <a:prstGeom prst="rect">
              <a:avLst/>
            </a:prstGeom>
            <a:gradFill flip="none" rotWithShape="1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" name="Shape 6"/>
            <p:cNvSpPr/>
            <p:nvPr/>
          </p:nvSpPr>
          <p:spPr>
            <a:xfrm>
              <a:off x="519112" y="0"/>
              <a:ext cx="46038" cy="283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110" y="2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" name="Shape 7"/>
            <p:cNvSpPr/>
            <p:nvPr/>
          </p:nvSpPr>
          <p:spPr>
            <a:xfrm>
              <a:off x="517525" y="2781300"/>
              <a:ext cx="46038" cy="224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0855" y="366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0"/>
                  </a:srgbClr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" name="Shape 8"/>
            <p:cNvSpPr/>
            <p:nvPr/>
          </p:nvSpPr>
          <p:spPr>
            <a:xfrm>
              <a:off x="0" y="2781300"/>
              <a:ext cx="4570413" cy="46038"/>
            </a:xfrm>
            <a:prstGeom prst="rect">
              <a:avLst/>
            </a:prstGeom>
            <a:gradFill flip="none" rotWithShape="1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" name="Shape 9"/>
            <p:cNvSpPr/>
            <p:nvPr/>
          </p:nvSpPr>
          <p:spPr>
            <a:xfrm>
              <a:off x="0" y="2781300"/>
              <a:ext cx="47625" cy="224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0880" y="21600"/>
                  </a:lnTo>
                  <a:lnTo>
                    <a:pt x="21600" y="41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10000"/>
                  </a:srgbClr>
                </a:gs>
                <a:gs pos="100000">
                  <a:srgbClr val="1F791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1" name="Shape 11"/>
          <p:cNvSpPr/>
          <p:nvPr>
            <p:ph type="sldNum" sz="quarter" idx="2"/>
          </p:nvPr>
        </p:nvSpPr>
        <p:spPr>
          <a:xfrm>
            <a:off x="6937375" y="6245225"/>
            <a:ext cx="1901825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spd="med" advClick="1"/>
  <p:txStyles>
    <p:titleStyle>
      <a:lvl1pPr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1pPr>
      <a:lvl2pPr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2pPr>
      <a:lvl3pPr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3pPr>
      <a:lvl4pPr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4pPr>
      <a:lvl5pPr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5pPr>
      <a:lvl6pPr indent="457200"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6pPr>
      <a:lvl7pPr indent="914400"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7pPr>
      <a:lvl8pPr indent="1371600"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8pPr>
      <a:lvl9pPr indent="1828800">
        <a:defRPr b="1" sz="4400">
          <a:solidFill>
            <a:srgbClr val="FFFFB7"/>
          </a:solidFill>
          <a:latin typeface="Arial Black"/>
          <a:ea typeface="Arial Black"/>
          <a:cs typeface="Arial Black"/>
          <a:sym typeface="Arial Black"/>
        </a:defRPr>
      </a:lvl9pPr>
    </p:titleStyle>
    <p:bodyStyle>
      <a:lvl1pPr marL="342900" indent="-342900">
        <a:spcBef>
          <a:spcPts val="700"/>
        </a:spcBef>
        <a:buClr>
          <a:srgbClr val="99FF66"/>
        </a:buClr>
        <a:buSzPct val="100000"/>
        <a:buFont typeface="Wingdings"/>
        <a:buChar char="▪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Clr>
          <a:srgbClr val="99FF66"/>
        </a:buClr>
        <a:buSzPct val="100000"/>
        <a:buFont typeface="Wingdings"/>
        <a:buChar char="▪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Clr>
          <a:srgbClr val="99FF66"/>
        </a:buClr>
        <a:buSzPct val="100000"/>
        <a:buFont typeface="Wingdings"/>
        <a:buChar char="▪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Clr>
          <a:srgbClr val="99FF66"/>
        </a:buClr>
        <a:buSzPct val="100000"/>
        <a:buFont typeface="Wingdings"/>
        <a:buChar char="▪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Clr>
          <a:srgbClr val="99FF66"/>
        </a:buClr>
        <a:buSzPct val="100000"/>
        <a:buFont typeface="Wingdings"/>
        <a:buChar char="▪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Clr>
          <a:srgbClr val="99FF66"/>
        </a:buClr>
        <a:buSzPct val="100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Clr>
          <a:srgbClr val="99FF66"/>
        </a:buClr>
        <a:buSzPct val="100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Clr>
          <a:srgbClr val="99FF66"/>
        </a:buClr>
        <a:buSzPct val="100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Clr>
          <a:srgbClr val="99FF66"/>
        </a:buClr>
        <a:buSzPct val="100000"/>
        <a:buFont typeface="Wingdings"/>
        <a:buChar char="•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99CC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4294967295"/>
          </p:nvPr>
        </p:nvSpPr>
        <p:spPr>
          <a:xfrm>
            <a:off x="990600" y="3962400"/>
            <a:ext cx="6781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John Oakes, PhD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0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Apologetics Research Society</a:t>
            </a:r>
          </a:p>
        </p:txBody>
      </p:sp>
      <p:sp>
        <p:nvSpPr>
          <p:cNvPr id="27" name="Shape 27"/>
          <p:cNvSpPr/>
          <p:nvPr/>
        </p:nvSpPr>
        <p:spPr>
          <a:xfrm>
            <a:off x="845343" y="457200"/>
            <a:ext cx="7772401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5400">
                <a:solidFill>
                  <a:srgbClr val="FFFFB7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400">
                <a:solidFill>
                  <a:srgbClr val="FFFFB7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História da Igreja</a:t>
            </a:r>
          </a:p>
        </p:txBody>
      </p:sp>
      <p:sp>
        <p:nvSpPr>
          <p:cNvPr id="28" name="Shape 28"/>
          <p:cNvSpPr/>
          <p:nvPr/>
        </p:nvSpPr>
        <p:spPr>
          <a:xfrm>
            <a:off x="990600" y="3962400"/>
            <a:ext cx="6781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500"/>
              </a:spcBef>
              <a:buClr>
                <a:srgbClr val="99FF66"/>
              </a:buClr>
              <a:buFont typeface="Wingdings"/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John Oakes, PhD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spcBef>
                <a:spcPts val="500"/>
              </a:spcBef>
              <a:buClr>
                <a:srgbClr val="99FF66"/>
              </a:buClr>
              <a:buFont typeface="Wingdings"/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Apologetics Research Society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 idx="4294967295"/>
          </p:nvPr>
        </p:nvSpPr>
        <p:spPr>
          <a:xfrm>
            <a:off x="457200" y="244475"/>
            <a:ext cx="8385175" cy="89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Pontos importantes no 3º e 4º séculos</a:t>
            </a:r>
          </a:p>
        </p:txBody>
      </p:sp>
      <p:sp>
        <p:nvSpPr>
          <p:cNvPr id="55" name="Shape 55"/>
          <p:cNvSpPr/>
          <p:nvPr>
            <p:ph type="body" idx="4294967295"/>
          </p:nvPr>
        </p:nvSpPr>
        <p:spPr>
          <a:xfrm>
            <a:off x="609600" y="1219200"/>
            <a:ext cx="823595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Perseguições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Decius 249-251 Valerian 253-260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Diocletian 303-304 Galerain, Licinius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Edito de Milão 313  A tolerância do cristianismo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Constantino, Imperador de toda a Roma 323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Início da “cristandade”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Concílio de Nicéia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Arianismo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Credo Niceno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Juliano, o Apóstata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4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Agostinho (354-430) A Soberania de Deus</a:t>
            </a:r>
          </a:p>
        </p:txBody>
      </p:sp>
      <p:sp>
        <p:nvSpPr>
          <p:cNvPr id="58" name="Shape 58"/>
          <p:cNvSpPr/>
          <p:nvPr>
            <p:ph type="body" idx="4294967295"/>
          </p:nvPr>
        </p:nvSpPr>
        <p:spPr>
          <a:xfrm>
            <a:off x="609600" y="1752600"/>
            <a:ext cx="8235950" cy="434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Estabeleceu a base para cristandade, cristianismo medieval e a teologia da Reforma.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The City of God A Cidade de Deus, Cristandade, O Estado e a Igreja.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Pecado Original: A humanidade totalmente depravada 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Predestinação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Sacramentalismo Batismo, Ordinaçao etc </a:t>
            </a:r>
            <a:r>
              <a:rPr b="1" i="1"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ex opere opero</a:t>
            </a:r>
            <a:endParaRPr b="1" i="1"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Transubstanciação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Imaculada Conceição 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Reagiu contra donatistas 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Reagiu contra Pelágio, Pelagianismo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 idx="4294967295"/>
          </p:nvPr>
        </p:nvSpPr>
        <p:spPr>
          <a:xfrm>
            <a:off x="457200" y="244475"/>
            <a:ext cx="8385175" cy="82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Concílios Ecumênicos da Igreja</a:t>
            </a:r>
          </a:p>
        </p:txBody>
      </p:sp>
      <p:sp>
        <p:nvSpPr>
          <p:cNvPr id="61" name="Shape 61"/>
          <p:cNvSpPr/>
          <p:nvPr>
            <p:ph type="body" idx="4294967295"/>
          </p:nvPr>
        </p:nvSpPr>
        <p:spPr>
          <a:xfrm>
            <a:off x="457200" y="1143000"/>
            <a:ext cx="8007350" cy="556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Nicéia 325 arianismo Jesus plenamente divino (consubstancial ao Pai), homoousios vs homoiousious, Credo Niceno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Constantinopla 381 Espírito Santo também consubstancial com o Pai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Éfeso 431 Jesus humano e divino, condenou Nestório (uma natureza após a união hipostática), condenou Pelágio, Maria Theotokos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Calchedon 451 "Sem confusão, sem mudança" contra Monofisitas (Alexandria), que disse Jesus mudou quando ele tomou a forma humana, sem divisão, sem separação contra nestorianos (Antioquia), que separou Jesus em duas pessoas. A "união hipostática." Proteger o mistério.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Constantinopla 553 Condenou Orígenes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Constantinopla II 680 Contra Monotelismo (uma vontade divina)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Nicéia II 787 Iconoclasm Condenado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 idx="4294967295"/>
          </p:nvPr>
        </p:nvSpPr>
        <p:spPr>
          <a:xfrm>
            <a:off x="457200" y="244475"/>
            <a:ext cx="8385175" cy="1127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Ramos do cristianismo após 500</a:t>
            </a:r>
          </a:p>
        </p:txBody>
      </p:sp>
      <p:sp>
        <p:nvSpPr>
          <p:cNvPr id="64" name="Shape 64"/>
          <p:cNvSpPr/>
          <p:nvPr>
            <p:ph type="body" idx="4294967295"/>
          </p:nvPr>
        </p:nvSpPr>
        <p:spPr>
          <a:xfrm>
            <a:off x="377825" y="1549399"/>
            <a:ext cx="8388350" cy="457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Cristandade ocidental Roma legalista e hierárquica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Cristandade oriental Bizâncio Experiencial espiritual, mística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Igreja Copta (Alexandria, Cairo) Monofisita Uma natureza. Escola de Alexandria. Focado na natureza divina de Jesus e minimizou sua humanidade. Maria: Theotokos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Igreja do Oriente Nestorianismo Dyophysite. Duas naturezas. Escola de Antioquia. Concentre-se na natureza humana de Jesus e de seu sofrimento. Maria: Christotokos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Pontos importantes do cristianismo medieval</a:t>
            </a:r>
          </a:p>
        </p:txBody>
      </p:sp>
      <p:sp>
        <p:nvSpPr>
          <p:cNvPr id="67" name="Shape 67"/>
          <p:cNvSpPr/>
          <p:nvPr>
            <p:ph type="body" idx="4294967295"/>
          </p:nvPr>
        </p:nvSpPr>
        <p:spPr>
          <a:xfrm>
            <a:off x="457200" y="1600200"/>
            <a:ext cx="8388350" cy="502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Cisma final entre o Oriente e o Ocidente 1054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A corrupção do papado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O celibato sacerdotal obrigatório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Batismo por aspersão adotado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Purgatório, culto dos santos, indulgências, etc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Cruzadas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40896" indent="-183696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1</a:t>
            </a:r>
            <a:r>
              <a:rPr baseline="30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ª </a:t>
            </a: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1096-1099  Captura de Jerusalém, Estabelecer Estados Feudais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40896" indent="-183696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baseline="30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ª</a:t>
            </a: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 1147-1149  Fracasso total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40896" indent="-183696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3</a:t>
            </a:r>
            <a:r>
              <a:rPr baseline="30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ª</a:t>
            </a: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 1187-1192  Captura Acre, costa do Mediterrâneo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40896" indent="-183696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- 8</a:t>
            </a:r>
            <a:r>
              <a:rPr baseline="30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ª</a:t>
            </a: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 1270-1271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Culto de Maria 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Crescimento do monaquismo no Ocidente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D</a:t>
            </a: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ominicanos(Dominic, 1170-1221)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40896" indent="-183696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Franciscanos (Francisco de Assis 1182-1226)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 idx="4294967295"/>
          </p:nvPr>
        </p:nvSpPr>
        <p:spPr>
          <a:xfrm>
            <a:off x="265112" y="155575"/>
            <a:ext cx="8613776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2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 cristianismo verdadeiro na Idade Média?</a:t>
            </a:r>
          </a:p>
        </p:txBody>
      </p:sp>
      <p:sp>
        <p:nvSpPr>
          <p:cNvPr id="70" name="Shape 70"/>
          <p:cNvSpPr/>
          <p:nvPr>
            <p:ph type="body" idx="4294967295"/>
          </p:nvPr>
        </p:nvSpPr>
        <p:spPr>
          <a:xfrm>
            <a:off x="533400" y="2057400"/>
            <a:ext cx="8382000" cy="4029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Paulicians  650-900’s Asia Minor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Albigenses, Cathars   1000’s-1200’s  Southern France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Henry the Monk 1100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Arnold of Brescia  1155  Italy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Peter of Bruys  1140 Northern Italy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Waldensians  1175-1500’s   Peter Waldo,  Switzerland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 idx="4294967295"/>
          </p:nvPr>
        </p:nvSpPr>
        <p:spPr>
          <a:xfrm>
            <a:off x="457200" y="244475"/>
            <a:ext cx="8385175" cy="974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Final da Idade Média: Escolástica</a:t>
            </a:r>
          </a:p>
        </p:txBody>
      </p:sp>
      <p:sp>
        <p:nvSpPr>
          <p:cNvPr id="73" name="Shape 73"/>
          <p:cNvSpPr/>
          <p:nvPr>
            <p:ph type="body" idx="4294967295"/>
          </p:nvPr>
        </p:nvSpPr>
        <p:spPr>
          <a:xfrm>
            <a:off x="304800" y="1371600"/>
            <a:ext cx="8540750" cy="472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Ênfase na razão. Sem contradição com a fé.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A dependência de Aristóteles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Estabeleceram Universidades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Estudaram Retórica, Dialética e exposição das Escrituras, Aristóteles e autores romanos.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Enfatizaram penitência, Maria mais pessoal que Jesus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Anselm (1033-1109), Abelard (1079-1142), Ockham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Tomás de Aquino (1225-1274): Doutor de cristianismo ocidental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Precursor do Humanismo, Renascimento e Reforma e a Contra-Reforma.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 Reforma</a:t>
            </a:r>
          </a:p>
        </p:txBody>
      </p:sp>
      <p:sp>
        <p:nvSpPr>
          <p:cNvPr id="76" name="Shape 76"/>
          <p:cNvSpPr/>
          <p:nvPr>
            <p:ph type="body" idx="4294967295"/>
          </p:nvPr>
        </p:nvSpPr>
        <p:spPr>
          <a:xfrm>
            <a:off x="803275" y="1778000"/>
            <a:ext cx="7693025" cy="426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John Wyclif  England, 1324-1384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John Huss  Bohemia,  1374-1415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Martin Luther  Germany, 1483-1546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Ulrich Zwingli  Switzerland, 1484-1531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William Tyndale  England, 1494-1536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John Calvin  France, 1509-1564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John Knox  Scotland, 1505-1572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wyclif.jpg" descr="wycl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2349500"/>
            <a:ext cx="2733675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1447800" y="1066800"/>
            <a:ext cx="64770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John Wyclif  1324-1384</a:t>
            </a:r>
          </a:p>
        </p:txBody>
      </p:sp>
      <p:sp>
        <p:nvSpPr>
          <p:cNvPr id="80" name="Shape 80"/>
          <p:cNvSpPr/>
          <p:nvPr/>
        </p:nvSpPr>
        <p:spPr>
          <a:xfrm>
            <a:off x="3657600" y="2973387"/>
            <a:ext cx="5181600" cy="2885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60000"/>
              </a:lnSpc>
              <a:spcBef>
                <a:spcPts val="4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Traduziu Vulgata para o Inglês                                                   Contra indulgências, ídolos, sacerdócio                                     O Papa é o anticristo                                                            Seguidores conhecidos como Lollards</a:t>
            </a:r>
            <a:endParaRPr sz="200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160000"/>
              </a:lnSpc>
              <a:spcBef>
                <a:spcPts val="4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</a:t>
            </a:r>
            <a:r>
              <a:rPr sz="20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eclarado hereges 1401</a:t>
            </a:r>
            <a:endParaRPr sz="200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1828800" y="1066800"/>
            <a:ext cx="63246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John Huss  1374-1415   Bohemia</a:t>
            </a:r>
          </a:p>
        </p:txBody>
      </p:sp>
      <p:pic>
        <p:nvPicPr>
          <p:cNvPr id="83" name="6JohnHuss.jpg" descr="6JohnHus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3200" y="2209800"/>
            <a:ext cx="2473325" cy="34290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609600" y="2438400"/>
            <a:ext cx="5943600" cy="3611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50000"/>
              </a:lnSpc>
              <a:spcBef>
                <a:spcPts val="4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Influenciado por Wyclif                                                                      A Bíblia a única autoridade                                                                 Apenas Deus pode perdoar pecado                                                              Queimado na fogueira                                                                       Hussitas praticamente destruídos pela Inquisição                              </a:t>
            </a:r>
            <a:endParaRPr sz="200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150000"/>
              </a:lnSpc>
              <a:spcBef>
                <a:spcPts val="4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Irmãos e Igrejas da Morávia</a:t>
            </a:r>
            <a:endParaRPr sz="200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768095">
              <a:defRPr sz="3696"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696">
                <a:solidFill>
                  <a:srgbClr val="FFFFB7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Por que estudar a história da igreja?</a:t>
            </a:r>
          </a:p>
        </p:txBody>
      </p:sp>
      <p:sp>
        <p:nvSpPr>
          <p:cNvPr id="31" name="Shape 31"/>
          <p:cNvSpPr/>
          <p:nvPr>
            <p:ph type="body" idx="4294967295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35613" indent="-335613" defTabSz="795527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FFFFFF"/>
                </a:solidFill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</a:rPr>
              <a:t>Aprender os erros da história → Evitar os erros? </a:t>
            </a:r>
            <a:r>
              <a:rPr sz="2436">
                <a:solidFill>
                  <a:srgbClr val="FFFFFF"/>
                </a:solidFill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</a:rPr>
              <a:t>As pessoas que não podem aprender da história estão condenados a repetí-la.</a:t>
            </a:r>
            <a:endParaRPr sz="2436">
              <a:solidFill>
                <a:srgbClr val="FFFFFF"/>
              </a:solidFill>
              <a:effectLst>
                <a:outerShdw sx="100000" sy="100000" kx="0" ky="0" algn="b" rotWithShape="0" blurRad="11049" dist="22098" dir="2700000">
                  <a:srgbClr val="000000"/>
                </a:outerShdw>
              </a:effectLst>
            </a:endParaRPr>
          </a:p>
          <a:p>
            <a:pPr lvl="0" marL="335613" indent="-335613" defTabSz="795527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FFFFFF"/>
                </a:solidFill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</a:rPr>
              <a:t>Descobrir nossas raízes (Movimento de Restauração, Ministério Universitário, ICOC)</a:t>
            </a:r>
            <a:endParaRPr sz="3132">
              <a:solidFill>
                <a:srgbClr val="FFFFFF"/>
              </a:solidFill>
              <a:effectLst>
                <a:outerShdw sx="100000" sy="100000" kx="0" ky="0" algn="b" rotWithShape="0" blurRad="11049" dist="22098" dir="2700000">
                  <a:srgbClr val="000000"/>
                </a:outerShdw>
              </a:effectLst>
            </a:endParaRPr>
          </a:p>
          <a:p>
            <a:pPr lvl="0" marL="335613" indent="-335613" defTabSz="795527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132">
                <a:solidFill>
                  <a:srgbClr val="FFFFFF"/>
                </a:solidFill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</a:rPr>
              <a:t>Evitar balançando o pêndulo                           </a:t>
            </a:r>
            <a:r>
              <a:rPr sz="2436">
                <a:solidFill>
                  <a:srgbClr val="FFFFFF"/>
                </a:solidFill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</a:rPr>
              <a:t>Graça  ↔ Legalismo                                                                        Doutrina ↔ Zelo, Emoção, Coração                                               Ascetismo ↔</a:t>
            </a:r>
            <a:r>
              <a:rPr sz="3132">
                <a:solidFill>
                  <a:srgbClr val="FFFFFF"/>
                </a:solidFill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</a:rPr>
              <a:t> </a:t>
            </a:r>
            <a:r>
              <a:rPr sz="2436">
                <a:solidFill>
                  <a:srgbClr val="FFFFFF"/>
                </a:solidFill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</a:rPr>
              <a:t>Liberdade</a:t>
            </a:r>
            <a:r>
              <a:rPr sz="3132">
                <a:solidFill>
                  <a:srgbClr val="FFFFFF"/>
                </a:solidFill>
                <a:effectLst>
                  <a:outerShdw sx="100000" sy="100000" kx="0" ky="0" algn="b" rotWithShape="0" blurRad="11049" dist="22098" dir="2700000">
                    <a:srgbClr val="000000"/>
                  </a:outerShdw>
                </a:effectLst>
              </a:rPr>
              <a:t>                          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HussB2.png" descr="HussB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2522537"/>
            <a:ext cx="4953000" cy="370681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1524000" y="762000"/>
            <a:ext cx="65532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John Huss  Queimado na fogueira, 1415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martin_luther_by_cranach.jpeg" descr="martin_luther_by_cranach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1200" y="2438400"/>
            <a:ext cx="2946400" cy="419100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1828800" y="1066800"/>
            <a:ext cx="60198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Martinho Lutero  1483-1546</a:t>
            </a:r>
          </a:p>
        </p:txBody>
      </p:sp>
      <p:sp>
        <p:nvSpPr>
          <p:cNvPr id="91" name="Shape 91"/>
          <p:cNvSpPr/>
          <p:nvPr/>
        </p:nvSpPr>
        <p:spPr>
          <a:xfrm>
            <a:off x="1219200" y="2209800"/>
            <a:ext cx="3962400" cy="344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Monge agustiniano</a:t>
            </a:r>
            <a:endParaRPr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95 teses em Wittenberg 1517</a:t>
            </a:r>
            <a:endParaRPr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Estudou Romanos</a:t>
            </a:r>
            <a:endParaRPr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Graça pela fé somente</a:t>
            </a:r>
            <a:endParaRPr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Apenas Escritura </a:t>
            </a:r>
            <a:endParaRPr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Predestinação</a:t>
            </a:r>
            <a:endParaRPr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Livro de Tiago “livro de palha”</a:t>
            </a:r>
            <a:endParaRPr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Manteve muito das práticas da igreja católica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1524000" y="457200"/>
            <a:ext cx="63246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Ulrich Zwingli (1484-1531)</a:t>
            </a:r>
          </a:p>
        </p:txBody>
      </p:sp>
      <p:pic>
        <p:nvPicPr>
          <p:cNvPr id="94" name="zwingli.jpg" descr="zwingl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9800" y="2590800"/>
            <a:ext cx="2400300" cy="401002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1143000" y="1371600"/>
            <a:ext cx="4495800" cy="494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Reformador da Suiça</a:t>
            </a:r>
            <a:endParaRPr sz="2000">
              <a:solidFill>
                <a:srgbClr val="FFFFFF"/>
              </a:solidFill>
            </a:endParaRPr>
          </a:p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Mais radical que Lutero</a:t>
            </a:r>
            <a:endParaRPr sz="2000">
              <a:solidFill>
                <a:srgbClr val="FFFFFF"/>
              </a:solidFill>
            </a:endParaRPr>
          </a:p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Rejeitou quase todas as formas de adoração catolica. “4 paredes e um sermão”</a:t>
            </a:r>
            <a:endParaRPr sz="2000">
              <a:solidFill>
                <a:srgbClr val="FFFFFF"/>
              </a:solidFill>
            </a:endParaRPr>
          </a:p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Perspectiva diferente com relação a Ceia do Senhor.</a:t>
            </a:r>
            <a:endParaRPr sz="2000">
              <a:solidFill>
                <a:srgbClr val="FFFFFF"/>
              </a:solidFill>
            </a:endParaRPr>
          </a:p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Ceia do Senhor e Batismo são “ceremônias simbólicas”</a:t>
            </a:r>
            <a:endParaRPr sz="2000">
              <a:solidFill>
                <a:srgbClr val="FFFFFF"/>
              </a:solidFill>
            </a:endParaRPr>
          </a:p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Sua influência levou os anabatistas</a:t>
            </a:r>
            <a:endParaRPr sz="2000">
              <a:solidFill>
                <a:srgbClr val="FFFFFF"/>
              </a:solidFill>
            </a:endParaRPr>
          </a:p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Influenciou John Calvin</a:t>
            </a:r>
            <a:endParaRPr sz="2000">
              <a:solidFill>
                <a:srgbClr val="FFFFFF"/>
              </a:solidFill>
            </a:endParaRPr>
          </a:p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Morreu como um soldado lutando contra cânones católicos suíços.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anabaptist.jpg" descr="anabaptis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0" y="2428875"/>
            <a:ext cx="3505200" cy="270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menno.jpg" descr="menn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2250" y="2895600"/>
            <a:ext cx="2413000" cy="340995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1066800" y="2286000"/>
            <a:ext cx="3657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Menno Simmons 1496-1561</a:t>
            </a:r>
          </a:p>
        </p:txBody>
      </p:sp>
      <p:sp>
        <p:nvSpPr>
          <p:cNvPr id="100" name="Shape 100"/>
          <p:cNvSpPr/>
          <p:nvPr/>
        </p:nvSpPr>
        <p:spPr>
          <a:xfrm>
            <a:off x="1206500" y="711200"/>
            <a:ext cx="7620000" cy="1105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600"/>
              </a:spcBef>
              <a:defRPr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O movimento anabatista (1530 e depois) </a:t>
            </a:r>
            <a:endParaRPr sz="2800">
              <a:solidFill>
                <a:srgbClr val="FFFFFF"/>
              </a:solidFill>
            </a:endParaRPr>
          </a:p>
          <a:p>
            <a:pPr lvl="0">
              <a:spcBef>
                <a:spcPts val="1600"/>
              </a:spcBef>
              <a:defRPr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A Reforma Radical</a:t>
            </a:r>
          </a:p>
        </p:txBody>
      </p:sp>
      <p:sp>
        <p:nvSpPr>
          <p:cNvPr id="101" name="Shape 101"/>
          <p:cNvSpPr/>
          <p:nvPr/>
        </p:nvSpPr>
        <p:spPr>
          <a:xfrm>
            <a:off x="5029200" y="5562600"/>
            <a:ext cx="3352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Martírio de anabatistas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 defTabSz="850391">
              <a:defRPr b="0" sz="1800">
                <a:solidFill>
                  <a:srgbClr val="000000"/>
                </a:solidFill>
              </a:defRPr>
            </a:pPr>
            <a:r>
              <a:rPr b="1" sz="4092">
                <a:solidFill>
                  <a:srgbClr val="FFFFB7"/>
                </a:solidFill>
              </a:rPr>
              <a:t> </a:t>
            </a:r>
            <a:r>
              <a:rPr b="1" sz="3348">
                <a:solidFill>
                  <a:srgbClr val="FFFFB7"/>
                </a:solidFill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</a:rPr>
              <a:t>O Movemento dos anabatistas (cont.)</a:t>
            </a:r>
          </a:p>
        </p:txBody>
      </p:sp>
      <p:sp>
        <p:nvSpPr>
          <p:cNvPr id="104" name="Shape 104"/>
          <p:cNvSpPr/>
          <p:nvPr>
            <p:ph type="body" idx="4294967295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76034" indent="-276034" defTabSz="841247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FF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rPr>
              <a:t>O batismo por imersão de adultos após a confissão de fé para a salvação.</a:t>
            </a:r>
            <a:endParaRPr sz="2576">
              <a:solidFill>
                <a:srgbClr val="FFFFFF"/>
              </a:solidFill>
              <a:effectLst>
                <a:outerShdw sx="100000" sy="100000" kx="0" ky="0" algn="b" rotWithShape="0" blurRad="11684" dist="23368" dir="2700000">
                  <a:srgbClr val="000000"/>
                </a:outerShdw>
              </a:effectLst>
            </a:endParaRPr>
          </a:p>
          <a:p>
            <a:pPr lvl="0" marL="276034" indent="-276034" defTabSz="841247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FF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rPr>
              <a:t>A bíblia a única autoridade. </a:t>
            </a:r>
            <a:endParaRPr sz="2576">
              <a:solidFill>
                <a:srgbClr val="FFFFFF"/>
              </a:solidFill>
              <a:effectLst>
                <a:outerShdw sx="100000" sy="100000" kx="0" ky="0" algn="b" rotWithShape="0" blurRad="11684" dist="23368" dir="2700000">
                  <a:srgbClr val="000000"/>
                </a:outerShdw>
              </a:effectLst>
            </a:endParaRPr>
          </a:p>
          <a:p>
            <a:pPr lvl="0" marL="276034" indent="-276034" defTabSz="841247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FF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rPr>
              <a:t>Separação de igreja e estado.</a:t>
            </a:r>
            <a:endParaRPr sz="2576">
              <a:solidFill>
                <a:srgbClr val="FFFFFF"/>
              </a:solidFill>
              <a:effectLst>
                <a:outerShdw sx="100000" sy="100000" kx="0" ky="0" algn="b" rotWithShape="0" blurRad="11684" dist="23368" dir="2700000">
                  <a:srgbClr val="000000"/>
                </a:outerShdw>
              </a:effectLst>
            </a:endParaRPr>
          </a:p>
          <a:p>
            <a:pPr lvl="0" marL="276034" indent="-276034" defTabSz="841247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FF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rPr>
              <a:t>Enfatizou vida e doutrina</a:t>
            </a:r>
            <a:endParaRPr sz="2576">
              <a:solidFill>
                <a:srgbClr val="FFFFFF"/>
              </a:solidFill>
              <a:effectLst>
                <a:outerShdw sx="100000" sy="100000" kx="0" ky="0" algn="b" rotWithShape="0" blurRad="11684" dist="23368" dir="2700000">
                  <a:srgbClr val="000000"/>
                </a:outerShdw>
              </a:effectLst>
            </a:endParaRPr>
          </a:p>
          <a:p>
            <a:pPr lvl="0" marL="276034" indent="-276034" defTabSz="841247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FF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rPr>
              <a:t>Pacifistas (geralmente)</a:t>
            </a:r>
            <a:endParaRPr sz="2576">
              <a:solidFill>
                <a:srgbClr val="FFFFFF"/>
              </a:solidFill>
              <a:effectLst>
                <a:outerShdw sx="100000" sy="100000" kx="0" ky="0" algn="b" rotWithShape="0" blurRad="11684" dist="23368" dir="2700000">
                  <a:srgbClr val="000000"/>
                </a:outerShdw>
              </a:effectLst>
            </a:endParaRPr>
          </a:p>
          <a:p>
            <a:pPr lvl="0" marL="276034" indent="-276034" defTabSz="841247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FF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rPr>
              <a:t>Muitos mártires</a:t>
            </a:r>
            <a:endParaRPr sz="2576">
              <a:solidFill>
                <a:srgbClr val="FFFFFF"/>
              </a:solidFill>
              <a:effectLst>
                <a:outerShdw sx="100000" sy="100000" kx="0" ky="0" algn="b" rotWithShape="0" blurRad="11684" dist="23368" dir="2700000">
                  <a:srgbClr val="000000"/>
                </a:outerShdw>
              </a:effectLst>
            </a:endParaRPr>
          </a:p>
          <a:p>
            <a:pPr lvl="0" marL="276034" indent="-276034" defTabSz="841247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FF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rPr>
              <a:t>Começou evangelístico, mas tornou-se exclusiva e retirada.  (Mennonites, Amish, Hutterites)</a:t>
            </a:r>
            <a:endParaRPr sz="2576">
              <a:solidFill>
                <a:srgbClr val="FFFFFF"/>
              </a:solidFill>
              <a:effectLst>
                <a:outerShdw sx="100000" sy="100000" kx="0" ky="0" algn="b" rotWithShape="0" blurRad="11684" dist="23368" dir="2700000">
                  <a:srgbClr val="000000"/>
                </a:outerShdw>
              </a:effectLst>
            </a:endParaRPr>
          </a:p>
          <a:p>
            <a:pPr lvl="0" marL="276034" indent="-276034" defTabSz="841247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FFFFFF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</a:rPr>
              <a:t>Tendiam a ser muito cismático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6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João Calvino 1509-1564</a:t>
            </a:r>
          </a:p>
        </p:txBody>
      </p:sp>
      <p:sp>
        <p:nvSpPr>
          <p:cNvPr id="107" name="Shape 107"/>
          <p:cNvSpPr/>
          <p:nvPr>
            <p:ph type="body" idx="4294967295"/>
          </p:nvPr>
        </p:nvSpPr>
        <p:spPr>
          <a:xfrm>
            <a:off x="838200" y="1905000"/>
            <a:ext cx="800735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41744" indent="-241744" defTabSz="85953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56">
                <a:solidFill>
                  <a:srgbClr val="FFFFFF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Seguidor de Zwingli</a:t>
            </a:r>
            <a:endParaRPr sz="2256">
              <a:solidFill>
                <a:srgbClr val="FFFFFF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41744" indent="-241744" defTabSz="85953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56">
                <a:solidFill>
                  <a:srgbClr val="FFFFFF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Mais influente teólogo da Reforma</a:t>
            </a:r>
            <a:endParaRPr sz="2256">
              <a:solidFill>
                <a:srgbClr val="FFFFFF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41744" indent="-241744" defTabSz="85953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56">
                <a:solidFill>
                  <a:srgbClr val="FFFFFF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Enfatizou teologia histórica/aliança</a:t>
            </a:r>
            <a:endParaRPr sz="2256">
              <a:solidFill>
                <a:srgbClr val="FFFFFF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41744" indent="-241744" defTabSz="85953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56">
                <a:solidFill>
                  <a:srgbClr val="FFFFFF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Escreveu os Institutos de Religião Cristã</a:t>
            </a:r>
            <a:endParaRPr b="1" i="1" sz="2256">
              <a:solidFill>
                <a:srgbClr val="FFFFFF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</a:endParaRPr>
          </a:p>
          <a:p>
            <a:pPr lvl="0" marL="241744" indent="-241744" defTabSz="85953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56">
                <a:solidFill>
                  <a:srgbClr val="FFFFFF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Fundou uma teocracia autocrático em Genebra</a:t>
            </a:r>
            <a:endParaRPr sz="2256">
              <a:solidFill>
                <a:srgbClr val="FFFFFF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41744" indent="-241744" defTabSz="85953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56">
                <a:solidFill>
                  <a:srgbClr val="FFFFFF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Mais conhecido por sua forte ênfase na predestinação / monergismo.</a:t>
            </a:r>
            <a:endParaRPr sz="2256">
              <a:solidFill>
                <a:srgbClr val="FFFFFF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41744" indent="-241744" defTabSz="85953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56">
                <a:solidFill>
                  <a:srgbClr val="FFFFFF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Deus tem duas vontades: a sua vontade revelada (1 Tm 2:3-4) e sua vontade secreta: predestinação de almas</a:t>
            </a:r>
            <a:endParaRPr sz="2256">
              <a:solidFill>
                <a:srgbClr val="FFFFFF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41744" indent="-241744" defTabSz="85953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56">
                <a:solidFill>
                  <a:srgbClr val="FFFFFF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Denominações calvinistas: Presbiteriana, Reformada Holandesa, puritanos, batistas, anglicanos (?)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4000">
                <a:solidFill>
                  <a:srgbClr val="CC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CC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TULIP</a:t>
            </a:r>
          </a:p>
        </p:txBody>
      </p:sp>
      <p:sp>
        <p:nvSpPr>
          <p:cNvPr id="110" name="Shape 110"/>
          <p:cNvSpPr/>
          <p:nvPr>
            <p:ph type="body" idx="4294967295"/>
          </p:nvPr>
        </p:nvSpPr>
        <p:spPr>
          <a:xfrm>
            <a:off x="454025" y="1358900"/>
            <a:ext cx="8391525" cy="495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05740" indent="-205740" defTabSz="73152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20">
                <a:solidFill>
                  <a:srgbClr val="CC0000"/>
                </a:solidFill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rPr>
              <a:t>T</a:t>
            </a:r>
            <a:r>
              <a:rPr sz="1920">
                <a:solidFill>
                  <a:srgbClr val="FFFFFF"/>
                </a:solidFill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rPr>
              <a:t>otal depravity of mankind</a:t>
            </a:r>
            <a:endParaRPr sz="1920">
              <a:solidFill>
                <a:srgbClr val="FFFFFF"/>
              </a:solidFill>
              <a:effectLst>
                <a:outerShdw sx="100000" sy="100000" kx="0" ky="0" algn="b" rotWithShape="0" blurRad="10160" dist="20320" dir="2700000">
                  <a:srgbClr val="000000"/>
                </a:outerShdw>
              </a:effectLst>
            </a:endParaRPr>
          </a:p>
          <a:p>
            <a:pPr lvl="0" marL="205740" indent="-205740" defTabSz="73152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20">
                <a:solidFill>
                  <a:srgbClr val="FFFFFF"/>
                </a:solidFill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rPr>
              <a:t>(Depravação total da humanidade)</a:t>
            </a:r>
            <a:endParaRPr sz="1920">
              <a:solidFill>
                <a:srgbClr val="FFFFFF"/>
              </a:solidFill>
              <a:effectLst>
                <a:outerShdw sx="100000" sy="100000" kx="0" ky="0" algn="b" rotWithShape="0" blurRad="10160" dist="20320" dir="2700000">
                  <a:srgbClr val="000000"/>
                </a:outerShdw>
              </a:effectLst>
            </a:endParaRPr>
          </a:p>
          <a:p>
            <a:pPr lvl="0" marL="274320" indent="-274320" defTabSz="73152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1920">
              <a:solidFill>
                <a:srgbClr val="FFFFFF"/>
              </a:solidFill>
              <a:effectLst>
                <a:outerShdw sx="100000" sy="100000" kx="0" ky="0" algn="b" rotWithShape="0" blurRad="10160" dist="20320" dir="2700000">
                  <a:srgbClr val="000000"/>
                </a:outerShdw>
              </a:effectLst>
            </a:endParaRPr>
          </a:p>
          <a:p>
            <a:pPr lvl="0" marL="205740" indent="-205740" defTabSz="73152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20">
                <a:solidFill>
                  <a:srgbClr val="CC0000"/>
                </a:solidFill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rPr>
              <a:t>U</a:t>
            </a:r>
            <a:r>
              <a:rPr sz="1920">
                <a:solidFill>
                  <a:srgbClr val="FFFFFF"/>
                </a:solidFill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rPr>
              <a:t>nconditional election</a:t>
            </a:r>
            <a:endParaRPr sz="1920">
              <a:solidFill>
                <a:srgbClr val="FFFFFF"/>
              </a:solidFill>
              <a:effectLst>
                <a:outerShdw sx="100000" sy="100000" kx="0" ky="0" algn="b" rotWithShape="0" blurRad="10160" dist="20320" dir="2700000">
                  <a:srgbClr val="000000"/>
                </a:outerShdw>
              </a:effectLst>
            </a:endParaRPr>
          </a:p>
          <a:p>
            <a:pPr lvl="0" marL="205740" indent="-205740" defTabSz="73152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20">
                <a:solidFill>
                  <a:srgbClr val="FFFFFF"/>
                </a:solidFill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rPr>
              <a:t>(A eleição incondicional)</a:t>
            </a:r>
            <a:endParaRPr sz="1920">
              <a:solidFill>
                <a:srgbClr val="FFFFFF"/>
              </a:solidFill>
              <a:effectLst>
                <a:outerShdw sx="100000" sy="100000" kx="0" ky="0" algn="b" rotWithShape="0" blurRad="10160" dist="20320" dir="2700000">
                  <a:srgbClr val="000000"/>
                </a:outerShdw>
              </a:effectLst>
            </a:endParaRPr>
          </a:p>
          <a:p>
            <a:pPr lvl="0" marL="274320" indent="-274320" defTabSz="73152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1920">
              <a:solidFill>
                <a:srgbClr val="FFFFFF"/>
              </a:solidFill>
              <a:effectLst>
                <a:outerShdw sx="100000" sy="100000" kx="0" ky="0" algn="b" rotWithShape="0" blurRad="10160" dist="20320" dir="2700000">
                  <a:srgbClr val="000000"/>
                </a:outerShdw>
              </a:effectLst>
            </a:endParaRPr>
          </a:p>
          <a:p>
            <a:pPr lvl="0" marL="205740" indent="-205740" defTabSz="73152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20">
                <a:solidFill>
                  <a:srgbClr val="CC0000"/>
                </a:solidFill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rPr>
              <a:t>L</a:t>
            </a:r>
            <a:r>
              <a:rPr sz="1920">
                <a:solidFill>
                  <a:srgbClr val="FFFFFF"/>
                </a:solidFill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rPr>
              <a:t>imited atonement</a:t>
            </a:r>
            <a:endParaRPr sz="1920">
              <a:solidFill>
                <a:srgbClr val="FFFFFF"/>
              </a:solidFill>
              <a:effectLst>
                <a:outerShdw sx="100000" sy="100000" kx="0" ky="0" algn="b" rotWithShape="0" blurRad="10160" dist="20320" dir="2700000">
                  <a:srgbClr val="000000"/>
                </a:outerShdw>
              </a:effectLst>
            </a:endParaRPr>
          </a:p>
          <a:p>
            <a:pPr lvl="0" marL="205740" indent="-205740" defTabSz="73152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20">
                <a:solidFill>
                  <a:srgbClr val="FFFFFF"/>
                </a:solidFill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rPr>
              <a:t>(expiação limitada)</a:t>
            </a:r>
            <a:endParaRPr sz="1920">
              <a:solidFill>
                <a:srgbClr val="FFFFFF"/>
              </a:solidFill>
              <a:effectLst>
                <a:outerShdw sx="100000" sy="100000" kx="0" ky="0" algn="b" rotWithShape="0" blurRad="10160" dist="20320" dir="2700000">
                  <a:srgbClr val="000000"/>
                </a:outerShdw>
              </a:effectLst>
            </a:endParaRPr>
          </a:p>
          <a:p>
            <a:pPr lvl="0" marL="274320" indent="-274320" defTabSz="73152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1920">
              <a:solidFill>
                <a:srgbClr val="FFFFFF"/>
              </a:solidFill>
              <a:effectLst>
                <a:outerShdw sx="100000" sy="100000" kx="0" ky="0" algn="b" rotWithShape="0" blurRad="10160" dist="20320" dir="2700000">
                  <a:srgbClr val="000000"/>
                </a:outerShdw>
              </a:effectLst>
            </a:endParaRPr>
          </a:p>
          <a:p>
            <a:pPr lvl="0" marL="205740" indent="-205740" defTabSz="73152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20">
                <a:solidFill>
                  <a:srgbClr val="CC0000"/>
                </a:solidFill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rPr>
              <a:t>I</a:t>
            </a:r>
            <a:r>
              <a:rPr sz="1920">
                <a:solidFill>
                  <a:srgbClr val="FFFFFF"/>
                </a:solidFill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rPr>
              <a:t>rresistible grace</a:t>
            </a:r>
            <a:endParaRPr sz="1920">
              <a:solidFill>
                <a:srgbClr val="FFFFFF"/>
              </a:solidFill>
              <a:effectLst>
                <a:outerShdw sx="100000" sy="100000" kx="0" ky="0" algn="b" rotWithShape="0" blurRad="10160" dist="20320" dir="2700000">
                  <a:srgbClr val="000000"/>
                </a:outerShdw>
              </a:effectLst>
            </a:endParaRPr>
          </a:p>
          <a:p>
            <a:pPr lvl="0" marL="205740" indent="-205740" defTabSz="73152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20">
                <a:solidFill>
                  <a:srgbClr val="FFFFFF"/>
                </a:solidFill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rPr>
              <a:t>(graça irresistível)</a:t>
            </a:r>
            <a:endParaRPr sz="1920">
              <a:solidFill>
                <a:srgbClr val="FFFFFF"/>
              </a:solidFill>
              <a:effectLst>
                <a:outerShdw sx="100000" sy="100000" kx="0" ky="0" algn="b" rotWithShape="0" blurRad="10160" dist="20320" dir="2700000">
                  <a:srgbClr val="000000"/>
                </a:outerShdw>
              </a:effectLst>
            </a:endParaRPr>
          </a:p>
          <a:p>
            <a:pPr lvl="0" marL="274320" indent="-274320" defTabSz="73152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1920">
              <a:solidFill>
                <a:srgbClr val="FFFFFF"/>
              </a:solidFill>
              <a:effectLst>
                <a:outerShdw sx="100000" sy="100000" kx="0" ky="0" algn="b" rotWithShape="0" blurRad="10160" dist="20320" dir="2700000">
                  <a:srgbClr val="000000"/>
                </a:outerShdw>
              </a:effectLst>
            </a:endParaRPr>
          </a:p>
          <a:p>
            <a:pPr lvl="0" marL="205740" indent="-205740" defTabSz="73152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20">
                <a:solidFill>
                  <a:srgbClr val="FFFFFF"/>
                </a:solidFill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rPr>
              <a:t>final </a:t>
            </a:r>
            <a:r>
              <a:rPr sz="1920">
                <a:solidFill>
                  <a:srgbClr val="CC0000"/>
                </a:solidFill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rPr>
              <a:t>P</a:t>
            </a:r>
            <a:r>
              <a:rPr sz="1920">
                <a:solidFill>
                  <a:srgbClr val="FFFFFF"/>
                </a:solidFill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rPr>
              <a:t>reservation of the saints</a:t>
            </a:r>
            <a:endParaRPr sz="1920">
              <a:solidFill>
                <a:srgbClr val="FFFFFF"/>
              </a:solidFill>
              <a:effectLst>
                <a:outerShdw sx="100000" sy="100000" kx="0" ky="0" algn="b" rotWithShape="0" blurRad="10160" dist="20320" dir="2700000">
                  <a:srgbClr val="000000"/>
                </a:outerShdw>
              </a:effectLst>
            </a:endParaRPr>
          </a:p>
          <a:p>
            <a:pPr lvl="0" marL="205740" indent="-205740" defTabSz="73152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20">
                <a:solidFill>
                  <a:srgbClr val="FFFFFF"/>
                </a:solidFill>
                <a:effectLst>
                  <a:outerShdw sx="100000" sy="100000" kx="0" ky="0" algn="b" rotWithShape="0" blurRad="10160" dist="20320" dir="2700000">
                    <a:srgbClr val="000000"/>
                  </a:outerShdw>
                </a:effectLst>
              </a:rPr>
              <a:t>(Preservação final dos santos)</a:t>
            </a:r>
          </a:p>
        </p:txBody>
      </p:sp>
      <p:pic>
        <p:nvPicPr>
          <p:cNvPr id="111" name="john%20calvin.jpg" descr="john%20calvin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0" y="1752600"/>
            <a:ext cx="3086100" cy="495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6019800" y="1295400"/>
            <a:ext cx="2514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João Calvino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 idx="4294967295"/>
          </p:nvPr>
        </p:nvSpPr>
        <p:spPr>
          <a:xfrm>
            <a:off x="457200" y="244475"/>
            <a:ext cx="8385175" cy="89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 reforma católica</a:t>
            </a:r>
          </a:p>
        </p:txBody>
      </p:sp>
      <p:sp>
        <p:nvSpPr>
          <p:cNvPr id="115" name="Shape 115"/>
          <p:cNvSpPr/>
          <p:nvPr>
            <p:ph type="body" idx="4294967295"/>
          </p:nvPr>
        </p:nvSpPr>
        <p:spPr>
          <a:xfrm>
            <a:off x="609600" y="1600200"/>
            <a:ext cx="42672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Procurou reformar a Igreja Romana de acordo com os princípios humanistas.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"Elogio da Loucura" atacou relíquias, as peregrinações, o monaquismo, a hierarquia católica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"Sobre a Liberdade da Vontade" 1524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Novo Testamento em Grego 1514</a:t>
            </a:r>
          </a:p>
        </p:txBody>
      </p:sp>
      <p:pic>
        <p:nvPicPr>
          <p:cNvPr id="116" name="Holbein-erasmus.jpg" descr="File:Holbein-erasmu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0200" y="1676400"/>
            <a:ext cx="3551238" cy="502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5867400" y="1143000"/>
            <a:ext cx="27432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Erasmus 1466-1536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 idx="4294967295"/>
          </p:nvPr>
        </p:nvSpPr>
        <p:spPr>
          <a:xfrm>
            <a:off x="457200" y="244475"/>
            <a:ext cx="8385175" cy="105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 Contra-Reforma</a:t>
            </a:r>
          </a:p>
        </p:txBody>
      </p:sp>
      <p:sp>
        <p:nvSpPr>
          <p:cNvPr id="120" name="Shape 120"/>
          <p:cNvSpPr/>
          <p:nvPr>
            <p:ph type="body" idx="4294967295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Concílio de Trento, 1545-1563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Eliminou muitos excessos medievais (indulgências, etc)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Deu status oficial para muitos ensinamentos católicos.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Tradição da igreja declarado igual a autoridade bíblica.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Condenou Lutero e outros como heréticos.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Confirmou santificação por obras. 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Sacramentos confirmados, especialmente o sacerdócio. (opondo-se o sacerdócio de todos os crentes)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 idx="4294967295"/>
          </p:nvPr>
        </p:nvSpPr>
        <p:spPr>
          <a:xfrm>
            <a:off x="457200" y="228600"/>
            <a:ext cx="8385175" cy="114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68095">
              <a:defRPr sz="3024"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24">
                <a:solidFill>
                  <a:srgbClr val="FFFFB7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Outras figuras importantes na Reforma</a:t>
            </a:r>
          </a:p>
        </p:txBody>
      </p:sp>
      <p:sp>
        <p:nvSpPr>
          <p:cNvPr id="123" name="Shape 123"/>
          <p:cNvSpPr/>
          <p:nvPr>
            <p:ph type="body" idx="4294967295"/>
          </p:nvPr>
        </p:nvSpPr>
        <p:spPr>
          <a:xfrm>
            <a:off x="838200" y="1676400"/>
            <a:ext cx="8007350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2031" indent="-252031" defTabSz="896111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52">
                <a:solidFill>
                  <a:srgbClr val="FFFFFF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William Tyndale Traduzido NT do grego e AT do hebraico . KJV foi uma revisão de Tyndale. Martirizado 1536.</a:t>
            </a:r>
            <a:endParaRPr sz="2352">
              <a:solidFill>
                <a:srgbClr val="FFFFFF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2031" indent="-252031" defTabSz="896111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52">
                <a:solidFill>
                  <a:srgbClr val="FFFFFF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John Knox 1505-1572. Trouxe calvinismo para a Escócia. Tornou-se Igreja Presbiteriana</a:t>
            </a:r>
            <a:endParaRPr sz="2352">
              <a:solidFill>
                <a:srgbClr val="FFFFFF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2031" indent="-252031" defTabSz="896111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52">
                <a:solidFill>
                  <a:srgbClr val="FFFFFF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Puritanos. Dissidentes ingleses. Autonomia Congregacional. Tornou-se Igreja Congregacional</a:t>
            </a:r>
            <a:endParaRPr sz="2352">
              <a:solidFill>
                <a:srgbClr val="FFFFFF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2031" indent="-252031" defTabSz="896111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52">
                <a:solidFill>
                  <a:srgbClr val="FFFFFF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Batistas. Adicionou batismo do crente ao calvinismo.</a:t>
            </a:r>
            <a:endParaRPr sz="2352">
              <a:solidFill>
                <a:srgbClr val="FFFFFF"/>
              </a:solidFill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2031" indent="-252031" defTabSz="896111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52">
                <a:solidFill>
                  <a:srgbClr val="FFFFFF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Quakers. Literalmente tremeu. Movimento Carismático, emocional. Pietista / desdobramento pacifista de Reforma Radical.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 idx="4294967295"/>
          </p:nvPr>
        </p:nvSpPr>
        <p:spPr>
          <a:xfrm>
            <a:off x="457200" y="244475"/>
            <a:ext cx="8385175" cy="89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4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História da Igreja: Como devemos “fazer” igreja?</a:t>
            </a:r>
          </a:p>
        </p:txBody>
      </p:sp>
      <p:sp>
        <p:nvSpPr>
          <p:cNvPr id="34" name="Shape 34"/>
          <p:cNvSpPr/>
          <p:nvPr>
            <p:ph type="body" idx="4294967295"/>
          </p:nvPr>
        </p:nvSpPr>
        <p:spPr>
          <a:xfrm>
            <a:off x="609600" y="1447800"/>
            <a:ext cx="823595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David Bercot está certo?  Viola e Barna estão certos?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Que se levante o verdadeiro herege!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Cristianismo Pagão.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Suposição:  Se eles o fizeram, precisamos fazer também. 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HIgrejas em casa, Pacifismo, Retirar-se de entretenimento mundano, Instrumentos musicais, Batismo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Não!  Eles fazem uma suposição incorreta.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Alguns eram expedientes.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Alguns refletem realidades culturais.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Ponto final, pela fé confiamos nas escrituras. 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Porém!!!   Podemos aprender muito dos exemplos bons deles.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 idx="4294967295"/>
          </p:nvPr>
        </p:nvSpPr>
        <p:spPr>
          <a:xfrm>
            <a:off x="457200" y="244475"/>
            <a:ext cx="8385175" cy="1127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Jacob Armínio (1569-1609)</a:t>
            </a:r>
          </a:p>
        </p:txBody>
      </p:sp>
      <p:sp>
        <p:nvSpPr>
          <p:cNvPr id="126" name="Shape 126"/>
          <p:cNvSpPr/>
          <p:nvPr>
            <p:ph type="body" idx="4294967295"/>
          </p:nvPr>
        </p:nvSpPr>
        <p:spPr>
          <a:xfrm>
            <a:off x="4572000" y="1371600"/>
            <a:ext cx="4114800" cy="518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"Arminianismo"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Semi-pelagianismo?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Opposed supralapsarianism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A graça preveniente. Deus prevê, mas não predetermina.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Calvinismo faz de Deus o autor do pecado.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Metodistas, Movimento de Restauração</a:t>
            </a:r>
          </a:p>
        </p:txBody>
      </p:sp>
      <p:pic>
        <p:nvPicPr>
          <p:cNvPr id="127" name="jacobus-arminius.jpg" descr="jacobus-arminiu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2209800"/>
            <a:ext cx="4114800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 idx="4294967295"/>
          </p:nvPr>
        </p:nvSpPr>
        <p:spPr>
          <a:xfrm>
            <a:off x="457200" y="244475"/>
            <a:ext cx="8385175" cy="105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Movimentos dos Pietistas e Revivalistas</a:t>
            </a:r>
          </a:p>
        </p:txBody>
      </p:sp>
      <p:sp>
        <p:nvSpPr>
          <p:cNvPr id="130" name="Shape 130"/>
          <p:cNvSpPr/>
          <p:nvPr>
            <p:ph type="body" idx="4294967295"/>
          </p:nvPr>
        </p:nvSpPr>
        <p:spPr>
          <a:xfrm>
            <a:off x="609600" y="1447800"/>
            <a:ext cx="823595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John (1703-1791) e Charles (1707-1788) Wesley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40896" indent="-183696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Enfatizaram santidade, a piedade, a relação pessoal com Deus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40896" indent="-183696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teologia arminiana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40896" indent="-183696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Reformador do Anglicanismo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40896" indent="-183696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Forte organizador: "Metodismo"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George Whitehead  Pregador revivalista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40896" indent="-183696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Amigo de Wesley, mas divergiu sobre calvinismo.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14312" indent="-214312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Jonathan Edwards e o Despertar Grande (1730s e 40s)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40896" indent="-183696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"Um pecador nas mãos de um Deus irado".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40896" indent="-183696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Procurou um sinal exterior da graça de Deus.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 idx="4294967295"/>
          </p:nvPr>
        </p:nvSpPr>
        <p:spPr>
          <a:xfrm>
            <a:off x="457200" y="244475"/>
            <a:ext cx="8385175" cy="1050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 Iluminismo e a Igreja</a:t>
            </a:r>
          </a:p>
        </p:txBody>
      </p:sp>
      <p:sp>
        <p:nvSpPr>
          <p:cNvPr id="133" name="Shape 133"/>
          <p:cNvSpPr/>
          <p:nvPr>
            <p:ph type="body" idx="4294967295"/>
          </p:nvPr>
        </p:nvSpPr>
        <p:spPr>
          <a:xfrm>
            <a:off x="457200" y="1600200"/>
            <a:ext cx="8388350" cy="449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195024" indent="-195024" defTabSz="83210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820">
                <a:solidFill>
                  <a:srgbClr val="FFFFFF"/>
                </a:solidFill>
                <a:effectLst>
                  <a:outerShdw sx="100000" sy="100000" kx="0" ky="0" algn="b" rotWithShape="0" blurRad="11557" dist="23114" dir="2700000">
                    <a:srgbClr val="000000"/>
                  </a:outerShdw>
                </a:effectLst>
              </a:rPr>
              <a:t>Isaac Newton e o universo mecânico 1687 Principia.</a:t>
            </a:r>
            <a:endParaRPr sz="1820">
              <a:solidFill>
                <a:srgbClr val="FFFFFF"/>
              </a:solidFill>
              <a:effectLst>
                <a:outerShdw sx="100000" sy="100000" kx="0" ky="0" algn="b" rotWithShape="0" blurRad="11557" dist="23114" dir="2700000">
                  <a:srgbClr val="000000"/>
                </a:outerShdw>
              </a:effectLst>
            </a:endParaRPr>
          </a:p>
          <a:p>
            <a:pPr lvl="0" marL="312039" indent="-312039" defTabSz="832104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1820">
              <a:solidFill>
                <a:srgbClr val="FFFFFF"/>
              </a:solidFill>
              <a:effectLst>
                <a:outerShdw sx="100000" sy="100000" kx="0" ky="0" algn="b" rotWithShape="0" blurRad="11557" dist="23114" dir="2700000">
                  <a:srgbClr val="000000"/>
                </a:outerShdw>
              </a:effectLst>
            </a:endParaRPr>
          </a:p>
          <a:p>
            <a:pPr lvl="0" marL="195024" indent="-195024" defTabSz="83210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820">
                <a:solidFill>
                  <a:srgbClr val="FFFFFF"/>
                </a:solidFill>
                <a:effectLst>
                  <a:outerShdw sx="100000" sy="100000" kx="0" ky="0" algn="b" rotWithShape="0" blurRad="11557" dist="23114" dir="2700000">
                    <a:srgbClr val="000000"/>
                  </a:outerShdw>
                </a:effectLst>
              </a:rPr>
              <a:t>DesCartes e racionalismo.</a:t>
            </a:r>
            <a:endParaRPr sz="1820">
              <a:solidFill>
                <a:srgbClr val="FFFFFF"/>
              </a:solidFill>
              <a:effectLst>
                <a:outerShdw sx="100000" sy="100000" kx="0" ky="0" algn="b" rotWithShape="0" blurRad="11557" dist="23114" dir="2700000">
                  <a:srgbClr val="000000"/>
                </a:outerShdw>
              </a:effectLst>
            </a:endParaRPr>
          </a:p>
          <a:p>
            <a:pPr lvl="0" marL="312039" indent="-312039" defTabSz="832104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1820">
              <a:solidFill>
                <a:srgbClr val="FFFFFF"/>
              </a:solidFill>
              <a:effectLst>
                <a:outerShdw sx="100000" sy="100000" kx="0" ky="0" algn="b" rotWithShape="0" blurRad="11557" dist="23114" dir="2700000">
                  <a:srgbClr val="000000"/>
                </a:outerShdw>
              </a:effectLst>
            </a:endParaRPr>
          </a:p>
          <a:p>
            <a:pPr lvl="0" marL="195024" indent="-195024" defTabSz="83210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820">
                <a:solidFill>
                  <a:srgbClr val="FFFFFF"/>
                </a:solidFill>
                <a:effectLst>
                  <a:outerShdw sx="100000" sy="100000" kx="0" ky="0" algn="b" rotWithShape="0" blurRad="11557" dist="23114" dir="2700000">
                    <a:srgbClr val="000000"/>
                  </a:outerShdw>
                </a:effectLst>
              </a:rPr>
              <a:t>David Hume, Voltaire e outros começam a aplicar o ceticismo a Teologia Cristã</a:t>
            </a:r>
            <a:endParaRPr sz="1820">
              <a:solidFill>
                <a:srgbClr val="FFFFFF"/>
              </a:solidFill>
              <a:effectLst>
                <a:outerShdw sx="100000" sy="100000" kx="0" ky="0" algn="b" rotWithShape="0" blurRad="11557" dist="23114" dir="2700000">
                  <a:srgbClr val="000000"/>
                </a:outerShdw>
              </a:effectLst>
            </a:endParaRPr>
          </a:p>
          <a:p>
            <a:pPr lvl="0" marL="312039" indent="-312039" defTabSz="832104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1820">
              <a:solidFill>
                <a:srgbClr val="FFFFFF"/>
              </a:solidFill>
              <a:effectLst>
                <a:outerShdw sx="100000" sy="100000" kx="0" ky="0" algn="b" rotWithShape="0" blurRad="11557" dist="23114" dir="2700000">
                  <a:srgbClr val="000000"/>
                </a:outerShdw>
              </a:effectLst>
            </a:endParaRPr>
          </a:p>
          <a:p>
            <a:pPr lvl="0" marL="195024" indent="-195024" defTabSz="83210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820">
                <a:solidFill>
                  <a:srgbClr val="FFFFFF"/>
                </a:solidFill>
                <a:effectLst>
                  <a:outerShdw sx="100000" sy="100000" kx="0" ky="0" algn="b" rotWithShape="0" blurRad="11557" dist="23114" dir="2700000">
                    <a:srgbClr val="000000"/>
                  </a:outerShdw>
                </a:effectLst>
              </a:rPr>
              <a:t>Deísmo: Racional/intelectual revisão de cristianismo. Negaram trindade, nascimento virginal a ressurreição de Jesus etc.   Intellectual/Rational revision of Christianity  Deny trinity, virgin birth, resurrection of Jesus, etc.  Joseph Priestly estabeleceu a igreja unitária. the Unitarian Church.   Franklin, Washington, Jefferson todos deístas.</a:t>
            </a:r>
            <a:endParaRPr sz="1820">
              <a:solidFill>
                <a:srgbClr val="FFFFFF"/>
              </a:solidFill>
              <a:effectLst>
                <a:outerShdw sx="100000" sy="100000" kx="0" ky="0" algn="b" rotWithShape="0" blurRad="11557" dist="23114" dir="2700000">
                  <a:srgbClr val="000000"/>
                </a:outerShdw>
              </a:effectLst>
            </a:endParaRPr>
          </a:p>
          <a:p>
            <a:pPr lvl="0" marL="312039" indent="-312039" defTabSz="832104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endParaRPr sz="1820">
              <a:solidFill>
                <a:srgbClr val="FFFFFF"/>
              </a:solidFill>
              <a:effectLst>
                <a:outerShdw sx="100000" sy="100000" kx="0" ky="0" algn="b" rotWithShape="0" blurRad="11557" dist="23114" dir="2700000">
                  <a:srgbClr val="000000"/>
                </a:outerShdw>
              </a:effectLst>
            </a:endParaRPr>
          </a:p>
          <a:p>
            <a:pPr lvl="0" marL="195024" indent="-195024" defTabSz="832104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820">
                <a:solidFill>
                  <a:srgbClr val="FFFFFF"/>
                </a:solidFill>
                <a:effectLst>
                  <a:outerShdw sx="100000" sy="100000" kx="0" ky="0" algn="b" rotWithShape="0" blurRad="11557" dist="23114" dir="2700000">
                    <a:srgbClr val="000000"/>
                  </a:outerShdw>
                </a:effectLst>
              </a:rPr>
              <a:t>John Locke e o empirismo lógico.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 idx="4294967295"/>
          </p:nvPr>
        </p:nvSpPr>
        <p:spPr>
          <a:xfrm>
            <a:off x="990600" y="1905000"/>
            <a:ext cx="7772400" cy="1736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768095">
              <a:defRPr sz="4535">
                <a:solidFill>
                  <a:srgbClr val="FFFF00"/>
                </a:solidFill>
                <a:effectLst>
                  <a:outerShdw sx="100000" sy="100000" kx="0" ky="0" algn="b" rotWithShape="0" blurRad="10668" dist="32004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535">
                <a:solidFill>
                  <a:srgbClr val="FFFF00"/>
                </a:solidFill>
                <a:effectLst>
                  <a:outerShdw sx="100000" sy="100000" kx="0" ky="0" algn="b" rotWithShape="0" blurRad="10668" dist="32004" dir="2700000">
                    <a:srgbClr val="000000"/>
                  </a:outerShdw>
                </a:effectLst>
              </a:rPr>
              <a:t>O movimento Stone/Campbell</a:t>
            </a:r>
          </a:p>
        </p:txBody>
      </p:sp>
      <p:sp>
        <p:nvSpPr>
          <p:cNvPr id="136" name="Shape 136"/>
          <p:cNvSpPr/>
          <p:nvPr>
            <p:ph type="body" idx="4294967295"/>
          </p:nvPr>
        </p:nvSpPr>
        <p:spPr>
          <a:xfrm>
            <a:off x="990600" y="3962400"/>
            <a:ext cx="6781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0" indent="0">
              <a:buSzTx/>
              <a:buNone/>
              <a:defRPr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Restauração ou Reforma?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FFB7"/>
                </a:solidFill>
              </a:rPr>
              <a:t>I</a:t>
            </a:r>
            <a:r>
              <a:rPr b="1" sz="44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nfluências</a:t>
            </a:r>
          </a:p>
        </p:txBody>
      </p:sp>
      <p:sp>
        <p:nvSpPr>
          <p:cNvPr id="139" name="Shape 139"/>
          <p:cNvSpPr/>
          <p:nvPr>
            <p:ph type="body" idx="4294967295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Francis Bacon e lógica indutiva: a abordagem científica para os fatos da Bíblia.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John Locke: o “Filósofo cristão”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A escola escocesa da filosofia do sentido comum (Adam Smith, Thomas Reid, etc)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Os Seceder presbiterianos, os Sandemanianos e outras seitas restauracionistas radicais.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okellynoise.jpg" descr="okellynois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2875" y="1066800"/>
            <a:ext cx="1839913" cy="2695575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4267200" y="1447800"/>
            <a:ext cx="4419600" cy="1731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900"/>
              </a:spcBef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James O’Kelly</a:t>
            </a:r>
            <a:endParaRPr sz="3200">
              <a:solidFill>
                <a:srgbClr val="FFFF00"/>
              </a:solidFill>
            </a:endParaRPr>
          </a:p>
          <a:p>
            <a:pPr lvl="0">
              <a:spcBef>
                <a:spcPts val="1900"/>
              </a:spcBef>
              <a:defRPr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Somos</a:t>
            </a:r>
            <a:r>
              <a:rPr sz="2400">
                <a:solidFill>
                  <a:srgbClr val="FFFF00"/>
                </a:solidFill>
              </a:rPr>
              <a:t> “simplesmente cristãos</a:t>
            </a:r>
            <a:r>
              <a:rPr sz="3200">
                <a:solidFill>
                  <a:srgbClr val="FFFF00"/>
                </a:solidFill>
              </a:rPr>
              <a:t>”</a:t>
            </a:r>
          </a:p>
        </p:txBody>
      </p:sp>
      <p:pic>
        <p:nvPicPr>
          <p:cNvPr id="143" name="RMOkellyLog.jpg" descr="RMOkellyLo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8600" y="3733800"/>
            <a:ext cx="2928938" cy="1846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 idx="4294967295"/>
          </p:nvPr>
        </p:nvSpPr>
        <p:spPr>
          <a:xfrm>
            <a:off x="457200" y="1066800"/>
            <a:ext cx="82296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2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2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Rice Haggard 1769-1819</a:t>
            </a:r>
          </a:p>
        </p:txBody>
      </p:sp>
      <p:sp>
        <p:nvSpPr>
          <p:cNvPr id="146" name="Shape 146"/>
          <p:cNvSpPr/>
          <p:nvPr/>
        </p:nvSpPr>
        <p:spPr>
          <a:xfrm>
            <a:off x="1066800" y="2743200"/>
            <a:ext cx="6553200" cy="1503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</a:rPr>
              <a:t>"Uma coisa eu sei, que quando não-essenciais são feitos termos de comunhão,  nunca deixará de ter uma tendência a desunir e espalhar a igreja de Cristo."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Barton W. Stone 1772-1844</a:t>
            </a:r>
            <a:br>
              <a:rPr b="1" sz="32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br>
            <a:r>
              <a:rPr b="1"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 coração do movimento</a:t>
            </a:r>
          </a:p>
        </p:txBody>
      </p:sp>
      <p:sp>
        <p:nvSpPr>
          <p:cNvPr id="149" name="Shape 149"/>
          <p:cNvSpPr/>
          <p:nvPr/>
        </p:nvSpPr>
        <p:spPr>
          <a:xfrm>
            <a:off x="3505200" y="1905000"/>
            <a:ext cx="4572001" cy="4419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A renovação de Cane Ridge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12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A última vontade e testamento do Presbitério de Springfield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12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“Que a unidade cristã seja nossa estrela polar”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12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"Eu faço, até onde eu vejo isso de acordo com a palavra de Deus."</a:t>
            </a:r>
          </a:p>
        </p:txBody>
      </p:sp>
      <p:pic>
        <p:nvPicPr>
          <p:cNvPr id="150" name="Bstone2a.jpg" descr="Bstone2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950" y="2116137"/>
            <a:ext cx="2395538" cy="3670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>
            <p:ph type="body" idx="4294967295"/>
          </p:nvPr>
        </p:nvSpPr>
        <p:spPr>
          <a:xfrm>
            <a:off x="838200" y="1905000"/>
            <a:ext cx="147638" cy="698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914400" y="1371599"/>
            <a:ext cx="7772400" cy="5024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O Presbitério de Springfield, sentado em Cane Ridge, no condado de Bourbon, sendo, através de uma providência graciosa, em mais do que a saúde corporal normal, crescendo em força e tamanho diariamente; e em perfeita saúde e serenidade de espírito; mas sabendo que está ordenado para todos os organismos destinados a morrerem uma vez, e considerando-se que a vida de cada tal corpo é muito incerto, toma, e ordena esta nossa última vontade e testamento, na forma seguinte, ....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E com isso o Springfield Presbitério já não existia e o movimento Stone começou.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Thomas Campbell   1763-1851</a:t>
            </a:r>
          </a:p>
        </p:txBody>
      </p:sp>
      <p:pic>
        <p:nvPicPr>
          <p:cNvPr id="156" name="thomascampbell.jpeg" descr="thomascampbell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0" y="1676400"/>
            <a:ext cx="2878138" cy="449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977899" y="1871885"/>
            <a:ext cx="4572002" cy="374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Emigrou para Pennsylvania 1807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12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Suspenso por Igreja Presbiteriana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12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A Declaração e Discurso 1809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Princípios para a unidade dos cristãos.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768095">
              <a:defRPr sz="3696"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696">
                <a:solidFill>
                  <a:srgbClr val="FFFFB7"/>
                </a:solidFill>
                <a:effectLst>
                  <a:outerShdw sx="100000" sy="100000" kx="0" ky="0" algn="b" rotWithShape="0" blurRad="10668" dist="21336" dir="2700000">
                    <a:srgbClr val="000000"/>
                  </a:outerShdw>
                </a:effectLst>
              </a:rPr>
              <a:t>Como se perdeu o cristianismo verdadeiro?</a:t>
            </a:r>
          </a:p>
        </p:txBody>
      </p:sp>
      <p:sp>
        <p:nvSpPr>
          <p:cNvPr id="37" name="Shape 37"/>
          <p:cNvSpPr/>
          <p:nvPr>
            <p:ph type="body" idx="4294967295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Crescimento de grupos dissidentes, grupos heréticos com ensinamentos falsos.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Desvio gradual da “verdadeira igreja” das práticas bíblicos por razões boas e sinceras.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 idx="4294967295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Alexander Campbell   1788-1866</a:t>
            </a:r>
            <a:br>
              <a:rPr b="1"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br>
            <a:r>
              <a:rPr b="1" sz="24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 mente do movimento</a:t>
            </a:r>
          </a:p>
        </p:txBody>
      </p:sp>
      <p:pic>
        <p:nvPicPr>
          <p:cNvPr id="160" name="Alexander Campbell.png" descr="Alexander Campbell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650" y="2286000"/>
            <a:ext cx="2682875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3657600" y="1981200"/>
            <a:ext cx="4419600" cy="3952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 Juntou-se com Thomas desde Scotland 1809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8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Batismo só para crentes 1812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8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Campbell/Walker Debate 1820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8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The Millennial Harbinger 1830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8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Bethany College 1840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2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Walter Scott  (1796-1861)</a:t>
            </a:r>
          </a:p>
        </p:txBody>
      </p:sp>
      <p:pic>
        <p:nvPicPr>
          <p:cNvPr id="164" name="Portrait of Walter Scott.png" descr="Portrait of Walter Scot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28800"/>
            <a:ext cx="3116263" cy="3840163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3416300" y="1562100"/>
            <a:ext cx="5480447" cy="4871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Primeiro evangelista no movimento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8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“Restaurou o evangelho” em 1827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8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Os cinco passos do plano de salvação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Scott: a fé, o arrependimento, o batismo, a remissão dos pecados, Espírito Santo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Igreja de Cristo hoje: ouvir, crer, arrepender-se, confessar, ser batizado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 evento de coroação dos primeiros anos:</a:t>
            </a:r>
          </a:p>
        </p:txBody>
      </p:sp>
      <p:sp>
        <p:nvSpPr>
          <p:cNvPr id="168" name="Shape 168"/>
          <p:cNvSpPr/>
          <p:nvPr/>
        </p:nvSpPr>
        <p:spPr>
          <a:xfrm>
            <a:off x="914400" y="1905000"/>
            <a:ext cx="7620000" cy="428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1824  Stone e Campbell se encontraram pela primeira vez</a:t>
            </a:r>
            <a:endParaRPr sz="20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8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200"/>
              </a:spcBef>
              <a:buClr>
                <a:srgbClr val="FFFF00"/>
              </a:buClr>
              <a:buSzPct val="100000"/>
              <a:buAutoNum type="arabicPeriod" startAt="1831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  Decidiram formar um movimento unificado</a:t>
            </a:r>
            <a:endParaRPr sz="20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8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Problemas:</a:t>
            </a:r>
            <a:endParaRPr sz="20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200"/>
              </a:spcBef>
              <a:buClr>
                <a:srgbClr val="FFFF00"/>
              </a:buClr>
              <a:buSzPct val="100000"/>
              <a:buAutoNum type="arabicPeriod" startAt="1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Cristãos (Stonites)  ou  Discípulos (Campbellites)</a:t>
            </a:r>
            <a:endParaRPr sz="20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2.  Movimento emocional vs intelectual (pregadores vs mestres)</a:t>
            </a:r>
            <a:endParaRPr sz="20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200"/>
              </a:spcBef>
              <a:buClr>
                <a:srgbClr val="FFFF00"/>
              </a:buClr>
              <a:buSzPct val="100000"/>
              <a:buAutoNum type="arabicPeriod" startAt="3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Ensino sobre batismo</a:t>
            </a:r>
            <a:endParaRPr sz="20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200"/>
              </a:spcBef>
              <a:buClr>
                <a:srgbClr val="FFFF00"/>
              </a:buClr>
              <a:buSzPct val="100000"/>
              <a:buAutoNum type="arabicPeriod" startAt="4"/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A ordenação de ministros</a:t>
            </a:r>
            <a:endParaRPr sz="20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5.  Doutrina do Espírito Santo 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2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2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Hermenêutica do Movimento</a:t>
            </a:r>
          </a:p>
        </p:txBody>
      </p:sp>
      <p:sp>
        <p:nvSpPr>
          <p:cNvPr id="171" name="Shape 171"/>
          <p:cNvSpPr/>
          <p:nvPr/>
        </p:nvSpPr>
        <p:spPr>
          <a:xfrm>
            <a:off x="762000" y="2438400"/>
            <a:ext cx="8305800" cy="3210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"Comando, exemplo e demonstrações necessárias."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"Onde a Bíblia fala, nós falamos, onde a Bíblia é silenciosa, estamos em silêncio"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Procuraram “fatos bíblicos". Fracos em princípios. Tendência para o legalismo.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 Momento Chave</a:t>
            </a:r>
            <a:br>
              <a:rPr b="1" sz="24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br>
          </a:p>
        </p:txBody>
      </p:sp>
      <p:sp>
        <p:nvSpPr>
          <p:cNvPr id="174" name="Shape 174"/>
          <p:cNvSpPr/>
          <p:nvPr/>
        </p:nvSpPr>
        <p:spPr>
          <a:xfrm>
            <a:off x="685800" y="1905000"/>
            <a:ext cx="8305800" cy="299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B7"/>
                </a:solidFill>
              </a:rPr>
              <a:t>Eles eram um movimento de unidade (a reforma) ou um movimento de restauração?</a:t>
            </a:r>
            <a:endParaRPr sz="2000">
              <a:solidFill>
                <a:srgbClr val="FFFFB7"/>
              </a:solidFill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2000">
              <a:solidFill>
                <a:srgbClr val="FFFFB7"/>
              </a:solidFill>
            </a:endParaRPr>
          </a:p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B7"/>
                </a:solidFill>
              </a:rPr>
              <a:t>Stone e Campbell favoreceram reforma (exemplo, os Christadelphians)</a:t>
            </a:r>
            <a:endParaRPr sz="2000">
              <a:solidFill>
                <a:srgbClr val="FFFFB7"/>
              </a:solidFill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2000">
              <a:solidFill>
                <a:srgbClr val="FFFFB7"/>
              </a:solidFill>
            </a:endParaRPr>
          </a:p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B7"/>
                </a:solidFill>
              </a:rPr>
              <a:t>Walter Scott, Benjamin Franklin, Tolbert Fanning, David Lipscomb e outros se moveu em direção a restauração. Procuraram "o padrão perfeito."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As influências dominantes no Movimento</a:t>
            </a:r>
          </a:p>
        </p:txBody>
      </p:sp>
      <p:sp>
        <p:nvSpPr>
          <p:cNvPr id="177" name="Shape 177"/>
          <p:cNvSpPr/>
          <p:nvPr>
            <p:ph type="body" idx="4294967295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 As Universidades (Bethany College, David Lipscomb College, etc.)</a:t>
            </a:r>
            <a:endParaRPr sz="2400">
              <a:solidFill>
                <a:srgbClr val="FFFF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Os periódicos (editor / bispos) (The Millennial Harbinger, The American Christian Review, The Gospel Advocate, Firm Foundation, etc.)</a:t>
            </a:r>
            <a:endParaRPr sz="2400">
              <a:solidFill>
                <a:srgbClr val="FFFF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Estas foram as forças para a unidade e para a divisão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Pontos de desunião / divisão</a:t>
            </a:r>
          </a:p>
        </p:txBody>
      </p:sp>
      <p:sp>
        <p:nvSpPr>
          <p:cNvPr id="180" name="Shape 180"/>
          <p:cNvSpPr/>
          <p:nvPr>
            <p:ph type="body" idx="4294967295"/>
          </p:nvPr>
        </p:nvSpPr>
        <p:spPr>
          <a:xfrm>
            <a:off x="876300" y="1879600"/>
            <a:ext cx="8007350" cy="419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07883" indent="-207883" defTabSz="8869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40">
                <a:solidFill>
                  <a:srgbClr val="FFFF00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Evangelismo e organização entre igrejas (Sociedade Missionária)</a:t>
            </a:r>
            <a:endParaRPr sz="1940">
              <a:solidFill>
                <a:srgbClr val="FFFF00"/>
              </a:solidFill>
              <a:effectLst>
                <a:outerShdw sx="100000" sy="100000" kx="0" ky="0" algn="b" rotWithShape="0" blurRad="12319" dist="24638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332613" indent="-332613" defTabSz="886968">
              <a:defRPr sz="1800">
                <a:solidFill>
                  <a:srgbClr val="000000"/>
                </a:solidFill>
              </a:defRPr>
            </a:pPr>
            <a:endParaRPr sz="970">
              <a:solidFill>
                <a:srgbClr val="FFFF00"/>
              </a:solidFill>
              <a:effectLst>
                <a:outerShdw sx="100000" sy="100000" kx="0" ky="0" algn="b" rotWithShape="0" blurRad="12319" dist="24638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07883" indent="-207883" defTabSz="8869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40">
                <a:solidFill>
                  <a:srgbClr val="FFFF00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A Guerra Civil: o pacifismo, a escravidão, etc (A Sociedade Missionária apoiou a Norte)</a:t>
            </a:r>
            <a:endParaRPr sz="1940">
              <a:solidFill>
                <a:srgbClr val="FFFF00"/>
              </a:solidFill>
              <a:effectLst>
                <a:outerShdw sx="100000" sy="100000" kx="0" ky="0" algn="b" rotWithShape="0" blurRad="12319" dist="24638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332613" indent="-332613" defTabSz="886968">
              <a:defRPr sz="1800">
                <a:solidFill>
                  <a:srgbClr val="000000"/>
                </a:solidFill>
              </a:defRPr>
            </a:pPr>
            <a:endParaRPr sz="970">
              <a:solidFill>
                <a:srgbClr val="FFFF00"/>
              </a:solidFill>
              <a:effectLst>
                <a:outerShdw sx="100000" sy="100000" kx="0" ky="0" algn="b" rotWithShape="0" blurRad="12319" dist="24638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07883" indent="-207883" defTabSz="8869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40">
                <a:solidFill>
                  <a:srgbClr val="FFFF00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O "instrumento". Moisés Lard: "Nenhum pregador deve entrar numa igreja, onde tiver um órgão"</a:t>
            </a:r>
            <a:endParaRPr sz="1940">
              <a:solidFill>
                <a:srgbClr val="FFFF00"/>
              </a:solidFill>
              <a:effectLst>
                <a:outerShdw sx="100000" sy="100000" kx="0" ky="0" algn="b" rotWithShape="0" blurRad="12319" dist="24638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332613" indent="-332613" defTabSz="886968">
              <a:defRPr sz="1800">
                <a:solidFill>
                  <a:srgbClr val="000000"/>
                </a:solidFill>
              </a:defRPr>
            </a:pPr>
            <a:endParaRPr sz="1940">
              <a:solidFill>
                <a:srgbClr val="FFFF00"/>
              </a:solidFill>
              <a:effectLst>
                <a:outerShdw sx="100000" sy="100000" kx="0" ky="0" algn="b" rotWithShape="0" blurRad="12319" dist="24638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07883" indent="-207883" defTabSz="8869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40">
                <a:solidFill>
                  <a:srgbClr val="FFFF00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Daniel Sommer e David Lipscomb.</a:t>
            </a:r>
            <a:endParaRPr sz="1940">
              <a:solidFill>
                <a:srgbClr val="FFFF00"/>
              </a:solidFill>
              <a:effectLst>
                <a:outerShdw sx="100000" sy="100000" kx="0" ky="0" algn="b" rotWithShape="0" blurRad="12319" dist="24638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332613" indent="-332613" defTabSz="886968">
              <a:defRPr sz="1800">
                <a:solidFill>
                  <a:srgbClr val="000000"/>
                </a:solidFill>
              </a:defRPr>
            </a:pPr>
            <a:endParaRPr sz="1940">
              <a:solidFill>
                <a:srgbClr val="FFFF00"/>
              </a:solidFill>
              <a:effectLst>
                <a:outerShdw sx="100000" sy="100000" kx="0" ky="0" algn="b" rotWithShape="0" blurRad="12319" dist="24638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07883" indent="-207883" defTabSz="8869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40">
                <a:solidFill>
                  <a:srgbClr val="FFFF00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1906 Censo dos EUA reconheceu dois grupos distintos: A Igreja de Cristo e da Igreja Cristã / discípulos de Cristo.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3886200" y="228600"/>
            <a:ext cx="4419600" cy="2064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</a:rPr>
              <a:t>David Lipscomb (1831-1917)</a:t>
            </a:r>
            <a:endParaRPr sz="2400">
              <a:solidFill>
                <a:srgbClr val="FFFF00"/>
              </a:solidFill>
            </a:endParaRPr>
          </a:p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</a:rPr>
              <a:t>"Pai" da Igreja de Cristo</a:t>
            </a:r>
            <a:endParaRPr sz="2000">
              <a:solidFill>
                <a:srgbClr val="FFFF00"/>
              </a:solidFill>
            </a:endParaRPr>
          </a:p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</a:rPr>
              <a:t>Fundador da Universidade de Lipscomb</a:t>
            </a:r>
            <a:endParaRPr sz="2000">
              <a:solidFill>
                <a:srgbClr val="FFFF00"/>
              </a:solidFill>
            </a:endParaRPr>
          </a:p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</a:rPr>
              <a:t>Editor do Gospel Advocate 1866-1917</a:t>
            </a:r>
          </a:p>
        </p:txBody>
      </p:sp>
      <p:pic>
        <p:nvPicPr>
          <p:cNvPr id="183" name="David Lipscomb (1831-1917).jpg" descr="David Lipscomb (1831-1917)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304800"/>
            <a:ext cx="2060575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dansomr.jpg" descr="dansom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2200" y="3657600"/>
            <a:ext cx="2105025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914400" y="4114800"/>
            <a:ext cx="4800600" cy="197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</a:rPr>
              <a:t>Daniel Sommer</a:t>
            </a:r>
            <a:endParaRPr sz="2400">
              <a:solidFill>
                <a:srgbClr val="FFFF00"/>
              </a:solidFill>
            </a:endParaRPr>
          </a:p>
          <a:p>
            <a:pPr lvl="0">
              <a:spcBef>
                <a:spcPts val="12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</a:rPr>
              <a:t>“Cão de guarda” da fraternidade</a:t>
            </a:r>
            <a:endParaRPr sz="2000">
              <a:solidFill>
                <a:srgbClr val="FFFF00"/>
              </a:solidFill>
            </a:endParaRPr>
          </a:p>
          <a:p>
            <a:pPr lvl="0">
              <a:spcBef>
                <a:spcPts val="1600"/>
              </a:spcBef>
              <a:defRPr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</a:rPr>
              <a:t>"Daniel Sommer era um militante que deixou um legado de disputas legalistas e congregações divididas."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Outras controvérsias</a:t>
            </a:r>
          </a:p>
        </p:txBody>
      </p:sp>
      <p:sp>
        <p:nvSpPr>
          <p:cNvPr id="188" name="Shape 188"/>
          <p:cNvSpPr/>
          <p:nvPr>
            <p:ph type="body" idx="4294967295"/>
          </p:nvPr>
        </p:nvSpPr>
        <p:spPr>
          <a:xfrm>
            <a:off x="914400" y="2057400"/>
            <a:ext cx="7931150" cy="403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Uma xícara, Escola Dominical, as igrejas "anti"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Premillennialism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Para a Igreja cristã / Discípulos de Cristo; O Movimento Ecumênico. Membresia aberta.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UCMS (United Christian Missionary Society) vs. NACC (North American Christian Convention)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Duas denominações em 1950</a:t>
            </a: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 idx="4294967295"/>
          </p:nvPr>
        </p:nvSpPr>
        <p:spPr>
          <a:xfrm>
            <a:off x="457200" y="244475"/>
            <a:ext cx="8385175" cy="1087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Lições a serem aprendidas</a:t>
            </a:r>
          </a:p>
        </p:txBody>
      </p:sp>
      <p:sp>
        <p:nvSpPr>
          <p:cNvPr id="191" name="Shape 191"/>
          <p:cNvSpPr/>
          <p:nvPr>
            <p:ph type="body" idx="4294967295"/>
          </p:nvPr>
        </p:nvSpPr>
        <p:spPr>
          <a:xfrm>
            <a:off x="914400" y="1828800"/>
            <a:ext cx="77724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199310" indent="-199310" defTabSz="850391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860">
                <a:solidFill>
                  <a:srgbClr val="FFFF00"/>
                </a:solidFill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A unidade é extremamente difícil de manter sem uma forte estrutura hierárquica.</a:t>
            </a:r>
            <a:endParaRPr sz="1860">
              <a:solidFill>
                <a:srgbClr val="FFFF00"/>
              </a:solidFill>
              <a:effectLst>
                <a:outerShdw sx="100000" sy="100000" kx="0" ky="0" algn="b" rotWithShape="0" blurRad="11811" dist="23622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318897" indent="-318897" defTabSz="850391">
              <a:defRPr sz="1800">
                <a:solidFill>
                  <a:srgbClr val="000000"/>
                </a:solidFill>
              </a:defRPr>
            </a:pPr>
            <a:endParaRPr sz="930">
              <a:solidFill>
                <a:srgbClr val="FFFF00"/>
              </a:solidFill>
              <a:effectLst>
                <a:outerShdw sx="100000" sy="100000" kx="0" ky="0" algn="b" rotWithShape="0" blurRad="11811" dist="23622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199310" indent="-199310" defTabSz="850391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860">
                <a:solidFill>
                  <a:srgbClr val="FFFF00"/>
                </a:solidFill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Separar as questões essenciais do não-essencial é mais difícil do que pensamos.</a:t>
            </a:r>
            <a:endParaRPr sz="1860">
              <a:solidFill>
                <a:srgbClr val="FFFF00"/>
              </a:solidFill>
              <a:effectLst>
                <a:outerShdw sx="100000" sy="100000" kx="0" ky="0" algn="b" rotWithShape="0" blurRad="11811" dist="23622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318897" indent="-318897" defTabSz="850391">
              <a:defRPr sz="1800">
                <a:solidFill>
                  <a:srgbClr val="000000"/>
                </a:solidFill>
              </a:defRPr>
            </a:pPr>
            <a:endParaRPr sz="930">
              <a:solidFill>
                <a:srgbClr val="FFFF00"/>
              </a:solidFill>
              <a:effectLst>
                <a:outerShdw sx="100000" sy="100000" kx="0" ky="0" algn="b" rotWithShape="0" blurRad="11811" dist="23622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199310" indent="-199310" defTabSz="850391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860">
                <a:solidFill>
                  <a:srgbClr val="FFFF00"/>
                </a:solidFill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Um movimento sem uma forte estrutura hierárquica precisa de instrumentos para manter a unidade.</a:t>
            </a:r>
            <a:endParaRPr sz="1860">
              <a:solidFill>
                <a:srgbClr val="FFFF00"/>
              </a:solidFill>
              <a:effectLst>
                <a:outerShdw sx="100000" sy="100000" kx="0" ky="0" algn="b" rotWithShape="0" blurRad="11811" dist="23622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318897" indent="-318897" defTabSz="850391">
              <a:defRPr sz="1800">
                <a:solidFill>
                  <a:srgbClr val="000000"/>
                </a:solidFill>
              </a:defRPr>
            </a:pPr>
            <a:endParaRPr sz="930">
              <a:solidFill>
                <a:srgbClr val="FFFF00"/>
              </a:solidFill>
              <a:effectLst>
                <a:outerShdw sx="100000" sy="100000" kx="0" ky="0" algn="b" rotWithShape="0" blurRad="11811" dist="23622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199310" indent="-199310" defTabSz="850391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860">
                <a:solidFill>
                  <a:srgbClr val="FFFF00"/>
                </a:solidFill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 É necessário pensar com cuidado sobre a teologia, a estrutura da igreja e da história são necessários para o crescimento a longo prazo e de unidade.</a:t>
            </a:r>
            <a:endParaRPr sz="1860">
              <a:solidFill>
                <a:srgbClr val="FFFF00"/>
              </a:solidFill>
              <a:effectLst>
                <a:outerShdw sx="100000" sy="100000" kx="0" ky="0" algn="b" rotWithShape="0" blurRad="11811" dist="23622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318897" indent="-318897" defTabSz="850391">
              <a:defRPr sz="1800">
                <a:solidFill>
                  <a:srgbClr val="000000"/>
                </a:solidFill>
              </a:defRPr>
            </a:pPr>
            <a:endParaRPr sz="930">
              <a:solidFill>
                <a:srgbClr val="FFFF00"/>
              </a:solidFill>
              <a:effectLst>
                <a:outerShdw sx="100000" sy="100000" kx="0" ky="0" algn="b" rotWithShape="0" blurRad="11811" dist="23622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199310" indent="-199310" defTabSz="850391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860">
                <a:solidFill>
                  <a:srgbClr val="FFFF00"/>
                </a:solidFill>
                <a:effectLst>
                  <a:outerShdw sx="100000" sy="100000" kx="0" ky="0" algn="b" rotWithShape="0" blurRad="11811" dist="23622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É extremamente difícil evitar uma reação exagerada aos grupos com os quais discordamos.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 idx="4294967295"/>
          </p:nvPr>
        </p:nvSpPr>
        <p:spPr>
          <a:xfrm>
            <a:off x="379412" y="180975"/>
            <a:ext cx="8385176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6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Cismas e Heresias</a:t>
            </a:r>
          </a:p>
        </p:txBody>
      </p:sp>
      <p:sp>
        <p:nvSpPr>
          <p:cNvPr id="40" name="Shape 40"/>
          <p:cNvSpPr/>
          <p:nvPr>
            <p:ph type="body" idx="4294967295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Judaizantes     legalismo Gal 1:8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Ebionites   Negaram a divindade de Jesus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Gnósticos    Negaram a humanidade de Jesus, conhecimento profundo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Docetismo   Jesus não uma pessoa física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Marcionitas     Estabeleceram cânone. 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Montanistas     Carismáticos, revelação moderna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Novatianists     Divisão sobre a pureza da igreja. 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Arianos     Negaram a divindade de Jesus</a:t>
            </a: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1004887" y="923925"/>
            <a:ext cx="7315201" cy="466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spcBef>
                <a:spcPts val="1600"/>
              </a:spcBef>
              <a:defRPr>
                <a:solidFill>
                  <a:srgbClr val="000000"/>
                </a:solidFill>
              </a:defRPr>
            </a:pPr>
            <a:r>
              <a:rPr sz="28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Recomendações de livros:</a:t>
            </a:r>
            <a:endParaRPr sz="28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28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Reviving the Ancient Faith (Hughes)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The Stone Campbell Movement (Garrett)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Into All Nations (Foster Stanback)</a:t>
            </a: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endParaRPr sz="240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The Search for the Ancient Order (West)</a:t>
            </a:r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 idx="4294967295"/>
          </p:nvPr>
        </p:nvSpPr>
        <p:spPr>
          <a:xfrm>
            <a:off x="457200" y="244475"/>
            <a:ext cx="8385175" cy="99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2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Crossroads/Boston/ICOC Movimento</a:t>
            </a:r>
          </a:p>
        </p:txBody>
      </p:sp>
      <p:sp>
        <p:nvSpPr>
          <p:cNvPr id="196" name="Shape 196"/>
          <p:cNvSpPr/>
          <p:nvPr>
            <p:ph type="body" idx="4294967295"/>
          </p:nvPr>
        </p:nvSpPr>
        <p:spPr>
          <a:xfrm>
            <a:off x="457200" y="1219200"/>
            <a:ext cx="8458200" cy="4906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4603" indent="-254603" defTabSz="90525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1960s “Diretor bíblico”  dentro da Igreja de Cristo (CoC)</a:t>
            </a:r>
            <a:endParaRPr sz="2376">
              <a:solidFill>
                <a:srgbClr val="FFFFFF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4603" indent="-254603" defTabSz="90525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1967  Chuck Lucas  14</a:t>
            </a:r>
            <a:r>
              <a:rPr baseline="29979" sz="2376">
                <a:solidFill>
                  <a:srgbClr val="FFFFFF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sz="2376">
                <a:solidFill>
                  <a:srgbClr val="FFFFFF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 Street CoC (Crossroads CoC)</a:t>
            </a:r>
            <a:endParaRPr sz="2376">
              <a:solidFill>
                <a:srgbClr val="FFFFFF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54694" indent="-202066" defTabSz="905255">
              <a:lnSpc>
                <a:spcPct val="90000"/>
              </a:lnSpc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1979">
                <a:solidFill>
                  <a:srgbClr val="FFFFFF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Bate-papos de alma</a:t>
            </a:r>
            <a:endParaRPr sz="1979">
              <a:solidFill>
                <a:srgbClr val="FFFFFF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54694" indent="-202066" defTabSz="905255">
              <a:lnSpc>
                <a:spcPct val="90000"/>
              </a:lnSpc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1979">
                <a:solidFill>
                  <a:srgbClr val="FFFFFF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parceiros de oração</a:t>
            </a:r>
            <a:endParaRPr sz="1979">
              <a:solidFill>
                <a:srgbClr val="FFFFFF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54694" indent="-202066" defTabSz="905255">
              <a:lnSpc>
                <a:spcPct val="90000"/>
              </a:lnSpc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1979">
                <a:solidFill>
                  <a:srgbClr val="FFFFFF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Ênfase no evangelismo</a:t>
            </a:r>
            <a:endParaRPr sz="1979">
              <a:solidFill>
                <a:srgbClr val="FFFFFF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4603" indent="-254603" defTabSz="90525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Após1975 “ministérios universitários”</a:t>
            </a:r>
            <a:endParaRPr sz="2376">
              <a:solidFill>
                <a:srgbClr val="FFFFFF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54694" indent="-202066" defTabSz="905255">
              <a:lnSpc>
                <a:spcPct val="90000"/>
              </a:lnSpc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1979">
                <a:solidFill>
                  <a:srgbClr val="FFFFFF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Tom Brown, Andy Lindo, Kip McKean, etc…</a:t>
            </a:r>
            <a:endParaRPr sz="1979">
              <a:solidFill>
                <a:srgbClr val="FFFFFF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54694" indent="-202066" defTabSz="905255">
              <a:lnSpc>
                <a:spcPct val="90000"/>
              </a:lnSpc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1979">
                <a:solidFill>
                  <a:srgbClr val="FFFFFF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Muitas divisões da igreja resultaram</a:t>
            </a:r>
            <a:endParaRPr sz="1979">
              <a:solidFill>
                <a:srgbClr val="FFFFFF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54603" indent="-254603" defTabSz="90525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FFFFFF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1979  Kip McKean, Lexington/Boston CoC</a:t>
            </a:r>
            <a:endParaRPr sz="2376">
              <a:solidFill>
                <a:srgbClr val="FFFFFF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54694" indent="-202066" defTabSz="905255">
              <a:lnSpc>
                <a:spcPct val="90000"/>
              </a:lnSpc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1979">
                <a:solidFill>
                  <a:srgbClr val="FFFFFF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discípulos totalmente comprometidos só na igreja</a:t>
            </a:r>
            <a:endParaRPr sz="1979">
              <a:solidFill>
                <a:srgbClr val="FFFFFF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54694" indent="-202066" defTabSz="905255">
              <a:lnSpc>
                <a:spcPct val="90000"/>
              </a:lnSpc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1979">
                <a:solidFill>
                  <a:srgbClr val="FFFFFF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crescimento surpreendente</a:t>
            </a:r>
            <a:endParaRPr sz="1979">
              <a:solidFill>
                <a:srgbClr val="FFFFFF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54694" indent="-202066" defTabSz="905255">
              <a:lnSpc>
                <a:spcPct val="90000"/>
              </a:lnSpc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1979">
                <a:solidFill>
                  <a:srgbClr val="FFFFFF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Ênfase no evangelismo mundial</a:t>
            </a:r>
            <a:endParaRPr sz="1979">
              <a:solidFill>
                <a:srgbClr val="FFFFFF"/>
              </a:solidFill>
              <a:effectLst>
                <a:outerShdw sx="100000" sy="100000" kx="0" ky="0" algn="b" rotWithShape="0" blurRad="12573" dist="2514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1" marL="654694" indent="-202066" defTabSz="905255">
              <a:lnSpc>
                <a:spcPct val="90000"/>
              </a:lnSpc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1979">
                <a:solidFill>
                  <a:srgbClr val="FFFFFF"/>
                </a:solidFill>
                <a:effectLst>
                  <a:outerShdw sx="100000" sy="100000" kx="0" ky="0" algn="b" rotWithShape="0" blurRad="12573" dist="2514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Árvores de discipulado verticais, uniformidade e simplicidade da metodologia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 idx="4294967295"/>
          </p:nvPr>
        </p:nvSpPr>
        <p:spPr>
          <a:xfrm>
            <a:off x="457200" y="244475"/>
            <a:ext cx="8385175" cy="99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2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Boston/LA/ICOC movement (cont.)</a:t>
            </a:r>
          </a:p>
        </p:txBody>
      </p:sp>
      <p:sp>
        <p:nvSpPr>
          <p:cNvPr id="199" name="Shape 199"/>
          <p:cNvSpPr/>
          <p:nvPr>
            <p:ph type="body" idx="4294967295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Chuck Lucas pediu demissão na Crossroads CoC 1985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Divisão oficial com CoC 1986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Foi culpa de quem?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Reconstruções de igrejas 1988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Você está dentro ou fora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Proclamação de Evangelismo  1994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Kip McKean removido como evangelista do mundo / cabeça do movimento de novembro de 2001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Kreite Carta/ICOC estrutura desmorona  Fev 2003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As tentativas de organização para-igreja, a "carta de unidade"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 idx="4294967295"/>
          </p:nvPr>
        </p:nvSpPr>
        <p:spPr>
          <a:xfrm>
            <a:off x="457200" y="244475"/>
            <a:ext cx="8385175" cy="896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2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Hermenêutica da CoC e ICOC</a:t>
            </a:r>
          </a:p>
        </p:txBody>
      </p:sp>
      <p:sp>
        <p:nvSpPr>
          <p:cNvPr id="202" name="Shape 202"/>
          <p:cNvSpPr/>
          <p:nvPr>
            <p:ph type="body" idx="4294967295"/>
          </p:nvPr>
        </p:nvSpPr>
        <p:spPr>
          <a:xfrm>
            <a:off x="807243" y="1409700"/>
            <a:ext cx="7848601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41744" indent="-241744" defTabSz="85953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56">
                <a:solidFill>
                  <a:srgbClr val="FFFFFF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Alexander Campbell: "Onde a Bíblia fala, nós falamos, onde a Bíblia é silenciosa, estamos em silêncio."</a:t>
            </a:r>
            <a:endParaRPr sz="2256">
              <a:solidFill>
                <a:srgbClr val="FFFFFF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322325" indent="-322325" defTabSz="859536">
              <a:defRPr sz="1800">
                <a:solidFill>
                  <a:srgbClr val="000000"/>
                </a:solidFill>
              </a:defRPr>
            </a:pPr>
            <a:endParaRPr sz="2256">
              <a:solidFill>
                <a:srgbClr val="FFFFFF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41744" indent="-241744" defTabSz="85953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56">
                <a:solidFill>
                  <a:srgbClr val="FFFFFF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Kip McKean: Onde a Bíblia fala, estamos em silêncio, onde a Bíblia é silenciosa, falamos ".</a:t>
            </a:r>
            <a:endParaRPr sz="2256">
              <a:solidFill>
                <a:srgbClr val="FFFFFF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322325" indent="-322325" defTabSz="859536">
              <a:defRPr sz="1800">
                <a:solidFill>
                  <a:srgbClr val="000000"/>
                </a:solidFill>
              </a:defRPr>
            </a:pPr>
            <a:endParaRPr sz="2256">
              <a:solidFill>
                <a:srgbClr val="FFFFFF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41744" indent="-241744" defTabSz="85953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56">
                <a:solidFill>
                  <a:srgbClr val="FFFFFF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CoC:  Forte ênfase em Estudos Bíblicos, escolas bíblicas</a:t>
            </a:r>
            <a:endParaRPr sz="2256">
              <a:solidFill>
                <a:srgbClr val="FFFFFF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322325" indent="-322325" defTabSz="859536">
              <a:defRPr sz="1800">
                <a:solidFill>
                  <a:srgbClr val="000000"/>
                </a:solidFill>
              </a:defRPr>
            </a:pPr>
            <a:endParaRPr sz="2256">
              <a:solidFill>
                <a:srgbClr val="FFFFFF"/>
              </a:solidFill>
              <a:effectLst>
                <a:outerShdw sx="100000" sy="100000" kx="0" ky="0" algn="b" rotWithShape="0" blurRad="11938" dist="23876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241744" indent="-241744" defTabSz="85953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56">
                <a:solidFill>
                  <a:srgbClr val="FFFFFF"/>
                </a:solidFill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Kip McKean: Tendência anti-intelectual e cético em relação a formação teológica.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 idx="4294967295"/>
          </p:nvPr>
        </p:nvSpPr>
        <p:spPr>
          <a:xfrm>
            <a:off x="457200" y="244475"/>
            <a:ext cx="8385175" cy="118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2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Onde devemos ir a partir daqui?</a:t>
            </a:r>
          </a:p>
        </p:txBody>
      </p:sp>
      <p:sp>
        <p:nvSpPr>
          <p:cNvPr id="205" name="Shape 205"/>
          <p:cNvSpPr/>
          <p:nvPr>
            <p:ph type="body" idx="4294967295"/>
          </p:nvPr>
        </p:nvSpPr>
        <p:spPr>
          <a:xfrm>
            <a:off x="914400" y="1981200"/>
            <a:ext cx="77724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Equilíbrio entre autonomia e cooperação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>
              <a:defRPr sz="1800">
                <a:solidFill>
                  <a:srgbClr val="000000"/>
                </a:solidFill>
              </a:defRPr>
            </a:pPr>
            <a:endParaRPr sz="1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Encontrar um modelo saudável para "discipular" / implementação de passagens “uns aos outros”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>
              <a:defRPr sz="1800">
                <a:solidFill>
                  <a:srgbClr val="000000"/>
                </a:solidFill>
              </a:defRPr>
            </a:pPr>
            <a:endParaRPr sz="1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Satisfazer as necessidades dos discípulos maduros sem perder noaso apelo evangelístico simples-continuando a levantar líderes jovens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Apontando e encontrando o melhor papel para os presbíteros e um equilíbrio com os evangelistas e mestres.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>
              <a:defRPr sz="1800">
                <a:solidFill>
                  <a:srgbClr val="000000"/>
                </a:solidFill>
              </a:defRPr>
            </a:pPr>
            <a:endParaRPr sz="1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  <a:latin typeface="Arial Bold"/>
              <a:ea typeface="Arial Bold"/>
              <a:cs typeface="Arial Bold"/>
              <a:sym typeface="Arial Bold"/>
            </a:endParaRPr>
          </a:p>
          <a:p>
            <a:pPr lvl="0" mar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Bold"/>
                <a:ea typeface="Arial Bold"/>
                <a:cs typeface="Arial Bold"/>
                <a:sym typeface="Arial Bold"/>
              </a:rPr>
              <a:t>Nosso relacionamento formal e informal com CoC e outros grupos.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reg-1240099-778094.jpg" descr="reg-1240099-77809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2895600"/>
            <a:ext cx="5334000" cy="353377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2133599" y="1066800"/>
            <a:ext cx="4953002" cy="1465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400"/>
              </a:spcBef>
              <a:defRPr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Gnosticismo:  O Evangelho de Judas</a:t>
            </a:r>
            <a:endParaRPr sz="2400">
              <a:solidFill>
                <a:srgbClr val="FFFFFF"/>
              </a:solidFill>
            </a:endParaRPr>
          </a:p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“Mas você [Judas] excederá todos eles. Porque você sacrificará o homem que me veste.”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 idx="4294967295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Uma outra maneira de se perder: A igreja se desvia</a:t>
            </a:r>
          </a:p>
        </p:txBody>
      </p:sp>
      <p:sp>
        <p:nvSpPr>
          <p:cNvPr id="46" name="Shape 46"/>
          <p:cNvSpPr/>
          <p:nvPr>
            <p:ph type="body" idx="4294967295"/>
          </p:nvPr>
        </p:nvSpPr>
        <p:spPr>
          <a:xfrm>
            <a:off x="537368" y="1765300"/>
            <a:ext cx="8388351" cy="449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Ortodoxia vs Ortopráxis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Heterodoxia vs Heteropráxis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Tema:  Quase todos esses exemplos de desvio de ortopráxis começaram como uma resposta razoável e sábia (parecia) a um problema real (heresia) da época.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Irineu:  Defendeu contra a heresia usando “a tradição da igreja”. A regra da fé e a autoridade da sucessão apostólica.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 idx="4294967295"/>
          </p:nvPr>
        </p:nvSpPr>
        <p:spPr>
          <a:xfrm>
            <a:off x="457200" y="0"/>
            <a:ext cx="8385175" cy="143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2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 igreja apostólica se desvia…</a:t>
            </a:r>
          </a:p>
        </p:txBody>
      </p:sp>
      <p:sp>
        <p:nvSpPr>
          <p:cNvPr id="49" name="Shape 49"/>
          <p:cNvSpPr/>
          <p:nvPr>
            <p:ph type="body" idx="4294967295"/>
          </p:nvPr>
        </p:nvSpPr>
        <p:spPr>
          <a:xfrm>
            <a:off x="885031" y="1447800"/>
            <a:ext cx="7693026" cy="502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Liderança/ Estrutura da igreja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Doutrina de batismo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Ascetismo, Monaquismo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Credos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Sacerdotalism/Sacerdócio clero e leigos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 Ceia do Senhor se torna um sacrificio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Sacramentalismo:  Liturgia, Calendário da igreja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 veneração de “santos”</a:t>
            </a:r>
            <a:endParaRPr sz="20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257175" indent="-257175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Hermenêutica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661307" indent="-204107">
              <a:spcBef>
                <a:spcPts val="400"/>
              </a:spcBef>
              <a:buClr>
                <a:srgbClr val="00CC00"/>
              </a:buClr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Alegoria da Escritura vs Abordagem histórica/crítica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 idx="4294967295"/>
          </p:nvPr>
        </p:nvSpPr>
        <p:spPr>
          <a:xfrm>
            <a:off x="762000" y="762000"/>
            <a:ext cx="82296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4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FFB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Lições da igreja primitiva</a:t>
            </a:r>
          </a:p>
        </p:txBody>
      </p:sp>
      <p:sp>
        <p:nvSpPr>
          <p:cNvPr id="52" name="Shape 52"/>
          <p:cNvSpPr/>
          <p:nvPr>
            <p:ph type="body" idx="4294967295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49459" indent="-249459" defTabSz="88696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rPr>
              <a:t>Evitar estrutura conveniente que não é bíblica. 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12319" dist="24638" dir="2700000">
                  <a:srgbClr val="000000"/>
                </a:outerShdw>
              </a:effectLst>
            </a:endParaRPr>
          </a:p>
          <a:p>
            <a:pPr lvl="0" marL="249459" indent="-249459" defTabSz="88696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rPr>
              <a:t>Resistir a tendência para o ritualismo na nossa adoração.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12319" dist="24638" dir="2700000">
                  <a:srgbClr val="000000"/>
                </a:outerShdw>
              </a:effectLst>
            </a:endParaRPr>
          </a:p>
          <a:p>
            <a:pPr lvl="0" marL="249459" indent="-249459" defTabSz="88696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rPr>
              <a:t>Não reagir demais quando surgem doutrinas falsas.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12319" dist="24638" dir="2700000">
                  <a:srgbClr val="000000"/>
                </a:outerShdw>
              </a:effectLst>
            </a:endParaRPr>
          </a:p>
          <a:p>
            <a:pPr lvl="0" marL="249459" indent="-249459" defTabSz="88696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rPr>
              <a:t>Evitar a dependência em credos para defender a verdade.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12319" dist="24638" dir="2700000">
                  <a:srgbClr val="000000"/>
                </a:outerShdw>
              </a:effectLst>
            </a:endParaRPr>
          </a:p>
          <a:p>
            <a:pPr lvl="0" marL="249459" indent="-249459" defTabSz="88696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rPr>
              <a:t>Não exagere a importância de sacrifices fisicos, oração ou outras atividades espirituais boas.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12319" dist="24638" dir="2700000">
                  <a:srgbClr val="000000"/>
                </a:outerShdw>
              </a:effectLst>
            </a:endParaRPr>
          </a:p>
          <a:p>
            <a:pPr lvl="0" marL="249459" indent="-249459" defTabSz="88696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rPr>
              <a:t>Vigiem pela tendência para desenvolver uma divisão entre os cleros e os leigos</a:t>
            </a:r>
            <a:endParaRPr sz="2328">
              <a:solidFill>
                <a:srgbClr val="FFFFFF"/>
              </a:solidFill>
              <a:effectLst>
                <a:outerShdw sx="100000" sy="100000" kx="0" ky="0" algn="b" rotWithShape="0" blurRad="12319" dist="24638" dir="2700000">
                  <a:srgbClr val="000000"/>
                </a:outerShdw>
              </a:effectLst>
            </a:endParaRPr>
          </a:p>
          <a:p>
            <a:pPr lvl="0" marL="249459" indent="-249459" defTabSz="886968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28">
                <a:solidFill>
                  <a:srgbClr val="FFFFFF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rPr>
              <a:t>Enfatizar métodos bons de exegese bíblica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808080"/>
      </a:dk1>
      <a:lt1>
        <a:srgbClr val="008000"/>
      </a:lt1>
      <a:dk2>
        <a:srgbClr val="A7A7A7"/>
      </a:dk2>
      <a:lt2>
        <a:srgbClr val="535353"/>
      </a:lt2>
      <a:accent1>
        <a:srgbClr val="99CC00"/>
      </a:accent1>
      <a:accent2>
        <a:srgbClr val="00CC00"/>
      </a:accent2>
      <a:accent3>
        <a:srgbClr val="AABFAA"/>
      </a:accent3>
      <a:accent4>
        <a:srgbClr val="DADADA"/>
      </a:accent4>
      <a:accent5>
        <a:srgbClr val="C9E0AA"/>
      </a:accent5>
      <a:accent6>
        <a:srgbClr val="00B9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CC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8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99CC00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8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C00"/>
      </a:accent1>
      <a:accent2>
        <a:srgbClr val="00CC00"/>
      </a:accent2>
      <a:accent3>
        <a:srgbClr val="AABFAA"/>
      </a:accent3>
      <a:accent4>
        <a:srgbClr val="DADADA"/>
      </a:accent4>
      <a:accent5>
        <a:srgbClr val="C9E0AA"/>
      </a:accent5>
      <a:accent6>
        <a:srgbClr val="00B9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CC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8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99CC00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8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