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9DA2E-DB87-4FFA-929C-E12FBD734756}" type="datetimeFigureOut">
              <a:rPr lang="en-US" smtClean="0"/>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83F4A-2E94-481E-B958-122135FD9615}" type="slidenum">
              <a:rPr lang="en-US" smtClean="0"/>
              <a:t>‹#›</a:t>
            </a:fld>
            <a:endParaRPr lang="en-US"/>
          </a:p>
        </p:txBody>
      </p:sp>
    </p:spTree>
    <p:extLst>
      <p:ext uri="{BB962C8B-B14F-4D97-AF65-F5344CB8AC3E}">
        <p14:creationId xmlns:p14="http://schemas.microsoft.com/office/powerpoint/2010/main" val="240420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a:t>
            </a:fld>
            <a:endParaRPr lang="en-US"/>
          </a:p>
        </p:txBody>
      </p:sp>
    </p:spTree>
    <p:extLst>
      <p:ext uri="{BB962C8B-B14F-4D97-AF65-F5344CB8AC3E}">
        <p14:creationId xmlns:p14="http://schemas.microsoft.com/office/powerpoint/2010/main" val="302168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11</a:t>
            </a:fld>
            <a:endParaRPr lang="en-US"/>
          </a:p>
        </p:txBody>
      </p:sp>
    </p:spTree>
    <p:extLst>
      <p:ext uri="{BB962C8B-B14F-4D97-AF65-F5344CB8AC3E}">
        <p14:creationId xmlns:p14="http://schemas.microsoft.com/office/powerpoint/2010/main" val="367656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12</a:t>
            </a:fld>
            <a:endParaRPr lang="en-US"/>
          </a:p>
        </p:txBody>
      </p:sp>
    </p:spTree>
    <p:extLst>
      <p:ext uri="{BB962C8B-B14F-4D97-AF65-F5344CB8AC3E}">
        <p14:creationId xmlns:p14="http://schemas.microsoft.com/office/powerpoint/2010/main" val="205601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13</a:t>
            </a:fld>
            <a:endParaRPr lang="en-US"/>
          </a:p>
        </p:txBody>
      </p:sp>
    </p:spTree>
    <p:extLst>
      <p:ext uri="{BB962C8B-B14F-4D97-AF65-F5344CB8AC3E}">
        <p14:creationId xmlns:p14="http://schemas.microsoft.com/office/powerpoint/2010/main" val="183110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14</a:t>
            </a:fld>
            <a:endParaRPr lang="en-US"/>
          </a:p>
        </p:txBody>
      </p:sp>
    </p:spTree>
    <p:extLst>
      <p:ext uri="{BB962C8B-B14F-4D97-AF65-F5344CB8AC3E}">
        <p14:creationId xmlns:p14="http://schemas.microsoft.com/office/powerpoint/2010/main" val="6130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3</a:t>
            </a:fld>
            <a:endParaRPr lang="en-US"/>
          </a:p>
        </p:txBody>
      </p:sp>
    </p:spTree>
    <p:extLst>
      <p:ext uri="{BB962C8B-B14F-4D97-AF65-F5344CB8AC3E}">
        <p14:creationId xmlns:p14="http://schemas.microsoft.com/office/powerpoint/2010/main" val="425983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4</a:t>
            </a:fld>
            <a:endParaRPr lang="en-US"/>
          </a:p>
        </p:txBody>
      </p:sp>
    </p:spTree>
    <p:extLst>
      <p:ext uri="{BB962C8B-B14F-4D97-AF65-F5344CB8AC3E}">
        <p14:creationId xmlns:p14="http://schemas.microsoft.com/office/powerpoint/2010/main" val="426452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5</a:t>
            </a:fld>
            <a:endParaRPr lang="en-US"/>
          </a:p>
        </p:txBody>
      </p:sp>
    </p:spTree>
    <p:extLst>
      <p:ext uri="{BB962C8B-B14F-4D97-AF65-F5344CB8AC3E}">
        <p14:creationId xmlns:p14="http://schemas.microsoft.com/office/powerpoint/2010/main" val="43746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6</a:t>
            </a:fld>
            <a:endParaRPr lang="en-US"/>
          </a:p>
        </p:txBody>
      </p:sp>
    </p:spTree>
    <p:extLst>
      <p:ext uri="{BB962C8B-B14F-4D97-AF65-F5344CB8AC3E}">
        <p14:creationId xmlns:p14="http://schemas.microsoft.com/office/powerpoint/2010/main" val="55011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7</a:t>
            </a:fld>
            <a:endParaRPr lang="en-US"/>
          </a:p>
        </p:txBody>
      </p:sp>
    </p:spTree>
    <p:extLst>
      <p:ext uri="{BB962C8B-B14F-4D97-AF65-F5344CB8AC3E}">
        <p14:creationId xmlns:p14="http://schemas.microsoft.com/office/powerpoint/2010/main" val="273164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8</a:t>
            </a:fld>
            <a:endParaRPr lang="en-US"/>
          </a:p>
        </p:txBody>
      </p:sp>
    </p:spTree>
    <p:extLst>
      <p:ext uri="{BB962C8B-B14F-4D97-AF65-F5344CB8AC3E}">
        <p14:creationId xmlns:p14="http://schemas.microsoft.com/office/powerpoint/2010/main" val="92833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9</a:t>
            </a:fld>
            <a:endParaRPr lang="en-US"/>
          </a:p>
        </p:txBody>
      </p:sp>
    </p:spTree>
    <p:extLst>
      <p:ext uri="{BB962C8B-B14F-4D97-AF65-F5344CB8AC3E}">
        <p14:creationId xmlns:p14="http://schemas.microsoft.com/office/powerpoint/2010/main" val="118164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10</a:t>
            </a:fld>
            <a:endParaRPr lang="en-US"/>
          </a:p>
        </p:txBody>
      </p:sp>
    </p:spTree>
    <p:extLst>
      <p:ext uri="{BB962C8B-B14F-4D97-AF65-F5344CB8AC3E}">
        <p14:creationId xmlns:p14="http://schemas.microsoft.com/office/powerpoint/2010/main" val="710617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E98714-871C-4338-87BC-92810D950A58}"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98714-871C-4338-87BC-92810D950A58}" type="datetimeFigureOut">
              <a:rPr lang="en-US" smtClean="0"/>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8714-871C-4338-87BC-92810D950A58}"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4E98714-871C-4338-87BC-92810D950A58}" type="datetimeFigureOut">
              <a:rPr lang="en-US" smtClean="0"/>
              <a:t>6/1/2014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028C9B3-C5A0-4D11-838C-8A6C9AEAFD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391" y="4953000"/>
            <a:ext cx="7772400" cy="1470025"/>
          </a:xfrm>
        </p:spPr>
        <p:txBody>
          <a:bodyPr/>
          <a:lstStyle/>
          <a:p>
            <a:r>
              <a:rPr lang="en-US" dirty="0">
                <a:latin typeface="Adobe Garamond Pro" pitchFamily="18" charset="0"/>
              </a:rPr>
              <a:t/>
            </a:r>
            <a:br>
              <a:rPr lang="en-US" dirty="0">
                <a:latin typeface="Adobe Garamond Pro" pitchFamily="18" charset="0"/>
              </a:rPr>
            </a:br>
            <a:r>
              <a:rPr lang="en-US" dirty="0">
                <a:latin typeface="Adobe Garamond Pro" pitchFamily="18" charset="0"/>
              </a:rPr>
              <a:t/>
            </a:r>
            <a:br>
              <a:rPr lang="en-US" dirty="0">
                <a:latin typeface="Adobe Garamond Pro" pitchFamily="18" charset="0"/>
              </a:rPr>
            </a:br>
            <a:r>
              <a:rPr lang="en-US" dirty="0">
                <a:latin typeface="Adobe Garamond Pro" pitchFamily="18" charset="0"/>
              </a:rPr>
              <a:t>Defending life: </a:t>
            </a:r>
            <a:br>
              <a:rPr lang="en-US" dirty="0">
                <a:latin typeface="Adobe Garamond Pro" pitchFamily="18" charset="0"/>
              </a:rPr>
            </a:br>
            <a:r>
              <a:rPr lang="en-US" dirty="0">
                <a:latin typeface="Adobe Garamond Pro" pitchFamily="18" charset="0"/>
              </a:rPr>
              <a:t>Pro-Life apologetics 101</a:t>
            </a:r>
            <a:br>
              <a:rPr lang="en-US" dirty="0">
                <a:latin typeface="Adobe Garamond Pro" pitchFamily="18" charset="0"/>
              </a:rPr>
            </a:br>
            <a:r>
              <a:rPr lang="en-US" sz="1600" dirty="0" smtClean="0">
                <a:latin typeface="Adobe Garamond Pro" pitchFamily="18" charset="0"/>
              </a:rPr>
              <a:t>(Answering </a:t>
            </a:r>
            <a:r>
              <a:rPr lang="en-US" sz="1600" dirty="0">
                <a:latin typeface="Adobe Garamond Pro" pitchFamily="18" charset="0"/>
              </a:rPr>
              <a:t>Pro-Choice Rhetoric &amp; Arguments)</a:t>
            </a:r>
            <a:r>
              <a:rPr lang="en-US" sz="1600" dirty="0">
                <a:latin typeface="Adobe Garamond Pro" pitchFamily="18" charset="0"/>
              </a:rPr>
              <a:t/>
            </a:r>
            <a:br>
              <a:rPr lang="en-US" sz="1600" dirty="0">
                <a:latin typeface="Adobe Garamond Pro" pitchFamily="18" charset="0"/>
              </a:rPr>
            </a:br>
            <a:endParaRPr lang="en-US" sz="1600" dirty="0">
              <a:latin typeface="Adobe Garamond Pro" pitchFamily="18" charset="0"/>
            </a:endParaRPr>
          </a:p>
        </p:txBody>
      </p:sp>
      <p:pic>
        <p:nvPicPr>
          <p:cNvPr id="4" name="Picture 2" descr="http://i100.photobucket.com/albums/m11/fifie_02/week7-facial-fea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654" y="0"/>
            <a:ext cx="377190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43423" y="2890319"/>
            <a:ext cx="6765374" cy="1055076"/>
          </a:xfrm>
          <a:prstGeom prst="rect">
            <a:avLst/>
          </a:prstGeom>
        </p:spPr>
      </p:pic>
    </p:spTree>
    <p:extLst>
      <p:ext uri="{BB962C8B-B14F-4D97-AF65-F5344CB8AC3E}">
        <p14:creationId xmlns:p14="http://schemas.microsoft.com/office/powerpoint/2010/main" val="2551084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Unstringing the Violinist</a:t>
            </a:r>
            <a:endParaRPr lang="en-US" sz="3200" dirty="0">
              <a:latin typeface="Adobe Garamond Pro" pitchFamily="18" charset="0"/>
            </a:endParaRPr>
          </a:p>
        </p:txBody>
      </p:sp>
      <p:sp>
        <p:nvSpPr>
          <p:cNvPr id="2" name="TextBox 1"/>
          <p:cNvSpPr txBox="1"/>
          <p:nvPr/>
        </p:nvSpPr>
        <p:spPr>
          <a:xfrm>
            <a:off x="1295400" y="1219200"/>
            <a:ext cx="67056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order for the argument to work Thomson will have to show that these parallels work. If so then her case is unassailable, if not then her analogy fails and her argument crumbles.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First, we may not have the obligation to sustain strangers who are unnaturally plugged into us, but we do have a duty to sustain our own offspring.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Second, the child is not an intruder. He is precisely where he naturally belongs at the point in his development.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Third, Thomson tries to justify abortion as merely the withholding of support. But it is also something else, the killing of a child through dismemberment, poison, or crushing.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Fourth, barring cases of rape, a woman cannot claim that she bears no responsibility for the pregnancy in the same way she bears no responsibility for the violinist.</a:t>
            </a:r>
            <a:endParaRPr lang="en-US" dirty="0"/>
          </a:p>
        </p:txBody>
      </p:sp>
    </p:spTree>
    <p:extLst>
      <p:ext uri="{BB962C8B-B14F-4D97-AF65-F5344CB8AC3E}">
        <p14:creationId xmlns:p14="http://schemas.microsoft.com/office/powerpoint/2010/main" val="286964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But What Happens if the Woman Was Rape?</a:t>
            </a:r>
            <a:endParaRPr lang="en-US" sz="3200" dirty="0">
              <a:latin typeface="Adobe Garamond Pro" pitchFamily="18" charset="0"/>
            </a:endParaRPr>
          </a:p>
        </p:txBody>
      </p:sp>
      <p:sp>
        <p:nvSpPr>
          <p:cNvPr id="2" name="TextBox 1"/>
          <p:cNvSpPr txBox="1"/>
          <p:nvPr/>
        </p:nvSpPr>
        <p:spPr>
          <a:xfrm>
            <a:off x="1181100" y="1600200"/>
            <a:ext cx="67056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Given Thomson concedes the humanity of the unborn, the fundamental question is whether we can kill innocent human beings to relieve our own suffering.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True, the child came into being through a violent act, but that has no bearing on how he should be treated.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Although carrying the child to term is burdensome and may involve serious social and psychological  costs, that burden is nowhere near the harm the child would suffer being killed.</a:t>
            </a:r>
            <a:endParaRPr lang="en-US" sz="2000" dirty="0"/>
          </a:p>
        </p:txBody>
      </p:sp>
    </p:spTree>
    <p:extLst>
      <p:ext uri="{BB962C8B-B14F-4D97-AF65-F5344CB8AC3E}">
        <p14:creationId xmlns:p14="http://schemas.microsoft.com/office/powerpoint/2010/main" val="2550199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Unstringing the Violinist (Cont.)</a:t>
            </a:r>
            <a:endParaRPr lang="en-US" sz="3200" dirty="0">
              <a:latin typeface="Adobe Garamond Pro" pitchFamily="18" charset="0"/>
            </a:endParaRPr>
          </a:p>
        </p:txBody>
      </p:sp>
      <p:sp>
        <p:nvSpPr>
          <p:cNvPr id="2" name="TextBox 1"/>
          <p:cNvSpPr txBox="1"/>
          <p:nvPr/>
        </p:nvSpPr>
        <p:spPr>
          <a:xfrm>
            <a:off x="1295400" y="4756245"/>
            <a:ext cx="6705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Fifth, pregnancy unlike the violinist analogy, is not a prison bed. As Dr. Bernard </a:t>
            </a:r>
            <a:r>
              <a:rPr lang="en-US" dirty="0" err="1" smtClean="0"/>
              <a:t>Nathanson</a:t>
            </a:r>
            <a:r>
              <a:rPr lang="en-US" dirty="0" smtClean="0"/>
              <a:t> points out, “Few pregnant women are bedridden and many, both emotionally and physically, have never felt better. For these, it is a stimulating experience, even mothers who originally did not want to be pregnant.”</a:t>
            </a:r>
            <a:endParaRPr lang="en-US" dirty="0"/>
          </a:p>
        </p:txBody>
      </p:sp>
      <p:sp>
        <p:nvSpPr>
          <p:cNvPr id="3" name="AutoShape 2" descr="data:image/jpeg;base64,/9j/4AAQSkZJRgABAQAAAQABAAD/2wCEAAkGBxQSEhUUExQVFRQXGBcXFxgYGBcYHBgcFxccGBgYHBgYHSggHBwlHBcXITEhJSkrLi4uFx8zODMsNygtLisBCgoKBQUFDgUFDisZExkrKysrKysrKysrKysrKysrKysrKysrKysrKysrKysrKysrKysrKysrKysrKysrKysrK//AABEIARcAtQMBIgACEQEDEQH/xAAcAAAABwEBAAAAAAAAAAAAAAAAAQIDBAUGBwj/xAA9EAABAwIEAwUGBAYCAQUAAAABAAIRAyEEBTFBElFhBiJxgZETMqGxwfAHFELRI1JicoLhM/GSCBUWwtL/xAAUAQEAAAAAAAAAAAAAAAAAAAAA/8QAFBEBAAAAAAAAAAAAAAAAAAAAAP/aAAwDAQACEQMRAD8AweEborSm2ygYNqtaYQEGI2sTvCgGIEBiVwBLDUohAgNSuEDlCE8rn1VNmL3HUnwOjfHael0E6vmNNp1n+0T8dEz/AO7t/ld8P3WfPvASfDfz/ZTqOBc6/daBuSJ+PyQT254w24H+jfnKAz2lMOa5v/j/APqUG5Nu4wOpBJ68JgDzS25SzQU3+Jd46AER5oJVHG0n+69s8pAPoVI4VVvyemPepE/2wf8A7JTDwWYXgbNcCY8NwgsoR8Kgtx7wL0weokfOylMxbTqC3xFv9IFcKItT5YkwgZc1JLU8WouFAw5qQWKQQkFqCPCNOlqCCtwbVa022VdgQrZjUAhANToagGoEhqYzDFNowHHvHbl9/c7LfWJdwt15/Qdd/AeRz+MMvgmdXOJi8am2g0EILGrVc5nEZYzRsmHPG5P8relvO6r30JkiSeYFv8f3TzsSH6RoCeJpNv0kybC1miVLy9gMAxPOCZi3uiwCBOU9nQRxPGtxuAOZ8dhvr43AwpYO6InSdBFgfHS5Vg7EgNAFzGkGPh/tV9ekXHvz0vp4CBCBpzyy8A8z7x8gkVcxcBYT5D9oCS9ojuAjrHF8vmmRQ3m/WT9EEevmtR2oJ/xA+ICj1cQ4zIOm3dPpv8FZOpg3ILh/TIUKsAfdYQOZlBCbiXjd3nKkUqxdoYd8D06In0ARb6/NNNZB+Pigu8uxNuF1th46xbRSyIVXSf3TbRzQ378laUHBzZF0CXBJLU89qSWoGi1ILU+5qIoIxagngyUEFXgQrdjbKswLdFb02oAW2RgWMa2AA67pyFKw/ut4BcyQ76+gn/MIIrsO2lScRFwWyRJI5DxMX2DSsrXwRaDxTG/N5mYjkOXmbrR4rGdxhIhujQJMwe8RHXfoP5kz7ZlSmCYl54WhoHERO0DUmPLhG9gzNOk6o6IJZOl7nm48hzWswFD2Q4nNAGxM6xyiVAwwmuKYs1scUQRPJuxjSeYPSdK/KzUguEsiwHXY8ue37BCdjw/3eOPQegEqrxVV1gKbb6TJPjKvsTgmMB1kXgQBb6ft4qHg6JdUaSPL4xJCCN+S4BJBB8XDVCm2AP0nx/cLS4jCB3gOvNVrqQ4oi425cj4CEFS+mI14jz5HW3kk18MSDr6q9/KAwDE6j0sk/lrR56bb/EIM0+k4DvEnxn0VdXPDY6/P7+q1GKpknoq2plXtDOpt4feiCsDjHLY8h/tSstqkOgc0iszgcW7EXHI6/fimcK+Hg9UGkLUmEttwErhQMlqQQnyEghAzCJO8KCCtwAVswaKtwI0VqxAZFlVfmT7OAYJ/htvEcXvHymPLoraqIaf3H1IVAzifUjhsAflpG2qB/FB9bhZTECCGCIgMED4cR/zJT2SZK8P9o7vGmDvAk6NEeN+Uq8y3ChjW7u9nc9ABPq4CykcJAAgEF3D0mBxH1cQgzGS4N4dUc6C4uHEfdESQGDkDBJ6Aro+We5LjLthpJOjRy++SpsY1rGjhG0nmXGB8L+iLJMY4vB2FmjlsT9PAHqgtczy6AAYmZdGhMWA5xIj/AEq9mDgt2/3v4LSNqioOcESTvHe9ZMqnxtXvjofgLev+0EljRoRty+/sqmzXBuF2iCT8PpzWpbSkC409PPzVfimzMCefRBVYZsGLaQFDzG1xoLE7DyVlQw/egtuDN9Qm8zw8tMkBo0jb99EGexzdhF97D0TeFbLT/E4TxHkpbmEw7u6TpHhcko6dMezMt4u8duKNNoQZzFNph0NPG7cl1/QWUF7ocOWh9Vc5i9xH/GWsHNoaB5a6KkxDQdPgg0uBJLYOot49VIhQ8rqcTWu3IAPlup5CBBCbITxCS4IGYQSiEEFfgArVgVbgBorRoQRMxeQ0kHy1n0UHKRA0A4jAto0GSZ1vBEq1xQJaWjcR6/GUKeQVuAd2DH6iPIQgsMsxPGHGd+H0OgPkpzWAwBcD/qFCwOF9k3hqOLQDMiN+nwUtuch7S2iS86AkEQeZBHn5II+cYtrWhgPeceEczzI5AfVQMLW9m1oGpdHiGgTfzjzULN+x+LcDWp4jjqwe6/u25NdPztdYHE51iab+DjcxzO6Q4CQZm/EEHZKWZFoEkQGmfHc+CXSf7Q8TtCPmBH19FyPC9rcUw3FOoOrZt4sIV1hvxGcAOLCgDYscdOgc3SJ3QdawN28OwnTr9/FKqMkgBYLBfibQ4YNGs2Yu0sd13I5qw/8AnuH4Gv8A4rQSWyadnEfp4rgG86oNJT1c49G/CT81BzmuxrIc4ExMageQ1WEz7tpLj7J1jHPTex8llM0z6rVJHEY0F0HR62MY8NaCCQATcGLcvvRDC4sQ8acIuepMD5FYDLi5veBvHxWgymu72byZ730n9ygLE4l1R1j3bdEVbvC8aKJiMUGz4yqTFZw/iMHysg0mTViHRstKQsd2axAqHYEaj6hbV4QNkJshOuCSQgZIQSoRoK/AhWWygYEKwIsgj4vMPy7HVeHiLR3R1JiVm8Ni8bj6h4qppsF4YeEeE6/FaDMeFzHUz+sEDoRcfJDsxSAokkCWlw8wgqsJmVanWFE1HVWmG3lzm3ix1hdFy/CgBttfXTfr+6w+X4/DYOq6rUPeku0kkk7LXZXmgqd+wmIE3DXG2nT6oLpjJ663+CzfansphsYe+0tqCweyzh0J0I8VosO+BHn6bdN48EuvRuXRrr+6DkOZ/hfVYOKhXa/+l44T4SJB+Cyz6GKwb5PHSI0c0nbcEfRegH0zFrqozHDscxzHs4muBBFjYiDqg4eccX8XEQ5ziHFx96bzfrxXmZgJjMak8LRyk+JSc3wJoVn0jPdJgnUt/SfRNYSnxO8AgWxjRa09VKwuGaTBaD8FZUchJDT7Rob7xF55G0X2S8VRHH3TYQJ8N0Ao4Vw/4nOb0PeHobjyKvMNmdL2Lmk8NZlnM+Mj+ZsR6qZkuHZSpOqVDIETaTOwA3JMADcrIZ/gauIxNd9Ck5zGENcWiWgsaA4TvcHyQR8XjS820H3qmG3mWucegUbDNsTvtafEdN79FMbVLQCTsdUE7s/jm0aofUD2svJ4XERpsF0fB5hSrCaVRrx0IkeI1HmuStx7yzgbUeAbFocQIOxAPU+pV/leWxjsPw2MF7ot7o18zZB0MhIITsJBQNuaiSoQQQsE3RWEKFggrCEFbmdCQCNZEeKFXip063BEcRPUcTGut8VMxRhpOkNJnla6j4Cs2tRYTZrx7Mnk5hIF+oi/RBhMPhvbVOKobAxG/VdP7MUQ7Dve23CeETawYI8bysgMmeyq4BriwmzotpOq1eEnD+z4X/w3f8jXHRxtb0CC+pMfw6xJuRfckp3D8UFpcSZmbeiTh3HS/TySmN7031QPtB3gWuk4mmDffrona9O0jl8vJRHEn49IQYL8RezBrtFVke1aIH9bZ921hrbx81zTLKBDywgh0ix16r0G6mSIcJnaJlZ7tF2Mp4gcTGezqDR4tB5SEGNq02hoAB0hDAZPxO432bsCir5RjqBjgZUGztD6/wCkx+YxLnCm4spTYxNR0dGiJPRBZYpz69anSw4kg/wgNC/R1d39FMaH+bTRdQy/IaWFwQoN/SLmbucbucepKrOyWTUMOwuY1/tHDvPqEcboFhH6QNmiwWgq0iBJMhyDhea5cKNeq0AETxCep/eUrJKQ9u1zgIYHO8eFpIHqr/t9hOGr7RnOPL7+agdl6LTXb7UhjBL6huYa28RvJgRvKBrtNgWnE4aiGgGnRa6qQBMvJcQY1IAHqrLs1hOKtWrkWH8Fn+J4qp8OMkeRTJrOrYiu5g/jVXEjcUWaUy/aWtDbbuAi0laTCYVtJjabPdaIH7nqbk+KB1yQQllEUDaNGAgghYMWVg0KFgwp0ICLAddDY+GhTGFwjG8VMmKTjFv06FrvWb+KkuCy2Y1HPxHsQ8Auj6wDHNB0bLqPsmluse806ER7wVS3LKeIqS1ryAf1BwG2/in+ztWoyjTbiLuBIDtwAYAPMwrnNMybRpOqPOgJjwQRcNaxOhv5WKnxPjvb76KkwdUy0u1cAT4kd74q3p15ufvmgmMEjl/0matLXb7+/RLw7gBfToidUvz/AOkDAad/uyi43GtaDsn8RUjfX7KyPabMA1pJN/H0QUnartEQeFnvful9gvZND6td3fJjwFufU/BUuVZa6u/2jtC4Bv7rc1ezlGAHsDhvcjrqCgtsPmeEMcNUgja2nkrxlRjqZ4XXjc6LlefdnsBRuGOpk/rDnOAPrI8VMpZ4MNQaHVG1CbNLXBxI2B3kaIEdtoe1zTedfmFmOzuVtqYgMfJYGlxEug2gWnmQmc2zd1Z5Okq47HOmrP8AQ75tQavD4VlNobTY1jeTQAPgnISyihARCQQnCkQgQQiSyEEETBjRTlBw7w0SSAOZsEzV7R4Vs/xmGNgZQSs1xzaFJ1R2gFup2Hisn+FmH/N5rNS/dqVD42A9OL4Ki7R567FP5U2+636nqtJ+B9QDNI/mo1APEFrvkCg6hjsHDiw6tP2fS6xfbDLKtVnCx7oabtnblzXWu0uA4miq0XbZ3Uc/JZSvQkk8xCClGJkA9Bb63U/C4k7/AH5KsxdAsdzBSaFQiOl7/d9kGoo1x1v/ANpw1Rr81S0q5HKBprupQxVjHh/0gYzTFAXGu3oueZo8163BMDdbDNagLXBup3162WPc8UXExxOJEdT5dbINjk+CaHN4iGhogXjQiD4/ur2pHsxB2kdJMjyssJhm413E9raYtIYXXPkBr0VX2nxWYUmB7ntDdwybTsQQIQX3aapLIsQSAf8AyE26iFmu02Uhr+MNDXOOgEW+wszTzrEcV3cV9+fNWGLzes8h1W/VAzWp3V/2QkV29Q75f6VLRd7QytB2Vp/xx/S1x+n1QbMoIFBACklKRFAgoI0EHG8XmNSr/wAj3OHKbeiiCAiKJpQOhyu+w+ZflswwtU2Aqhrv7X9w/B3wVEETgg9otEiDcLH5zgTSfF+EmWn6eIVh+H2c/nMvw9aZcWBr/wC9ndd8QrzH4NtZhY7Q77jqEHO8XTDmwRr9/ssziaJaY5b/AOls82wb6DuFwlp910WPTx6KpxNJruWnRBRfm7WmfpHinGYok6i2tz9/ZSMxwBF235jwWcxGP4P2uEFpmuZcLCLT068lQ5LRNeuHungYZ8I0USvW9q6ANev7rV4fB+yocLB3iOtuvNBIrZk1zxFokQLAR11TWeY5j6ZMyd+u2/mojskqWaLki50iT8NU/j+yJIBqVBAERJ9EGToMotnfwOiZzHFMcQ1gEDfS6dzLIvZmxEdCdlWGgWhBY5YGta49TC1fZHDwx1U/rMDwbv6k+iy2VYR9YtpM8Xu2aNz+wXRaNEMa1rRDWgADwCBwoIFEgMokZSSgJBCUEHD3FJlHKQdUDgRpLSlIO0/+nfPLV8I47iqzzs4fAHzXbF5H7BZ0cHj6FYGBxcDv7XW+cL1pQrB7Q4aESEBYrDtqNLXiWnmsZnGSPo95gL2dNW/3AaxzW4TNYIOUYo67/HRZ3NMOx/vATe8ecfFdKz/s7xd+jAMyWaB3OOR+CwuLwhLywg8QNwdvLmgyJospP4hBAP35rY5HiaVRoLDMbbjoRqpWF7LU4l7C46xKsKeRUge7Sa22osUDNTGNBHEZgjf0CiZligZk6+WnTmrR2QUjfhd6mEmpkTToyfEoMHmVVsO01+Vlkc3xfdhtySu1YbKWtPeoMI8ApLMuw8lrqbGl1o4Qg88YTNatIyx5ad1ocv7d1m2qAPHoV2ip2GwrxJosPWFU4j8N8GSJpNHgUGYyztdQrQCeB3IrTYHCPrXpjiHPb1VViPwqw7n2LmDoVtqLGYKlTpNhrGgNG/ST13QUeOy91Id4jwBk+irw8ab8jZbQYVgdx+8dRPz8VDzUteO82esIMwQgkV6oaSOF3SyJBxMpspZSHIDSgUkFGEBuC9Lfg72j/NYNjXHvt7p8W2PqIPmvNJW+/BvP/wAvijScYbUgt6Ob+7Z9EHphKRMcHAEaEShCBjENELL5pQZ7RriO8N/otc9srE5rVDsSWzZoQLdjm6Qg3FNKGJLI2UL2AOiC2oFrt7KT+Ypt3CzzsOSIDnDwUJ2GdT/USUGor4hkGFgu3OcBo7pgi4KexeNqNHC1pk7nZZHtm0wBM2ugv+zvb4BoFR3iVdt7YUXPEcR6wYXOezuVNc1sjxXSsuo06VOCG6cggZx3bKk39QVKMyqYqtTBltM99v8AVF1Q9tX0TJAAPRZDJO01WgaYJLmUyS0bgO1APLog7vhsxaXtY4wJE+C2ww9Gs0BsR0Xn3H9p6dVpdTdDteV0vJe3tSkB3j6oOyZj2e71hI8EFm+z/wCKVHgPt+LikRF7IIPOqQUtNlAaMFEgEC1Iy3FmjVp1B+hwd5A3+EqM1GUHrnsfmgqUgwm4ALTzabj75QtCuN/g9nXtMNTk9+gfZO/t1pn/AMTH+K7Gx0iUCK7w1pJ0AJXOsGTVqvduST+y1XbHG8FHgBu+3lust2fbwyUD+Lw5G6gUXVAeiv6rmkXVc9smyCZQqtIk2ScQxrhYhQ8QSAoXtCTyQOvpC4MLmnbWr3+EeC0WeZ4aTi1c5zDFuq1JPOUGqyStwEclJzztO1ggawsbi80LREqkxGJc8ySgk5pmbqzjeygII0ABRh55okEDrcS4boJpBASSUsIigQjCBCEIFI5RIINz+EOaCljvZOMMrt4P8m95p9OIea9I5Zie4Q73mWPluvHeDxTqVRlRvvMc148WmfovSePzziw1GvRN6zAD1BEz6II3abM/zFQ8PuiwPzUTC1y226aazhaN91Py/C8V4QP4eX9El1f2UzqEvHUe5YwuadqM1rUiQHSEG5qZ+xw2uqvHZ0GAlcqwuNqkkhxU2tjHkd50oHc3zI1Hl3oqTEVg3xKfxFSASdlTPeXGSgD3SZKIIBKQEgUaOEBQihKRIElBAoIAhKSjlAZKJEhKA0ElLpsLjAuUDuGoOqODWiSTAC7f2Vy91KhSpvPFwD0lZbsD2WiKrweI6A7LqOFwoa1BENCTpZWNLuhNuEKPUxMDVA1mWIgFcs7V1uInktxnWOgGLrm+dVeImUFNRadk7BGqJlQNCh4rGSYCBvHV5sNFECU5JCAwlSiCNAbUpJppSAFJKUklAgoIFBASJGUUoAgjaCbC50AG/JdP7B/ha+tw1sYCynqKe7v7uQ6IMVknZfEYlj6rGxTYLvdYE8hzW07E9kOEipUgv2HJdhx2TsbhTTptDWgWAEaKhyygGiYQWWBwAptCfiJ5JJxIAULEZgDbRA7iKkKmx0GYMFNZnmHCLEFYvMO0fei4QS82rVGgjVYvG1JN1Z5tnoeIbos3XrSgRjCoDdSpFRyjjUoCciCNyJAoIFEEHIFt0RokEBlEUZKSSgQ4o0RKNARQa0lOBiNB138E+zNGox2JqMDnh3CydGxuOsrtFGkAuXfgFig7DVae7ak+TgCutNagIU5F9Fjc4HsHuBEN1atoXLN9u8rNfDO4LPaJHlsgxeIzQuNk2551UTs/QHCCZkWM7Eap7OccGNOyDNdpMyLbArGYitM3kqRm+YcbyJ5lVjnIFuKacbIcSQ5yBDymG6p15TLNUCnJIRuRBAYQKCNApEgggBSSjKIoCKCJBA9KKUEEHRfwQzf2OONMzFVsebdPmvRBegggafUTZqTYoIIOYdpqf5PEEj/jq3jkd7LnvanOCSQCYQQQY7Dvl5J5H6J6USCABIcjQQNvTLdUEECykhGggCPdBBAZRSgggIlJJQQQFKCCC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887" y="965775"/>
            <a:ext cx="2438391" cy="3758625"/>
          </a:xfrm>
          <a:prstGeom prst="rect">
            <a:avLst/>
          </a:prstGeom>
        </p:spPr>
      </p:pic>
    </p:spTree>
    <p:extLst>
      <p:ext uri="{BB962C8B-B14F-4D97-AF65-F5344CB8AC3E}">
        <p14:creationId xmlns:p14="http://schemas.microsoft.com/office/powerpoint/2010/main" val="219972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Summary of the Pro-Life Position</a:t>
            </a:r>
            <a:endParaRPr lang="en-US" sz="3200" dirty="0">
              <a:latin typeface="Adobe Garamond Pro" pitchFamily="18" charset="0"/>
            </a:endParaRPr>
          </a:p>
        </p:txBody>
      </p:sp>
      <p:sp>
        <p:nvSpPr>
          <p:cNvPr id="2" name="TextBox 1"/>
          <p:cNvSpPr txBox="1"/>
          <p:nvPr/>
        </p:nvSpPr>
        <p:spPr>
          <a:xfrm>
            <a:off x="1295400" y="1600200"/>
            <a:ext cx="6705600" cy="3539430"/>
          </a:xfrm>
          <a:prstGeom prst="rect">
            <a:avLst/>
          </a:prstGeom>
          <a:noFill/>
        </p:spPr>
        <p:txBody>
          <a:bodyPr wrap="square" rtlCol="0">
            <a:spAutoFit/>
          </a:bodyPr>
          <a:lstStyle/>
          <a:p>
            <a:pPr algn="just"/>
            <a:r>
              <a:rPr lang="en-US" sz="3200" dirty="0" smtClean="0">
                <a:latin typeface="Adobe Garamond Pro" pitchFamily="18" charset="0"/>
              </a:rPr>
              <a:t>1. It </a:t>
            </a:r>
            <a:r>
              <a:rPr lang="en-US" sz="3200" dirty="0">
                <a:latin typeface="Adobe Garamond Pro" pitchFamily="18" charset="0"/>
              </a:rPr>
              <a:t>is </a:t>
            </a:r>
            <a:r>
              <a:rPr lang="en-US" sz="3200" i="1" dirty="0">
                <a:latin typeface="Adobe Garamond Pro" pitchFamily="18" charset="0"/>
              </a:rPr>
              <a:t>objectively wrong</a:t>
            </a:r>
            <a:r>
              <a:rPr lang="en-US" sz="3200" dirty="0">
                <a:latin typeface="Adobe Garamond Pro" pitchFamily="18" charset="0"/>
              </a:rPr>
              <a:t> to kill an innocent human being.</a:t>
            </a:r>
          </a:p>
          <a:p>
            <a:pPr algn="just"/>
            <a:endParaRPr lang="en-US" sz="3200" dirty="0">
              <a:latin typeface="Adobe Garamond Pro" pitchFamily="18" charset="0"/>
            </a:endParaRPr>
          </a:p>
          <a:p>
            <a:pPr algn="just"/>
            <a:r>
              <a:rPr lang="en-US" sz="3200" dirty="0">
                <a:latin typeface="Adobe Garamond Pro" pitchFamily="18" charset="0"/>
              </a:rPr>
              <a:t>2. Abortion kills an innocent human being.</a:t>
            </a:r>
          </a:p>
          <a:p>
            <a:pPr algn="just"/>
            <a:endParaRPr lang="en-US" sz="3200" dirty="0">
              <a:latin typeface="Adobe Garamond Pro" pitchFamily="18" charset="0"/>
            </a:endParaRPr>
          </a:p>
          <a:p>
            <a:pPr algn="just"/>
            <a:r>
              <a:rPr lang="en-US" sz="3200" dirty="0">
                <a:latin typeface="Adobe Garamond Pro" pitchFamily="18" charset="0"/>
              </a:rPr>
              <a:t>3. Therefore, abortion is wrong</a:t>
            </a:r>
            <a:r>
              <a:rPr lang="en-US" sz="3200" dirty="0" smtClean="0">
                <a:latin typeface="Adobe Garamond Pro" pitchFamily="18" charset="0"/>
              </a:rPr>
              <a:t>.</a:t>
            </a:r>
          </a:p>
        </p:txBody>
      </p:sp>
      <p:sp>
        <p:nvSpPr>
          <p:cNvPr id="3" name="AutoShape 2" descr="data:image/jpeg;base64,/9j/4AAQSkZJRgABAQAAAQABAAD/2wCEAAkGBxQSEhUUExQVFRQXGBcXFxgYGBcYHBgcFxccGBgYHBgYHSggHBwlHBcXITEhJSkrLi4uFx8zODMsNygtLisBCgoKBQUFDgUFDisZExkrKysrKysrKysrKysrKysrKysrKysrKysrKysrKysrKysrKysrKysrKysrKysrKysrK//AABEIARcAtQMBIgACEQEDEQH/xAAcAAAABwEBAAAAAAAAAAAAAAAAAQIDBAUGBwj/xAA9EAABAwIEAwUGBAYCAQUAAAABAAIRAyEEBTFBElFhBiJxgZETMqGxwfAHFELRI1JicoLhM/GSCBUWwtL/xAAUAQEAAAAAAAAAAAAAAAAAAAAA/8QAFBEBAAAAAAAAAAAAAAAAAAAAAP/aAAwDAQACEQMRAD8AweEborSm2ygYNqtaYQEGI2sTvCgGIEBiVwBLDUohAgNSuEDlCE8rn1VNmL3HUnwOjfHael0E6vmNNp1n+0T8dEz/AO7t/ld8P3WfPvASfDfz/ZTqOBc6/daBuSJ+PyQT254w24H+jfnKAz2lMOa5v/j/APqUG5Nu4wOpBJ68JgDzS25SzQU3+Jd46AER5oJVHG0n+69s8pAPoVI4VVvyemPepE/2wf8A7JTDwWYXgbNcCY8NwgsoR8Kgtx7wL0weokfOylMxbTqC3xFv9IFcKItT5YkwgZc1JLU8WouFAw5qQWKQQkFqCPCNOlqCCtwbVa022VdgQrZjUAhANToagGoEhqYzDFNowHHvHbl9/c7LfWJdwt15/Qdd/AeRz+MMvgmdXOJi8am2g0EILGrVc5nEZYzRsmHPG5P8relvO6r30JkiSeYFv8f3TzsSH6RoCeJpNv0kybC1miVLy9gMAxPOCZi3uiwCBOU9nQRxPGtxuAOZ8dhvr43AwpYO6InSdBFgfHS5Vg7EgNAFzGkGPh/tV9ekXHvz0vp4CBCBpzyy8A8z7x8gkVcxcBYT5D9oCS9ojuAjrHF8vmmRQ3m/WT9EEevmtR2oJ/xA+ICj1cQ4zIOm3dPpv8FZOpg3ILh/TIUKsAfdYQOZlBCbiXjd3nKkUqxdoYd8D06In0ARb6/NNNZB+Pigu8uxNuF1th46xbRSyIVXSf3TbRzQ378laUHBzZF0CXBJLU89qSWoGi1ILU+5qIoIxagngyUEFXgQrdjbKswLdFb02oAW2RgWMa2AA67pyFKw/ut4BcyQ76+gn/MIIrsO2lScRFwWyRJI5DxMX2DSsrXwRaDxTG/N5mYjkOXmbrR4rGdxhIhujQJMwe8RHXfoP5kz7ZlSmCYl54WhoHERO0DUmPLhG9gzNOk6o6IJZOl7nm48hzWswFD2Q4nNAGxM6xyiVAwwmuKYs1scUQRPJuxjSeYPSdK/KzUguEsiwHXY8ue37BCdjw/3eOPQegEqrxVV1gKbb6TJPjKvsTgmMB1kXgQBb6ft4qHg6JdUaSPL4xJCCN+S4BJBB8XDVCm2AP0nx/cLS4jCB3gOvNVrqQ4oi425cj4CEFS+mI14jz5HW3kk18MSDr6q9/KAwDE6j0sk/lrR56bb/EIM0+k4DvEnxn0VdXPDY6/P7+q1GKpknoq2plXtDOpt4feiCsDjHLY8h/tSstqkOgc0iszgcW7EXHI6/fimcK+Hg9UGkLUmEttwErhQMlqQQnyEghAzCJO8KCCtwAVswaKtwI0VqxAZFlVfmT7OAYJ/htvEcXvHymPLoraqIaf3H1IVAzifUjhsAflpG2qB/FB9bhZTECCGCIgMED4cR/zJT2SZK8P9o7vGmDvAk6NEeN+Uq8y3ChjW7u9nc9ABPq4CykcJAAgEF3D0mBxH1cQgzGS4N4dUc6C4uHEfdESQGDkDBJ6Aro+We5LjLthpJOjRy++SpsY1rGjhG0nmXGB8L+iLJMY4vB2FmjlsT9PAHqgtczy6AAYmZdGhMWA5xIj/AEq9mDgt2/3v4LSNqioOcESTvHe9ZMqnxtXvjofgLev+0EljRoRty+/sqmzXBuF2iCT8PpzWpbSkC409PPzVfimzMCefRBVYZsGLaQFDzG1xoLE7DyVlQw/egtuDN9Qm8zw8tMkBo0jb99EGexzdhF97D0TeFbLT/E4TxHkpbmEw7u6TpHhcko6dMezMt4u8duKNNoQZzFNph0NPG7cl1/QWUF7ocOWh9Vc5i9xH/GWsHNoaB5a6KkxDQdPgg0uBJLYOot49VIhQ8rqcTWu3IAPlup5CBBCbITxCS4IGYQSiEEFfgArVgVbgBorRoQRMxeQ0kHy1n0UHKRA0A4jAto0GSZ1vBEq1xQJaWjcR6/GUKeQVuAd2DH6iPIQgsMsxPGHGd+H0OgPkpzWAwBcD/qFCwOF9k3hqOLQDMiN+nwUtuch7S2iS86AkEQeZBHn5II+cYtrWhgPeceEczzI5AfVQMLW9m1oGpdHiGgTfzjzULN+x+LcDWp4jjqwe6/u25NdPztdYHE51iab+DjcxzO6Q4CQZm/EEHZKWZFoEkQGmfHc+CXSf7Q8TtCPmBH19FyPC9rcUw3FOoOrZt4sIV1hvxGcAOLCgDYscdOgc3SJ3QdawN28OwnTr9/FKqMkgBYLBfibQ4YNGs2Yu0sd13I5qw/8AnuH4Gv8A4rQSWyadnEfp4rgG86oNJT1c49G/CT81BzmuxrIc4ExMageQ1WEz7tpLj7J1jHPTex8llM0z6rVJHEY0F0HR62MY8NaCCQATcGLcvvRDC4sQ8acIuepMD5FYDLi5veBvHxWgymu72byZ730n9ygLE4l1R1j3bdEVbvC8aKJiMUGz4yqTFZw/iMHysg0mTViHRstKQsd2axAqHYEaj6hbV4QNkJshOuCSQgZIQSoRoK/AhWWygYEKwIsgj4vMPy7HVeHiLR3R1JiVm8Ni8bj6h4qppsF4YeEeE6/FaDMeFzHUz+sEDoRcfJDsxSAokkCWlw8wgqsJmVanWFE1HVWmG3lzm3ix1hdFy/CgBttfXTfr+6w+X4/DYOq6rUPeku0kkk7LXZXmgqd+wmIE3DXG2nT6oLpjJ663+CzfansphsYe+0tqCweyzh0J0I8VosO+BHn6bdN48EuvRuXRrr+6DkOZ/hfVYOKhXa/+l44T4SJB+Cyz6GKwb5PHSI0c0nbcEfRegH0zFrqozHDscxzHs4muBBFjYiDqg4eccX8XEQ5ziHFx96bzfrxXmZgJjMak8LRyk+JSc3wJoVn0jPdJgnUt/SfRNYSnxO8AgWxjRa09VKwuGaTBaD8FZUchJDT7Rob7xF55G0X2S8VRHH3TYQJ8N0Ao4Vw/4nOb0PeHobjyKvMNmdL2Lmk8NZlnM+Mj+ZsR6qZkuHZSpOqVDIETaTOwA3JMADcrIZ/gauIxNd9Ck5zGENcWiWgsaA4TvcHyQR8XjS820H3qmG3mWucegUbDNsTvtafEdN79FMbVLQCTsdUE7s/jm0aofUD2svJ4XERpsF0fB5hSrCaVRrx0IkeI1HmuStx7yzgbUeAbFocQIOxAPU+pV/leWxjsPw2MF7ot7o18zZB0MhIITsJBQNuaiSoQQQsE3RWEKFggrCEFbmdCQCNZEeKFXip063BEcRPUcTGut8VMxRhpOkNJnla6j4Cs2tRYTZrx7Mnk5hIF+oi/RBhMPhvbVOKobAxG/VdP7MUQ7Dve23CeETawYI8bysgMmeyq4BriwmzotpOq1eEnD+z4X/w3f8jXHRxtb0CC+pMfw6xJuRfckp3D8UFpcSZmbeiTh3HS/TySmN7031QPtB3gWuk4mmDffrona9O0jl8vJRHEn49IQYL8RezBrtFVke1aIH9bZ921hrbx81zTLKBDywgh0ix16r0G6mSIcJnaJlZ7tF2Mp4gcTGezqDR4tB5SEGNq02hoAB0hDAZPxO432bsCir5RjqBjgZUGztD6/wCkx+YxLnCm4spTYxNR0dGiJPRBZYpz69anSw4kg/wgNC/R1d39FMaH+bTRdQy/IaWFwQoN/SLmbucbucepKrOyWTUMOwuY1/tHDvPqEcboFhH6QNmiwWgq0iBJMhyDhea5cKNeq0AETxCep/eUrJKQ9u1zgIYHO8eFpIHqr/t9hOGr7RnOPL7+agdl6LTXb7UhjBL6huYa28RvJgRvKBrtNgWnE4aiGgGnRa6qQBMvJcQY1IAHqrLs1hOKtWrkWH8Fn+J4qp8OMkeRTJrOrYiu5g/jVXEjcUWaUy/aWtDbbuAi0laTCYVtJjabPdaIH7nqbk+KB1yQQllEUDaNGAgghYMWVg0KFgwp0ICLAddDY+GhTGFwjG8VMmKTjFv06FrvWb+KkuCy2Y1HPxHsQ8Auj6wDHNB0bLqPsmluse806ER7wVS3LKeIqS1ryAf1BwG2/in+ztWoyjTbiLuBIDtwAYAPMwrnNMybRpOqPOgJjwQRcNaxOhv5WKnxPjvb76KkwdUy0u1cAT4kd74q3p15ufvmgmMEjl/0matLXb7+/RLw7gBfToidUvz/AOkDAad/uyi43GtaDsn8RUjfX7KyPabMA1pJN/H0QUnartEQeFnvful9gvZND6td3fJjwFufU/BUuVZa6u/2jtC4Bv7rc1ezlGAHsDhvcjrqCgtsPmeEMcNUgja2nkrxlRjqZ4XXjc6LlefdnsBRuGOpk/rDnOAPrI8VMpZ4MNQaHVG1CbNLXBxI2B3kaIEdtoe1zTedfmFmOzuVtqYgMfJYGlxEug2gWnmQmc2zd1Z5Okq47HOmrP8AQ75tQavD4VlNobTY1jeTQAPgnISyihARCQQnCkQgQQiSyEEETBjRTlBw7w0SSAOZsEzV7R4Vs/xmGNgZQSs1xzaFJ1R2gFup2Hisn+FmH/N5rNS/dqVD42A9OL4Ki7R567FP5U2+636nqtJ+B9QDNI/mo1APEFrvkCg6hjsHDiw6tP2fS6xfbDLKtVnCx7oabtnblzXWu0uA4miq0XbZ3Uc/JZSvQkk8xCClGJkA9Bb63U/C4k7/AH5KsxdAsdzBSaFQiOl7/d9kGoo1x1v/ANpw1Rr81S0q5HKBprupQxVjHh/0gYzTFAXGu3oueZo8163BMDdbDNagLXBup3162WPc8UXExxOJEdT5dbINjk+CaHN4iGhogXjQiD4/ur2pHsxB2kdJMjyssJhm413E9raYtIYXXPkBr0VX2nxWYUmB7ntDdwybTsQQIQX3aapLIsQSAf8AyE26iFmu02Uhr+MNDXOOgEW+wszTzrEcV3cV9+fNWGLzes8h1W/VAzWp3V/2QkV29Q75f6VLRd7QytB2Vp/xx/S1x+n1QbMoIFBACklKRFAgoI0EHG8XmNSr/wAj3OHKbeiiCAiKJpQOhyu+w+ZflswwtU2Aqhrv7X9w/B3wVEETgg9otEiDcLH5zgTSfF+EmWn6eIVh+H2c/nMvw9aZcWBr/wC9ndd8QrzH4NtZhY7Q77jqEHO8XTDmwRr9/ssziaJaY5b/AOls82wb6DuFwlp910WPTx6KpxNJruWnRBRfm7WmfpHinGYok6i2tz9/ZSMxwBF235jwWcxGP4P2uEFpmuZcLCLT068lQ5LRNeuHungYZ8I0USvW9q6ANev7rV4fB+yocLB3iOtuvNBIrZk1zxFokQLAR11TWeY5j6ZMyd+u2/mojskqWaLki50iT8NU/j+yJIBqVBAERJ9EGToMotnfwOiZzHFMcQ1gEDfS6dzLIvZmxEdCdlWGgWhBY5YGta49TC1fZHDwx1U/rMDwbv6k+iy2VYR9YtpM8Xu2aNz+wXRaNEMa1rRDWgADwCBwoIFEgMokZSSgJBCUEHD3FJlHKQdUDgRpLSlIO0/+nfPLV8I47iqzzs4fAHzXbF5H7BZ0cHj6FYGBxcDv7XW+cL1pQrB7Q4aESEBYrDtqNLXiWnmsZnGSPo95gL2dNW/3AaxzW4TNYIOUYo67/HRZ3NMOx/vATe8ecfFdKz/s7xd+jAMyWaB3OOR+CwuLwhLywg8QNwdvLmgyJospP4hBAP35rY5HiaVRoLDMbbjoRqpWF7LU4l7C46xKsKeRUge7Sa22osUDNTGNBHEZgjf0CiZligZk6+WnTmrR2QUjfhd6mEmpkTToyfEoMHmVVsO01+Vlkc3xfdhtySu1YbKWtPeoMI8ApLMuw8lrqbGl1o4Qg88YTNatIyx5ad1ocv7d1m2qAPHoV2ip2GwrxJosPWFU4j8N8GSJpNHgUGYyztdQrQCeB3IrTYHCPrXpjiHPb1VViPwqw7n2LmDoVtqLGYKlTpNhrGgNG/ST13QUeOy91Id4jwBk+irw8ab8jZbQYVgdx+8dRPz8VDzUteO82esIMwQgkV6oaSOF3SyJBxMpspZSHIDSgUkFGEBuC9Lfg72j/NYNjXHvt7p8W2PqIPmvNJW+/BvP/wAvijScYbUgt6Ob+7Z9EHphKRMcHAEaEShCBjENELL5pQZ7RriO8N/otc9srE5rVDsSWzZoQLdjm6Qg3FNKGJLI2UL2AOiC2oFrt7KT+Ypt3CzzsOSIDnDwUJ2GdT/USUGor4hkGFgu3OcBo7pgi4KexeNqNHC1pk7nZZHtm0wBM2ugv+zvb4BoFR3iVdt7YUXPEcR6wYXOezuVNc1sjxXSsuo06VOCG6cggZx3bKk39QVKMyqYqtTBltM99v8AVF1Q9tX0TJAAPRZDJO01WgaYJLmUyS0bgO1APLog7vhsxaXtY4wJE+C2ww9Gs0BsR0Xn3H9p6dVpdTdDteV0vJe3tSkB3j6oOyZj2e71hI8EFm+z/wCKVHgPt+LikRF7IIPOqQUtNlAaMFEgEC1Iy3FmjVp1B+hwd5A3+EqM1GUHrnsfmgqUgwm4ALTzabj75QtCuN/g9nXtMNTk9+gfZO/t1pn/AMTH+K7Gx0iUCK7w1pJ0AJXOsGTVqvduST+y1XbHG8FHgBu+3lust2fbwyUD+Lw5G6gUXVAeiv6rmkXVc9smyCZQqtIk2ScQxrhYhQ8QSAoXtCTyQOvpC4MLmnbWr3+EeC0WeZ4aTi1c5zDFuq1JPOUGqyStwEclJzztO1ggawsbi80LREqkxGJc8ySgk5pmbqzjeygII0ABRh55okEDrcS4boJpBASSUsIigQjCBCEIFI5RIINz+EOaCljvZOMMrt4P8m95p9OIea9I5Zie4Q73mWPluvHeDxTqVRlRvvMc148WmfovSePzziw1GvRN6zAD1BEz6II3abM/zFQ8PuiwPzUTC1y226aazhaN91Py/C8V4QP4eX9El1f2UzqEvHUe5YwuadqM1rUiQHSEG5qZ+xw2uqvHZ0GAlcqwuNqkkhxU2tjHkd50oHc3zI1Hl3oqTEVg3xKfxFSASdlTPeXGSgD3SZKIIBKQEgUaOEBQihKRIElBAoIAhKSjlAZKJEhKA0ElLpsLjAuUDuGoOqODWiSTAC7f2Vy91KhSpvPFwD0lZbsD2WiKrweI6A7LqOFwoa1BENCTpZWNLuhNuEKPUxMDVA1mWIgFcs7V1uInktxnWOgGLrm+dVeImUFNRadk7BGqJlQNCh4rGSYCBvHV5sNFECU5JCAwlSiCNAbUpJppSAFJKUklAgoIFBASJGUUoAgjaCbC50AG/JdP7B/ha+tw1sYCynqKe7v7uQ6IMVknZfEYlj6rGxTYLvdYE8hzW07E9kOEipUgv2HJdhx2TsbhTTptDWgWAEaKhyygGiYQWWBwAptCfiJ5JJxIAULEZgDbRA7iKkKmx0GYMFNZnmHCLEFYvMO0fei4QS82rVGgjVYvG1JN1Z5tnoeIbos3XrSgRjCoDdSpFRyjjUoCciCNyJAoIFEEHIFt0RokEBlEUZKSSgQ4o0RKNARQa0lOBiNB138E+zNGox2JqMDnh3CydGxuOsrtFGkAuXfgFig7DVae7ak+TgCutNagIU5F9Fjc4HsHuBEN1atoXLN9u8rNfDO4LPaJHlsgxeIzQuNk2551UTs/QHCCZkWM7Eap7OccGNOyDNdpMyLbArGYitM3kqRm+YcbyJ5lVjnIFuKacbIcSQ5yBDymG6p15TLNUCnJIRuRBAYQKCNApEgggBSSjKIoCKCJBA9KKUEEHRfwQzf2OONMzFVsebdPmvRBegggafUTZqTYoIIOYdpqf5PEEj/jq3jkd7LnvanOCSQCYQQQY7Dvl5J5H6J6USCABIcjQQNvTLdUEECykhGggCPdBBAZRSgggIlJJQQQFKCCC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7276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TIFN5fC3m-zRW24EJAA1WQfs2JdqNrgrMA51Ndmj__4Q89jg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118" y="1524000"/>
            <a:ext cx="3939363" cy="2703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4495800"/>
            <a:ext cx="6400800" cy="1754326"/>
          </a:xfrm>
          <a:prstGeom prst="rect">
            <a:avLst/>
          </a:prstGeom>
          <a:noFill/>
        </p:spPr>
        <p:txBody>
          <a:bodyPr wrap="square" rtlCol="0">
            <a:spAutoFit/>
          </a:bodyPr>
          <a:lstStyle/>
          <a:p>
            <a:pPr lvl="0" algn="just"/>
            <a:r>
              <a:rPr lang="en-US" dirty="0">
                <a:latin typeface="Adobe Garamond Pro" pitchFamily="18" charset="0"/>
              </a:rPr>
              <a:t>“The measure of how much we care about this issue will not be found in the piety of our rhetoric, but in how much we are willing to sacrifice personally to stop the </a:t>
            </a:r>
            <a:r>
              <a:rPr lang="en-US" dirty="0" smtClean="0">
                <a:latin typeface="Adobe Garamond Pro" pitchFamily="18" charset="0"/>
              </a:rPr>
              <a:t>killing” </a:t>
            </a:r>
          </a:p>
          <a:p>
            <a:pPr lvl="0" algn="just"/>
            <a:r>
              <a:rPr lang="en-US" dirty="0">
                <a:latin typeface="Adobe Garamond Pro" pitchFamily="18" charset="0"/>
              </a:rPr>
              <a:t> </a:t>
            </a:r>
            <a:r>
              <a:rPr lang="en-US" dirty="0" smtClean="0">
                <a:latin typeface="Adobe Garamond Pro" pitchFamily="18" charset="0"/>
              </a:rPr>
              <a:t>                  </a:t>
            </a:r>
          </a:p>
          <a:p>
            <a:pPr lvl="0"/>
            <a:r>
              <a:rPr lang="en-US" dirty="0">
                <a:latin typeface="Adobe Garamond Pro" pitchFamily="18" charset="0"/>
              </a:rPr>
              <a:t> </a:t>
            </a:r>
            <a:r>
              <a:rPr lang="en-US" dirty="0" smtClean="0">
                <a:latin typeface="Adobe Garamond Pro" pitchFamily="18" charset="0"/>
              </a:rPr>
              <a:t>                                        -</a:t>
            </a:r>
            <a:r>
              <a:rPr lang="en-US" i="1" dirty="0" smtClean="0">
                <a:latin typeface="Adobe Garamond Pro" pitchFamily="18" charset="0"/>
              </a:rPr>
              <a:t>Gregg </a:t>
            </a:r>
            <a:r>
              <a:rPr lang="en-US" i="1" dirty="0">
                <a:latin typeface="Adobe Garamond Pro" pitchFamily="18" charset="0"/>
              </a:rPr>
              <a:t>Cunningham, Pro-Life </a:t>
            </a:r>
            <a:r>
              <a:rPr lang="en-US" i="1" dirty="0" smtClean="0">
                <a:latin typeface="Adobe Garamond Pro" pitchFamily="18" charset="0"/>
              </a:rPr>
              <a:t>Apologist</a:t>
            </a:r>
            <a:endParaRPr lang="en-US" i="1" dirty="0">
              <a:latin typeface="Adobe Garamond Pro" pitchFamily="18" charset="0"/>
            </a:endParaRPr>
          </a:p>
          <a:p>
            <a:endParaRPr lang="en-US" dirty="0">
              <a:latin typeface="Adobe Garamond Pro" pitchFamily="18" charset="0"/>
            </a:endParaRPr>
          </a:p>
        </p:txBody>
      </p:sp>
    </p:spTree>
    <p:extLst>
      <p:ext uri="{BB962C8B-B14F-4D97-AF65-F5344CB8AC3E}">
        <p14:creationId xmlns:p14="http://schemas.microsoft.com/office/powerpoint/2010/main" val="95164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pPr algn="ctr"/>
            <a:r>
              <a:rPr lang="en-US" sz="3200" dirty="0">
                <a:latin typeface="Adobe Garamond Pro" pitchFamily="18" charset="0"/>
              </a:rPr>
              <a:t>Answering Pro-Choice </a:t>
            </a:r>
            <a:r>
              <a:rPr lang="en-US" sz="3200" dirty="0" smtClean="0">
                <a:latin typeface="Adobe Garamond Pro" pitchFamily="18" charset="0"/>
              </a:rPr>
              <a:t>Rhetoric: Five Bad Ways to Argue for Abortion</a:t>
            </a:r>
            <a:endParaRPr lang="en-US" sz="3200" dirty="0">
              <a:latin typeface="Adobe Garamond Pro" pitchFamily="18" charset="0"/>
            </a:endParaRPr>
          </a:p>
        </p:txBody>
      </p:sp>
      <p:sp>
        <p:nvSpPr>
          <p:cNvPr id="2" name="TextBox 1"/>
          <p:cNvSpPr txBox="1"/>
          <p:nvPr/>
        </p:nvSpPr>
        <p:spPr>
          <a:xfrm>
            <a:off x="838200" y="1905000"/>
            <a:ext cx="7543800" cy="3416320"/>
          </a:xfrm>
          <a:prstGeom prst="rect">
            <a:avLst/>
          </a:prstGeom>
          <a:noFill/>
        </p:spPr>
        <p:txBody>
          <a:bodyPr wrap="square" rtlCol="0">
            <a:spAutoFit/>
          </a:bodyPr>
          <a:lstStyle/>
          <a:p>
            <a:pPr algn="just"/>
            <a:r>
              <a:rPr lang="en-US" sz="2400" dirty="0" smtClean="0">
                <a:latin typeface="Adobe Garamond Pro" pitchFamily="18" charset="0"/>
              </a:rPr>
              <a:t>1. Confuse objective  claims with subjective claims.</a:t>
            </a:r>
          </a:p>
          <a:p>
            <a:pPr algn="just"/>
            <a:endParaRPr lang="en-US" sz="2400" dirty="0" smtClean="0">
              <a:latin typeface="Adobe Garamond Pro" pitchFamily="18" charset="0"/>
            </a:endParaRPr>
          </a:p>
          <a:p>
            <a:pPr algn="just"/>
            <a:r>
              <a:rPr lang="en-US" sz="2400" dirty="0" smtClean="0">
                <a:latin typeface="Adobe Garamond Pro" pitchFamily="18" charset="0"/>
              </a:rPr>
              <a:t>2. Attack the person rather than refute the argument.</a:t>
            </a:r>
          </a:p>
          <a:p>
            <a:pPr algn="just"/>
            <a:endParaRPr lang="en-US" sz="2400" dirty="0" smtClean="0">
              <a:latin typeface="Adobe Garamond Pro" pitchFamily="18" charset="0"/>
            </a:endParaRPr>
          </a:p>
          <a:p>
            <a:pPr algn="just"/>
            <a:r>
              <a:rPr lang="en-US" sz="2400" dirty="0" smtClean="0">
                <a:latin typeface="Adobe Garamond Pro" pitchFamily="18" charset="0"/>
              </a:rPr>
              <a:t>3. Assume what you are trying to prove.</a:t>
            </a:r>
          </a:p>
          <a:p>
            <a:pPr algn="just"/>
            <a:endParaRPr lang="en-US" sz="2400" dirty="0" smtClean="0">
              <a:latin typeface="Adobe Garamond Pro" pitchFamily="18" charset="0"/>
            </a:endParaRPr>
          </a:p>
          <a:p>
            <a:pPr algn="just"/>
            <a:r>
              <a:rPr lang="en-US" sz="2400" dirty="0" smtClean="0">
                <a:latin typeface="Adobe Garamond Pro" pitchFamily="18" charset="0"/>
              </a:rPr>
              <a:t>4. Confuse human value with human function.</a:t>
            </a:r>
          </a:p>
          <a:p>
            <a:pPr algn="just"/>
            <a:endParaRPr lang="en-US" sz="2400" dirty="0" smtClean="0">
              <a:latin typeface="Adobe Garamond Pro" pitchFamily="18" charset="0"/>
            </a:endParaRPr>
          </a:p>
          <a:p>
            <a:pPr algn="just"/>
            <a:r>
              <a:rPr lang="en-US" sz="2400" dirty="0" smtClean="0">
                <a:latin typeface="Adobe Garamond Pro" pitchFamily="18" charset="0"/>
              </a:rPr>
              <a:t>5. Disguise your true position by appealing to the hard cases</a:t>
            </a:r>
            <a:r>
              <a:rPr lang="en-US" sz="2400" dirty="0" smtClean="0">
                <a:latin typeface="Adobe Garamond Pro" pitchFamily="18" charset="0"/>
              </a:rPr>
              <a:t>.</a:t>
            </a:r>
          </a:p>
        </p:txBody>
      </p:sp>
    </p:spTree>
    <p:extLst>
      <p:ext uri="{BB962C8B-B14F-4D97-AF65-F5344CB8AC3E}">
        <p14:creationId xmlns:p14="http://schemas.microsoft.com/office/powerpoint/2010/main" val="398077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pPr algn="ctr"/>
            <a:r>
              <a:rPr lang="en-US" sz="3200" dirty="0" smtClean="0">
                <a:latin typeface="Adobe Garamond Pro" pitchFamily="18" charset="0"/>
              </a:rPr>
              <a:t>#1 Confusing Objective Claims with </a:t>
            </a:r>
          </a:p>
          <a:p>
            <a:pPr algn="ctr"/>
            <a:r>
              <a:rPr lang="en-US" sz="3200" dirty="0" smtClean="0">
                <a:latin typeface="Adobe Garamond Pro" pitchFamily="18" charset="0"/>
              </a:rPr>
              <a:t>Subjective Claims</a:t>
            </a:r>
            <a:endParaRPr lang="en-US" sz="3200" dirty="0">
              <a:latin typeface="Adobe Garamond Pro" pitchFamily="18" charset="0"/>
            </a:endParaRPr>
          </a:p>
        </p:txBody>
      </p:sp>
      <p:pic>
        <p:nvPicPr>
          <p:cNvPr id="5" name="Picture 2" descr="http://2.bp.blogspot.com/-wjTRaRcXjOM/T5MJF8DSzfI/AAAAAAAAAg0/PanIN6m1C8c/s1600/1000084-03-00-00-00_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2" y="2590800"/>
            <a:ext cx="6657975"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7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pPr algn="ctr"/>
            <a:r>
              <a:rPr lang="en-US" sz="3200" dirty="0" smtClean="0">
                <a:latin typeface="Adobe Garamond Pro" pitchFamily="18" charset="0"/>
              </a:rPr>
              <a:t>#2 Attacking the Person Rather Than Refuting The Argument</a:t>
            </a:r>
            <a:endParaRPr lang="en-US" sz="3200" dirty="0">
              <a:latin typeface="Adobe Garamond Pro" pitchFamily="18" charset="0"/>
            </a:endParaRPr>
          </a:p>
        </p:txBody>
      </p:sp>
      <p:pic>
        <p:nvPicPr>
          <p:cNvPr id="3074" name="Picture 2" descr="http://www.usnews.com/dbimages/master/37349/FE_DA_130122court-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9055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66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#3 Assume What You’re Trying to Prove</a:t>
            </a:r>
            <a:endParaRPr lang="en-US" sz="3200" dirty="0">
              <a:latin typeface="Adobe Garamond Pro" pitchFamily="18" charset="0"/>
            </a:endParaRPr>
          </a:p>
        </p:txBody>
      </p:sp>
      <p:pic>
        <p:nvPicPr>
          <p:cNvPr id="7172" name="Picture 4" descr="http://images.slideplayer.us/2/759238/slides/slide_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524000"/>
            <a:ext cx="5892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20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pPr algn="ctr"/>
            <a:r>
              <a:rPr lang="en-US" sz="3200" dirty="0" smtClean="0">
                <a:latin typeface="Adobe Garamond Pro" pitchFamily="18" charset="0"/>
              </a:rPr>
              <a:t>#4 Confuse Human Value With Human Function</a:t>
            </a:r>
            <a:endParaRPr lang="en-US" sz="3200" dirty="0">
              <a:latin typeface="Adobe Garamond Pro" pitchFamily="18" charset="0"/>
            </a:endParaRPr>
          </a:p>
        </p:txBody>
      </p:sp>
      <p:pic>
        <p:nvPicPr>
          <p:cNvPr id="8194" name="Picture 2" descr="http://img.pandawhale.com/post-26113-Keep-calm-Its-only-an-extra-ch-DpHc.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52600"/>
            <a:ext cx="3357859" cy="4495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ayarimedya.com/wp-content/uploads/2013/12/Vujic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771357"/>
            <a:ext cx="4338341" cy="325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25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pPr algn="ctr"/>
            <a:r>
              <a:rPr lang="en-US" sz="3200" dirty="0" smtClean="0">
                <a:latin typeface="Adobe Garamond Pro" pitchFamily="18" charset="0"/>
              </a:rPr>
              <a:t>#5 </a:t>
            </a:r>
            <a:r>
              <a:rPr lang="en-US" sz="3200" dirty="0">
                <a:latin typeface="Adobe Garamond Pro" pitchFamily="18" charset="0"/>
              </a:rPr>
              <a:t>Disguise </a:t>
            </a:r>
            <a:r>
              <a:rPr lang="en-US" sz="3200" dirty="0" smtClean="0">
                <a:latin typeface="Adobe Garamond Pro" pitchFamily="18" charset="0"/>
              </a:rPr>
              <a:t>Your True Position </a:t>
            </a:r>
            <a:r>
              <a:rPr lang="en-US" sz="3200" dirty="0">
                <a:latin typeface="Adobe Garamond Pro" pitchFamily="18" charset="0"/>
              </a:rPr>
              <a:t>by </a:t>
            </a:r>
            <a:r>
              <a:rPr lang="en-US" sz="3200" dirty="0" smtClean="0">
                <a:latin typeface="Adobe Garamond Pro" pitchFamily="18" charset="0"/>
              </a:rPr>
              <a:t>Appealing </a:t>
            </a:r>
            <a:r>
              <a:rPr lang="en-US" sz="3200" dirty="0">
                <a:latin typeface="Adobe Garamond Pro" pitchFamily="18" charset="0"/>
              </a:rPr>
              <a:t>to the </a:t>
            </a:r>
            <a:r>
              <a:rPr lang="en-US" sz="3200" dirty="0" smtClean="0">
                <a:latin typeface="Adobe Garamond Pro" pitchFamily="18" charset="0"/>
              </a:rPr>
              <a:t>Hard Cases</a:t>
            </a:r>
            <a:endParaRPr lang="en-US" sz="3200" dirty="0">
              <a:latin typeface="Adobe Garamond Pro" pitchFamily="18" charset="0"/>
            </a:endParaRPr>
          </a:p>
        </p:txBody>
      </p:sp>
      <p:pic>
        <p:nvPicPr>
          <p:cNvPr id="9222" name="Picture 6" descr="http://www.bet.com/content/betcom/news/health/2013/04/22/commentary-what-the-kermit-gosnell-abortion-case-means-to-black-women/_jcr_content/featuredMedia/newsitemimage.custom1200x675x20.dimg/012513-national-abortion-womens-rights-roe-vs-wade-pro-cho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033" y="1905000"/>
            <a:ext cx="6163733"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29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pPr algn="ctr"/>
            <a:r>
              <a:rPr lang="en-US" sz="3200" dirty="0">
                <a:latin typeface="Adobe Garamond Pro" panose="02020502060506020403" pitchFamily="18" charset="0"/>
              </a:rPr>
              <a:t>Judith Jarvis </a:t>
            </a:r>
            <a:r>
              <a:rPr lang="en-US" sz="3200" dirty="0" smtClean="0">
                <a:latin typeface="Adobe Garamond Pro" panose="02020502060506020403" pitchFamily="18" charset="0"/>
              </a:rPr>
              <a:t>Thomson's </a:t>
            </a:r>
          </a:p>
          <a:p>
            <a:pPr algn="ctr"/>
            <a:r>
              <a:rPr lang="en-US" sz="3200" dirty="0" smtClean="0">
                <a:latin typeface="Adobe Garamond Pro" panose="02020502060506020403" pitchFamily="18" charset="0"/>
              </a:rPr>
              <a:t>Violinist Argument</a:t>
            </a:r>
            <a:endParaRPr lang="en-US" sz="3200" dirty="0">
              <a:latin typeface="Adobe Garamond Pro" pitchFamily="18" charset="0"/>
            </a:endParaRPr>
          </a:p>
        </p:txBody>
      </p:sp>
      <p:pic>
        <p:nvPicPr>
          <p:cNvPr id="10244" name="Picture 4" descr="http://monsieurgabe.files.wordpress.com/2011/10/py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715310" cy="467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6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a:latin typeface="Adobe Garamond Pro" panose="02020502060506020403" pitchFamily="18" charset="0"/>
              </a:rPr>
              <a:t>Judith Jarvis </a:t>
            </a:r>
            <a:r>
              <a:rPr lang="en-US" sz="3200" dirty="0" smtClean="0">
                <a:latin typeface="Adobe Garamond Pro" panose="02020502060506020403" pitchFamily="18" charset="0"/>
              </a:rPr>
              <a:t>Thomson's Violinist Argument</a:t>
            </a:r>
            <a:endParaRPr lang="en-US" sz="3200" dirty="0">
              <a:latin typeface="Adobe Garamond Pro" pitchFamily="18" charset="0"/>
            </a:endParaRPr>
          </a:p>
        </p:txBody>
      </p:sp>
      <p:pic>
        <p:nvPicPr>
          <p:cNvPr id="10242" name="Picture 2" descr="http://mediad.publicbroadcasting.net/p/kvpr/files/201401/sarahcha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19200"/>
            <a:ext cx="3429000" cy="456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4463</TotalTime>
  <Words>526</Words>
  <Application>Microsoft Office PowerPoint</Application>
  <PresentationFormat>On-screen Show (4:3)</PresentationFormat>
  <Paragraphs>60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Garamond Pro</vt:lpstr>
      <vt:lpstr>Arial</vt:lpstr>
      <vt:lpstr>Arial Narrow</vt:lpstr>
      <vt:lpstr>Calibri</vt:lpstr>
      <vt:lpstr>Horizon</vt:lpstr>
      <vt:lpstr>  Defending life:  Pro-Life apologetics 101 (Answering Pro-Choice Rhetoric &amp; Arguments)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moral question of abortion</dc:title>
  <dc:creator>Anna</dc:creator>
  <cp:lastModifiedBy>Kedron Jones</cp:lastModifiedBy>
  <cp:revision>93</cp:revision>
  <dcterms:created xsi:type="dcterms:W3CDTF">2014-02-21T05:15:18Z</dcterms:created>
  <dcterms:modified xsi:type="dcterms:W3CDTF">2014-06-01T23:58:47Z</dcterms:modified>
</cp:coreProperties>
</file>