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59DA2E-DB87-4FFA-929C-E12FBD734756}" type="datetimeFigureOut">
              <a:rPr lang="en-US" smtClean="0"/>
              <a:t>6/1/2014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083F4A-2E94-481E-B958-122135FD9615}" type="slidenum">
              <a:rPr lang="en-US" smtClean="0"/>
              <a:t>‹#›</a:t>
            </a:fld>
            <a:endParaRPr lang="en-US"/>
          </a:p>
        </p:txBody>
      </p:sp>
    </p:spTree>
    <p:extLst>
      <p:ext uri="{BB962C8B-B14F-4D97-AF65-F5344CB8AC3E}">
        <p14:creationId xmlns:p14="http://schemas.microsoft.com/office/powerpoint/2010/main" val="2404206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dobe Garamond Pro" panose="02020502060506020403" pitchFamily="18" charset="0"/>
              </a:rPr>
              <a:t>The inference is clear. If blacks are human beings, they are made in God’s image, too. No further proof from Scripture is necessary.</a:t>
            </a:r>
          </a:p>
          <a:p>
            <a:endParaRPr lang="en-US" dirty="0"/>
          </a:p>
        </p:txBody>
      </p:sp>
      <p:sp>
        <p:nvSpPr>
          <p:cNvPr id="4" name="Slide Number Placeholder 3"/>
          <p:cNvSpPr>
            <a:spLocks noGrp="1"/>
          </p:cNvSpPr>
          <p:nvPr>
            <p:ph type="sldNum" sz="quarter" idx="10"/>
          </p:nvPr>
        </p:nvSpPr>
        <p:spPr/>
        <p:txBody>
          <a:bodyPr/>
          <a:lstStyle/>
          <a:p>
            <a:fld id="{74083F4A-2E94-481E-B958-122135FD9615}" type="slidenum">
              <a:rPr lang="en-US" smtClean="0"/>
              <a:t>7</a:t>
            </a:fld>
            <a:endParaRPr lang="en-US"/>
          </a:p>
        </p:txBody>
      </p:sp>
    </p:spTree>
    <p:extLst>
      <p:ext uri="{BB962C8B-B14F-4D97-AF65-F5344CB8AC3E}">
        <p14:creationId xmlns:p14="http://schemas.microsoft.com/office/powerpoint/2010/main" val="2658391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083F4A-2E94-481E-B958-122135FD9615}" type="slidenum">
              <a:rPr lang="en-US" smtClean="0"/>
              <a:t>16</a:t>
            </a:fld>
            <a:endParaRPr lang="en-US"/>
          </a:p>
        </p:txBody>
      </p:sp>
    </p:spTree>
    <p:extLst>
      <p:ext uri="{BB962C8B-B14F-4D97-AF65-F5344CB8AC3E}">
        <p14:creationId xmlns:p14="http://schemas.microsoft.com/office/powerpoint/2010/main" val="3044195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083F4A-2E94-481E-B958-122135FD9615}" type="slidenum">
              <a:rPr lang="en-US" smtClean="0"/>
              <a:t>8</a:t>
            </a:fld>
            <a:endParaRPr lang="en-US"/>
          </a:p>
        </p:txBody>
      </p:sp>
    </p:spTree>
    <p:extLst>
      <p:ext uri="{BB962C8B-B14F-4D97-AF65-F5344CB8AC3E}">
        <p14:creationId xmlns:p14="http://schemas.microsoft.com/office/powerpoint/2010/main" val="2129061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083F4A-2E94-481E-B958-122135FD9615}" type="slidenum">
              <a:rPr lang="en-US" smtClean="0"/>
              <a:t>9</a:t>
            </a:fld>
            <a:endParaRPr lang="en-US"/>
          </a:p>
        </p:txBody>
      </p:sp>
    </p:spTree>
    <p:extLst>
      <p:ext uri="{BB962C8B-B14F-4D97-AF65-F5344CB8AC3E}">
        <p14:creationId xmlns:p14="http://schemas.microsoft.com/office/powerpoint/2010/main" val="2666569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083F4A-2E94-481E-B958-122135FD9615}" type="slidenum">
              <a:rPr lang="en-US" smtClean="0"/>
              <a:t>10</a:t>
            </a:fld>
            <a:endParaRPr lang="en-US"/>
          </a:p>
        </p:txBody>
      </p:sp>
    </p:spTree>
    <p:extLst>
      <p:ext uri="{BB962C8B-B14F-4D97-AF65-F5344CB8AC3E}">
        <p14:creationId xmlns:p14="http://schemas.microsoft.com/office/powerpoint/2010/main" val="1961299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083F4A-2E94-481E-B958-122135FD9615}" type="slidenum">
              <a:rPr lang="en-US" smtClean="0"/>
              <a:t>11</a:t>
            </a:fld>
            <a:endParaRPr lang="en-US"/>
          </a:p>
        </p:txBody>
      </p:sp>
    </p:spTree>
    <p:extLst>
      <p:ext uri="{BB962C8B-B14F-4D97-AF65-F5344CB8AC3E}">
        <p14:creationId xmlns:p14="http://schemas.microsoft.com/office/powerpoint/2010/main" val="2500230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083F4A-2E94-481E-B958-122135FD9615}" type="slidenum">
              <a:rPr lang="en-US" smtClean="0"/>
              <a:t>12</a:t>
            </a:fld>
            <a:endParaRPr lang="en-US"/>
          </a:p>
        </p:txBody>
      </p:sp>
    </p:spTree>
    <p:extLst>
      <p:ext uri="{BB962C8B-B14F-4D97-AF65-F5344CB8AC3E}">
        <p14:creationId xmlns:p14="http://schemas.microsoft.com/office/powerpoint/2010/main" val="779884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083F4A-2E94-481E-B958-122135FD9615}" type="slidenum">
              <a:rPr lang="en-US" smtClean="0"/>
              <a:t>13</a:t>
            </a:fld>
            <a:endParaRPr lang="en-US"/>
          </a:p>
        </p:txBody>
      </p:sp>
    </p:spTree>
    <p:extLst>
      <p:ext uri="{BB962C8B-B14F-4D97-AF65-F5344CB8AC3E}">
        <p14:creationId xmlns:p14="http://schemas.microsoft.com/office/powerpoint/2010/main" val="639769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083F4A-2E94-481E-B958-122135FD9615}" type="slidenum">
              <a:rPr lang="en-US" smtClean="0"/>
              <a:t>14</a:t>
            </a:fld>
            <a:endParaRPr lang="en-US"/>
          </a:p>
        </p:txBody>
      </p:sp>
    </p:spTree>
    <p:extLst>
      <p:ext uri="{BB962C8B-B14F-4D97-AF65-F5344CB8AC3E}">
        <p14:creationId xmlns:p14="http://schemas.microsoft.com/office/powerpoint/2010/main" val="3095732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083F4A-2E94-481E-B958-122135FD9615}" type="slidenum">
              <a:rPr lang="en-US" smtClean="0"/>
              <a:t>15</a:t>
            </a:fld>
            <a:endParaRPr lang="en-US"/>
          </a:p>
        </p:txBody>
      </p:sp>
    </p:spTree>
    <p:extLst>
      <p:ext uri="{BB962C8B-B14F-4D97-AF65-F5344CB8AC3E}">
        <p14:creationId xmlns:p14="http://schemas.microsoft.com/office/powerpoint/2010/main" val="33219350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94E98714-871C-4338-87BC-92810D950A58}" type="datetimeFigureOut">
              <a:rPr lang="en-US" smtClean="0"/>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8C9B3-C5A0-4D11-838C-8A6C9AEAFDD4}"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98714-871C-4338-87BC-92810D950A58}" type="datetimeFigureOut">
              <a:rPr lang="en-US" smtClean="0"/>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8C9B3-C5A0-4D11-838C-8A6C9AEAFD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98714-871C-4338-87BC-92810D950A58}" type="datetimeFigureOut">
              <a:rPr lang="en-US" smtClean="0"/>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8C9B3-C5A0-4D11-838C-8A6C9AEAFDD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94E98714-871C-4338-87BC-92810D950A58}" type="datetimeFigureOut">
              <a:rPr lang="en-US" smtClean="0"/>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8C9B3-C5A0-4D11-838C-8A6C9AEAFDD4}"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E98714-871C-4338-87BC-92810D950A58}" type="datetimeFigureOut">
              <a:rPr lang="en-US" smtClean="0"/>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8C9B3-C5A0-4D11-838C-8A6C9AEAFDD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94E98714-871C-4338-87BC-92810D950A58}" type="datetimeFigureOut">
              <a:rPr lang="en-US" smtClean="0"/>
              <a:t>6/1/2014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8C9B3-C5A0-4D11-838C-8A6C9AEAFDD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4E98714-871C-4338-87BC-92810D950A58}" type="datetimeFigureOut">
              <a:rPr lang="en-US" smtClean="0"/>
              <a:t>6/1/2014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28C9B3-C5A0-4D11-838C-8A6C9AEAFDD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4E98714-871C-4338-87BC-92810D950A58}" type="datetimeFigureOut">
              <a:rPr lang="en-US" smtClean="0"/>
              <a:t>6/1/2014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28C9B3-C5A0-4D11-838C-8A6C9AEAFDD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98714-871C-4338-87BC-92810D950A58}" type="datetimeFigureOut">
              <a:rPr lang="en-US" smtClean="0"/>
              <a:t>6/1/2014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28C9B3-C5A0-4D11-838C-8A6C9AEAFDD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E98714-871C-4338-87BC-92810D950A58}" type="datetimeFigureOut">
              <a:rPr lang="en-US" smtClean="0"/>
              <a:t>6/1/2014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8C9B3-C5A0-4D11-838C-8A6C9AEAFDD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E98714-871C-4338-87BC-92810D950A58}" type="datetimeFigureOut">
              <a:rPr lang="en-US" smtClean="0"/>
              <a:t>6/1/2014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8C9B3-C5A0-4D11-838C-8A6C9AEAFDD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94E98714-871C-4338-87BC-92810D950A58}" type="datetimeFigureOut">
              <a:rPr lang="en-US" smtClean="0"/>
              <a:t>6/1/2014</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2028C9B3-C5A0-4D11-838C-8A6C9AEAFDD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3391" y="4953000"/>
            <a:ext cx="7772400" cy="1470025"/>
          </a:xfrm>
        </p:spPr>
        <p:txBody>
          <a:bodyPr/>
          <a:lstStyle/>
          <a:p>
            <a:r>
              <a:rPr lang="en-US" dirty="0">
                <a:latin typeface="Adobe Garamond Pro" pitchFamily="18" charset="0"/>
              </a:rPr>
              <a:t/>
            </a:r>
            <a:br>
              <a:rPr lang="en-US" dirty="0">
                <a:latin typeface="Adobe Garamond Pro" pitchFamily="18" charset="0"/>
              </a:rPr>
            </a:br>
            <a:r>
              <a:rPr lang="en-US" dirty="0">
                <a:latin typeface="Adobe Garamond Pro" pitchFamily="18" charset="0"/>
              </a:rPr>
              <a:t/>
            </a:r>
            <a:br>
              <a:rPr lang="en-US" dirty="0">
                <a:latin typeface="Adobe Garamond Pro" pitchFamily="18" charset="0"/>
              </a:rPr>
            </a:br>
            <a:r>
              <a:rPr lang="en-US" dirty="0">
                <a:latin typeface="Adobe Garamond Pro" pitchFamily="18" charset="0"/>
              </a:rPr>
              <a:t>Defending life: </a:t>
            </a:r>
            <a:br>
              <a:rPr lang="en-US" dirty="0">
                <a:latin typeface="Adobe Garamond Pro" pitchFamily="18" charset="0"/>
              </a:rPr>
            </a:br>
            <a:r>
              <a:rPr lang="en-US" dirty="0">
                <a:latin typeface="Adobe Garamond Pro" pitchFamily="18" charset="0"/>
              </a:rPr>
              <a:t>Pro-Life apologetics 101</a:t>
            </a:r>
            <a:br>
              <a:rPr lang="en-US" dirty="0">
                <a:latin typeface="Adobe Garamond Pro" pitchFamily="18" charset="0"/>
              </a:rPr>
            </a:br>
            <a:r>
              <a:rPr lang="en-US" sz="1600" dirty="0" smtClean="0">
                <a:latin typeface="Adobe Garamond Pro" pitchFamily="18" charset="0"/>
              </a:rPr>
              <a:t>(A Critique of pro-choice theological arguments)</a:t>
            </a:r>
            <a:r>
              <a:rPr lang="en-US" sz="1600" dirty="0">
                <a:latin typeface="Adobe Garamond Pro" pitchFamily="18" charset="0"/>
              </a:rPr>
              <a:t/>
            </a:r>
            <a:br>
              <a:rPr lang="en-US" sz="1600" dirty="0">
                <a:latin typeface="Adobe Garamond Pro" pitchFamily="18" charset="0"/>
              </a:rPr>
            </a:br>
            <a:endParaRPr lang="en-US" sz="1600" dirty="0">
              <a:latin typeface="Adobe Garamond Pro" pitchFamily="18" charset="0"/>
            </a:endParaRPr>
          </a:p>
        </p:txBody>
      </p:sp>
      <p:pic>
        <p:nvPicPr>
          <p:cNvPr id="4" name="Picture 2" descr="http://i100.photobucket.com/albums/m11/fifie_02/week7-facial-featu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8654" y="0"/>
            <a:ext cx="3771900" cy="36385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843423" y="2890319"/>
            <a:ext cx="6765374" cy="1055076"/>
          </a:xfrm>
          <a:prstGeom prst="rect">
            <a:avLst/>
          </a:prstGeom>
        </p:spPr>
      </p:pic>
    </p:spTree>
    <p:extLst>
      <p:ext uri="{BB962C8B-B14F-4D97-AF65-F5344CB8AC3E}">
        <p14:creationId xmlns:p14="http://schemas.microsoft.com/office/powerpoint/2010/main" val="2551084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6667" y="228600"/>
            <a:ext cx="8117732" cy="707886"/>
          </a:xfrm>
          <a:prstGeom prst="rect">
            <a:avLst/>
          </a:prstGeom>
          <a:noFill/>
        </p:spPr>
        <p:txBody>
          <a:bodyPr wrap="square" rtlCol="0">
            <a:spAutoFit/>
          </a:bodyPr>
          <a:lstStyle/>
          <a:p>
            <a:pPr algn="ctr"/>
            <a:r>
              <a:rPr lang="en-US" sz="4000" dirty="0" smtClean="0">
                <a:latin typeface="Adobe Garamond Pro" pitchFamily="18" charset="0"/>
              </a:rPr>
              <a:t>The New Testament &amp; Abortion</a:t>
            </a:r>
            <a:endParaRPr lang="en-US" sz="4000" dirty="0">
              <a:latin typeface="Adobe Garamond Pro" pitchFamily="18" charset="0"/>
            </a:endParaRPr>
          </a:p>
        </p:txBody>
      </p:sp>
      <p:sp>
        <p:nvSpPr>
          <p:cNvPr id="2" name="TextBox 1"/>
          <p:cNvSpPr txBox="1"/>
          <p:nvPr/>
        </p:nvSpPr>
        <p:spPr>
          <a:xfrm>
            <a:off x="416667" y="946722"/>
            <a:ext cx="8440366"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Adobe Garamond Pro" panose="02020502060506020403" pitchFamily="18" charset="0"/>
              </a:rPr>
              <a:t>A presupposition of the New Testament writers were that the unborn were fully human and valuable. The birth of Jesus and John the Baptist were examples of this (Matthew 1 and Luke 1).</a:t>
            </a:r>
          </a:p>
          <a:p>
            <a:pPr marL="342900" indent="-342900">
              <a:buFont typeface="Arial" panose="020B0604020202020204" pitchFamily="34" charset="0"/>
              <a:buChar char="•"/>
            </a:pPr>
            <a:endParaRPr lang="en-US" sz="2000" dirty="0" smtClean="0">
              <a:latin typeface="Adobe Garamond Pro" panose="02020502060506020403" pitchFamily="18" charset="0"/>
            </a:endParaRPr>
          </a:p>
          <a:p>
            <a:pPr marL="342900" indent="-342900">
              <a:buFont typeface="Arial" panose="020B0604020202020204" pitchFamily="34" charset="0"/>
              <a:buChar char="•"/>
            </a:pPr>
            <a:endParaRPr lang="en-US" sz="2000" dirty="0" smtClean="0">
              <a:latin typeface="Adobe Garamond Pro" panose="02020502060506020403" pitchFamily="18" charset="0"/>
            </a:endParaRPr>
          </a:p>
          <a:p>
            <a:pPr marL="342900" indent="-342900">
              <a:buFont typeface="Arial" panose="020B0604020202020204" pitchFamily="34" charset="0"/>
              <a:buChar char="•"/>
            </a:pPr>
            <a:r>
              <a:rPr lang="en-US" sz="2000" dirty="0" smtClean="0">
                <a:latin typeface="Adobe Garamond Pro" panose="02020502060506020403" pitchFamily="18" charset="0"/>
              </a:rPr>
              <a:t>Murder that is the intentional killing of innocent humans is regarded as a heinous sin (Matthew 19:18; Romans 13:9).</a:t>
            </a:r>
          </a:p>
          <a:p>
            <a:pPr marL="342900" indent="-342900">
              <a:buFont typeface="Arial" panose="020B0604020202020204" pitchFamily="34" charset="0"/>
              <a:buChar char="•"/>
            </a:pPr>
            <a:endParaRPr lang="en-US" sz="2000" dirty="0" smtClean="0">
              <a:latin typeface="Adobe Garamond Pro" panose="02020502060506020403" pitchFamily="18" charset="0"/>
            </a:endParaRPr>
          </a:p>
          <a:p>
            <a:pPr marL="342900" indent="-342900">
              <a:buFont typeface="Arial" panose="020B0604020202020204" pitchFamily="34" charset="0"/>
              <a:buChar char="•"/>
            </a:pPr>
            <a:endParaRPr lang="en-US" sz="2000" dirty="0" smtClean="0">
              <a:latin typeface="Adobe Garamond Pro" panose="02020502060506020403" pitchFamily="18" charset="0"/>
            </a:endParaRPr>
          </a:p>
          <a:p>
            <a:pPr marL="342900" indent="-342900">
              <a:buFont typeface="Arial" panose="020B0604020202020204" pitchFamily="34" charset="0"/>
              <a:buChar char="•"/>
            </a:pPr>
            <a:r>
              <a:rPr lang="en-US" sz="2000" dirty="0" smtClean="0">
                <a:latin typeface="Adobe Garamond Pro" panose="02020502060506020403" pitchFamily="18" charset="0"/>
              </a:rPr>
              <a:t>The unborn are called by God before birth (Gal. 1:15).</a:t>
            </a:r>
            <a:endParaRPr lang="en-US" sz="2000" dirty="0">
              <a:latin typeface="Adobe Garamond Pro" panose="02020502060506020403" pitchFamily="18" charset="0"/>
            </a:endParaRPr>
          </a:p>
        </p:txBody>
      </p:sp>
      <p:pic>
        <p:nvPicPr>
          <p:cNvPr id="6146" name="Picture 2" descr="http://s8wministries.org/images/illustrations-covenant/covenant-of-grace-ch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595" y="4115684"/>
            <a:ext cx="5095875" cy="229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9476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6667" y="228600"/>
            <a:ext cx="8117732" cy="1323439"/>
          </a:xfrm>
          <a:prstGeom prst="rect">
            <a:avLst/>
          </a:prstGeom>
          <a:noFill/>
        </p:spPr>
        <p:txBody>
          <a:bodyPr wrap="square" rtlCol="0">
            <a:spAutoFit/>
          </a:bodyPr>
          <a:lstStyle/>
          <a:p>
            <a:pPr algn="ctr"/>
            <a:r>
              <a:rPr lang="en-US" sz="4000" dirty="0" smtClean="0">
                <a:latin typeface="Adobe Garamond Pro" pitchFamily="18" charset="0"/>
              </a:rPr>
              <a:t>Why Exodus 21 &amp; Other Passages Cannot Justify Abortion</a:t>
            </a:r>
            <a:endParaRPr lang="en-US" sz="4000" dirty="0">
              <a:latin typeface="Adobe Garamond Pro" pitchFamily="18" charset="0"/>
            </a:endParaRPr>
          </a:p>
        </p:txBody>
      </p:sp>
      <p:sp>
        <p:nvSpPr>
          <p:cNvPr id="3" name="TextBox 2"/>
          <p:cNvSpPr txBox="1"/>
          <p:nvPr/>
        </p:nvSpPr>
        <p:spPr>
          <a:xfrm>
            <a:off x="1295400" y="2286000"/>
            <a:ext cx="6781800" cy="2246769"/>
          </a:xfrm>
          <a:prstGeom prst="rect">
            <a:avLst/>
          </a:prstGeom>
          <a:noFill/>
        </p:spPr>
        <p:txBody>
          <a:bodyPr wrap="square" rtlCol="0">
            <a:spAutoFit/>
          </a:bodyPr>
          <a:lstStyle/>
          <a:p>
            <a:r>
              <a:rPr lang="en-US" sz="2000" dirty="0" smtClean="0">
                <a:latin typeface="Adobe Garamond Pro" panose="02020502060506020403" pitchFamily="18" charset="0"/>
              </a:rPr>
              <a:t>“When people who are fighting injure a pregnant woman so that there is a miscarriage, and yet no further harm follows, the one responsible shall be fined what the woman’s husbands demands, paying as much as the judges determine. If any harm follows, then you shall give life for life, eye for eye, tooth for tooth, hand for hand, foot for foot, burn for burn, would for wound, stripe for stripe.” </a:t>
            </a:r>
            <a:r>
              <a:rPr lang="en-US" sz="2000" i="1" dirty="0" smtClean="0">
                <a:latin typeface="Adobe Garamond Pro" panose="02020502060506020403" pitchFamily="18" charset="0"/>
              </a:rPr>
              <a:t>Exodus 21:22-25, New Revised Standard Version</a:t>
            </a:r>
            <a:endParaRPr lang="en-US" sz="2000" i="1" dirty="0">
              <a:latin typeface="Adobe Garamond Pro" panose="02020502060506020403" pitchFamily="18" charset="0"/>
            </a:endParaRPr>
          </a:p>
        </p:txBody>
      </p:sp>
    </p:spTree>
    <p:extLst>
      <p:ext uri="{BB962C8B-B14F-4D97-AF65-F5344CB8AC3E}">
        <p14:creationId xmlns:p14="http://schemas.microsoft.com/office/powerpoint/2010/main" val="1304142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6667" y="228600"/>
            <a:ext cx="8117732" cy="1323439"/>
          </a:xfrm>
          <a:prstGeom prst="rect">
            <a:avLst/>
          </a:prstGeom>
          <a:noFill/>
        </p:spPr>
        <p:txBody>
          <a:bodyPr wrap="square" rtlCol="0">
            <a:spAutoFit/>
          </a:bodyPr>
          <a:lstStyle/>
          <a:p>
            <a:pPr algn="ctr"/>
            <a:r>
              <a:rPr lang="en-US" sz="4000" dirty="0" smtClean="0">
                <a:latin typeface="Adobe Garamond Pro" pitchFamily="18" charset="0"/>
              </a:rPr>
              <a:t>Why Exodus 21Cannot Justify Abortion</a:t>
            </a:r>
            <a:endParaRPr lang="en-US" sz="4000" dirty="0">
              <a:latin typeface="Adobe Garamond Pro" pitchFamily="18" charset="0"/>
            </a:endParaRPr>
          </a:p>
        </p:txBody>
      </p:sp>
      <p:sp>
        <p:nvSpPr>
          <p:cNvPr id="2" name="TextBox 1"/>
          <p:cNvSpPr txBox="1"/>
          <p:nvPr/>
        </p:nvSpPr>
        <p:spPr>
          <a:xfrm>
            <a:off x="494730" y="1555451"/>
            <a:ext cx="8077200" cy="4093428"/>
          </a:xfrm>
          <a:prstGeom prst="rect">
            <a:avLst/>
          </a:prstGeom>
          <a:noFill/>
        </p:spPr>
        <p:txBody>
          <a:bodyPr wrap="square" rtlCol="0">
            <a:spAutoFit/>
          </a:bodyPr>
          <a:lstStyle/>
          <a:p>
            <a:pPr marL="457200" indent="-457200">
              <a:buAutoNum type="arabicPeriod"/>
            </a:pPr>
            <a:r>
              <a:rPr lang="en-US" sz="2000" dirty="0" smtClean="0">
                <a:latin typeface="Adobe Garamond Pro" panose="02020502060506020403" pitchFamily="18" charset="0"/>
              </a:rPr>
              <a:t>Even if we grant the abortion advocacy position, it does not follow that the unborn are not fully human. The immediate preceding passage describes a situation in which a master unintentionally kills his slaves and escapes without penalty. Yet abortion advocates would not likely argue that the Old Testament authors considered slaves less human.</a:t>
            </a:r>
          </a:p>
          <a:p>
            <a:pPr marL="457200" indent="-457200">
              <a:buAutoNum type="arabicPeriod"/>
            </a:pPr>
            <a:endParaRPr lang="en-US" sz="2000" dirty="0" smtClean="0">
              <a:latin typeface="Adobe Garamond Pro" panose="02020502060506020403" pitchFamily="18" charset="0"/>
            </a:endParaRPr>
          </a:p>
          <a:p>
            <a:pPr marL="457200" indent="-457200">
              <a:buAutoNum type="arabicPeriod"/>
            </a:pPr>
            <a:r>
              <a:rPr lang="en-US" sz="2000" dirty="0" smtClean="0">
                <a:latin typeface="Adobe Garamond Pro" panose="02020502060506020403" pitchFamily="18" charset="0"/>
              </a:rPr>
              <a:t>The passage does not remotely suggest that anyone has a right to deliberately kill an unborn child. At best, it shows that there is a lesser penalty for accidentally killing an unborn child.</a:t>
            </a:r>
          </a:p>
          <a:p>
            <a:pPr marL="457200" indent="-457200">
              <a:buAutoNum type="arabicPeriod"/>
            </a:pPr>
            <a:endParaRPr lang="en-US" sz="2000" dirty="0">
              <a:latin typeface="Adobe Garamond Pro" panose="02020502060506020403" pitchFamily="18" charset="0"/>
            </a:endParaRPr>
          </a:p>
          <a:p>
            <a:pPr marL="457200" indent="-457200">
              <a:buAutoNum type="arabicPeriod"/>
            </a:pPr>
            <a:r>
              <a:rPr lang="en-US" sz="2000" dirty="0" smtClean="0">
                <a:latin typeface="Adobe Garamond Pro" panose="02020502060506020403" pitchFamily="18" charset="0"/>
              </a:rPr>
              <a:t>When read in the original Hebrew, the passage seems to convey that both the mother and the child are covered by Lex </a:t>
            </a:r>
            <a:r>
              <a:rPr lang="en-US" sz="2000" dirty="0" err="1" smtClean="0">
                <a:latin typeface="Adobe Garamond Pro" panose="02020502060506020403" pitchFamily="18" charset="0"/>
              </a:rPr>
              <a:t>Talionis</a:t>
            </a:r>
            <a:r>
              <a:rPr lang="en-US" sz="2000" dirty="0" smtClean="0">
                <a:latin typeface="Adobe Garamond Pro" panose="02020502060506020403" pitchFamily="18" charset="0"/>
              </a:rPr>
              <a:t> (the law of retribution).</a:t>
            </a:r>
            <a:endParaRPr lang="en-US" sz="2000" dirty="0">
              <a:latin typeface="Adobe Garamond Pro" panose="02020502060506020403" pitchFamily="18" charset="0"/>
            </a:endParaRPr>
          </a:p>
        </p:txBody>
      </p:sp>
    </p:spTree>
    <p:extLst>
      <p:ext uri="{BB962C8B-B14F-4D97-AF65-F5344CB8AC3E}">
        <p14:creationId xmlns:p14="http://schemas.microsoft.com/office/powerpoint/2010/main" val="4152594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6667" y="228600"/>
            <a:ext cx="8117732" cy="1323439"/>
          </a:xfrm>
          <a:prstGeom prst="rect">
            <a:avLst/>
          </a:prstGeom>
          <a:noFill/>
        </p:spPr>
        <p:txBody>
          <a:bodyPr wrap="square" rtlCol="0">
            <a:spAutoFit/>
          </a:bodyPr>
          <a:lstStyle/>
          <a:p>
            <a:pPr algn="ctr"/>
            <a:r>
              <a:rPr lang="en-US" sz="4000" dirty="0" smtClean="0">
                <a:latin typeface="Adobe Garamond Pro" pitchFamily="18" charset="0"/>
              </a:rPr>
              <a:t>Why Exodus 21Cannot Justify Abortion</a:t>
            </a:r>
            <a:endParaRPr lang="en-US" sz="4000" dirty="0">
              <a:latin typeface="Adobe Garamond Pro" pitchFamily="18" charset="0"/>
            </a:endParaRPr>
          </a:p>
        </p:txBody>
      </p:sp>
      <p:sp>
        <p:nvSpPr>
          <p:cNvPr id="2" name="TextBox 1"/>
          <p:cNvSpPr txBox="1"/>
          <p:nvPr/>
        </p:nvSpPr>
        <p:spPr>
          <a:xfrm>
            <a:off x="494730" y="1555451"/>
            <a:ext cx="8077200" cy="1323439"/>
          </a:xfrm>
          <a:prstGeom prst="rect">
            <a:avLst/>
          </a:prstGeom>
          <a:noFill/>
        </p:spPr>
        <p:txBody>
          <a:bodyPr wrap="square" rtlCol="0">
            <a:spAutoFit/>
          </a:bodyPr>
          <a:lstStyle/>
          <a:p>
            <a:r>
              <a:rPr lang="en-US" sz="2000" dirty="0" smtClean="0">
                <a:latin typeface="Adobe Garamond Pro" panose="02020502060506020403" pitchFamily="18" charset="0"/>
              </a:rPr>
              <a:t>4. The word “miscarriage” is the Hebrew word “</a:t>
            </a:r>
            <a:r>
              <a:rPr lang="en-US" sz="2000" dirty="0" err="1" smtClean="0">
                <a:latin typeface="Adobe Garamond Pro" panose="02020502060506020403" pitchFamily="18" charset="0"/>
              </a:rPr>
              <a:t>Yasa</a:t>
            </a:r>
            <a:r>
              <a:rPr lang="en-US" sz="2000" dirty="0" smtClean="0">
                <a:latin typeface="Adobe Garamond Pro" panose="02020502060506020403" pitchFamily="18" charset="0"/>
              </a:rPr>
              <a:t>” which actually means “come out.” It is also used 1061 times in the Hebrew Bible. It is never translated “miscarriage” in any other case. Why should the Exodus passage be any different? </a:t>
            </a:r>
            <a:endParaRPr lang="en-US" sz="2000" dirty="0">
              <a:latin typeface="Adobe Garamond Pro" panose="02020502060506020403" pitchFamily="18" charset="0"/>
            </a:endParaRPr>
          </a:p>
        </p:txBody>
      </p:sp>
      <p:sp>
        <p:nvSpPr>
          <p:cNvPr id="3" name="TextBox 2"/>
          <p:cNvSpPr txBox="1"/>
          <p:nvPr/>
        </p:nvSpPr>
        <p:spPr>
          <a:xfrm>
            <a:off x="762000" y="2971800"/>
            <a:ext cx="7162800" cy="1938992"/>
          </a:xfrm>
          <a:prstGeom prst="rect">
            <a:avLst/>
          </a:prstGeom>
          <a:noFill/>
        </p:spPr>
        <p:txBody>
          <a:bodyPr wrap="square" rtlCol="0">
            <a:spAutoFit/>
          </a:bodyPr>
          <a:lstStyle/>
          <a:p>
            <a:r>
              <a:rPr lang="en-US" sz="2000" dirty="0" smtClean="0">
                <a:latin typeface="Adobe Garamond Pro" panose="02020502060506020403" pitchFamily="18" charset="0"/>
              </a:rPr>
              <a:t>“If people are fighting and hit a pregnant woman and she gives birth prematurely but there is no serious injury, the offender must be fined whatever the woman’s husband demands and the court allows. But if there is serious injury, you are to take life for life, eye for eye, tooth for tooth, hand for hand, foot for foot, burn for burn, wound for wound, bruise for bruise.” </a:t>
            </a:r>
            <a:r>
              <a:rPr lang="en-US" sz="2000" i="1" dirty="0">
                <a:latin typeface="Adobe Garamond Pro" panose="02020502060506020403" pitchFamily="18" charset="0"/>
              </a:rPr>
              <a:t>Exodus 21:22-25, New </a:t>
            </a:r>
            <a:r>
              <a:rPr lang="en-US" sz="2000" i="1" dirty="0" smtClean="0">
                <a:latin typeface="Adobe Garamond Pro" panose="02020502060506020403" pitchFamily="18" charset="0"/>
              </a:rPr>
              <a:t>International Version</a:t>
            </a:r>
            <a:endParaRPr lang="en-US" sz="2000" dirty="0">
              <a:latin typeface="Adobe Garamond Pro" panose="02020502060506020403" pitchFamily="18" charset="0"/>
            </a:endParaRPr>
          </a:p>
        </p:txBody>
      </p:sp>
    </p:spTree>
    <p:extLst>
      <p:ext uri="{BB962C8B-B14F-4D97-AF65-F5344CB8AC3E}">
        <p14:creationId xmlns:p14="http://schemas.microsoft.com/office/powerpoint/2010/main" val="3797641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6667" y="228600"/>
            <a:ext cx="8117732" cy="707886"/>
          </a:xfrm>
          <a:prstGeom prst="rect">
            <a:avLst/>
          </a:prstGeom>
          <a:noFill/>
        </p:spPr>
        <p:txBody>
          <a:bodyPr wrap="square" rtlCol="0">
            <a:spAutoFit/>
          </a:bodyPr>
          <a:lstStyle/>
          <a:p>
            <a:pPr algn="ctr"/>
            <a:r>
              <a:rPr lang="en-US" sz="4000" dirty="0" smtClean="0">
                <a:latin typeface="Adobe Garamond Pro" pitchFamily="18" charset="0"/>
              </a:rPr>
              <a:t>Does Genesis 2:7 Justify Abortion?</a:t>
            </a:r>
            <a:endParaRPr lang="en-US" sz="4000" dirty="0">
              <a:latin typeface="Adobe Garamond Pro" pitchFamily="18" charset="0"/>
            </a:endParaRPr>
          </a:p>
        </p:txBody>
      </p:sp>
      <p:sp>
        <p:nvSpPr>
          <p:cNvPr id="2" name="TextBox 1"/>
          <p:cNvSpPr txBox="1"/>
          <p:nvPr/>
        </p:nvSpPr>
        <p:spPr>
          <a:xfrm>
            <a:off x="494730" y="1555451"/>
            <a:ext cx="8077200" cy="707886"/>
          </a:xfrm>
          <a:prstGeom prst="rect">
            <a:avLst/>
          </a:prstGeom>
          <a:noFill/>
        </p:spPr>
        <p:txBody>
          <a:bodyPr wrap="square" rtlCol="0">
            <a:spAutoFit/>
          </a:bodyPr>
          <a:lstStyle/>
          <a:p>
            <a:r>
              <a:rPr lang="en-US" sz="2000" dirty="0" smtClean="0">
                <a:latin typeface="Adobe Garamond Pro" panose="02020502060506020403" pitchFamily="18" charset="0"/>
              </a:rPr>
              <a:t>“Then the Lord God formed man from the dust of the ground, and breathed into his nostrils the breath of life; and the man became a living being.”</a:t>
            </a:r>
            <a:endParaRPr lang="en-US" sz="2000" dirty="0">
              <a:latin typeface="Adobe Garamond Pro" panose="02020502060506020403" pitchFamily="18" charset="0"/>
            </a:endParaRPr>
          </a:p>
        </p:txBody>
      </p:sp>
      <p:sp>
        <p:nvSpPr>
          <p:cNvPr id="3" name="TextBox 2"/>
          <p:cNvSpPr txBox="1"/>
          <p:nvPr/>
        </p:nvSpPr>
        <p:spPr>
          <a:xfrm>
            <a:off x="762000" y="2590800"/>
            <a:ext cx="7162800" cy="347787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Adobe Garamond Pro" panose="02020502060506020403" pitchFamily="18" charset="0"/>
              </a:rPr>
              <a:t>Adam was a very special case. Adam was created from the dust of the Earth. He was not conceived like other humans.</a:t>
            </a:r>
          </a:p>
          <a:p>
            <a:pPr marL="342900" indent="-342900">
              <a:buFont typeface="Arial" panose="020B0604020202020204" pitchFamily="34" charset="0"/>
              <a:buChar char="•"/>
            </a:pPr>
            <a:endParaRPr lang="en-US" sz="2000" dirty="0" smtClean="0">
              <a:latin typeface="Adobe Garamond Pro" panose="02020502060506020403" pitchFamily="18" charset="0"/>
            </a:endParaRPr>
          </a:p>
          <a:p>
            <a:pPr marL="342900" indent="-342900">
              <a:buFont typeface="Arial" panose="020B0604020202020204" pitchFamily="34" charset="0"/>
              <a:buChar char="•"/>
            </a:pPr>
            <a:r>
              <a:rPr lang="en-US" sz="2000" dirty="0" smtClean="0">
                <a:latin typeface="Adobe Garamond Pro" panose="02020502060506020403" pitchFamily="18" charset="0"/>
              </a:rPr>
              <a:t>The Unborn do in fact breathe while in the womb, but through the umbilical cord rather than the nostrils. </a:t>
            </a:r>
          </a:p>
          <a:p>
            <a:pPr marL="342900" indent="-342900">
              <a:buFont typeface="Arial" panose="020B0604020202020204" pitchFamily="34" charset="0"/>
              <a:buChar char="•"/>
            </a:pPr>
            <a:endParaRPr lang="en-US" sz="2000" dirty="0" smtClean="0">
              <a:latin typeface="Adobe Garamond Pro" panose="02020502060506020403" pitchFamily="18" charset="0"/>
            </a:endParaRPr>
          </a:p>
          <a:p>
            <a:pPr marL="342900" indent="-342900">
              <a:buFont typeface="Arial" panose="020B0604020202020204" pitchFamily="34" charset="0"/>
              <a:buChar char="•"/>
            </a:pPr>
            <a:r>
              <a:rPr lang="en-US" sz="2000" dirty="0" smtClean="0">
                <a:latin typeface="Adobe Garamond Pro" panose="02020502060506020403" pitchFamily="18" charset="0"/>
              </a:rPr>
              <a:t>This argument proves too much. Some newborns do not breathe air through the nostrils until a couple of minutes after birth, which means that immediately upon delivery, the parents would be justified in committing infanticide.</a:t>
            </a:r>
          </a:p>
          <a:p>
            <a:pPr marL="342900" indent="-342900">
              <a:buFont typeface="Arial" panose="020B0604020202020204" pitchFamily="34" charset="0"/>
              <a:buChar char="•"/>
            </a:pPr>
            <a:endParaRPr lang="en-US" sz="2000" dirty="0">
              <a:latin typeface="Adobe Garamond Pro" panose="02020502060506020403" pitchFamily="18" charset="0"/>
            </a:endParaRPr>
          </a:p>
        </p:txBody>
      </p:sp>
    </p:spTree>
    <p:extLst>
      <p:ext uri="{BB962C8B-B14F-4D97-AF65-F5344CB8AC3E}">
        <p14:creationId xmlns:p14="http://schemas.microsoft.com/office/powerpoint/2010/main" val="1899778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6667" y="228600"/>
            <a:ext cx="8117732" cy="1323439"/>
          </a:xfrm>
          <a:prstGeom prst="rect">
            <a:avLst/>
          </a:prstGeom>
          <a:noFill/>
        </p:spPr>
        <p:txBody>
          <a:bodyPr wrap="square" rtlCol="0">
            <a:spAutoFit/>
          </a:bodyPr>
          <a:lstStyle/>
          <a:p>
            <a:pPr algn="ctr"/>
            <a:r>
              <a:rPr lang="en-US" sz="4000" dirty="0" smtClean="0">
                <a:latin typeface="Adobe Garamond Pro" pitchFamily="18" charset="0"/>
              </a:rPr>
              <a:t>Jews, Christians, &amp; Abortion:</a:t>
            </a:r>
          </a:p>
          <a:p>
            <a:pPr algn="ctr"/>
            <a:r>
              <a:rPr lang="en-US" sz="4000" dirty="0" smtClean="0">
                <a:latin typeface="Adobe Garamond Pro" pitchFamily="18" charset="0"/>
              </a:rPr>
              <a:t>A Historical Look</a:t>
            </a:r>
            <a:endParaRPr lang="en-US" sz="4000" dirty="0">
              <a:latin typeface="Adobe Garamond Pro" pitchFamily="18" charset="0"/>
            </a:endParaRPr>
          </a:p>
        </p:txBody>
      </p:sp>
      <p:sp>
        <p:nvSpPr>
          <p:cNvPr id="3" name="TextBox 2"/>
          <p:cNvSpPr txBox="1"/>
          <p:nvPr/>
        </p:nvSpPr>
        <p:spPr>
          <a:xfrm>
            <a:off x="894133" y="1676400"/>
            <a:ext cx="7162800" cy="4401205"/>
          </a:xfrm>
          <a:prstGeom prst="rect">
            <a:avLst/>
          </a:prstGeom>
          <a:noFill/>
        </p:spPr>
        <p:txBody>
          <a:bodyPr wrap="square" rtlCol="0">
            <a:spAutoFit/>
          </a:bodyPr>
          <a:lstStyle/>
          <a:p>
            <a:pPr marL="342900" indent="-342900">
              <a:buFont typeface="Arial" panose="020B0604020202020204" pitchFamily="34" charset="0"/>
              <a:buChar char="•"/>
            </a:pPr>
            <a:r>
              <a:rPr lang="en-US" sz="2000" i="1" dirty="0" smtClean="0">
                <a:latin typeface="Adobe Garamond Pro" panose="02020502060506020403" pitchFamily="18" charset="0"/>
              </a:rPr>
              <a:t>The Sentences of Pseudo-</a:t>
            </a:r>
            <a:r>
              <a:rPr lang="en-US" sz="2000" i="1" dirty="0" err="1" smtClean="0">
                <a:latin typeface="Adobe Garamond Pro" panose="02020502060506020403" pitchFamily="18" charset="0"/>
              </a:rPr>
              <a:t>Phocylides</a:t>
            </a:r>
            <a:r>
              <a:rPr lang="en-US" sz="2000" i="1" dirty="0" smtClean="0">
                <a:latin typeface="Adobe Garamond Pro" panose="02020502060506020403" pitchFamily="18" charset="0"/>
              </a:rPr>
              <a:t> </a:t>
            </a:r>
            <a:r>
              <a:rPr lang="en-US" sz="2000" dirty="0" smtClean="0">
                <a:latin typeface="Adobe Garamond Pro" panose="02020502060506020403" pitchFamily="18" charset="0"/>
              </a:rPr>
              <a:t>(written between 50 B.C. and A.D. 50): “A woman should not destroy the unborn babe in her belly, nor after its birth throw it before the dogs and vultures.”</a:t>
            </a:r>
          </a:p>
          <a:p>
            <a:pPr marL="342900" indent="-342900">
              <a:buFont typeface="Arial" panose="020B0604020202020204" pitchFamily="34" charset="0"/>
              <a:buChar char="•"/>
            </a:pPr>
            <a:endParaRPr lang="en-US" sz="2000" dirty="0">
              <a:latin typeface="Adobe Garamond Pro" panose="02020502060506020403" pitchFamily="18" charset="0"/>
            </a:endParaRPr>
          </a:p>
          <a:p>
            <a:pPr marL="342900" indent="-342900">
              <a:buFont typeface="Arial" panose="020B0604020202020204" pitchFamily="34" charset="0"/>
              <a:buChar char="•"/>
            </a:pPr>
            <a:r>
              <a:rPr lang="en-US" sz="2000" i="1" dirty="0" smtClean="0">
                <a:latin typeface="Adobe Garamond Pro" panose="02020502060506020403" pitchFamily="18" charset="0"/>
              </a:rPr>
              <a:t>The </a:t>
            </a:r>
            <a:r>
              <a:rPr lang="en-US" sz="2000" i="1" dirty="0" err="1" smtClean="0">
                <a:latin typeface="Adobe Garamond Pro" panose="02020502060506020403" pitchFamily="18" charset="0"/>
              </a:rPr>
              <a:t>Sibyline</a:t>
            </a:r>
            <a:r>
              <a:rPr lang="en-US" sz="2000" i="1" dirty="0" smtClean="0">
                <a:latin typeface="Adobe Garamond Pro" panose="02020502060506020403" pitchFamily="18" charset="0"/>
              </a:rPr>
              <a:t> Oracles </a:t>
            </a:r>
            <a:r>
              <a:rPr lang="en-US" sz="2000" dirty="0" smtClean="0">
                <a:latin typeface="Adobe Garamond Pro" panose="02020502060506020403" pitchFamily="18" charset="0"/>
              </a:rPr>
              <a:t>includes among the wicked those who “produce abortions and unlawfully cast their offspring away.” Also condemned are sorcerers who dispense </a:t>
            </a:r>
            <a:r>
              <a:rPr lang="en-US" sz="2000" dirty="0" err="1" smtClean="0">
                <a:latin typeface="Adobe Garamond Pro" panose="02020502060506020403" pitchFamily="18" charset="0"/>
              </a:rPr>
              <a:t>abortifacients</a:t>
            </a:r>
            <a:r>
              <a:rPr lang="en-US" sz="2000" dirty="0" smtClean="0">
                <a:latin typeface="Adobe Garamond Pro" panose="02020502060506020403" pitchFamily="18" charset="0"/>
              </a:rPr>
              <a:t>. </a:t>
            </a:r>
          </a:p>
          <a:p>
            <a:pPr marL="342900" indent="-342900">
              <a:buFont typeface="Arial" panose="020B0604020202020204" pitchFamily="34" charset="0"/>
              <a:buChar char="•"/>
            </a:pPr>
            <a:endParaRPr lang="en-US" sz="2000" i="1" dirty="0">
              <a:latin typeface="Adobe Garamond Pro" panose="02020502060506020403" pitchFamily="18" charset="0"/>
            </a:endParaRPr>
          </a:p>
          <a:p>
            <a:pPr marL="342900" indent="-342900">
              <a:buFont typeface="Arial" panose="020B0604020202020204" pitchFamily="34" charset="0"/>
              <a:buChar char="•"/>
            </a:pPr>
            <a:r>
              <a:rPr lang="en-US" sz="2000" i="1" dirty="0" smtClean="0">
                <a:latin typeface="Adobe Garamond Pro" panose="02020502060506020403" pitchFamily="18" charset="0"/>
              </a:rPr>
              <a:t>First Enoch </a:t>
            </a:r>
            <a:r>
              <a:rPr lang="en-US" sz="2000" dirty="0" smtClean="0">
                <a:latin typeface="Adobe Garamond Pro" panose="02020502060506020403" pitchFamily="18" charset="0"/>
              </a:rPr>
              <a:t>(first or second century B.C.) says that an evil angel taught humans how to “smash the embryo  in the womb.”</a:t>
            </a:r>
          </a:p>
          <a:p>
            <a:pPr marL="342900" indent="-342900">
              <a:buFont typeface="Arial" panose="020B0604020202020204" pitchFamily="34" charset="0"/>
              <a:buChar char="•"/>
            </a:pPr>
            <a:endParaRPr lang="en-US" sz="2000" i="1" dirty="0">
              <a:latin typeface="Adobe Garamond Pro" panose="02020502060506020403" pitchFamily="18" charset="0"/>
            </a:endParaRPr>
          </a:p>
          <a:p>
            <a:pPr marL="342900" indent="-342900">
              <a:buFont typeface="Arial" panose="020B0604020202020204" pitchFamily="34" charset="0"/>
              <a:buChar char="•"/>
            </a:pPr>
            <a:r>
              <a:rPr lang="en-US" sz="2000" i="1" dirty="0" smtClean="0">
                <a:latin typeface="Adobe Garamond Pro" panose="02020502060506020403" pitchFamily="18" charset="0"/>
              </a:rPr>
              <a:t>Josephus </a:t>
            </a:r>
            <a:r>
              <a:rPr lang="en-US" sz="2000" dirty="0" smtClean="0">
                <a:latin typeface="Adobe Garamond Pro" panose="02020502060506020403" pitchFamily="18" charset="0"/>
              </a:rPr>
              <a:t>(first-century Jewish historian) wrote: “The law orders all the offspring be brought up, and forbids women either to cause abortion or to make away with the fetus.”</a:t>
            </a:r>
            <a:endParaRPr lang="en-US" sz="2000" i="1" dirty="0">
              <a:latin typeface="Adobe Garamond Pro" panose="02020502060506020403" pitchFamily="18" charset="0"/>
            </a:endParaRPr>
          </a:p>
        </p:txBody>
      </p:sp>
    </p:spTree>
    <p:extLst>
      <p:ext uri="{BB962C8B-B14F-4D97-AF65-F5344CB8AC3E}">
        <p14:creationId xmlns:p14="http://schemas.microsoft.com/office/powerpoint/2010/main" val="2212083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6667" y="228600"/>
            <a:ext cx="8117732" cy="1323439"/>
          </a:xfrm>
          <a:prstGeom prst="rect">
            <a:avLst/>
          </a:prstGeom>
          <a:noFill/>
        </p:spPr>
        <p:txBody>
          <a:bodyPr wrap="square" rtlCol="0">
            <a:spAutoFit/>
          </a:bodyPr>
          <a:lstStyle/>
          <a:p>
            <a:pPr algn="ctr"/>
            <a:r>
              <a:rPr lang="en-US" sz="4000" dirty="0" smtClean="0">
                <a:latin typeface="Adobe Garamond Pro" pitchFamily="18" charset="0"/>
              </a:rPr>
              <a:t>Jews, Christians, &amp; Abortion:</a:t>
            </a:r>
          </a:p>
          <a:p>
            <a:pPr algn="ctr"/>
            <a:r>
              <a:rPr lang="en-US" sz="4000" dirty="0" smtClean="0">
                <a:latin typeface="Adobe Garamond Pro" pitchFamily="18" charset="0"/>
              </a:rPr>
              <a:t>A Historical Look</a:t>
            </a:r>
            <a:endParaRPr lang="en-US" sz="4000" dirty="0">
              <a:latin typeface="Adobe Garamond Pro" pitchFamily="18" charset="0"/>
            </a:endParaRPr>
          </a:p>
        </p:txBody>
      </p:sp>
      <p:sp>
        <p:nvSpPr>
          <p:cNvPr id="3" name="TextBox 2"/>
          <p:cNvSpPr txBox="1"/>
          <p:nvPr/>
        </p:nvSpPr>
        <p:spPr>
          <a:xfrm>
            <a:off x="894133" y="1676400"/>
            <a:ext cx="7162800" cy="4093428"/>
          </a:xfrm>
          <a:prstGeom prst="rect">
            <a:avLst/>
          </a:prstGeom>
          <a:noFill/>
        </p:spPr>
        <p:txBody>
          <a:bodyPr wrap="square" rtlCol="0">
            <a:spAutoFit/>
          </a:bodyPr>
          <a:lstStyle/>
          <a:p>
            <a:pPr marL="342900" indent="-342900">
              <a:buFont typeface="Arial" panose="020B0604020202020204" pitchFamily="34" charset="0"/>
              <a:buChar char="•"/>
            </a:pPr>
            <a:r>
              <a:rPr lang="en-US" sz="2000" i="1" dirty="0" smtClean="0">
                <a:latin typeface="Adobe Garamond Pro" panose="02020502060506020403" pitchFamily="18" charset="0"/>
              </a:rPr>
              <a:t>The </a:t>
            </a:r>
            <a:r>
              <a:rPr lang="en-US" sz="2000" i="1" dirty="0" err="1" smtClean="0">
                <a:latin typeface="Adobe Garamond Pro" panose="02020502060506020403" pitchFamily="18" charset="0"/>
              </a:rPr>
              <a:t>Didache</a:t>
            </a:r>
            <a:r>
              <a:rPr lang="en-US" sz="2000" i="1" dirty="0" smtClean="0">
                <a:latin typeface="Adobe Garamond Pro" panose="02020502060506020403" pitchFamily="18" charset="0"/>
              </a:rPr>
              <a:t> </a:t>
            </a:r>
            <a:r>
              <a:rPr lang="en-US" sz="2000" dirty="0" smtClean="0">
                <a:latin typeface="Adobe Garamond Pro" panose="02020502060506020403" pitchFamily="18" charset="0"/>
              </a:rPr>
              <a:t>(A.D. 70):</a:t>
            </a:r>
            <a:r>
              <a:rPr lang="en-US" sz="2000" i="1" dirty="0" smtClean="0">
                <a:latin typeface="Adobe Garamond Pro" panose="02020502060506020403" pitchFamily="18" charset="0"/>
              </a:rPr>
              <a:t> </a:t>
            </a:r>
            <a:r>
              <a:rPr lang="en-US" sz="2000" dirty="0" smtClean="0">
                <a:latin typeface="Adobe Garamond Pro" panose="02020502060506020403" pitchFamily="18" charset="0"/>
              </a:rPr>
              <a:t>“You shall not procure an abortion, nor destroy a newborn child.”</a:t>
            </a:r>
          </a:p>
          <a:p>
            <a:pPr marL="342900" indent="-342900">
              <a:buFont typeface="Arial" panose="020B0604020202020204" pitchFamily="34" charset="0"/>
              <a:buChar char="•"/>
            </a:pPr>
            <a:endParaRPr lang="en-US" sz="2000" i="1" dirty="0">
              <a:latin typeface="Adobe Garamond Pro" panose="02020502060506020403" pitchFamily="18" charset="0"/>
            </a:endParaRPr>
          </a:p>
          <a:p>
            <a:pPr marL="342900" indent="-342900">
              <a:buFont typeface="Arial" panose="020B0604020202020204" pitchFamily="34" charset="0"/>
              <a:buChar char="•"/>
            </a:pPr>
            <a:r>
              <a:rPr lang="en-US" sz="2000" i="1" dirty="0" smtClean="0">
                <a:latin typeface="Adobe Garamond Pro" panose="02020502060506020403" pitchFamily="18" charset="0"/>
              </a:rPr>
              <a:t>Tertullian </a:t>
            </a:r>
            <a:r>
              <a:rPr lang="en-US" sz="2000" dirty="0" smtClean="0">
                <a:latin typeface="Adobe Garamond Pro" panose="02020502060506020403" pitchFamily="18" charset="0"/>
              </a:rPr>
              <a:t>(A.D. 197): “In our case, a murder being once for all forbidden, we may not destroy even the fetus in the womb, while as yet the human being derives blood from the other parts of the body for its sustenance. To hinder a birth is merely a speedier man-killing; nor does it matter whether you take away a life that is born, or destroy one that is coming to birth.”</a:t>
            </a:r>
          </a:p>
          <a:p>
            <a:pPr marL="342900" indent="-342900">
              <a:buFont typeface="Arial" panose="020B0604020202020204" pitchFamily="34" charset="0"/>
              <a:buChar char="•"/>
            </a:pPr>
            <a:endParaRPr lang="en-US" sz="2000" i="1" dirty="0">
              <a:latin typeface="Adobe Garamond Pro" panose="02020502060506020403" pitchFamily="18" charset="0"/>
            </a:endParaRPr>
          </a:p>
          <a:p>
            <a:pPr marL="342900" indent="-342900">
              <a:buFont typeface="Arial" panose="020B0604020202020204" pitchFamily="34" charset="0"/>
              <a:buChar char="•"/>
            </a:pPr>
            <a:r>
              <a:rPr lang="en-US" sz="2000" i="1" dirty="0" smtClean="0">
                <a:latin typeface="Adobe Garamond Pro" panose="02020502060506020403" pitchFamily="18" charset="0"/>
              </a:rPr>
              <a:t>Basil the Great </a:t>
            </a:r>
            <a:r>
              <a:rPr lang="en-US" sz="2000" dirty="0" smtClean="0">
                <a:latin typeface="Adobe Garamond Pro" panose="02020502060506020403" pitchFamily="18" charset="0"/>
              </a:rPr>
              <a:t>(A.D. 374): “Let her that procures abortion undergo ten years’ penance, whether the embryo were perfectly formed or not”</a:t>
            </a:r>
            <a:endParaRPr lang="en-US" sz="2000" i="1" dirty="0">
              <a:latin typeface="Adobe Garamond Pro" panose="02020502060506020403" pitchFamily="18" charset="0"/>
            </a:endParaRPr>
          </a:p>
        </p:txBody>
      </p:sp>
    </p:spTree>
    <p:extLst>
      <p:ext uri="{BB962C8B-B14F-4D97-AF65-F5344CB8AC3E}">
        <p14:creationId xmlns:p14="http://schemas.microsoft.com/office/powerpoint/2010/main" val="665957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6667" y="228600"/>
            <a:ext cx="8117732" cy="707886"/>
          </a:xfrm>
          <a:prstGeom prst="rect">
            <a:avLst/>
          </a:prstGeom>
          <a:noFill/>
        </p:spPr>
        <p:txBody>
          <a:bodyPr wrap="square" rtlCol="0">
            <a:spAutoFit/>
          </a:bodyPr>
          <a:lstStyle/>
          <a:p>
            <a:pPr algn="ctr"/>
            <a:r>
              <a:rPr lang="en-US" sz="4000" dirty="0" smtClean="0">
                <a:latin typeface="Adobe Garamond Pro" pitchFamily="18" charset="0"/>
              </a:rPr>
              <a:t>Is The Bible Silent on Abortion?</a:t>
            </a:r>
            <a:endParaRPr lang="en-US" sz="4000" dirty="0">
              <a:latin typeface="Adobe Garamond Pro" pitchFamily="18" charset="0"/>
            </a:endParaRPr>
          </a:p>
        </p:txBody>
      </p:sp>
      <p:pic>
        <p:nvPicPr>
          <p:cNvPr id="1026" name="Picture 2" descr="http://glbtqmu.files.wordpress.com/2012/05/rb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6820" y="943310"/>
            <a:ext cx="2257425" cy="44577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43000" y="5638800"/>
            <a:ext cx="7086600" cy="1015663"/>
          </a:xfrm>
          <a:prstGeom prst="rect">
            <a:avLst/>
          </a:prstGeom>
          <a:noFill/>
        </p:spPr>
        <p:txBody>
          <a:bodyPr wrap="square" rtlCol="0">
            <a:spAutoFit/>
          </a:bodyPr>
          <a:lstStyle/>
          <a:p>
            <a:pPr algn="ctr"/>
            <a:r>
              <a:rPr lang="en-US" sz="2000" dirty="0">
                <a:latin typeface="Adobe Garamond Pro" panose="02020502060506020403" pitchFamily="18" charset="0"/>
              </a:rPr>
              <a:t>“One thing the Bible does not say is ‘Thou shalt not </a:t>
            </a:r>
            <a:r>
              <a:rPr lang="en-US" sz="2000" dirty="0" smtClean="0">
                <a:latin typeface="Adobe Garamond Pro" panose="02020502060506020403" pitchFamily="18" charset="0"/>
              </a:rPr>
              <a:t>abort…”</a:t>
            </a:r>
          </a:p>
          <a:p>
            <a:pPr marL="342900" indent="-342900" algn="ctr">
              <a:buFontTx/>
              <a:buChar char="-"/>
            </a:pPr>
            <a:r>
              <a:rPr lang="en-US" sz="2000" dirty="0" smtClean="0">
                <a:latin typeface="Adobe Garamond Pro" panose="02020502060506020403" pitchFamily="18" charset="0"/>
              </a:rPr>
              <a:t>Dr. Roy Bowen Ward, </a:t>
            </a:r>
          </a:p>
          <a:p>
            <a:pPr marL="342900" indent="-342900" algn="ctr">
              <a:buFontTx/>
              <a:buChar char="-"/>
            </a:pPr>
            <a:r>
              <a:rPr lang="en-US" sz="2000" dirty="0" smtClean="0">
                <a:latin typeface="Adobe Garamond Pro" panose="02020502060506020403" pitchFamily="18" charset="0"/>
              </a:rPr>
              <a:t>Is </a:t>
            </a:r>
            <a:r>
              <a:rPr lang="en-US" sz="2000" dirty="0">
                <a:latin typeface="Adobe Garamond Pro" panose="02020502060506020403" pitchFamily="18" charset="0"/>
              </a:rPr>
              <a:t>the Fetus a Person?” </a:t>
            </a:r>
            <a:r>
              <a:rPr lang="en-US" sz="2000" i="1" dirty="0">
                <a:latin typeface="Adobe Garamond Pro" panose="02020502060506020403" pitchFamily="18" charset="0"/>
              </a:rPr>
              <a:t>Mission Journal</a:t>
            </a:r>
            <a:r>
              <a:rPr lang="en-US" sz="2000" dirty="0">
                <a:latin typeface="Adobe Garamond Pro" panose="02020502060506020403" pitchFamily="18" charset="0"/>
              </a:rPr>
              <a:t> (January 1986)</a:t>
            </a:r>
          </a:p>
        </p:txBody>
      </p:sp>
    </p:spTree>
    <p:extLst>
      <p:ext uri="{BB962C8B-B14F-4D97-AF65-F5344CB8AC3E}">
        <p14:creationId xmlns:p14="http://schemas.microsoft.com/office/powerpoint/2010/main" val="2005342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6667" y="228600"/>
            <a:ext cx="8117732" cy="707886"/>
          </a:xfrm>
          <a:prstGeom prst="rect">
            <a:avLst/>
          </a:prstGeom>
          <a:noFill/>
        </p:spPr>
        <p:txBody>
          <a:bodyPr wrap="square" rtlCol="0">
            <a:spAutoFit/>
          </a:bodyPr>
          <a:lstStyle/>
          <a:p>
            <a:pPr algn="ctr"/>
            <a:r>
              <a:rPr lang="en-US" sz="4000" dirty="0" smtClean="0">
                <a:latin typeface="Adobe Garamond Pro" pitchFamily="18" charset="0"/>
              </a:rPr>
              <a:t>Is The Bible Silent on Abortion?</a:t>
            </a:r>
            <a:endParaRPr lang="en-US" sz="4000" dirty="0">
              <a:latin typeface="Adobe Garamond Pro" pitchFamily="18" charset="0"/>
            </a:endParaRPr>
          </a:p>
        </p:txBody>
      </p:sp>
      <p:sp>
        <p:nvSpPr>
          <p:cNvPr id="3" name="TextBox 2"/>
          <p:cNvSpPr txBox="1"/>
          <p:nvPr/>
        </p:nvSpPr>
        <p:spPr>
          <a:xfrm>
            <a:off x="4375979" y="936486"/>
            <a:ext cx="3666588" cy="4401205"/>
          </a:xfrm>
          <a:prstGeom prst="rect">
            <a:avLst/>
          </a:prstGeom>
          <a:noFill/>
        </p:spPr>
        <p:txBody>
          <a:bodyPr wrap="square" rtlCol="0">
            <a:spAutoFit/>
          </a:bodyPr>
          <a:lstStyle/>
          <a:p>
            <a:r>
              <a:rPr lang="en-US" sz="2000" dirty="0">
                <a:latin typeface="Adobe Garamond Pro" panose="02020502060506020403" pitchFamily="18" charset="0"/>
              </a:rPr>
              <a:t>“Even as a minister I am careful what I presume Jesus would do if he were alive today, but one thing I know from the Bible is that Jesus was not against women having a choice in continuing a pregnancy. He never said a word about abortion (nor did anyone else in the Bible) even though abortion was available and in use in his time</a:t>
            </a:r>
            <a:r>
              <a:rPr lang="en-US" sz="2000" dirty="0" smtClean="0">
                <a:latin typeface="Adobe Garamond Pro" panose="02020502060506020403" pitchFamily="18" charset="0"/>
              </a:rPr>
              <a:t>.” </a:t>
            </a:r>
          </a:p>
          <a:p>
            <a:r>
              <a:rPr lang="en-US" sz="2000" dirty="0" smtClean="0">
                <a:latin typeface="Adobe Garamond Pro" panose="02020502060506020403" pitchFamily="18" charset="0"/>
              </a:rPr>
              <a:t>-Rev. Mark Bigelow,</a:t>
            </a:r>
          </a:p>
          <a:p>
            <a:r>
              <a:rPr lang="en-US" sz="2000" dirty="0" smtClean="0">
                <a:latin typeface="Adobe Garamond Pro" panose="02020502060506020403" pitchFamily="18" charset="0"/>
              </a:rPr>
              <a:t>Letter to Bill O’ Reilly of Fox News, November 22, 2002</a:t>
            </a:r>
            <a:endParaRPr lang="en-US" sz="2000" dirty="0">
              <a:latin typeface="Adobe Garamond Pro" panose="02020502060506020403" pitchFamily="18" charset="0"/>
            </a:endParaRPr>
          </a:p>
        </p:txBody>
      </p:sp>
      <p:pic>
        <p:nvPicPr>
          <p:cNvPr id="2" name="Picture 2" descr="a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92131"/>
            <a:ext cx="3230192" cy="4144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307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6667" y="228600"/>
            <a:ext cx="8117732" cy="707886"/>
          </a:xfrm>
          <a:prstGeom prst="rect">
            <a:avLst/>
          </a:prstGeom>
          <a:noFill/>
        </p:spPr>
        <p:txBody>
          <a:bodyPr wrap="square" rtlCol="0">
            <a:spAutoFit/>
          </a:bodyPr>
          <a:lstStyle/>
          <a:p>
            <a:pPr algn="ctr"/>
            <a:r>
              <a:rPr lang="en-US" sz="4000" dirty="0" smtClean="0">
                <a:latin typeface="Adobe Garamond Pro" pitchFamily="18" charset="0"/>
              </a:rPr>
              <a:t>Is The Bible Silent on Abortion?</a:t>
            </a:r>
            <a:endParaRPr lang="en-US" sz="4000" dirty="0">
              <a:latin typeface="Adobe Garamond Pro" pitchFamily="18" charset="0"/>
            </a:endParaRPr>
          </a:p>
        </p:txBody>
      </p:sp>
      <p:sp>
        <p:nvSpPr>
          <p:cNvPr id="3" name="TextBox 2"/>
          <p:cNvSpPr txBox="1"/>
          <p:nvPr/>
        </p:nvSpPr>
        <p:spPr>
          <a:xfrm>
            <a:off x="990600" y="5260358"/>
            <a:ext cx="6943188" cy="1015663"/>
          </a:xfrm>
          <a:prstGeom prst="rect">
            <a:avLst/>
          </a:prstGeom>
          <a:noFill/>
        </p:spPr>
        <p:txBody>
          <a:bodyPr wrap="square" rtlCol="0">
            <a:spAutoFit/>
          </a:bodyPr>
          <a:lstStyle/>
          <a:p>
            <a:r>
              <a:rPr lang="en-US" sz="2000" dirty="0" smtClean="0">
                <a:latin typeface="Adobe Garamond Pro" panose="02020502060506020403" pitchFamily="18" charset="0"/>
              </a:rPr>
              <a:t>-Dr. Paul D. Simmons,</a:t>
            </a:r>
          </a:p>
          <a:p>
            <a:r>
              <a:rPr lang="en-US" sz="2000" dirty="0" smtClean="0">
                <a:latin typeface="Adobe Garamond Pro" panose="02020502060506020403" pitchFamily="18" charset="0"/>
              </a:rPr>
              <a:t>“Personhood</a:t>
            </a:r>
            <a:r>
              <a:rPr lang="en-US" sz="2000" dirty="0">
                <a:latin typeface="Adobe Garamond Pro" panose="02020502060506020403" pitchFamily="18" charset="0"/>
              </a:rPr>
              <a:t>, the Bible, and the Abortion Debate,” article published by the Religious Coalition for Reproductive </a:t>
            </a:r>
            <a:r>
              <a:rPr lang="en-US" sz="2000" dirty="0" smtClean="0">
                <a:latin typeface="Adobe Garamond Pro" panose="02020502060506020403" pitchFamily="18" charset="0"/>
              </a:rPr>
              <a:t>Choice (1983)</a:t>
            </a:r>
            <a:endParaRPr lang="en-US" sz="2000" dirty="0">
              <a:latin typeface="Adobe Garamond Pro" panose="02020502060506020403" pitchFamily="18" charset="0"/>
            </a:endParaRPr>
          </a:p>
        </p:txBody>
      </p:sp>
      <p:pic>
        <p:nvPicPr>
          <p:cNvPr id="2050" name="Picture 2" descr="https://louisville.edu/bioethics/faculty/faculty_pictures/simm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333" y="974017"/>
            <a:ext cx="3200400" cy="4248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761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6667" y="228600"/>
            <a:ext cx="8117732" cy="1323439"/>
          </a:xfrm>
          <a:prstGeom prst="rect">
            <a:avLst/>
          </a:prstGeom>
          <a:noFill/>
        </p:spPr>
        <p:txBody>
          <a:bodyPr wrap="square" rtlCol="0">
            <a:spAutoFit/>
          </a:bodyPr>
          <a:lstStyle/>
          <a:p>
            <a:pPr algn="ctr"/>
            <a:r>
              <a:rPr lang="en-US" sz="4000" dirty="0" smtClean="0">
                <a:latin typeface="Adobe Garamond Pro" pitchFamily="18" charset="0"/>
              </a:rPr>
              <a:t>Summation of the Pro-Choice Biblical Argument for Abortion</a:t>
            </a:r>
            <a:endParaRPr lang="en-US" sz="4000" dirty="0">
              <a:latin typeface="Adobe Garamond Pro" pitchFamily="18" charset="0"/>
            </a:endParaRPr>
          </a:p>
        </p:txBody>
      </p:sp>
      <p:sp>
        <p:nvSpPr>
          <p:cNvPr id="2" name="TextBox 1"/>
          <p:cNvSpPr txBox="1"/>
          <p:nvPr/>
        </p:nvSpPr>
        <p:spPr>
          <a:xfrm>
            <a:off x="856033" y="1552039"/>
            <a:ext cx="7239000" cy="2554545"/>
          </a:xfrm>
          <a:prstGeom prst="rect">
            <a:avLst/>
          </a:prstGeom>
          <a:noFill/>
        </p:spPr>
        <p:txBody>
          <a:bodyPr wrap="square" rtlCol="0">
            <a:spAutoFit/>
          </a:bodyPr>
          <a:lstStyle/>
          <a:p>
            <a:r>
              <a:rPr lang="en-US" sz="2000" b="1" dirty="0">
                <a:latin typeface="Adobe Garamond Pro" panose="02020502060506020403" pitchFamily="18" charset="0"/>
              </a:rPr>
              <a:t>Premise 1: </a:t>
            </a:r>
            <a:r>
              <a:rPr lang="en-US" sz="2000" dirty="0">
                <a:latin typeface="Adobe Garamond Pro" panose="02020502060506020403" pitchFamily="18" charset="0"/>
              </a:rPr>
              <a:t>The Bible does not mention the word “Abortion</a:t>
            </a:r>
            <a:r>
              <a:rPr lang="en-US" sz="2000" dirty="0" smtClean="0">
                <a:latin typeface="Adobe Garamond Pro" panose="02020502060506020403" pitchFamily="18" charset="0"/>
              </a:rPr>
              <a:t>.”</a:t>
            </a:r>
          </a:p>
          <a:p>
            <a:endParaRPr lang="en-US" sz="2000" dirty="0">
              <a:latin typeface="Adobe Garamond Pro" panose="02020502060506020403" pitchFamily="18" charset="0"/>
            </a:endParaRPr>
          </a:p>
          <a:p>
            <a:r>
              <a:rPr lang="en-US" sz="2000" b="1" dirty="0">
                <a:latin typeface="Adobe Garamond Pro" panose="02020502060506020403" pitchFamily="18" charset="0"/>
              </a:rPr>
              <a:t>Premise 2: </a:t>
            </a:r>
            <a:r>
              <a:rPr lang="en-US" sz="2000" dirty="0">
                <a:latin typeface="Adobe Garamond Pro" panose="02020502060506020403" pitchFamily="18" charset="0"/>
              </a:rPr>
              <a:t>The Bible nowhere teaches that the unborn are human</a:t>
            </a:r>
            <a:r>
              <a:rPr lang="en-US" sz="2000" dirty="0" smtClean="0">
                <a:latin typeface="Adobe Garamond Pro" panose="02020502060506020403" pitchFamily="18" charset="0"/>
              </a:rPr>
              <a:t>.</a:t>
            </a:r>
            <a:br>
              <a:rPr lang="en-US" sz="2000" dirty="0" smtClean="0">
                <a:latin typeface="Adobe Garamond Pro" panose="02020502060506020403" pitchFamily="18" charset="0"/>
              </a:rPr>
            </a:br>
            <a:endParaRPr lang="en-US" sz="2000" dirty="0">
              <a:latin typeface="Adobe Garamond Pro" panose="02020502060506020403" pitchFamily="18" charset="0"/>
            </a:endParaRPr>
          </a:p>
          <a:p>
            <a:r>
              <a:rPr lang="en-US" sz="2000" b="1" dirty="0">
                <a:latin typeface="Adobe Garamond Pro" panose="02020502060506020403" pitchFamily="18" charset="0"/>
              </a:rPr>
              <a:t>Conclusion: </a:t>
            </a:r>
            <a:r>
              <a:rPr lang="en-US" sz="2000" dirty="0">
                <a:latin typeface="Adobe Garamond Pro" panose="02020502060506020403" pitchFamily="18" charset="0"/>
              </a:rPr>
              <a:t>Elective abortion is a matter of personal choice. Where the Bible speaks we speak, where it doesn’t speak, we stay silent and because the Bible is silent on abortion, therefore we should not be saying that elective abortion is wrong.  </a:t>
            </a:r>
          </a:p>
        </p:txBody>
      </p:sp>
      <p:pic>
        <p:nvPicPr>
          <p:cNvPr id="1026" name="Picture 2" descr="http://emerald7tfb.files.wordpress.com/2011/05/abortion-bible-sil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3933" y="4142978"/>
            <a:ext cx="2743200" cy="2634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757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6667" y="228600"/>
            <a:ext cx="8117732" cy="707886"/>
          </a:xfrm>
          <a:prstGeom prst="rect">
            <a:avLst/>
          </a:prstGeom>
          <a:noFill/>
        </p:spPr>
        <p:txBody>
          <a:bodyPr wrap="square" rtlCol="0">
            <a:spAutoFit/>
          </a:bodyPr>
          <a:lstStyle/>
          <a:p>
            <a:pPr algn="ctr"/>
            <a:r>
              <a:rPr lang="en-US" sz="4000" dirty="0" smtClean="0">
                <a:latin typeface="Adobe Garamond Pro" pitchFamily="18" charset="0"/>
              </a:rPr>
              <a:t>Does Silence Equal Permission?</a:t>
            </a:r>
            <a:endParaRPr lang="en-US" sz="4000" dirty="0">
              <a:latin typeface="Adobe Garamond Pro" pitchFamily="18" charset="0"/>
            </a:endParaRPr>
          </a:p>
        </p:txBody>
      </p:sp>
      <p:sp>
        <p:nvSpPr>
          <p:cNvPr id="2" name="TextBox 1"/>
          <p:cNvSpPr txBox="1"/>
          <p:nvPr/>
        </p:nvSpPr>
        <p:spPr>
          <a:xfrm>
            <a:off x="856033" y="1371600"/>
            <a:ext cx="7239000" cy="440120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Adobe Garamond Pro" panose="02020502060506020403" pitchFamily="18" charset="0"/>
              </a:rPr>
              <a:t>The hidden (and undefended) premise in the argument advanced by Ward, Bigelow, and Simmons is that whatever the Bible doesn’t condemn it condones.</a:t>
            </a:r>
          </a:p>
          <a:p>
            <a:pPr marL="342900" indent="-342900">
              <a:buFont typeface="Arial" panose="020B0604020202020204" pitchFamily="34" charset="0"/>
              <a:buChar char="•"/>
            </a:pPr>
            <a:endParaRPr lang="en-US" sz="2000" dirty="0">
              <a:latin typeface="Adobe Garamond Pro" panose="02020502060506020403" pitchFamily="18" charset="0"/>
            </a:endParaRPr>
          </a:p>
          <a:p>
            <a:pPr marL="342900" indent="-342900">
              <a:buFont typeface="Arial" panose="020B0604020202020204" pitchFamily="34" charset="0"/>
              <a:buChar char="•"/>
            </a:pPr>
            <a:r>
              <a:rPr lang="en-US" sz="2000" dirty="0" smtClean="0">
                <a:latin typeface="Adobe Garamond Pro" panose="02020502060506020403" pitchFamily="18" charset="0"/>
              </a:rPr>
              <a:t>However, the Bible does not expressly condemn many things including racial discrimination against blacks, killing abortion doctors for fun, and lynching homosexuals, yet few people proclaim these acts morally justified. To the contrary, we know they are wrong by inference.</a:t>
            </a:r>
          </a:p>
          <a:p>
            <a:pPr marL="342900" indent="-342900">
              <a:buFont typeface="Arial" panose="020B0604020202020204" pitchFamily="34" charset="0"/>
              <a:buChar char="•"/>
            </a:pPr>
            <a:endParaRPr lang="en-US" sz="2000" dirty="0" smtClean="0">
              <a:latin typeface="Adobe Garamond Pro" panose="02020502060506020403" pitchFamily="18" charset="0"/>
            </a:endParaRPr>
          </a:p>
          <a:p>
            <a:pPr marL="342900" indent="-342900">
              <a:buFont typeface="Arial" panose="020B0604020202020204" pitchFamily="34" charset="0"/>
              <a:buChar char="•"/>
            </a:pPr>
            <a:r>
              <a:rPr lang="en-US" sz="2000" dirty="0" smtClean="0">
                <a:latin typeface="Adobe Garamond Pro" panose="02020502060506020403" pitchFamily="18" charset="0"/>
              </a:rPr>
              <a:t>Scripture tells us it’s wrong to treat human beings unjustly, Lynching homosexuals treats human beings unjustly. Therefore, we know that Scripture condemns this activity even if the topic of lynching is never addressed.</a:t>
            </a:r>
            <a:endParaRPr lang="en-US" sz="2000" dirty="0">
              <a:latin typeface="Adobe Garamond Pro" panose="02020502060506020403" pitchFamily="18" charset="0"/>
            </a:endParaRPr>
          </a:p>
        </p:txBody>
      </p:sp>
    </p:spTree>
    <p:extLst>
      <p:ext uri="{BB962C8B-B14F-4D97-AF65-F5344CB8AC3E}">
        <p14:creationId xmlns:p14="http://schemas.microsoft.com/office/powerpoint/2010/main" val="3406990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6667" y="228600"/>
            <a:ext cx="8117732" cy="707886"/>
          </a:xfrm>
          <a:prstGeom prst="rect">
            <a:avLst/>
          </a:prstGeom>
          <a:noFill/>
        </p:spPr>
        <p:txBody>
          <a:bodyPr wrap="square" rtlCol="0">
            <a:spAutoFit/>
          </a:bodyPr>
          <a:lstStyle/>
          <a:p>
            <a:pPr algn="ctr"/>
            <a:r>
              <a:rPr lang="en-US" sz="4000" dirty="0" smtClean="0">
                <a:latin typeface="Adobe Garamond Pro" pitchFamily="18" charset="0"/>
              </a:rPr>
              <a:t>What’s the Real Issue?</a:t>
            </a:r>
            <a:endParaRPr lang="en-US" sz="4000" dirty="0">
              <a:latin typeface="Adobe Garamond Pro" pitchFamily="18" charset="0"/>
            </a:endParaRPr>
          </a:p>
        </p:txBody>
      </p:sp>
      <p:sp>
        <p:nvSpPr>
          <p:cNvPr id="2" name="TextBox 1"/>
          <p:cNvSpPr txBox="1"/>
          <p:nvPr/>
        </p:nvSpPr>
        <p:spPr>
          <a:xfrm>
            <a:off x="416667" y="946722"/>
            <a:ext cx="8440366" cy="6247864"/>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Adobe Garamond Pro" panose="02020502060506020403" pitchFamily="18" charset="0"/>
              </a:rPr>
              <a:t>Racists at one time argued from the alleged silence of the Scripture that blacks were not human. Some even denied that black people had souls.</a:t>
            </a:r>
          </a:p>
          <a:p>
            <a:pPr marL="342900" indent="-342900">
              <a:buFont typeface="Arial" panose="020B0604020202020204" pitchFamily="34" charset="0"/>
              <a:buChar char="•"/>
            </a:pPr>
            <a:endParaRPr lang="en-US" sz="2000" dirty="0" smtClean="0">
              <a:latin typeface="Adobe Garamond Pro" panose="02020502060506020403" pitchFamily="18" charset="0"/>
            </a:endParaRPr>
          </a:p>
          <a:p>
            <a:pPr marL="342900" indent="-342900">
              <a:buFont typeface="Arial" panose="020B0604020202020204" pitchFamily="34" charset="0"/>
              <a:buChar char="•"/>
            </a:pPr>
            <a:endParaRPr lang="en-US" sz="2000" dirty="0">
              <a:latin typeface="Adobe Garamond Pro" panose="02020502060506020403" pitchFamily="18" charset="0"/>
            </a:endParaRPr>
          </a:p>
          <a:p>
            <a:pPr marL="342900" indent="-342900">
              <a:buFont typeface="Arial" panose="020B0604020202020204" pitchFamily="34" charset="0"/>
              <a:buChar char="•"/>
            </a:pPr>
            <a:endParaRPr lang="en-US" sz="2000" dirty="0" smtClean="0">
              <a:latin typeface="Adobe Garamond Pro" panose="02020502060506020403" pitchFamily="18" charset="0"/>
            </a:endParaRPr>
          </a:p>
          <a:p>
            <a:pPr marL="342900" indent="-342900">
              <a:buFont typeface="Arial" panose="020B0604020202020204" pitchFamily="34" charset="0"/>
              <a:buChar char="•"/>
            </a:pPr>
            <a:endParaRPr lang="en-US" sz="2000" dirty="0">
              <a:latin typeface="Adobe Garamond Pro" panose="02020502060506020403" pitchFamily="18" charset="0"/>
            </a:endParaRPr>
          </a:p>
          <a:p>
            <a:pPr marL="342900" indent="-342900">
              <a:buFont typeface="Arial" panose="020B0604020202020204" pitchFamily="34" charset="0"/>
              <a:buChar char="•"/>
            </a:pPr>
            <a:endParaRPr lang="en-US" sz="2000" dirty="0" smtClean="0">
              <a:latin typeface="Adobe Garamond Pro" panose="02020502060506020403" pitchFamily="18" charset="0"/>
            </a:endParaRPr>
          </a:p>
          <a:p>
            <a:pPr marL="342900" indent="-342900">
              <a:buFont typeface="Arial" panose="020B0604020202020204" pitchFamily="34" charset="0"/>
              <a:buChar char="•"/>
            </a:pPr>
            <a:endParaRPr lang="en-US" sz="2000" dirty="0">
              <a:latin typeface="Adobe Garamond Pro" panose="02020502060506020403" pitchFamily="18" charset="0"/>
            </a:endParaRPr>
          </a:p>
          <a:p>
            <a:pPr marL="342900" indent="-342900">
              <a:buFont typeface="Arial" panose="020B0604020202020204" pitchFamily="34" charset="0"/>
              <a:buChar char="•"/>
            </a:pPr>
            <a:endParaRPr lang="en-US" sz="2000" dirty="0" smtClean="0">
              <a:latin typeface="Adobe Garamond Pro" panose="02020502060506020403" pitchFamily="18" charset="0"/>
            </a:endParaRPr>
          </a:p>
          <a:p>
            <a:pPr marL="342900" indent="-342900">
              <a:buFont typeface="Arial" panose="020B0604020202020204" pitchFamily="34" charset="0"/>
              <a:buChar char="•"/>
            </a:pPr>
            <a:endParaRPr lang="en-US" sz="2000" dirty="0">
              <a:latin typeface="Adobe Garamond Pro" panose="02020502060506020403" pitchFamily="18" charset="0"/>
            </a:endParaRPr>
          </a:p>
          <a:p>
            <a:pPr marL="342900" indent="-342900">
              <a:buFont typeface="Arial" panose="020B0604020202020204" pitchFamily="34" charset="0"/>
              <a:buChar char="•"/>
            </a:pPr>
            <a:endParaRPr lang="en-US" sz="2000" dirty="0">
              <a:latin typeface="Adobe Garamond Pro" panose="02020502060506020403" pitchFamily="18" charset="0"/>
            </a:endParaRPr>
          </a:p>
          <a:p>
            <a:pPr marL="342900" indent="-342900">
              <a:buFont typeface="Arial" panose="020B0604020202020204" pitchFamily="34" charset="0"/>
              <a:buChar char="•"/>
            </a:pPr>
            <a:endParaRPr lang="en-US" sz="2000" dirty="0" smtClean="0">
              <a:latin typeface="Adobe Garamond Pro" panose="02020502060506020403" pitchFamily="18" charset="0"/>
            </a:endParaRPr>
          </a:p>
          <a:p>
            <a:pPr marL="342900" indent="-342900">
              <a:buFont typeface="Arial" panose="020B0604020202020204" pitchFamily="34" charset="0"/>
              <a:buChar char="•"/>
            </a:pPr>
            <a:endParaRPr lang="en-US" sz="2000" dirty="0">
              <a:latin typeface="Adobe Garamond Pro" panose="02020502060506020403" pitchFamily="18" charset="0"/>
            </a:endParaRPr>
          </a:p>
          <a:p>
            <a:pPr marL="342900" indent="-342900">
              <a:buFont typeface="Arial" panose="020B0604020202020204" pitchFamily="34" charset="0"/>
              <a:buChar char="•"/>
            </a:pPr>
            <a:endParaRPr lang="en-US" sz="2000" dirty="0" smtClean="0">
              <a:latin typeface="Adobe Garamond Pro" panose="02020502060506020403" pitchFamily="18" charset="0"/>
            </a:endParaRPr>
          </a:p>
          <a:p>
            <a:pPr marL="342900" indent="-342900">
              <a:buFont typeface="Arial" panose="020B0604020202020204" pitchFamily="34" charset="0"/>
              <a:buChar char="•"/>
            </a:pPr>
            <a:endParaRPr lang="en-US" sz="2000" dirty="0" smtClean="0">
              <a:latin typeface="Adobe Garamond Pro" panose="02020502060506020403" pitchFamily="18" charset="0"/>
            </a:endParaRPr>
          </a:p>
          <a:p>
            <a:pPr marL="342900" indent="-342900">
              <a:buFont typeface="Arial" panose="020B0604020202020204" pitchFamily="34" charset="0"/>
              <a:buChar char="•"/>
            </a:pPr>
            <a:r>
              <a:rPr lang="en-US" sz="2000" dirty="0" smtClean="0">
                <a:latin typeface="Adobe Garamond Pro" panose="02020502060506020403" pitchFamily="18" charset="0"/>
              </a:rPr>
              <a:t>While Scripture does not mention every specific race and nationality, it does teach that all humans are made in God’s image and were created to have fellowship with Him (Genesis 1:26; Galatians 3:28; Colossians 3:10-11; James 3:9). </a:t>
            </a:r>
          </a:p>
          <a:p>
            <a:pPr marL="342900" indent="-342900">
              <a:buFont typeface="Arial" panose="020B0604020202020204" pitchFamily="34" charset="0"/>
              <a:buChar char="•"/>
            </a:pPr>
            <a:endParaRPr lang="en-US" sz="2000" dirty="0">
              <a:latin typeface="Adobe Garamond Pro" panose="02020502060506020403" pitchFamily="18" charset="0"/>
            </a:endParaRPr>
          </a:p>
        </p:txBody>
      </p:sp>
      <p:pic>
        <p:nvPicPr>
          <p:cNvPr id="2056" name="Picture 8" descr="http://i.imgur.com/4zqY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012" y="1828800"/>
            <a:ext cx="4381041" cy="348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058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6667" y="228600"/>
            <a:ext cx="8117732" cy="707886"/>
          </a:xfrm>
          <a:prstGeom prst="rect">
            <a:avLst/>
          </a:prstGeom>
          <a:noFill/>
        </p:spPr>
        <p:txBody>
          <a:bodyPr wrap="square" rtlCol="0">
            <a:spAutoFit/>
          </a:bodyPr>
          <a:lstStyle/>
          <a:p>
            <a:pPr algn="ctr"/>
            <a:r>
              <a:rPr lang="en-US" sz="4000" dirty="0" smtClean="0">
                <a:latin typeface="Adobe Garamond Pro" pitchFamily="18" charset="0"/>
              </a:rPr>
              <a:t>The Intent of the Biblical Writers</a:t>
            </a:r>
            <a:endParaRPr lang="en-US" sz="4000" dirty="0">
              <a:latin typeface="Adobe Garamond Pro" pitchFamily="18" charset="0"/>
            </a:endParaRPr>
          </a:p>
        </p:txBody>
      </p:sp>
      <p:sp>
        <p:nvSpPr>
          <p:cNvPr id="2" name="TextBox 1"/>
          <p:cNvSpPr txBox="1"/>
          <p:nvPr/>
        </p:nvSpPr>
        <p:spPr>
          <a:xfrm>
            <a:off x="416667" y="946722"/>
            <a:ext cx="8440366" cy="5632311"/>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Adobe Garamond Pro" panose="02020502060506020403" pitchFamily="18" charset="0"/>
              </a:rPr>
              <a:t>Prohibitions against abortion were largely unnecessary. Biblical writers, under the guidance from the Holy Spirit, selectively discussed subjects relevant to their intended audiences while leaving many other topics unstated.</a:t>
            </a:r>
          </a:p>
          <a:p>
            <a:pPr marL="342900" indent="-342900">
              <a:buFont typeface="Arial" panose="020B0604020202020204" pitchFamily="34" charset="0"/>
              <a:buChar char="•"/>
            </a:pPr>
            <a:endParaRPr lang="en-US" sz="2000" dirty="0">
              <a:latin typeface="Adobe Garamond Pro" panose="02020502060506020403" pitchFamily="18" charset="0"/>
            </a:endParaRPr>
          </a:p>
          <a:p>
            <a:pPr marL="342900" indent="-342900">
              <a:buFont typeface="Arial" panose="020B0604020202020204" pitchFamily="34" charset="0"/>
              <a:buChar char="•"/>
            </a:pPr>
            <a:endParaRPr lang="en-US" sz="2000" dirty="0" smtClean="0">
              <a:latin typeface="Adobe Garamond Pro" panose="02020502060506020403" pitchFamily="18" charset="0"/>
            </a:endParaRPr>
          </a:p>
          <a:p>
            <a:pPr marL="342900" indent="-342900">
              <a:buFont typeface="Arial" panose="020B0604020202020204" pitchFamily="34" charset="0"/>
              <a:buChar char="•"/>
            </a:pPr>
            <a:endParaRPr lang="en-US" sz="2000" dirty="0">
              <a:latin typeface="Adobe Garamond Pro" panose="02020502060506020403" pitchFamily="18" charset="0"/>
            </a:endParaRPr>
          </a:p>
          <a:p>
            <a:pPr marL="342900" indent="-342900">
              <a:buFont typeface="Arial" panose="020B0604020202020204" pitchFamily="34" charset="0"/>
              <a:buChar char="•"/>
            </a:pPr>
            <a:endParaRPr lang="en-US" sz="2000" dirty="0" smtClean="0">
              <a:latin typeface="Adobe Garamond Pro" panose="02020502060506020403" pitchFamily="18" charset="0"/>
            </a:endParaRPr>
          </a:p>
          <a:p>
            <a:pPr marL="342900" indent="-342900">
              <a:buFont typeface="Arial" panose="020B0604020202020204" pitchFamily="34" charset="0"/>
              <a:buChar char="•"/>
            </a:pPr>
            <a:endParaRPr lang="en-US" sz="2000" dirty="0">
              <a:latin typeface="Adobe Garamond Pro" panose="02020502060506020403" pitchFamily="18" charset="0"/>
            </a:endParaRPr>
          </a:p>
          <a:p>
            <a:pPr marL="342900" indent="-342900">
              <a:buFont typeface="Arial" panose="020B0604020202020204" pitchFamily="34" charset="0"/>
              <a:buChar char="•"/>
            </a:pPr>
            <a:endParaRPr lang="en-US" sz="2000" dirty="0" smtClean="0">
              <a:latin typeface="Adobe Garamond Pro" panose="02020502060506020403" pitchFamily="18" charset="0"/>
            </a:endParaRPr>
          </a:p>
          <a:p>
            <a:pPr marL="342900" indent="-342900">
              <a:buFont typeface="Arial" panose="020B0604020202020204" pitchFamily="34" charset="0"/>
              <a:buChar char="•"/>
            </a:pPr>
            <a:endParaRPr lang="en-US" sz="2000" dirty="0">
              <a:latin typeface="Adobe Garamond Pro" panose="02020502060506020403" pitchFamily="18" charset="0"/>
            </a:endParaRPr>
          </a:p>
          <a:p>
            <a:pPr marL="342900" indent="-342900">
              <a:buFont typeface="Arial" panose="020B0604020202020204" pitchFamily="34" charset="0"/>
              <a:buChar char="•"/>
            </a:pPr>
            <a:endParaRPr lang="en-US" sz="2000" dirty="0" smtClean="0">
              <a:latin typeface="Adobe Garamond Pro" panose="02020502060506020403" pitchFamily="18" charset="0"/>
            </a:endParaRPr>
          </a:p>
          <a:p>
            <a:pPr marL="342900" indent="-342900">
              <a:buFont typeface="Arial" panose="020B0604020202020204" pitchFamily="34" charset="0"/>
              <a:buChar char="•"/>
            </a:pPr>
            <a:endParaRPr lang="en-US" sz="2000" dirty="0">
              <a:latin typeface="Adobe Garamond Pro" panose="02020502060506020403" pitchFamily="18" charset="0"/>
            </a:endParaRPr>
          </a:p>
          <a:p>
            <a:pPr marL="342900" indent="-342900">
              <a:buFont typeface="Arial" panose="020B0604020202020204" pitchFamily="34" charset="0"/>
              <a:buChar char="•"/>
            </a:pPr>
            <a:endParaRPr lang="en-US" sz="2000" dirty="0" smtClean="0">
              <a:latin typeface="Adobe Garamond Pro" panose="02020502060506020403" pitchFamily="18" charset="0"/>
            </a:endParaRPr>
          </a:p>
          <a:p>
            <a:pPr marL="342900" indent="-342900">
              <a:buFont typeface="Arial" panose="020B0604020202020204" pitchFamily="34" charset="0"/>
              <a:buChar char="•"/>
            </a:pPr>
            <a:endParaRPr lang="en-US" sz="2000" dirty="0" smtClean="0">
              <a:latin typeface="Adobe Garamond Pro" panose="02020502060506020403" pitchFamily="18" charset="0"/>
            </a:endParaRPr>
          </a:p>
          <a:p>
            <a:pPr marL="342900" indent="-342900">
              <a:buFont typeface="Arial" panose="020B0604020202020204" pitchFamily="34" charset="0"/>
              <a:buChar char="•"/>
            </a:pPr>
            <a:endParaRPr lang="en-US" sz="2000" dirty="0">
              <a:latin typeface="Adobe Garamond Pro" panose="02020502060506020403" pitchFamily="18" charset="0"/>
            </a:endParaRPr>
          </a:p>
          <a:p>
            <a:pPr marL="342900" indent="-342900">
              <a:buFont typeface="Arial" panose="020B0604020202020204" pitchFamily="34" charset="0"/>
              <a:buChar char="•"/>
            </a:pPr>
            <a:r>
              <a:rPr lang="en-US" sz="2000" dirty="0" smtClean="0">
                <a:latin typeface="Adobe Garamond Pro" panose="02020502060506020403" pitchFamily="18" charset="0"/>
              </a:rPr>
              <a:t>If the Hebrews of the Old Testament and the Christians of the New Testament were not inclined to abort their unborn offspring, there’s little reason for Scripture to address the matter.</a:t>
            </a:r>
            <a:endParaRPr lang="en-US" sz="2000" dirty="0">
              <a:latin typeface="Adobe Garamond Pro" panose="02020502060506020403" pitchFamily="18" charset="0"/>
            </a:endParaRPr>
          </a:p>
        </p:txBody>
      </p:sp>
      <p:pic>
        <p:nvPicPr>
          <p:cNvPr id="4098" name="Picture 2" descr="http://2.bp.blogspot.com/-VF5e35-mYnk/T_fAQCM87FI/AAAAAAAAN6c/oC2b3VATBc0/s1600/E6+The+Evangelis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7723" y="2257513"/>
            <a:ext cx="4935619" cy="3010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579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6667" y="228600"/>
            <a:ext cx="8117732" cy="707886"/>
          </a:xfrm>
          <a:prstGeom prst="rect">
            <a:avLst/>
          </a:prstGeom>
          <a:noFill/>
        </p:spPr>
        <p:txBody>
          <a:bodyPr wrap="square" rtlCol="0">
            <a:spAutoFit/>
          </a:bodyPr>
          <a:lstStyle/>
          <a:p>
            <a:pPr algn="ctr"/>
            <a:r>
              <a:rPr lang="en-US" sz="4000" dirty="0" smtClean="0">
                <a:latin typeface="Adobe Garamond Pro" pitchFamily="18" charset="0"/>
              </a:rPr>
              <a:t>The Old Testament &amp; Abortion</a:t>
            </a:r>
            <a:endParaRPr lang="en-US" sz="4000" dirty="0">
              <a:latin typeface="Adobe Garamond Pro" pitchFamily="18" charset="0"/>
            </a:endParaRPr>
          </a:p>
        </p:txBody>
      </p:sp>
      <p:sp>
        <p:nvSpPr>
          <p:cNvPr id="2" name="TextBox 1"/>
          <p:cNvSpPr txBox="1"/>
          <p:nvPr/>
        </p:nvSpPr>
        <p:spPr>
          <a:xfrm>
            <a:off x="416667" y="946722"/>
            <a:ext cx="8440366" cy="2862322"/>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Adobe Garamond Pro" panose="02020502060506020403" pitchFamily="18" charset="0"/>
              </a:rPr>
              <a:t>Humans have intrinsic value, hence, the shedding of innocent blood is strictly forbidden (Gen. 1:26, 9:6; Ex. 23:7; Prov. 6:6-7).</a:t>
            </a:r>
          </a:p>
          <a:p>
            <a:pPr marL="342900" indent="-342900">
              <a:buFont typeface="Arial" panose="020B0604020202020204" pitchFamily="34" charset="0"/>
              <a:buChar char="•"/>
            </a:pPr>
            <a:endParaRPr lang="en-US" sz="2000" dirty="0" smtClean="0">
              <a:latin typeface="Adobe Garamond Pro" panose="02020502060506020403" pitchFamily="18" charset="0"/>
            </a:endParaRPr>
          </a:p>
          <a:p>
            <a:pPr marL="342900" indent="-342900">
              <a:buFont typeface="Arial" panose="020B0604020202020204" pitchFamily="34" charset="0"/>
              <a:buChar char="•"/>
            </a:pPr>
            <a:endParaRPr lang="en-US" sz="2000" dirty="0" smtClean="0">
              <a:latin typeface="Adobe Garamond Pro" panose="02020502060506020403" pitchFamily="18" charset="0"/>
            </a:endParaRPr>
          </a:p>
          <a:p>
            <a:pPr marL="342900" indent="-342900">
              <a:buFont typeface="Arial" panose="020B0604020202020204" pitchFamily="34" charset="0"/>
              <a:buChar char="•"/>
            </a:pPr>
            <a:r>
              <a:rPr lang="en-US" sz="2000" dirty="0" smtClean="0">
                <a:latin typeface="Adobe Garamond Pro" panose="02020502060506020403" pitchFamily="18" charset="0"/>
              </a:rPr>
              <a:t>Children were seldom seen as unwanted or as a nuisance (unless they turn wicked), but as a gift from God (Psalms 127:3-5; Gen. 17:6, 33:5).</a:t>
            </a:r>
          </a:p>
          <a:p>
            <a:pPr marL="342900" indent="-342900">
              <a:buFont typeface="Arial" panose="020B0604020202020204" pitchFamily="34" charset="0"/>
              <a:buChar char="•"/>
            </a:pPr>
            <a:endParaRPr lang="en-US" sz="2000" dirty="0" smtClean="0">
              <a:latin typeface="Adobe Garamond Pro" panose="02020502060506020403" pitchFamily="18" charset="0"/>
            </a:endParaRPr>
          </a:p>
          <a:p>
            <a:pPr marL="342900" indent="-342900">
              <a:buFont typeface="Arial" panose="020B0604020202020204" pitchFamily="34" charset="0"/>
              <a:buChar char="•"/>
            </a:pPr>
            <a:endParaRPr lang="en-US" sz="2000" dirty="0" smtClean="0">
              <a:latin typeface="Adobe Garamond Pro" panose="02020502060506020403" pitchFamily="18" charset="0"/>
            </a:endParaRPr>
          </a:p>
          <a:p>
            <a:pPr marL="342900" indent="-342900">
              <a:buFont typeface="Arial" panose="020B0604020202020204" pitchFamily="34" charset="0"/>
              <a:buChar char="•"/>
            </a:pPr>
            <a:r>
              <a:rPr lang="en-US" sz="2000" dirty="0" smtClean="0">
                <a:latin typeface="Adobe Garamond Pro" panose="02020502060506020403" pitchFamily="18" charset="0"/>
              </a:rPr>
              <a:t>Immortality was expressed through one’s descendants (Gen. 15:5; Psalm 127:3).</a:t>
            </a:r>
            <a:endParaRPr lang="en-US" sz="2000" dirty="0">
              <a:latin typeface="Adobe Garamond Pro" panose="02020502060506020403" pitchFamily="18" charset="0"/>
            </a:endParaRPr>
          </a:p>
        </p:txBody>
      </p:sp>
      <p:pic>
        <p:nvPicPr>
          <p:cNvPr id="5122" name="Picture 2" descr="http://beforeitsnews.com/contributor/upload/188668/images/la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038600"/>
            <a:ext cx="3667363" cy="2441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282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4298</TotalTime>
  <Words>1439</Words>
  <Application>Microsoft Office PowerPoint</Application>
  <PresentationFormat>On-screen Show (4:3)</PresentationFormat>
  <Paragraphs>115</Paragraphs>
  <Slides>16</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Adobe Garamond Pro</vt:lpstr>
      <vt:lpstr>Arial</vt:lpstr>
      <vt:lpstr>Arial Narrow</vt:lpstr>
      <vt:lpstr>Calibri</vt:lpstr>
      <vt:lpstr>Horizon</vt:lpstr>
      <vt:lpstr>  Defending life:  Pro-Life apologetics 101 (A Critique of pro-choice theological arguments)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moral question of abortion</dc:title>
  <dc:creator>Anna</dc:creator>
  <cp:lastModifiedBy>Kedron Jones</cp:lastModifiedBy>
  <cp:revision>68</cp:revision>
  <dcterms:created xsi:type="dcterms:W3CDTF">2014-02-21T05:15:18Z</dcterms:created>
  <dcterms:modified xsi:type="dcterms:W3CDTF">2014-06-02T00:21:00Z</dcterms:modified>
</cp:coreProperties>
</file>