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05" r:id="rId2"/>
    <p:sldId id="313" r:id="rId3"/>
    <p:sldId id="331" r:id="rId4"/>
    <p:sldId id="314" r:id="rId5"/>
    <p:sldId id="315" r:id="rId6"/>
    <p:sldId id="334" r:id="rId7"/>
    <p:sldId id="316" r:id="rId8"/>
    <p:sldId id="326" r:id="rId9"/>
    <p:sldId id="317" r:id="rId10"/>
    <p:sldId id="318" r:id="rId11"/>
    <p:sldId id="327" r:id="rId12"/>
    <p:sldId id="319" r:id="rId13"/>
    <p:sldId id="320" r:id="rId14"/>
    <p:sldId id="321" r:id="rId15"/>
    <p:sldId id="332" r:id="rId16"/>
    <p:sldId id="322" r:id="rId17"/>
    <p:sldId id="323" r:id="rId18"/>
    <p:sldId id="328" r:id="rId19"/>
    <p:sldId id="329" r:id="rId20"/>
    <p:sldId id="330" r:id="rId21"/>
    <p:sldId id="324" r:id="rId22"/>
    <p:sldId id="33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2" autoAdjust="0"/>
  </p:normalViewPr>
  <p:slideViewPr>
    <p:cSldViewPr>
      <p:cViewPr varScale="1">
        <p:scale>
          <a:sx n="62" d="100"/>
          <a:sy n="62" d="100"/>
        </p:scale>
        <p:origin x="16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9DA2E-DB87-4FFA-929C-E12FBD734756}" type="datetimeFigureOut">
              <a:rPr lang="en-US" smtClean="0"/>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83F4A-2E94-481E-B958-122135FD9615}" type="slidenum">
              <a:rPr lang="en-US" smtClean="0"/>
              <a:t>‹#›</a:t>
            </a:fld>
            <a:endParaRPr lang="en-US"/>
          </a:p>
        </p:txBody>
      </p:sp>
    </p:spTree>
    <p:extLst>
      <p:ext uri="{BB962C8B-B14F-4D97-AF65-F5344CB8AC3E}">
        <p14:creationId xmlns:p14="http://schemas.microsoft.com/office/powerpoint/2010/main" val="240420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a:t>
            </a:fld>
            <a:endParaRPr lang="en-US"/>
          </a:p>
        </p:txBody>
      </p:sp>
    </p:spTree>
    <p:extLst>
      <p:ext uri="{BB962C8B-B14F-4D97-AF65-F5344CB8AC3E}">
        <p14:creationId xmlns:p14="http://schemas.microsoft.com/office/powerpoint/2010/main" val="406355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11</a:t>
            </a:fld>
            <a:endParaRPr lang="en-US"/>
          </a:p>
        </p:txBody>
      </p:sp>
    </p:spTree>
    <p:extLst>
      <p:ext uri="{BB962C8B-B14F-4D97-AF65-F5344CB8AC3E}">
        <p14:creationId xmlns:p14="http://schemas.microsoft.com/office/powerpoint/2010/main" val="55747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12</a:t>
            </a:fld>
            <a:endParaRPr lang="en-US"/>
          </a:p>
        </p:txBody>
      </p:sp>
    </p:spTree>
    <p:extLst>
      <p:ext uri="{BB962C8B-B14F-4D97-AF65-F5344CB8AC3E}">
        <p14:creationId xmlns:p14="http://schemas.microsoft.com/office/powerpoint/2010/main" val="41612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13</a:t>
            </a:fld>
            <a:endParaRPr lang="en-US"/>
          </a:p>
        </p:txBody>
      </p:sp>
    </p:spTree>
    <p:extLst>
      <p:ext uri="{BB962C8B-B14F-4D97-AF65-F5344CB8AC3E}">
        <p14:creationId xmlns:p14="http://schemas.microsoft.com/office/powerpoint/2010/main" val="152270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14</a:t>
            </a:fld>
            <a:endParaRPr lang="en-US"/>
          </a:p>
        </p:txBody>
      </p:sp>
    </p:spTree>
    <p:extLst>
      <p:ext uri="{BB962C8B-B14F-4D97-AF65-F5344CB8AC3E}">
        <p14:creationId xmlns:p14="http://schemas.microsoft.com/office/powerpoint/2010/main" val="18536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15</a:t>
            </a:fld>
            <a:endParaRPr lang="en-US"/>
          </a:p>
        </p:txBody>
      </p:sp>
    </p:spTree>
    <p:extLst>
      <p:ext uri="{BB962C8B-B14F-4D97-AF65-F5344CB8AC3E}">
        <p14:creationId xmlns:p14="http://schemas.microsoft.com/office/powerpoint/2010/main" val="58526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16</a:t>
            </a:fld>
            <a:endParaRPr lang="en-US"/>
          </a:p>
        </p:txBody>
      </p:sp>
    </p:spTree>
    <p:extLst>
      <p:ext uri="{BB962C8B-B14F-4D97-AF65-F5344CB8AC3E}">
        <p14:creationId xmlns:p14="http://schemas.microsoft.com/office/powerpoint/2010/main" val="620982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17</a:t>
            </a:fld>
            <a:endParaRPr lang="en-US"/>
          </a:p>
        </p:txBody>
      </p:sp>
    </p:spTree>
    <p:extLst>
      <p:ext uri="{BB962C8B-B14F-4D97-AF65-F5344CB8AC3E}">
        <p14:creationId xmlns:p14="http://schemas.microsoft.com/office/powerpoint/2010/main" val="313913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18</a:t>
            </a:fld>
            <a:endParaRPr lang="en-US"/>
          </a:p>
        </p:txBody>
      </p:sp>
    </p:spTree>
    <p:extLst>
      <p:ext uri="{BB962C8B-B14F-4D97-AF65-F5344CB8AC3E}">
        <p14:creationId xmlns:p14="http://schemas.microsoft.com/office/powerpoint/2010/main" val="428072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Substance organisms maintain their identities through</a:t>
            </a:r>
            <a:r>
              <a:rPr lang="en-US" baseline="0" dirty="0" smtClean="0"/>
              <a:t> time. </a:t>
            </a:r>
            <a:r>
              <a:rPr lang="en-US" sz="1200" b="0" i="0" u="none" strike="noStrike" kern="1200" baseline="0" dirty="0" smtClean="0">
                <a:solidFill>
                  <a:schemeClr val="tx1"/>
                </a:solidFill>
                <a:latin typeface="+mn-lt"/>
                <a:ea typeface="+mn-ea"/>
                <a:cs typeface="+mn-cs"/>
              </a:rPr>
              <a:t>What moves a puppy to maturity or a fetus to an adult is not an external collection of parts but an internal, defining nature or essence. As a substance develops, it does not become more of its kind but matures according to its kind. It remains what it is from the moment it begins to exist. Consequently, a substance functions in light of what is it and maintains its identity even if its ultimate capacities are never realized due to disability or injury. A dog that never develops his capacity to bark is still a dog by nature. </a:t>
            </a:r>
          </a:p>
          <a:p>
            <a:endParaRPr lang="en-US" dirty="0"/>
          </a:p>
        </p:txBody>
      </p:sp>
      <p:sp>
        <p:nvSpPr>
          <p:cNvPr id="4" name="Slide Number Placeholder 3"/>
          <p:cNvSpPr>
            <a:spLocks noGrp="1"/>
          </p:cNvSpPr>
          <p:nvPr>
            <p:ph type="sldNum" sz="quarter" idx="10"/>
          </p:nvPr>
        </p:nvSpPr>
        <p:spPr/>
        <p:txBody>
          <a:bodyPr/>
          <a:lstStyle/>
          <a:p>
            <a:fld id="{7346FE50-CB85-4D5A-82C5-95083AB71902}" type="slidenum">
              <a:rPr lang="en-US" smtClean="0"/>
              <a:pPr/>
              <a:t>19</a:t>
            </a:fld>
            <a:endParaRPr lang="en-US"/>
          </a:p>
        </p:txBody>
      </p:sp>
    </p:spTree>
    <p:extLst>
      <p:ext uri="{BB962C8B-B14F-4D97-AF65-F5344CB8AC3E}">
        <p14:creationId xmlns:p14="http://schemas.microsoft.com/office/powerpoint/2010/main" val="417993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Properties are things such as cars and machinery, do not necessarily maintain their identity through time. They are nothing more than the sum total of its parts. Change the motor or replace a tire, and you technically have a different vehicle from the one that rolled off the assembly line. There is no internal nature (or essence) that orders its development and grounds its identity through change.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46FE50-CB85-4D5A-82C5-95083AB71902}" type="slidenum">
              <a:rPr lang="en-US" smtClean="0"/>
              <a:pPr/>
              <a:t>20</a:t>
            </a:fld>
            <a:endParaRPr lang="en-US"/>
          </a:p>
        </p:txBody>
      </p:sp>
    </p:spTree>
    <p:extLst>
      <p:ext uri="{BB962C8B-B14F-4D97-AF65-F5344CB8AC3E}">
        <p14:creationId xmlns:p14="http://schemas.microsoft.com/office/powerpoint/2010/main" val="323566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3</a:t>
            </a:fld>
            <a:endParaRPr lang="en-US"/>
          </a:p>
        </p:txBody>
      </p:sp>
    </p:spTree>
    <p:extLst>
      <p:ext uri="{BB962C8B-B14F-4D97-AF65-F5344CB8AC3E}">
        <p14:creationId xmlns:p14="http://schemas.microsoft.com/office/powerpoint/2010/main" val="1894864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21</a:t>
            </a:fld>
            <a:endParaRPr lang="en-US"/>
          </a:p>
        </p:txBody>
      </p:sp>
    </p:spTree>
    <p:extLst>
      <p:ext uri="{BB962C8B-B14F-4D97-AF65-F5344CB8AC3E}">
        <p14:creationId xmlns:p14="http://schemas.microsoft.com/office/powerpoint/2010/main" val="2107077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22</a:t>
            </a:fld>
            <a:endParaRPr lang="en-US"/>
          </a:p>
        </p:txBody>
      </p:sp>
    </p:spTree>
    <p:extLst>
      <p:ext uri="{BB962C8B-B14F-4D97-AF65-F5344CB8AC3E}">
        <p14:creationId xmlns:p14="http://schemas.microsoft.com/office/powerpoint/2010/main" val="190325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4</a:t>
            </a:fld>
            <a:endParaRPr lang="en-US"/>
          </a:p>
        </p:txBody>
      </p:sp>
    </p:spTree>
    <p:extLst>
      <p:ext uri="{BB962C8B-B14F-4D97-AF65-F5344CB8AC3E}">
        <p14:creationId xmlns:p14="http://schemas.microsoft.com/office/powerpoint/2010/main" val="54868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5</a:t>
            </a:fld>
            <a:endParaRPr lang="en-US"/>
          </a:p>
        </p:txBody>
      </p:sp>
    </p:spTree>
    <p:extLst>
      <p:ext uri="{BB962C8B-B14F-4D97-AF65-F5344CB8AC3E}">
        <p14:creationId xmlns:p14="http://schemas.microsoft.com/office/powerpoint/2010/main" val="351986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6</a:t>
            </a:fld>
            <a:endParaRPr lang="en-US"/>
          </a:p>
        </p:txBody>
      </p:sp>
    </p:spTree>
    <p:extLst>
      <p:ext uri="{BB962C8B-B14F-4D97-AF65-F5344CB8AC3E}">
        <p14:creationId xmlns:p14="http://schemas.microsoft.com/office/powerpoint/2010/main" val="398324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7</a:t>
            </a:fld>
            <a:endParaRPr lang="en-US"/>
          </a:p>
        </p:txBody>
      </p:sp>
    </p:spTree>
    <p:extLst>
      <p:ext uri="{BB962C8B-B14F-4D97-AF65-F5344CB8AC3E}">
        <p14:creationId xmlns:p14="http://schemas.microsoft.com/office/powerpoint/2010/main" val="13537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8</a:t>
            </a:fld>
            <a:endParaRPr lang="en-US"/>
          </a:p>
        </p:txBody>
      </p:sp>
    </p:spTree>
    <p:extLst>
      <p:ext uri="{BB962C8B-B14F-4D97-AF65-F5344CB8AC3E}">
        <p14:creationId xmlns:p14="http://schemas.microsoft.com/office/powerpoint/2010/main" val="408712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9</a:t>
            </a:fld>
            <a:endParaRPr lang="en-US"/>
          </a:p>
        </p:txBody>
      </p:sp>
    </p:spTree>
    <p:extLst>
      <p:ext uri="{BB962C8B-B14F-4D97-AF65-F5344CB8AC3E}">
        <p14:creationId xmlns:p14="http://schemas.microsoft.com/office/powerpoint/2010/main" val="86779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10</a:t>
            </a:fld>
            <a:endParaRPr lang="en-US"/>
          </a:p>
        </p:txBody>
      </p:sp>
    </p:spTree>
    <p:extLst>
      <p:ext uri="{BB962C8B-B14F-4D97-AF65-F5344CB8AC3E}">
        <p14:creationId xmlns:p14="http://schemas.microsoft.com/office/powerpoint/2010/main" val="371282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E98714-871C-4338-87BC-92810D950A58}"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98714-871C-4338-87BC-92810D950A58}" type="datetimeFigureOut">
              <a:rPr lang="en-US" smtClean="0"/>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8714-871C-4338-87BC-92810D950A58}"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4E98714-871C-4338-87BC-92810D950A58}" type="datetimeFigureOut">
              <a:rPr lang="en-US" smtClean="0"/>
              <a:t>6/1/2014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028C9B3-C5A0-4D11-838C-8A6C9AEAFD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source=images&amp;cd=&amp;cad=rja&amp;docid=9Z3LIVXdaaQDxM&amp;tbnid=iwBQB8U8LEYzfM:&amp;ved=0CAgQjRwwAA&amp;url=http://patterico.com/2006/02/16/a-discussion-of-abortion-part-four-when-does-a-fetus-resemble-a-baby/&amp;ei=irmyUdDMIsjxigKX44GgBQ&amp;psig=AFQjCNHeuTojdQq1QDwAm8nhs9EvmCVlZA&amp;ust=137075380261920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3" y="4572000"/>
            <a:ext cx="7772400" cy="1470025"/>
          </a:xfrm>
        </p:spPr>
        <p:txBody>
          <a:bodyPr/>
          <a:lstStyle/>
          <a:p>
            <a:r>
              <a:rPr lang="en-US" dirty="0" smtClean="0">
                <a:latin typeface="Adobe Garamond Pro" pitchFamily="18" charset="0"/>
              </a:rPr>
              <a:t/>
            </a:r>
            <a:br>
              <a:rPr lang="en-US" dirty="0" smtClean="0">
                <a:latin typeface="Adobe Garamond Pro" pitchFamily="18" charset="0"/>
              </a:rPr>
            </a:br>
            <a:r>
              <a:rPr lang="en-US" dirty="0">
                <a:latin typeface="Adobe Garamond Pro" pitchFamily="18" charset="0"/>
              </a:rPr>
              <a:t/>
            </a:r>
            <a:br>
              <a:rPr lang="en-US" dirty="0">
                <a:latin typeface="Adobe Garamond Pro" pitchFamily="18" charset="0"/>
              </a:rPr>
            </a:br>
            <a:r>
              <a:rPr lang="en-US" dirty="0" smtClean="0">
                <a:latin typeface="Adobe Garamond Pro" pitchFamily="18" charset="0"/>
              </a:rPr>
              <a:t>Defending life: </a:t>
            </a:r>
            <a:br>
              <a:rPr lang="en-US" dirty="0" smtClean="0">
                <a:latin typeface="Adobe Garamond Pro" pitchFamily="18" charset="0"/>
              </a:rPr>
            </a:br>
            <a:r>
              <a:rPr lang="en-US" dirty="0" smtClean="0">
                <a:latin typeface="Adobe Garamond Pro" pitchFamily="18" charset="0"/>
              </a:rPr>
              <a:t>Pro-Life apologetics 101</a:t>
            </a:r>
            <a:br>
              <a:rPr lang="en-US" dirty="0" smtClean="0">
                <a:latin typeface="Adobe Garamond Pro" pitchFamily="18" charset="0"/>
              </a:rPr>
            </a:br>
            <a:r>
              <a:rPr lang="en-US" sz="1600" dirty="0" smtClean="0">
                <a:latin typeface="Adobe Garamond Pro" pitchFamily="18" charset="0"/>
              </a:rPr>
              <a:t>(philosophical </a:t>
            </a:r>
            <a:r>
              <a:rPr lang="en-US" sz="1600" dirty="0">
                <a:latin typeface="Adobe Garamond Pro" panose="02020502060506020403" pitchFamily="18" charset="0"/>
              </a:rPr>
              <a:t>Arguments for the </a:t>
            </a:r>
            <a:r>
              <a:rPr lang="en-US" sz="1600" dirty="0" smtClean="0">
                <a:latin typeface="Adobe Garamond Pro" panose="02020502060506020403" pitchFamily="18" charset="0"/>
              </a:rPr>
              <a:t>value </a:t>
            </a:r>
            <a:r>
              <a:rPr lang="en-US" sz="1600" dirty="0">
                <a:latin typeface="Adobe Garamond Pro" panose="02020502060506020403" pitchFamily="18" charset="0"/>
              </a:rPr>
              <a:t>of the </a:t>
            </a:r>
            <a:r>
              <a:rPr lang="en-US" sz="1600" dirty="0" smtClean="0">
                <a:latin typeface="Adobe Garamond Pro" panose="02020502060506020403" pitchFamily="18" charset="0"/>
              </a:rPr>
              <a:t>Unborn)</a:t>
            </a:r>
            <a:r>
              <a:rPr lang="en-US" dirty="0" smtClean="0">
                <a:latin typeface="Adobe Garamond Pro" pitchFamily="18" charset="0"/>
              </a:rPr>
              <a:t/>
            </a:r>
            <a:br>
              <a:rPr lang="en-US" dirty="0" smtClean="0">
                <a:latin typeface="Adobe Garamond Pro" pitchFamily="18" charset="0"/>
              </a:rPr>
            </a:br>
            <a:endParaRPr lang="en-US" dirty="0">
              <a:latin typeface="Adobe Garamond Pro" pitchFamily="18" charset="0"/>
            </a:endParaRPr>
          </a:p>
        </p:txBody>
      </p:sp>
      <p:pic>
        <p:nvPicPr>
          <p:cNvPr id="4" name="Picture 2" descr="http://i100.photobucket.com/albums/m11/fifie_02/week7-facial-fea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654" y="0"/>
            <a:ext cx="377190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43423" y="2890319"/>
            <a:ext cx="6765374" cy="1055076"/>
          </a:xfrm>
          <a:prstGeom prst="rect">
            <a:avLst/>
          </a:prstGeom>
        </p:spPr>
      </p:pic>
    </p:spTree>
    <p:extLst>
      <p:ext uri="{BB962C8B-B14F-4D97-AF65-F5344CB8AC3E}">
        <p14:creationId xmlns:p14="http://schemas.microsoft.com/office/powerpoint/2010/main" val="4255782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Degree of Dependency</a:t>
            </a:r>
            <a:endParaRPr lang="en-US" sz="4000" dirty="0">
              <a:latin typeface="Adobe Garamond Pro" pitchFamily="18" charset="0"/>
            </a:endParaRPr>
          </a:p>
        </p:txBody>
      </p:sp>
      <p:pic>
        <p:nvPicPr>
          <p:cNvPr id="7170" name="Picture 2" descr="http://www.sledtest.org/wp-content/uploads/2013/03/dependency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581" y="1295400"/>
            <a:ext cx="5487437" cy="3704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5397289"/>
            <a:ext cx="6629400" cy="707886"/>
          </a:xfrm>
          <a:prstGeom prst="rect">
            <a:avLst/>
          </a:prstGeom>
        </p:spPr>
        <p:txBody>
          <a:bodyPr wrap="square">
            <a:spAutoFit/>
          </a:bodyPr>
          <a:lstStyle/>
          <a:p>
            <a:pPr lvl="0" algn="just"/>
            <a:r>
              <a:rPr lang="en-US" sz="2000" dirty="0" smtClean="0">
                <a:latin typeface="Adobe Garamond Pro" pitchFamily="18" charset="0"/>
              </a:rPr>
              <a:t>The </a:t>
            </a:r>
            <a:r>
              <a:rPr lang="en-US" sz="2000" dirty="0">
                <a:latin typeface="Adobe Garamond Pro" pitchFamily="18" charset="0"/>
              </a:rPr>
              <a:t>unborn is too dependent on others (i.e., he’s not viable). Can we kill conjoin twins since they are dependent on each other?</a:t>
            </a:r>
          </a:p>
        </p:txBody>
      </p:sp>
    </p:spTree>
    <p:extLst>
      <p:ext uri="{BB962C8B-B14F-4D97-AF65-F5344CB8AC3E}">
        <p14:creationId xmlns:p14="http://schemas.microsoft.com/office/powerpoint/2010/main" val="1899793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Degree of Dependency</a:t>
            </a:r>
            <a:endParaRPr lang="en-US" sz="4000" dirty="0">
              <a:latin typeface="Adobe Garamond Pro" pitchFamily="18" charset="0"/>
            </a:endParaRPr>
          </a:p>
        </p:txBody>
      </p:sp>
      <p:pic>
        <p:nvPicPr>
          <p:cNvPr id="1026" name="Picture 2" descr="http://images.quickblogcast.com/111943-104535/090512_chris_harri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raclebabies.org.au/miraclebabies/assets/Image/20080820_NICU_Tour_0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399" y="1295400"/>
            <a:ext cx="3437057"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1tb9j1fbhww3m.cloudfront.net/uploads/media/file/12539/PP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962400"/>
            <a:ext cx="3183621" cy="25643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inellasreader.com/wp-content/uploads/2013/12/b-b-king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3834860"/>
            <a:ext cx="394767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6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323439"/>
          </a:xfrm>
          <a:prstGeom prst="rect">
            <a:avLst/>
          </a:prstGeom>
          <a:noFill/>
        </p:spPr>
        <p:txBody>
          <a:bodyPr wrap="square" rtlCol="0">
            <a:spAutoFit/>
          </a:bodyPr>
          <a:lstStyle/>
          <a:p>
            <a:pPr algn="ctr"/>
            <a:r>
              <a:rPr lang="en-US" sz="4000" dirty="0" smtClean="0">
                <a:latin typeface="Adobe Garamond Pro" pitchFamily="18" charset="0"/>
              </a:rPr>
              <a:t>Discrimination Based On Arbitrary Qualities</a:t>
            </a:r>
            <a:endParaRPr lang="en-US" sz="4000" dirty="0">
              <a:latin typeface="Adobe Garamond Pro" pitchFamily="18" charset="0"/>
            </a:endParaRPr>
          </a:p>
        </p:txBody>
      </p:sp>
      <p:sp>
        <p:nvSpPr>
          <p:cNvPr id="2" name="Rectangle 1"/>
          <p:cNvSpPr/>
          <p:nvPr/>
        </p:nvSpPr>
        <p:spPr>
          <a:xfrm>
            <a:off x="914400" y="1905000"/>
            <a:ext cx="7577470" cy="4247317"/>
          </a:xfrm>
          <a:prstGeom prst="rect">
            <a:avLst/>
          </a:prstGeom>
        </p:spPr>
        <p:txBody>
          <a:bodyPr wrap="square">
            <a:spAutoFit/>
          </a:bodyPr>
          <a:lstStyle/>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r>
              <a:rPr lang="en-US" dirty="0" smtClean="0">
                <a:latin typeface="Adobe Garamond Pro" pitchFamily="18" charset="0"/>
              </a:rPr>
              <a:t>“In the eyes of the law…the slave is not a person.”</a:t>
            </a:r>
          </a:p>
          <a:p>
            <a:pPr lvl="0" algn="ctr"/>
            <a:r>
              <a:rPr lang="en-US" i="1" dirty="0" smtClean="0">
                <a:latin typeface="Adobe Garamond Pro" pitchFamily="18" charset="0"/>
              </a:rPr>
              <a:t>Virginia Supreme Court decision, 1858</a:t>
            </a:r>
            <a:endParaRPr lang="en-US" i="1" dirty="0">
              <a:latin typeface="Adobe Garamond Pro"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535" y="1828800"/>
            <a:ext cx="6553200" cy="3462189"/>
          </a:xfrm>
          <a:prstGeom prst="rect">
            <a:avLst/>
          </a:prstGeom>
        </p:spPr>
      </p:pic>
    </p:spTree>
    <p:extLst>
      <p:ext uri="{BB962C8B-B14F-4D97-AF65-F5344CB8AC3E}">
        <p14:creationId xmlns:p14="http://schemas.microsoft.com/office/powerpoint/2010/main" val="1374536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0"/>
            <a:ext cx="7696200" cy="1323439"/>
          </a:xfrm>
          <a:prstGeom prst="rect">
            <a:avLst/>
          </a:prstGeom>
          <a:noFill/>
        </p:spPr>
        <p:txBody>
          <a:bodyPr wrap="square" rtlCol="0">
            <a:spAutoFit/>
          </a:bodyPr>
          <a:lstStyle/>
          <a:p>
            <a:pPr algn="ctr"/>
            <a:r>
              <a:rPr lang="en-US" sz="4000" dirty="0" smtClean="0">
                <a:latin typeface="Adobe Garamond Pro" pitchFamily="18" charset="0"/>
              </a:rPr>
              <a:t>Discrimination Based On Arbitrary Qualities</a:t>
            </a:r>
            <a:endParaRPr lang="en-US" sz="4000" dirty="0">
              <a:latin typeface="Adobe Garamond Pro" pitchFamily="18" charset="0"/>
            </a:endParaRPr>
          </a:p>
        </p:txBody>
      </p:sp>
      <p:sp>
        <p:nvSpPr>
          <p:cNvPr id="2" name="Rectangle 1"/>
          <p:cNvSpPr/>
          <p:nvPr/>
        </p:nvSpPr>
        <p:spPr>
          <a:xfrm>
            <a:off x="914400" y="1676400"/>
            <a:ext cx="7577470" cy="5078313"/>
          </a:xfrm>
          <a:prstGeom prst="rect">
            <a:avLst/>
          </a:prstGeom>
        </p:spPr>
        <p:txBody>
          <a:bodyPr wrap="square">
            <a:spAutoFit/>
          </a:bodyPr>
          <a:lstStyle/>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r>
              <a:rPr lang="en-US" dirty="0" smtClean="0">
                <a:latin typeface="Adobe Garamond Pro" pitchFamily="18" charset="0"/>
              </a:rPr>
              <a:t>“An Indian is not a person within the meaning of the Constitution…[Congress] may prevent an Indian from leaving his reservation, and while he is on a reservation it may deprive him of his liberty, his property, his life.”</a:t>
            </a:r>
          </a:p>
          <a:p>
            <a:pPr lvl="0" algn="ctr"/>
            <a:r>
              <a:rPr lang="en-US" i="1" dirty="0" smtClean="0">
                <a:latin typeface="Adobe Garamond Pro" pitchFamily="18" charset="0"/>
              </a:rPr>
              <a:t>-George Canfield</a:t>
            </a:r>
          </a:p>
          <a:p>
            <a:pPr lvl="0" algn="ctr"/>
            <a:r>
              <a:rPr lang="en-US" i="1" dirty="0" smtClean="0">
                <a:latin typeface="Adobe Garamond Pro" pitchFamily="18" charset="0"/>
              </a:rPr>
              <a:t>American Law Review, 1881</a:t>
            </a:r>
            <a:endParaRPr lang="en-US" i="1" dirty="0">
              <a:latin typeface="Adobe Garamond Pro"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564" y="1475839"/>
            <a:ext cx="5451142" cy="3757881"/>
          </a:xfrm>
          <a:prstGeom prst="rect">
            <a:avLst/>
          </a:prstGeom>
        </p:spPr>
      </p:pic>
    </p:spTree>
    <p:extLst>
      <p:ext uri="{BB962C8B-B14F-4D97-AF65-F5344CB8AC3E}">
        <p14:creationId xmlns:p14="http://schemas.microsoft.com/office/powerpoint/2010/main" val="2598047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323439"/>
          </a:xfrm>
          <a:prstGeom prst="rect">
            <a:avLst/>
          </a:prstGeom>
          <a:noFill/>
        </p:spPr>
        <p:txBody>
          <a:bodyPr wrap="square" rtlCol="0">
            <a:spAutoFit/>
          </a:bodyPr>
          <a:lstStyle/>
          <a:p>
            <a:pPr algn="ctr"/>
            <a:r>
              <a:rPr lang="en-US" sz="4000" dirty="0" smtClean="0">
                <a:latin typeface="Adobe Garamond Pro" pitchFamily="18" charset="0"/>
              </a:rPr>
              <a:t>Discrimination Based On Arbitrary Qualities</a:t>
            </a:r>
            <a:endParaRPr lang="en-US" sz="4000" dirty="0">
              <a:latin typeface="Adobe Garamond Pro" pitchFamily="18" charset="0"/>
            </a:endParaRPr>
          </a:p>
        </p:txBody>
      </p:sp>
      <p:sp>
        <p:nvSpPr>
          <p:cNvPr id="2" name="Rectangle 1"/>
          <p:cNvSpPr/>
          <p:nvPr/>
        </p:nvSpPr>
        <p:spPr>
          <a:xfrm>
            <a:off x="914400" y="1905000"/>
            <a:ext cx="7577470" cy="4524315"/>
          </a:xfrm>
          <a:prstGeom prst="rect">
            <a:avLst/>
          </a:prstGeom>
        </p:spPr>
        <p:txBody>
          <a:bodyPr wrap="square">
            <a:spAutoFit/>
          </a:bodyPr>
          <a:lstStyle/>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r>
              <a:rPr lang="en-US" dirty="0" smtClean="0">
                <a:latin typeface="Adobe Garamond Pro" pitchFamily="18" charset="0"/>
              </a:rPr>
              <a:t>“Women are persons in matters of pains and penalties, but are not persons in matters of rights and privileges.”</a:t>
            </a:r>
          </a:p>
          <a:p>
            <a:pPr lvl="0" algn="ctr"/>
            <a:r>
              <a:rPr lang="en-US" i="1" dirty="0" smtClean="0">
                <a:latin typeface="Adobe Garamond Pro" pitchFamily="18" charset="0"/>
              </a:rPr>
              <a:t>The British North America  Act of 1867</a:t>
            </a:r>
            <a:endParaRPr lang="en-US" i="1" dirty="0">
              <a:latin typeface="Adobe Garamond Pro"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 y="2255520"/>
            <a:ext cx="7246620" cy="2346960"/>
          </a:xfrm>
          <a:prstGeom prst="rect">
            <a:avLst/>
          </a:prstGeom>
        </p:spPr>
      </p:pic>
    </p:spTree>
    <p:extLst>
      <p:ext uri="{BB962C8B-B14F-4D97-AF65-F5344CB8AC3E}">
        <p14:creationId xmlns:p14="http://schemas.microsoft.com/office/powerpoint/2010/main" val="2443165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1323439"/>
          </a:xfrm>
          <a:prstGeom prst="rect">
            <a:avLst/>
          </a:prstGeom>
          <a:noFill/>
        </p:spPr>
        <p:txBody>
          <a:bodyPr wrap="square" rtlCol="0">
            <a:spAutoFit/>
          </a:bodyPr>
          <a:lstStyle/>
          <a:p>
            <a:pPr algn="ctr"/>
            <a:r>
              <a:rPr lang="en-US" sz="4000" dirty="0" smtClean="0">
                <a:latin typeface="Adobe Garamond Pro" pitchFamily="18" charset="0"/>
              </a:rPr>
              <a:t>Discrimination Based On Arbitrary Qualities</a:t>
            </a:r>
            <a:endParaRPr lang="en-US" sz="4000" dirty="0">
              <a:latin typeface="Adobe Garamond Pro" pitchFamily="18" charset="0"/>
            </a:endParaRPr>
          </a:p>
        </p:txBody>
      </p:sp>
      <p:pic>
        <p:nvPicPr>
          <p:cNvPr id="5122" name="Picture 2" descr="http://images3.wikia.nocookie.net/__cb20130519180020/creepypasta/images/4/49/1280px-Ebensee_concentration_camp_prisoners_19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692" y="1905000"/>
            <a:ext cx="5914416"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08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696200" cy="1323439"/>
          </a:xfrm>
          <a:prstGeom prst="rect">
            <a:avLst/>
          </a:prstGeom>
          <a:noFill/>
        </p:spPr>
        <p:txBody>
          <a:bodyPr wrap="square" rtlCol="0">
            <a:spAutoFit/>
          </a:bodyPr>
          <a:lstStyle/>
          <a:p>
            <a:pPr algn="ctr"/>
            <a:r>
              <a:rPr lang="en-US" sz="4000" dirty="0" smtClean="0">
                <a:latin typeface="Adobe Garamond Pro" pitchFamily="18" charset="0"/>
              </a:rPr>
              <a:t>Discrimination Based On Arbitrary Qualities</a:t>
            </a:r>
            <a:endParaRPr lang="en-US" sz="4000" dirty="0">
              <a:latin typeface="Adobe Garamond Pro" pitchFamily="18" charset="0"/>
            </a:endParaRPr>
          </a:p>
        </p:txBody>
      </p:sp>
      <p:sp>
        <p:nvSpPr>
          <p:cNvPr id="2" name="Rectangle 1"/>
          <p:cNvSpPr/>
          <p:nvPr/>
        </p:nvSpPr>
        <p:spPr>
          <a:xfrm>
            <a:off x="914400" y="1905000"/>
            <a:ext cx="7577470" cy="4801314"/>
          </a:xfrm>
          <a:prstGeom prst="rect">
            <a:avLst/>
          </a:prstGeom>
        </p:spPr>
        <p:txBody>
          <a:bodyPr wrap="square">
            <a:spAutoFit/>
          </a:bodyPr>
          <a:lstStyle/>
          <a:p>
            <a:pPr lvl="0"/>
            <a:endParaRPr lang="en-US" dirty="0" smtClean="0">
              <a:latin typeface="Adobe Garamond Pro" pitchFamily="18" charset="0"/>
            </a:endParaRPr>
          </a:p>
          <a:p>
            <a:pPr lvl="0"/>
            <a:endParaRPr lang="en-US" dirty="0">
              <a:latin typeface="Adobe Garamond Pro" pitchFamily="18" charset="0"/>
            </a:endParaRPr>
          </a:p>
          <a:p>
            <a:pPr lvl="0"/>
            <a:endParaRPr lang="en-US" dirty="0" smtClean="0">
              <a:latin typeface="Adobe Garamond Pro" pitchFamily="18" charset="0"/>
            </a:endParaRPr>
          </a:p>
          <a:p>
            <a:pPr lvl="0"/>
            <a:endParaRPr lang="en-US" dirty="0">
              <a:latin typeface="Adobe Garamond Pro" pitchFamily="18" charset="0"/>
            </a:endParaRPr>
          </a:p>
          <a:p>
            <a:pPr lvl="0"/>
            <a:endParaRPr lang="en-US" dirty="0" smtClean="0">
              <a:latin typeface="Adobe Garamond Pro" pitchFamily="18" charset="0"/>
            </a:endParaRPr>
          </a:p>
          <a:p>
            <a:pPr lvl="0"/>
            <a:endParaRPr lang="en-US" dirty="0">
              <a:latin typeface="Adobe Garamond Pro" pitchFamily="18" charset="0"/>
            </a:endParaRPr>
          </a:p>
          <a:p>
            <a:pPr lvl="0"/>
            <a:endParaRPr lang="en-US" dirty="0" smtClean="0">
              <a:latin typeface="Adobe Garamond Pro" pitchFamily="18" charset="0"/>
            </a:endParaRPr>
          </a:p>
          <a:p>
            <a:pPr lvl="0"/>
            <a:endParaRPr lang="en-US" dirty="0">
              <a:latin typeface="Adobe Garamond Pro" pitchFamily="18" charset="0"/>
            </a:endParaRPr>
          </a:p>
          <a:p>
            <a:pPr lvl="0"/>
            <a:endParaRPr lang="en-US" dirty="0" smtClean="0">
              <a:latin typeface="Adobe Garamond Pro" pitchFamily="18" charset="0"/>
            </a:endParaRPr>
          </a:p>
          <a:p>
            <a:pPr lvl="0"/>
            <a:endParaRPr lang="en-US" dirty="0">
              <a:latin typeface="Adobe Garamond Pro" pitchFamily="18" charset="0"/>
            </a:endParaRPr>
          </a:p>
          <a:p>
            <a:pPr lvl="0"/>
            <a:endParaRPr lang="en-US" dirty="0" smtClean="0">
              <a:latin typeface="Adobe Garamond Pro" pitchFamily="18" charset="0"/>
            </a:endParaRPr>
          </a:p>
          <a:p>
            <a:pPr lvl="0"/>
            <a:r>
              <a:rPr lang="en-US" dirty="0" smtClean="0">
                <a:latin typeface="Adobe Garamond Pro" pitchFamily="18" charset="0"/>
              </a:rPr>
              <a:t>“Human babies are not born self-aware, or capable of grasping that they exist over time. They are not persons. [Therefore], the life of a newborn is of less value than the life of a pig, a dog, or a chimpanzee.”</a:t>
            </a:r>
          </a:p>
          <a:p>
            <a:pPr lvl="0"/>
            <a:endParaRPr lang="en-US" dirty="0" smtClean="0">
              <a:latin typeface="Adobe Garamond Pro" pitchFamily="18" charset="0"/>
            </a:endParaRPr>
          </a:p>
          <a:p>
            <a:pPr lvl="0"/>
            <a:r>
              <a:rPr lang="en-US" i="1" dirty="0" smtClean="0">
                <a:latin typeface="Adobe Garamond Pro" pitchFamily="18" charset="0"/>
              </a:rPr>
              <a:t>-Peter Singer, Practical Ethics</a:t>
            </a:r>
          </a:p>
          <a:p>
            <a:pPr lvl="0"/>
            <a:r>
              <a:rPr lang="en-US" i="1" dirty="0" smtClean="0">
                <a:latin typeface="Adobe Garamond Pro" pitchFamily="18" charset="0"/>
              </a:rPr>
              <a:t>(Cambridge: Cambridge University Press, 1979), 122-3</a:t>
            </a:r>
            <a:endParaRPr lang="en-US" i="1" dirty="0">
              <a:latin typeface="Adobe Garamond Pro"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15" y="1604793"/>
            <a:ext cx="2182567" cy="3276600"/>
          </a:xfrm>
          <a:prstGeom prst="rect">
            <a:avLst/>
          </a:prstGeom>
        </p:spPr>
      </p:pic>
    </p:spTree>
    <p:extLst>
      <p:ext uri="{BB962C8B-B14F-4D97-AF65-F5344CB8AC3E}">
        <p14:creationId xmlns:p14="http://schemas.microsoft.com/office/powerpoint/2010/main" val="2873110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696200" cy="1323439"/>
          </a:xfrm>
          <a:prstGeom prst="rect">
            <a:avLst/>
          </a:prstGeom>
          <a:noFill/>
        </p:spPr>
        <p:txBody>
          <a:bodyPr wrap="square" rtlCol="0">
            <a:spAutoFit/>
          </a:bodyPr>
          <a:lstStyle/>
          <a:p>
            <a:pPr algn="ctr"/>
            <a:r>
              <a:rPr lang="en-US" sz="4000" dirty="0" smtClean="0">
                <a:latin typeface="Adobe Garamond Pro" pitchFamily="18" charset="0"/>
              </a:rPr>
              <a:t>Discrimination Based On Arbitrary Qualities</a:t>
            </a:r>
            <a:endParaRPr lang="en-US" sz="4000" dirty="0">
              <a:latin typeface="Adobe Garamond Pro" pitchFamily="18" charset="0"/>
            </a:endParaRPr>
          </a:p>
        </p:txBody>
      </p:sp>
      <p:sp>
        <p:nvSpPr>
          <p:cNvPr id="2" name="Rectangle 1"/>
          <p:cNvSpPr/>
          <p:nvPr/>
        </p:nvSpPr>
        <p:spPr>
          <a:xfrm>
            <a:off x="914400" y="1905000"/>
            <a:ext cx="7577470" cy="4524315"/>
          </a:xfrm>
          <a:prstGeom prst="rect">
            <a:avLst/>
          </a:prstGeom>
        </p:spPr>
        <p:txBody>
          <a:bodyPr wrap="square">
            <a:spAutoFit/>
          </a:bodyPr>
          <a:lstStyle/>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endParaRPr lang="en-US" dirty="0">
              <a:latin typeface="Adobe Garamond Pro" pitchFamily="18" charset="0"/>
            </a:endParaRPr>
          </a:p>
          <a:p>
            <a:pPr lvl="0" algn="ctr"/>
            <a:endParaRPr lang="en-US" dirty="0" smtClean="0">
              <a:latin typeface="Adobe Garamond Pro" pitchFamily="18" charset="0"/>
            </a:endParaRPr>
          </a:p>
          <a:p>
            <a:pPr lvl="0" algn="ctr"/>
            <a:r>
              <a:rPr lang="en-US" dirty="0" smtClean="0">
                <a:latin typeface="Adobe Garamond Pro" pitchFamily="18" charset="0"/>
              </a:rPr>
              <a:t>“The law of Canada does not recognize the unborn child as a legal person possessing rights.”</a:t>
            </a:r>
          </a:p>
          <a:p>
            <a:pPr lvl="0" algn="ctr"/>
            <a:endParaRPr lang="en-US" dirty="0" smtClean="0">
              <a:latin typeface="Adobe Garamond Pro" pitchFamily="18" charset="0"/>
            </a:endParaRPr>
          </a:p>
          <a:p>
            <a:pPr lvl="0" algn="ctr"/>
            <a:r>
              <a:rPr lang="en-US" i="1" dirty="0" smtClean="0">
                <a:latin typeface="Adobe Garamond Pro" pitchFamily="18" charset="0"/>
              </a:rPr>
              <a:t>-Canadian Supreme Court</a:t>
            </a:r>
          </a:p>
          <a:p>
            <a:pPr lvl="0" algn="ctr"/>
            <a:r>
              <a:rPr lang="en-US" i="1" dirty="0" smtClean="0">
                <a:latin typeface="Adobe Garamond Pro" pitchFamily="18" charset="0"/>
              </a:rPr>
              <a:t>Winnipeg Child and Family Services Case, 1997</a:t>
            </a:r>
            <a:endParaRPr lang="en-US" i="1" dirty="0">
              <a:latin typeface="Adobe Garamond Pro"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534454"/>
            <a:ext cx="6629400" cy="3314700"/>
          </a:xfrm>
          <a:prstGeom prst="rect">
            <a:avLst/>
          </a:prstGeom>
        </p:spPr>
      </p:pic>
    </p:spTree>
    <p:extLst>
      <p:ext uri="{BB962C8B-B14F-4D97-AF65-F5344CB8AC3E}">
        <p14:creationId xmlns:p14="http://schemas.microsoft.com/office/powerpoint/2010/main" val="4169369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696200" cy="707886"/>
          </a:xfrm>
          <a:prstGeom prst="rect">
            <a:avLst/>
          </a:prstGeom>
          <a:noFill/>
        </p:spPr>
        <p:txBody>
          <a:bodyPr wrap="square" rtlCol="0">
            <a:spAutoFit/>
          </a:bodyPr>
          <a:lstStyle/>
          <a:p>
            <a:pPr algn="ctr"/>
            <a:r>
              <a:rPr lang="en-US" sz="4000" dirty="0" smtClean="0">
                <a:latin typeface="Adobe Garamond Pro" pitchFamily="18" charset="0"/>
              </a:rPr>
              <a:t>Substance View of Personhood</a:t>
            </a:r>
            <a:endParaRPr lang="en-US" sz="4000" dirty="0">
              <a:latin typeface="Adobe Garamond Pro" pitchFamily="18" charset="0"/>
            </a:endParaRPr>
          </a:p>
        </p:txBody>
      </p:sp>
      <p:pic>
        <p:nvPicPr>
          <p:cNvPr id="2050" name="Picture 2" descr="http://upload.wikimedia.org/wikipedia/en/b/b8/HortonHearsAWhoBook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32766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73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696200" cy="707886"/>
          </a:xfrm>
          <a:prstGeom prst="rect">
            <a:avLst/>
          </a:prstGeom>
          <a:noFill/>
        </p:spPr>
        <p:txBody>
          <a:bodyPr wrap="square" rtlCol="0">
            <a:spAutoFit/>
          </a:bodyPr>
          <a:lstStyle/>
          <a:p>
            <a:pPr algn="ctr"/>
            <a:r>
              <a:rPr lang="en-US" sz="4000" dirty="0" smtClean="0">
                <a:latin typeface="Adobe Garamond Pro" pitchFamily="18" charset="0"/>
              </a:rPr>
              <a:t>Substance </a:t>
            </a:r>
            <a:r>
              <a:rPr lang="en-US" sz="4000" dirty="0" err="1" smtClean="0">
                <a:latin typeface="Adobe Garamond Pro" pitchFamily="18" charset="0"/>
              </a:rPr>
              <a:t>vs</a:t>
            </a:r>
            <a:r>
              <a:rPr lang="en-US" sz="4000" dirty="0" smtClean="0">
                <a:latin typeface="Adobe Garamond Pro" pitchFamily="18" charset="0"/>
              </a:rPr>
              <a:t> Property</a:t>
            </a:r>
            <a:endParaRPr lang="en-US" sz="4000" dirty="0">
              <a:latin typeface="Adobe Garamond Pro" pitchFamily="18" charset="0"/>
            </a:endParaRPr>
          </a:p>
        </p:txBody>
      </p:sp>
      <p:pic>
        <p:nvPicPr>
          <p:cNvPr id="3074" name="Picture 2" descr="http://3.bp.blogspot.com/-_f5cy2bCPsA/T7XyCilPtyI/AAAAAAAAAeU/vqaggy6DDxQ/s400/michael+jackson+childh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70933"/>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ages2.fanpop.com/image/photos/13000000/MJ-in-1982-michael-jackson-13049861-1190-1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0306" y="1152736"/>
            <a:ext cx="2515547" cy="25366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227.photobucket.com/albums/dd252/justinchin3399/Michael_Jackson1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771" y="1143000"/>
            <a:ext cx="2511425" cy="25561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4.bp.blogspot.com/-tydnIs4pMcY/T4ZZqLXL6ZI/AAAAAAAAC5g/qCaPBweJfaE/s1600/vibe-magazine-photo-shoot(139)-m-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3805680"/>
            <a:ext cx="2352533" cy="300133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djsdoingwork.files.wordpress.com/2013/06/mj-michael-jackson-2002-2009-12438980-2381-18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431" y="3971842"/>
            <a:ext cx="3155071" cy="246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2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Distinction Without A Difference</a:t>
            </a:r>
            <a:endParaRPr lang="en-US" sz="3200" dirty="0">
              <a:latin typeface="Adobe Garamond Pro" pitchFamily="18" charset="0"/>
            </a:endParaRPr>
          </a:p>
        </p:txBody>
      </p:sp>
      <p:sp>
        <p:nvSpPr>
          <p:cNvPr id="5" name="TextBox 4"/>
          <p:cNvSpPr txBox="1"/>
          <p:nvPr/>
        </p:nvSpPr>
        <p:spPr>
          <a:xfrm>
            <a:off x="905540" y="1587795"/>
            <a:ext cx="7247860" cy="954107"/>
          </a:xfrm>
          <a:prstGeom prst="rect">
            <a:avLst/>
          </a:prstGeom>
          <a:noFill/>
        </p:spPr>
        <p:txBody>
          <a:bodyPr wrap="square" rtlCol="0">
            <a:spAutoFit/>
          </a:bodyPr>
          <a:lstStyle/>
          <a:p>
            <a:pPr algn="just"/>
            <a:r>
              <a:rPr lang="en-US" sz="2800" dirty="0" smtClean="0">
                <a:latin typeface="Adobe Garamond Pro" pitchFamily="18" charset="0"/>
              </a:rPr>
              <a:t>“The unborn may be human, but it is not a person!”</a:t>
            </a:r>
            <a:endParaRPr lang="en-US" sz="2800" dirty="0">
              <a:latin typeface="Adobe Garamond Pro" pitchFamily="18" charset="0"/>
            </a:endParaRPr>
          </a:p>
        </p:txBody>
      </p:sp>
      <p:sp>
        <p:nvSpPr>
          <p:cNvPr id="2" name="Rectangle 1"/>
          <p:cNvSpPr/>
          <p:nvPr/>
        </p:nvSpPr>
        <p:spPr>
          <a:xfrm>
            <a:off x="905540" y="4267200"/>
            <a:ext cx="305686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Human Non-Persons</a:t>
            </a:r>
            <a:endParaRPr lang="en-US" sz="2000" b="1" dirty="0"/>
          </a:p>
        </p:txBody>
      </p:sp>
      <p:sp>
        <p:nvSpPr>
          <p:cNvPr id="3" name="Rectangle 2"/>
          <p:cNvSpPr/>
          <p:nvPr/>
        </p:nvSpPr>
        <p:spPr>
          <a:xfrm>
            <a:off x="5334000" y="4267200"/>
            <a:ext cx="3048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Human Persons</a:t>
            </a:r>
            <a:endParaRPr lang="en-US" sz="2000" b="1" dirty="0"/>
          </a:p>
        </p:txBody>
      </p:sp>
      <p:cxnSp>
        <p:nvCxnSpPr>
          <p:cNvPr id="9" name="Straight Connector 8"/>
          <p:cNvCxnSpPr/>
          <p:nvPr/>
        </p:nvCxnSpPr>
        <p:spPr>
          <a:xfrm>
            <a:off x="4648200" y="371856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24000" y="5410200"/>
            <a:ext cx="1981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Can Kill</a:t>
            </a:r>
            <a:endParaRPr lang="en-US" sz="2000" b="1" dirty="0"/>
          </a:p>
        </p:txBody>
      </p:sp>
      <p:sp>
        <p:nvSpPr>
          <p:cNvPr id="14" name="Oval 13"/>
          <p:cNvSpPr/>
          <p:nvPr/>
        </p:nvSpPr>
        <p:spPr>
          <a:xfrm>
            <a:off x="5829300" y="5410200"/>
            <a:ext cx="2057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Cannot Kill</a:t>
            </a:r>
            <a:endParaRPr lang="en-US" sz="2000" b="1" dirty="0"/>
          </a:p>
        </p:txBody>
      </p:sp>
      <p:sp>
        <p:nvSpPr>
          <p:cNvPr id="15" name="TextBox 14"/>
          <p:cNvSpPr txBox="1"/>
          <p:nvPr/>
        </p:nvSpPr>
        <p:spPr>
          <a:xfrm>
            <a:off x="2743200" y="2667000"/>
            <a:ext cx="3886200" cy="400110"/>
          </a:xfrm>
          <a:prstGeom prst="rect">
            <a:avLst/>
          </a:prstGeom>
          <a:noFill/>
        </p:spPr>
        <p:txBody>
          <a:bodyPr wrap="square" rtlCol="0">
            <a:spAutoFit/>
          </a:bodyPr>
          <a:lstStyle/>
          <a:p>
            <a:pPr algn="ctr"/>
            <a:r>
              <a:rPr lang="en-US" sz="2000" b="1" dirty="0" smtClean="0">
                <a:solidFill>
                  <a:srgbClr val="FFFF00"/>
                </a:solidFill>
              </a:rPr>
              <a:t>What’s the difference???</a:t>
            </a:r>
            <a:endParaRPr lang="en-US" sz="2000" b="1" dirty="0">
              <a:solidFill>
                <a:srgbClr val="FFFF00"/>
              </a:solidFill>
            </a:endParaRPr>
          </a:p>
        </p:txBody>
      </p:sp>
    </p:spTree>
    <p:extLst>
      <p:ext uri="{BB962C8B-B14F-4D97-AF65-F5344CB8AC3E}">
        <p14:creationId xmlns:p14="http://schemas.microsoft.com/office/powerpoint/2010/main" val="3624109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696200" cy="707886"/>
          </a:xfrm>
          <a:prstGeom prst="rect">
            <a:avLst/>
          </a:prstGeom>
          <a:noFill/>
        </p:spPr>
        <p:txBody>
          <a:bodyPr wrap="square" rtlCol="0">
            <a:spAutoFit/>
          </a:bodyPr>
          <a:lstStyle/>
          <a:p>
            <a:pPr algn="ctr"/>
            <a:r>
              <a:rPr lang="en-US" sz="4000" dirty="0" smtClean="0">
                <a:latin typeface="Adobe Garamond Pro" pitchFamily="18" charset="0"/>
              </a:rPr>
              <a:t>Substance </a:t>
            </a:r>
            <a:r>
              <a:rPr lang="en-US" sz="4000" dirty="0" err="1" smtClean="0">
                <a:latin typeface="Adobe Garamond Pro" pitchFamily="18" charset="0"/>
              </a:rPr>
              <a:t>vs</a:t>
            </a:r>
            <a:r>
              <a:rPr lang="en-US" sz="4000" dirty="0" smtClean="0">
                <a:latin typeface="Adobe Garamond Pro" pitchFamily="18" charset="0"/>
              </a:rPr>
              <a:t> Property</a:t>
            </a:r>
            <a:endParaRPr lang="en-US" sz="4000" dirty="0">
              <a:latin typeface="Adobe Garamond Pro" pitchFamily="18" charset="0"/>
            </a:endParaRPr>
          </a:p>
        </p:txBody>
      </p:sp>
      <p:pic>
        <p:nvPicPr>
          <p:cNvPr id="4098" name="Picture 2" descr="https://carancestry.com/wp-content/uploads/2014/04/delor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81198"/>
            <a:ext cx="4868028" cy="28193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hewatchery.com/images/H/FOSSIL-ME3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57296"/>
            <a:ext cx="2979352"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05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The Pro-Life Position</a:t>
            </a:r>
            <a:endParaRPr lang="en-US" sz="4000" dirty="0">
              <a:latin typeface="Adobe Garamond Pro" pitchFamily="18" charset="0"/>
            </a:endParaRPr>
          </a:p>
        </p:txBody>
      </p:sp>
      <p:sp>
        <p:nvSpPr>
          <p:cNvPr id="2" name="Rectangle 1"/>
          <p:cNvSpPr/>
          <p:nvPr/>
        </p:nvSpPr>
        <p:spPr>
          <a:xfrm>
            <a:off x="457200" y="1828800"/>
            <a:ext cx="8305800" cy="2246769"/>
          </a:xfrm>
          <a:prstGeom prst="rect">
            <a:avLst/>
          </a:prstGeom>
        </p:spPr>
        <p:txBody>
          <a:bodyPr wrap="square">
            <a:spAutoFit/>
          </a:bodyPr>
          <a:lstStyle/>
          <a:p>
            <a:r>
              <a:rPr lang="en-US" sz="2800" dirty="0" smtClean="0">
                <a:latin typeface="Adobe Garamond Pro" panose="02020502060506020403" pitchFamily="18" charset="0"/>
              </a:rPr>
              <a:t>Philosophically </a:t>
            </a:r>
            <a:r>
              <a:rPr lang="en-US" sz="2800" dirty="0">
                <a:latin typeface="Adobe Garamond Pro" panose="02020502060506020403" pitchFamily="18" charset="0"/>
              </a:rPr>
              <a:t>there is no morally significant difference between the embryo you once were and the adult you are today. Differences of size, level of development, environment and degree of dependency are not relevant in the way that abortion advocates need them to be. </a:t>
            </a:r>
          </a:p>
        </p:txBody>
      </p:sp>
    </p:spTree>
    <p:extLst>
      <p:ext uri="{BB962C8B-B14F-4D97-AF65-F5344CB8AC3E}">
        <p14:creationId xmlns:p14="http://schemas.microsoft.com/office/powerpoint/2010/main" val="2089057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The Pro-Life Position</a:t>
            </a:r>
            <a:endParaRPr lang="en-US" sz="4000" dirty="0">
              <a:latin typeface="Adobe Garamond Pro" pitchFamily="18" charset="0"/>
            </a:endParaRPr>
          </a:p>
        </p:txBody>
      </p:sp>
      <p:sp>
        <p:nvSpPr>
          <p:cNvPr id="2" name="Rectangle 1"/>
          <p:cNvSpPr/>
          <p:nvPr/>
        </p:nvSpPr>
        <p:spPr>
          <a:xfrm>
            <a:off x="381000" y="1828800"/>
            <a:ext cx="8305800" cy="2677656"/>
          </a:xfrm>
          <a:prstGeom prst="rect">
            <a:avLst/>
          </a:prstGeom>
        </p:spPr>
        <p:txBody>
          <a:bodyPr wrap="square">
            <a:spAutoFit/>
          </a:bodyPr>
          <a:lstStyle/>
          <a:p>
            <a:pPr lvl="0" algn="just"/>
            <a:r>
              <a:rPr lang="en-US" sz="2800" dirty="0" smtClean="0">
                <a:latin typeface="Adobe Garamond Pro" pitchFamily="18" charset="0"/>
              </a:rPr>
              <a:t>The pro-life view is that no human being – regardless of size, level of development, race, gender, or place of residence – should be excluded from the community of human persons. Our view of humanity is inclusive, wide open to all – especially to those who are small, vulnerable, and defenseless.</a:t>
            </a:r>
            <a:endParaRPr lang="en-US" sz="2800" dirty="0">
              <a:latin typeface="Adobe Garamond Pro" pitchFamily="18" charset="0"/>
            </a:endParaRPr>
          </a:p>
        </p:txBody>
      </p:sp>
    </p:spTree>
    <p:extLst>
      <p:ext uri="{BB962C8B-B14F-4D97-AF65-F5344CB8AC3E}">
        <p14:creationId xmlns:p14="http://schemas.microsoft.com/office/powerpoint/2010/main" val="266250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What Makes Humans Valuable ?</a:t>
            </a:r>
            <a:endParaRPr lang="en-US" sz="3200" dirty="0">
              <a:latin typeface="Adobe Garamond Pro" pitchFamily="18" charset="0"/>
            </a:endParaRPr>
          </a:p>
        </p:txBody>
      </p:sp>
      <p:sp>
        <p:nvSpPr>
          <p:cNvPr id="5" name="TextBox 4"/>
          <p:cNvSpPr txBox="1"/>
          <p:nvPr/>
        </p:nvSpPr>
        <p:spPr>
          <a:xfrm>
            <a:off x="905540" y="1587795"/>
            <a:ext cx="7247860" cy="2246769"/>
          </a:xfrm>
          <a:prstGeom prst="rect">
            <a:avLst/>
          </a:prstGeom>
          <a:noFill/>
        </p:spPr>
        <p:txBody>
          <a:bodyPr wrap="square" rtlCol="0">
            <a:spAutoFit/>
          </a:bodyPr>
          <a:lstStyle/>
          <a:p>
            <a:pPr algn="just"/>
            <a:r>
              <a:rPr lang="en-US" sz="2800" dirty="0" smtClean="0">
                <a:latin typeface="Adobe Garamond Pro" pitchFamily="18" charset="0"/>
              </a:rPr>
              <a:t>“Humans </a:t>
            </a:r>
            <a:r>
              <a:rPr lang="en-US" sz="2800" dirty="0">
                <a:latin typeface="Adobe Garamond Pro" pitchFamily="18" charset="0"/>
              </a:rPr>
              <a:t>have intrinsic </a:t>
            </a:r>
            <a:r>
              <a:rPr lang="en-US" sz="2800" dirty="0" smtClean="0">
                <a:latin typeface="Adobe Garamond Pro" pitchFamily="18" charset="0"/>
              </a:rPr>
              <a:t>value, </a:t>
            </a:r>
            <a:r>
              <a:rPr lang="en-US" sz="2800" dirty="0">
                <a:latin typeface="Adobe Garamond Pro" pitchFamily="18" charset="0"/>
              </a:rPr>
              <a:t>and are not valuable because of some function they can perform. If </a:t>
            </a:r>
            <a:r>
              <a:rPr lang="en-US" sz="2800" dirty="0" smtClean="0">
                <a:latin typeface="Adobe Garamond Pro" pitchFamily="18" charset="0"/>
              </a:rPr>
              <a:t>humans </a:t>
            </a:r>
            <a:r>
              <a:rPr lang="en-US" sz="2800" dirty="0">
                <a:latin typeface="Adobe Garamond Pro" pitchFamily="18" charset="0"/>
              </a:rPr>
              <a:t>are </a:t>
            </a:r>
            <a:r>
              <a:rPr lang="en-US" sz="2800" dirty="0" smtClean="0">
                <a:latin typeface="Adobe Garamond Pro" pitchFamily="18" charset="0"/>
              </a:rPr>
              <a:t>valuable </a:t>
            </a:r>
            <a:r>
              <a:rPr lang="en-US" sz="2800" dirty="0">
                <a:latin typeface="Adobe Garamond Pro" pitchFamily="18" charset="0"/>
              </a:rPr>
              <a:t>simply because of some function there will be difficulty </a:t>
            </a:r>
            <a:r>
              <a:rPr lang="en-US" sz="2800" dirty="0" smtClean="0">
                <a:latin typeface="Adobe Garamond Pro" pitchFamily="18" charset="0"/>
              </a:rPr>
              <a:t>justifying </a:t>
            </a:r>
            <a:r>
              <a:rPr lang="en-US" sz="2800" dirty="0">
                <a:latin typeface="Adobe Garamond Pro" pitchFamily="18" charset="0"/>
              </a:rPr>
              <a:t>the value for all humans</a:t>
            </a:r>
            <a:r>
              <a:rPr lang="en-US" sz="2800" dirty="0" smtClean="0">
                <a:latin typeface="Adobe Garamond Pro" pitchFamily="18" charset="0"/>
              </a:rPr>
              <a:t>.”</a:t>
            </a:r>
            <a:endParaRPr lang="en-US" sz="2800" dirty="0">
              <a:latin typeface="Adobe Garamond Pro" pitchFamily="18" charset="0"/>
            </a:endParaRPr>
          </a:p>
        </p:txBody>
      </p:sp>
      <p:pic>
        <p:nvPicPr>
          <p:cNvPr id="2050" name="Picture 2" descr="http://patterico.com/images/8week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343400"/>
            <a:ext cx="2054225" cy="21076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na\Pictures\_Jackson Jones\hospital photo shoot Celebrate Baby Our 360 Newborn\{2cb2d509-ede6-48cd-8ff9-406f1c4a0f77}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343401"/>
            <a:ext cx="2714819" cy="210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07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584775"/>
          </a:xfrm>
          <a:prstGeom prst="rect">
            <a:avLst/>
          </a:prstGeom>
          <a:noFill/>
        </p:spPr>
        <p:txBody>
          <a:bodyPr wrap="square" rtlCol="0">
            <a:spAutoFit/>
          </a:bodyPr>
          <a:lstStyle/>
          <a:p>
            <a:pPr algn="ctr"/>
            <a:r>
              <a:rPr lang="en-US" sz="3200" dirty="0" smtClean="0">
                <a:latin typeface="Adobe Garamond Pro" pitchFamily="18" charset="0"/>
              </a:rPr>
              <a:t>The </a:t>
            </a:r>
            <a:r>
              <a:rPr lang="en-US" sz="3200" dirty="0" smtClean="0">
                <a:solidFill>
                  <a:srgbClr val="FFFF00"/>
                </a:solidFill>
                <a:latin typeface="Adobe Garamond Pro" pitchFamily="18" charset="0"/>
              </a:rPr>
              <a:t>S.L.E.D.</a:t>
            </a:r>
            <a:r>
              <a:rPr lang="en-US" sz="3200" dirty="0" smtClean="0">
                <a:latin typeface="Adobe Garamond Pro" pitchFamily="18" charset="0"/>
              </a:rPr>
              <a:t> Test</a:t>
            </a:r>
            <a:endParaRPr lang="en-US" sz="3200" dirty="0">
              <a:latin typeface="Adobe Garamond Pro" pitchFamily="18" charset="0"/>
            </a:endParaRPr>
          </a:p>
        </p:txBody>
      </p:sp>
      <p:sp>
        <p:nvSpPr>
          <p:cNvPr id="5" name="TextBox 4"/>
          <p:cNvSpPr txBox="1"/>
          <p:nvPr/>
        </p:nvSpPr>
        <p:spPr>
          <a:xfrm>
            <a:off x="905540" y="1447800"/>
            <a:ext cx="7247860" cy="4893647"/>
          </a:xfrm>
          <a:prstGeom prst="rect">
            <a:avLst/>
          </a:prstGeom>
          <a:noFill/>
        </p:spPr>
        <p:txBody>
          <a:bodyPr wrap="square" rtlCol="0">
            <a:spAutoFit/>
          </a:bodyPr>
          <a:lstStyle/>
          <a:p>
            <a:pPr algn="just"/>
            <a:r>
              <a:rPr lang="en-US" sz="2800" dirty="0" smtClean="0">
                <a:latin typeface="Adobe Garamond Pro" pitchFamily="18" charset="0"/>
              </a:rPr>
              <a:t>The unborn differ from newborns in only four ways:</a:t>
            </a:r>
          </a:p>
          <a:p>
            <a:pPr algn="just"/>
            <a:endParaRPr lang="en-US" sz="2800" dirty="0" smtClean="0">
              <a:latin typeface="Adobe Garamond Pro" pitchFamily="18" charset="0"/>
            </a:endParaRPr>
          </a:p>
          <a:p>
            <a:pPr algn="just"/>
            <a:r>
              <a:rPr lang="en-US" sz="3600" b="1" dirty="0" smtClean="0">
                <a:solidFill>
                  <a:srgbClr val="FFFF00"/>
                </a:solidFill>
                <a:latin typeface="Adobe Garamond Pro" pitchFamily="18" charset="0"/>
              </a:rPr>
              <a:t>S</a:t>
            </a:r>
            <a:r>
              <a:rPr lang="en-US" sz="2800" dirty="0" smtClean="0">
                <a:latin typeface="Adobe Garamond Pro" pitchFamily="18" charset="0"/>
              </a:rPr>
              <a:t>ize</a:t>
            </a:r>
          </a:p>
          <a:p>
            <a:pPr algn="just"/>
            <a:endParaRPr lang="en-US" sz="2800" dirty="0">
              <a:latin typeface="Adobe Garamond Pro" pitchFamily="18" charset="0"/>
            </a:endParaRPr>
          </a:p>
          <a:p>
            <a:pPr algn="just"/>
            <a:r>
              <a:rPr lang="en-US" sz="3600" b="1" dirty="0" smtClean="0">
                <a:solidFill>
                  <a:srgbClr val="FFFF00"/>
                </a:solidFill>
                <a:latin typeface="Adobe Garamond Pro" pitchFamily="18" charset="0"/>
              </a:rPr>
              <a:t>L</a:t>
            </a:r>
            <a:r>
              <a:rPr lang="en-US" sz="2800" dirty="0" smtClean="0">
                <a:latin typeface="Adobe Garamond Pro" pitchFamily="18" charset="0"/>
              </a:rPr>
              <a:t>evel of Development</a:t>
            </a:r>
          </a:p>
          <a:p>
            <a:pPr algn="just"/>
            <a:endParaRPr lang="en-US" sz="2800" dirty="0">
              <a:latin typeface="Adobe Garamond Pro" pitchFamily="18" charset="0"/>
            </a:endParaRPr>
          </a:p>
          <a:p>
            <a:pPr algn="just"/>
            <a:r>
              <a:rPr lang="en-US" sz="3600" b="1" dirty="0" smtClean="0">
                <a:solidFill>
                  <a:srgbClr val="FFFF00"/>
                </a:solidFill>
                <a:latin typeface="Adobe Garamond Pro" pitchFamily="18" charset="0"/>
              </a:rPr>
              <a:t>E</a:t>
            </a:r>
            <a:r>
              <a:rPr lang="en-US" sz="2800" dirty="0" smtClean="0">
                <a:latin typeface="Adobe Garamond Pro" pitchFamily="18" charset="0"/>
              </a:rPr>
              <a:t>nvironment</a:t>
            </a:r>
          </a:p>
          <a:p>
            <a:pPr algn="just"/>
            <a:endParaRPr lang="en-US" sz="2800" dirty="0">
              <a:latin typeface="Adobe Garamond Pro" pitchFamily="18" charset="0"/>
            </a:endParaRPr>
          </a:p>
          <a:p>
            <a:pPr algn="just"/>
            <a:r>
              <a:rPr lang="en-US" sz="3600" b="1" dirty="0" smtClean="0">
                <a:solidFill>
                  <a:srgbClr val="FFFF00"/>
                </a:solidFill>
                <a:latin typeface="Adobe Garamond Pro" pitchFamily="18" charset="0"/>
              </a:rPr>
              <a:t>D</a:t>
            </a:r>
            <a:r>
              <a:rPr lang="en-US" sz="2800" dirty="0" smtClean="0">
                <a:latin typeface="Adobe Garamond Pro" pitchFamily="18" charset="0"/>
              </a:rPr>
              <a:t>egree of Dependency</a:t>
            </a:r>
            <a:endParaRPr lang="en-US" sz="2800" dirty="0">
              <a:latin typeface="Adobe Garamond Pro" pitchFamily="18" charset="0"/>
            </a:endParaRPr>
          </a:p>
        </p:txBody>
      </p:sp>
    </p:spTree>
    <p:extLst>
      <p:ext uri="{BB962C8B-B14F-4D97-AF65-F5344CB8AC3E}">
        <p14:creationId xmlns:p14="http://schemas.microsoft.com/office/powerpoint/2010/main" val="34333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Size (or Physical Appearance)</a:t>
            </a:r>
            <a:endParaRPr lang="en-US" sz="4000" dirty="0">
              <a:latin typeface="Adobe Garamond Pro" pitchFamily="18" charset="0"/>
            </a:endParaRPr>
          </a:p>
        </p:txBody>
      </p:sp>
      <p:pic>
        <p:nvPicPr>
          <p:cNvPr id="9218" name="Picture 2" descr="http://www.sledtest.org/wp-content/uploads/2013/03/siz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2269" y="1270936"/>
            <a:ext cx="5135661" cy="3529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4953000"/>
            <a:ext cx="7239000" cy="1015663"/>
          </a:xfrm>
          <a:prstGeom prst="rect">
            <a:avLst/>
          </a:prstGeom>
        </p:spPr>
        <p:txBody>
          <a:bodyPr wrap="square">
            <a:spAutoFit/>
          </a:bodyPr>
          <a:lstStyle/>
          <a:p>
            <a:pPr algn="just"/>
            <a:r>
              <a:rPr lang="en-US" sz="2000" dirty="0" smtClean="0">
                <a:latin typeface="Adobe Garamond Pro" pitchFamily="18" charset="0"/>
              </a:rPr>
              <a:t>Some </a:t>
            </a:r>
            <a:r>
              <a:rPr lang="en-US" sz="2000" dirty="0">
                <a:latin typeface="Adobe Garamond Pro" pitchFamily="18" charset="0"/>
              </a:rPr>
              <a:t>will argue that the unborn are tiny. But does size really matter? Men are generally larger than women, does this make men more valuable than women?</a:t>
            </a:r>
          </a:p>
        </p:txBody>
      </p:sp>
    </p:spTree>
    <p:extLst>
      <p:ext uri="{BB962C8B-B14F-4D97-AF65-F5344CB8AC3E}">
        <p14:creationId xmlns:p14="http://schemas.microsoft.com/office/powerpoint/2010/main" val="231268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2&quot; Eva Longoria made Joel McHale look like a giant (okay, he sort of is at 6'4&quot;) at the NBC Universal summer press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2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Level of Development</a:t>
            </a:r>
            <a:endParaRPr lang="en-US" sz="4000" dirty="0">
              <a:latin typeface="Adobe Garamond Pro" pitchFamily="18" charset="0"/>
            </a:endParaRPr>
          </a:p>
        </p:txBody>
      </p:sp>
      <p:pic>
        <p:nvPicPr>
          <p:cNvPr id="8194" name="Picture 2" descr="http://www.sledtest.org/wp-content/uploads/2013/03/developmen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995" y="1258186"/>
            <a:ext cx="5597697" cy="38472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5257800"/>
            <a:ext cx="7086600" cy="1015663"/>
          </a:xfrm>
          <a:prstGeom prst="rect">
            <a:avLst/>
          </a:prstGeom>
        </p:spPr>
        <p:txBody>
          <a:bodyPr wrap="square">
            <a:spAutoFit/>
          </a:bodyPr>
          <a:lstStyle/>
          <a:p>
            <a:pPr algn="just"/>
            <a:r>
              <a:rPr lang="en-US" sz="2000" dirty="0" smtClean="0">
                <a:latin typeface="Adobe Garamond Pro" pitchFamily="18" charset="0"/>
              </a:rPr>
              <a:t>The </a:t>
            </a:r>
            <a:r>
              <a:rPr lang="en-US" sz="2000" dirty="0">
                <a:latin typeface="Adobe Garamond Pro" pitchFamily="18" charset="0"/>
              </a:rPr>
              <a:t>unborn doesn’t have the same abilities as real persons. </a:t>
            </a:r>
            <a:r>
              <a:rPr lang="en-US" sz="2000" dirty="0" smtClean="0">
                <a:latin typeface="Adobe Garamond Pro" pitchFamily="18" charset="0"/>
              </a:rPr>
              <a:t>But two </a:t>
            </a:r>
            <a:r>
              <a:rPr lang="en-US" sz="2000" dirty="0">
                <a:latin typeface="Adobe Garamond Pro" pitchFamily="18" charset="0"/>
              </a:rPr>
              <a:t>year olds are less developed then 21 year olds, can we kill them? Peter Singer argues that we can kill babies up to 21 days.</a:t>
            </a:r>
          </a:p>
        </p:txBody>
      </p:sp>
    </p:spTree>
    <p:extLst>
      <p:ext uri="{BB962C8B-B14F-4D97-AF65-F5344CB8AC3E}">
        <p14:creationId xmlns:p14="http://schemas.microsoft.com/office/powerpoint/2010/main" val="1671428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Level of Development</a:t>
            </a:r>
            <a:endParaRPr lang="en-US" sz="4000" dirty="0">
              <a:latin typeface="Adobe Garamond Pro" pitchFamily="18" charset="0"/>
            </a:endParaRPr>
          </a:p>
        </p:txBody>
      </p:sp>
      <p:sp>
        <p:nvSpPr>
          <p:cNvPr id="2" name="Rectangle 1"/>
          <p:cNvSpPr/>
          <p:nvPr/>
        </p:nvSpPr>
        <p:spPr>
          <a:xfrm>
            <a:off x="3429000" y="1371600"/>
            <a:ext cx="5455693" cy="5324535"/>
          </a:xfrm>
          <a:prstGeom prst="rect">
            <a:avLst/>
          </a:prstGeom>
        </p:spPr>
        <p:txBody>
          <a:bodyPr wrap="square">
            <a:spAutoFit/>
          </a:bodyPr>
          <a:lstStyle/>
          <a:p>
            <a:pPr algn="just"/>
            <a:r>
              <a:rPr lang="en-US" sz="2000" dirty="0" smtClean="0"/>
              <a:t>“In </a:t>
            </a:r>
            <a:r>
              <a:rPr lang="en-US" sz="2000" dirty="0"/>
              <a:t>the most intelligent races...,there are a large number of women whose brains are closer in size to those of gorillas than to the most developed male brains. This inferiority is so obvious that no one can contest it for a moment; only its degree is worth discussion. All psychologists who have studied the intelligence of women, as well as poets and novelists, recognize today that they represent the most inferior forms of human evolution and that they are closer to children and savages than to an adult, civilized man. They excel in fickleness, inconstancy, absence of thought and logic, and incapacity to reason. Without a doubt there exist some distinguished women, very superior to the average man, but they are as exceptional as the birth of any monstrosity, as, for example, of a gorilla with two heads; consequently, we may neglect them entirely</a:t>
            </a:r>
            <a:r>
              <a:rPr lang="en-US" sz="2000" dirty="0" smtClean="0"/>
              <a:t>.” Gustave </a:t>
            </a:r>
            <a:r>
              <a:rPr lang="en-US" sz="2000" dirty="0" err="1" smtClean="0"/>
              <a:t>Lebon</a:t>
            </a:r>
            <a:r>
              <a:rPr lang="en-US" sz="2000" dirty="0" smtClean="0"/>
              <a:t>, French Psychologist (1879)</a:t>
            </a:r>
            <a:endParaRPr lang="en-US" sz="2000" dirty="0">
              <a:latin typeface="Adobe Garamond Pro"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2895600" cy="3348038"/>
          </a:xfrm>
          <a:prstGeom prst="rect">
            <a:avLst/>
          </a:prstGeom>
        </p:spPr>
      </p:pic>
    </p:spTree>
    <p:extLst>
      <p:ext uri="{BB962C8B-B14F-4D97-AF65-F5344CB8AC3E}">
        <p14:creationId xmlns:p14="http://schemas.microsoft.com/office/powerpoint/2010/main" val="326349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707886"/>
          </a:xfrm>
          <a:prstGeom prst="rect">
            <a:avLst/>
          </a:prstGeom>
          <a:noFill/>
        </p:spPr>
        <p:txBody>
          <a:bodyPr wrap="square" rtlCol="0">
            <a:spAutoFit/>
          </a:bodyPr>
          <a:lstStyle/>
          <a:p>
            <a:pPr algn="ctr"/>
            <a:r>
              <a:rPr lang="en-US" sz="4000" dirty="0" smtClean="0">
                <a:latin typeface="Adobe Garamond Pro" pitchFamily="18" charset="0"/>
              </a:rPr>
              <a:t>Environment</a:t>
            </a:r>
            <a:endParaRPr lang="en-US" sz="4000" dirty="0">
              <a:latin typeface="Adobe Garamond Pro" pitchFamily="18" charset="0"/>
            </a:endParaRPr>
          </a:p>
        </p:txBody>
      </p:sp>
      <p:pic>
        <p:nvPicPr>
          <p:cNvPr id="6148" name="Picture 4" descr="http://www.sledtest.org/wp-content/uploads/2013/03/environmen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98" y="1600199"/>
            <a:ext cx="5594604" cy="38450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5562600"/>
            <a:ext cx="6172200" cy="707886"/>
          </a:xfrm>
          <a:prstGeom prst="rect">
            <a:avLst/>
          </a:prstGeom>
        </p:spPr>
        <p:txBody>
          <a:bodyPr wrap="square">
            <a:spAutoFit/>
          </a:bodyPr>
          <a:lstStyle/>
          <a:p>
            <a:pPr lvl="0" algn="just"/>
            <a:r>
              <a:rPr lang="en-US" sz="2000" dirty="0" smtClean="0">
                <a:latin typeface="Adobe Garamond Pro" pitchFamily="18" charset="0"/>
              </a:rPr>
              <a:t>The </a:t>
            </a:r>
            <a:r>
              <a:rPr lang="en-US" sz="2000" dirty="0">
                <a:latin typeface="Adobe Garamond Pro" pitchFamily="18" charset="0"/>
              </a:rPr>
              <a:t>unborn isn’t located in the right place as real persons. This is implicit in abortion laws.</a:t>
            </a:r>
          </a:p>
        </p:txBody>
      </p:sp>
    </p:spTree>
    <p:extLst>
      <p:ext uri="{BB962C8B-B14F-4D97-AF65-F5344CB8AC3E}">
        <p14:creationId xmlns:p14="http://schemas.microsoft.com/office/powerpoint/2010/main" val="63474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831</TotalTime>
  <Words>966</Words>
  <Application>Microsoft Office PowerPoint</Application>
  <PresentationFormat>On-screen Show (4:3)</PresentationFormat>
  <Paragraphs>143</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Adobe Garamond Pro</vt:lpstr>
      <vt:lpstr>Arial</vt:lpstr>
      <vt:lpstr>Arial Narrow</vt:lpstr>
      <vt:lpstr>Calibri</vt:lpstr>
      <vt:lpstr>Horizon</vt:lpstr>
      <vt:lpstr>  Defending life:  Pro-Life apologetics 101 (philosophical Arguments for the value of the Unborn)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moral question of abortion</dc:title>
  <dc:creator>Anna</dc:creator>
  <cp:lastModifiedBy>Kedron Jones</cp:lastModifiedBy>
  <cp:revision>118</cp:revision>
  <dcterms:created xsi:type="dcterms:W3CDTF">2014-02-21T05:15:18Z</dcterms:created>
  <dcterms:modified xsi:type="dcterms:W3CDTF">2014-06-02T00:17:38Z</dcterms:modified>
</cp:coreProperties>
</file>