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305" r:id="rId2"/>
    <p:sldId id="306" r:id="rId3"/>
    <p:sldId id="310" r:id="rId4"/>
    <p:sldId id="257" r:id="rId5"/>
    <p:sldId id="293" r:id="rId6"/>
    <p:sldId id="294" r:id="rId7"/>
    <p:sldId id="258" r:id="rId8"/>
    <p:sldId id="295" r:id="rId9"/>
    <p:sldId id="323" r:id="rId10"/>
    <p:sldId id="267" r:id="rId11"/>
    <p:sldId id="259" r:id="rId12"/>
    <p:sldId id="296" r:id="rId13"/>
    <p:sldId id="297" r:id="rId14"/>
    <p:sldId id="298" r:id="rId15"/>
    <p:sldId id="299" r:id="rId16"/>
    <p:sldId id="300" r:id="rId17"/>
    <p:sldId id="301" r:id="rId18"/>
    <p:sldId id="302" r:id="rId19"/>
    <p:sldId id="303" r:id="rId20"/>
    <p:sldId id="304" r:id="rId21"/>
    <p:sldId id="311" r:id="rId22"/>
    <p:sldId id="312" r:id="rId23"/>
    <p:sldId id="313" r:id="rId24"/>
    <p:sldId id="314" r:id="rId25"/>
    <p:sldId id="315" r:id="rId26"/>
    <p:sldId id="316" r:id="rId27"/>
    <p:sldId id="317" r:id="rId28"/>
    <p:sldId id="318" r:id="rId29"/>
    <p:sldId id="320" r:id="rId30"/>
    <p:sldId id="32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9DA2E-DB87-4FFA-929C-E12FBD734756}" type="datetimeFigureOut">
              <a:rPr lang="en-US" smtClean="0"/>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83F4A-2E94-481E-B958-122135FD9615}" type="slidenum">
              <a:rPr lang="en-US" smtClean="0"/>
              <a:t>‹#›</a:t>
            </a:fld>
            <a:endParaRPr lang="en-US"/>
          </a:p>
        </p:txBody>
      </p:sp>
    </p:spTree>
    <p:extLst>
      <p:ext uri="{BB962C8B-B14F-4D97-AF65-F5344CB8AC3E}">
        <p14:creationId xmlns:p14="http://schemas.microsoft.com/office/powerpoint/2010/main" val="240420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7</a:t>
            </a:fld>
            <a:endParaRPr lang="en-US"/>
          </a:p>
        </p:txBody>
      </p:sp>
    </p:spTree>
    <p:extLst>
      <p:ext uri="{BB962C8B-B14F-4D97-AF65-F5344CB8AC3E}">
        <p14:creationId xmlns:p14="http://schemas.microsoft.com/office/powerpoint/2010/main" val="194609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16</a:t>
            </a:fld>
            <a:endParaRPr lang="en-US"/>
          </a:p>
        </p:txBody>
      </p:sp>
    </p:spTree>
    <p:extLst>
      <p:ext uri="{BB962C8B-B14F-4D97-AF65-F5344CB8AC3E}">
        <p14:creationId xmlns:p14="http://schemas.microsoft.com/office/powerpoint/2010/main" val="148977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17</a:t>
            </a:fld>
            <a:endParaRPr lang="en-US"/>
          </a:p>
        </p:txBody>
      </p:sp>
    </p:spTree>
    <p:extLst>
      <p:ext uri="{BB962C8B-B14F-4D97-AF65-F5344CB8AC3E}">
        <p14:creationId xmlns:p14="http://schemas.microsoft.com/office/powerpoint/2010/main" val="116671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18</a:t>
            </a:fld>
            <a:endParaRPr lang="en-US"/>
          </a:p>
        </p:txBody>
      </p:sp>
    </p:spTree>
    <p:extLst>
      <p:ext uri="{BB962C8B-B14F-4D97-AF65-F5344CB8AC3E}">
        <p14:creationId xmlns:p14="http://schemas.microsoft.com/office/powerpoint/2010/main" val="412263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19</a:t>
            </a:fld>
            <a:endParaRPr lang="en-US"/>
          </a:p>
        </p:txBody>
      </p:sp>
    </p:spTree>
    <p:extLst>
      <p:ext uri="{BB962C8B-B14F-4D97-AF65-F5344CB8AC3E}">
        <p14:creationId xmlns:p14="http://schemas.microsoft.com/office/powerpoint/2010/main" val="120657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20</a:t>
            </a:fld>
            <a:endParaRPr lang="en-US"/>
          </a:p>
        </p:txBody>
      </p:sp>
    </p:spTree>
    <p:extLst>
      <p:ext uri="{BB962C8B-B14F-4D97-AF65-F5344CB8AC3E}">
        <p14:creationId xmlns:p14="http://schemas.microsoft.com/office/powerpoint/2010/main" val="201141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21</a:t>
            </a:fld>
            <a:endParaRPr lang="en-US"/>
          </a:p>
        </p:txBody>
      </p:sp>
    </p:spTree>
    <p:extLst>
      <p:ext uri="{BB962C8B-B14F-4D97-AF65-F5344CB8AC3E}">
        <p14:creationId xmlns:p14="http://schemas.microsoft.com/office/powerpoint/2010/main" val="250821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22</a:t>
            </a:fld>
            <a:endParaRPr lang="en-US"/>
          </a:p>
        </p:txBody>
      </p:sp>
    </p:spTree>
    <p:extLst>
      <p:ext uri="{BB962C8B-B14F-4D97-AF65-F5344CB8AC3E}">
        <p14:creationId xmlns:p14="http://schemas.microsoft.com/office/powerpoint/2010/main" val="67627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23</a:t>
            </a:fld>
            <a:endParaRPr lang="en-US"/>
          </a:p>
        </p:txBody>
      </p:sp>
    </p:spTree>
    <p:extLst>
      <p:ext uri="{BB962C8B-B14F-4D97-AF65-F5344CB8AC3E}">
        <p14:creationId xmlns:p14="http://schemas.microsoft.com/office/powerpoint/2010/main" val="137089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25</a:t>
            </a:fld>
            <a:endParaRPr lang="en-US"/>
          </a:p>
        </p:txBody>
      </p:sp>
    </p:spTree>
    <p:extLst>
      <p:ext uri="{BB962C8B-B14F-4D97-AF65-F5344CB8AC3E}">
        <p14:creationId xmlns:p14="http://schemas.microsoft.com/office/powerpoint/2010/main" val="327826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26</a:t>
            </a:fld>
            <a:endParaRPr lang="en-US"/>
          </a:p>
        </p:txBody>
      </p:sp>
    </p:spTree>
    <p:extLst>
      <p:ext uri="{BB962C8B-B14F-4D97-AF65-F5344CB8AC3E}">
        <p14:creationId xmlns:p14="http://schemas.microsoft.com/office/powerpoint/2010/main" val="60296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8</a:t>
            </a:fld>
            <a:endParaRPr lang="en-US"/>
          </a:p>
        </p:txBody>
      </p:sp>
    </p:spTree>
    <p:extLst>
      <p:ext uri="{BB962C8B-B14F-4D97-AF65-F5344CB8AC3E}">
        <p14:creationId xmlns:p14="http://schemas.microsoft.com/office/powerpoint/2010/main" val="383815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27</a:t>
            </a:fld>
            <a:endParaRPr lang="en-US"/>
          </a:p>
        </p:txBody>
      </p:sp>
    </p:spTree>
    <p:extLst>
      <p:ext uri="{BB962C8B-B14F-4D97-AF65-F5344CB8AC3E}">
        <p14:creationId xmlns:p14="http://schemas.microsoft.com/office/powerpoint/2010/main" val="141103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28</a:t>
            </a:fld>
            <a:endParaRPr lang="en-US"/>
          </a:p>
        </p:txBody>
      </p:sp>
    </p:spTree>
    <p:extLst>
      <p:ext uri="{BB962C8B-B14F-4D97-AF65-F5344CB8AC3E}">
        <p14:creationId xmlns:p14="http://schemas.microsoft.com/office/powerpoint/2010/main" val="73725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29</a:t>
            </a:fld>
            <a:endParaRPr lang="en-US"/>
          </a:p>
        </p:txBody>
      </p:sp>
    </p:spTree>
    <p:extLst>
      <p:ext uri="{BB962C8B-B14F-4D97-AF65-F5344CB8AC3E}">
        <p14:creationId xmlns:p14="http://schemas.microsoft.com/office/powerpoint/2010/main" val="3666571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30</a:t>
            </a:fld>
            <a:endParaRPr lang="en-US"/>
          </a:p>
        </p:txBody>
      </p:sp>
    </p:spTree>
    <p:extLst>
      <p:ext uri="{BB962C8B-B14F-4D97-AF65-F5344CB8AC3E}">
        <p14:creationId xmlns:p14="http://schemas.microsoft.com/office/powerpoint/2010/main" val="83526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9</a:t>
            </a:fld>
            <a:endParaRPr lang="en-US"/>
          </a:p>
        </p:txBody>
      </p:sp>
    </p:spTree>
    <p:extLst>
      <p:ext uri="{BB962C8B-B14F-4D97-AF65-F5344CB8AC3E}">
        <p14:creationId xmlns:p14="http://schemas.microsoft.com/office/powerpoint/2010/main" val="147947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10</a:t>
            </a:fld>
            <a:endParaRPr lang="en-US"/>
          </a:p>
        </p:txBody>
      </p:sp>
    </p:spTree>
    <p:extLst>
      <p:ext uri="{BB962C8B-B14F-4D97-AF65-F5344CB8AC3E}">
        <p14:creationId xmlns:p14="http://schemas.microsoft.com/office/powerpoint/2010/main" val="155581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11</a:t>
            </a:fld>
            <a:endParaRPr lang="en-US"/>
          </a:p>
        </p:txBody>
      </p:sp>
    </p:spTree>
    <p:extLst>
      <p:ext uri="{BB962C8B-B14F-4D97-AF65-F5344CB8AC3E}">
        <p14:creationId xmlns:p14="http://schemas.microsoft.com/office/powerpoint/2010/main" val="15030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12</a:t>
            </a:fld>
            <a:endParaRPr lang="en-US"/>
          </a:p>
        </p:txBody>
      </p:sp>
    </p:spTree>
    <p:extLst>
      <p:ext uri="{BB962C8B-B14F-4D97-AF65-F5344CB8AC3E}">
        <p14:creationId xmlns:p14="http://schemas.microsoft.com/office/powerpoint/2010/main" val="58982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13</a:t>
            </a:fld>
            <a:endParaRPr lang="en-US"/>
          </a:p>
        </p:txBody>
      </p:sp>
    </p:spTree>
    <p:extLst>
      <p:ext uri="{BB962C8B-B14F-4D97-AF65-F5344CB8AC3E}">
        <p14:creationId xmlns:p14="http://schemas.microsoft.com/office/powerpoint/2010/main" val="342099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14</a:t>
            </a:fld>
            <a:endParaRPr lang="en-US"/>
          </a:p>
        </p:txBody>
      </p:sp>
    </p:spTree>
    <p:extLst>
      <p:ext uri="{BB962C8B-B14F-4D97-AF65-F5344CB8AC3E}">
        <p14:creationId xmlns:p14="http://schemas.microsoft.com/office/powerpoint/2010/main" val="284207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46FE50-CB85-4D5A-82C5-95083AB71902}" type="slidenum">
              <a:rPr lang="en-US" smtClean="0"/>
              <a:pPr/>
              <a:t>15</a:t>
            </a:fld>
            <a:endParaRPr lang="en-US"/>
          </a:p>
        </p:txBody>
      </p:sp>
    </p:spTree>
    <p:extLst>
      <p:ext uri="{BB962C8B-B14F-4D97-AF65-F5344CB8AC3E}">
        <p14:creationId xmlns:p14="http://schemas.microsoft.com/office/powerpoint/2010/main" val="417048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4E98714-871C-4338-87BC-92810D950A58}"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4E98714-871C-4338-87BC-92810D950A58}"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98714-871C-4338-87BC-92810D950A58}"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4E98714-871C-4338-87BC-92810D950A58}"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E98714-871C-4338-87BC-92810D950A58}" type="datetimeFigureOut">
              <a:rPr lang="en-US" smtClean="0"/>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98714-871C-4338-87BC-92810D950A58}" type="datetimeFigureOut">
              <a:rPr lang="en-US" smtClean="0"/>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8714-871C-4338-87BC-92810D950A58}" type="datetimeFigureOut">
              <a:rPr lang="en-US" smtClean="0"/>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4E98714-871C-4338-87BC-92810D950A58}" type="datetimeFigureOut">
              <a:rPr lang="en-US" smtClean="0"/>
              <a:t>7/10/2014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028C9B3-C5A0-4D11-838C-8A6C9AEAFD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3" y="4572000"/>
            <a:ext cx="7772400" cy="1470025"/>
          </a:xfrm>
        </p:spPr>
        <p:txBody>
          <a:bodyPr/>
          <a:lstStyle/>
          <a:p>
            <a:r>
              <a:rPr lang="en-US" dirty="0" smtClean="0">
                <a:latin typeface="Adobe Garamond Pro" pitchFamily="18" charset="0"/>
              </a:rPr>
              <a:t/>
            </a:r>
            <a:br>
              <a:rPr lang="en-US" dirty="0" smtClean="0">
                <a:latin typeface="Adobe Garamond Pro" pitchFamily="18" charset="0"/>
              </a:rPr>
            </a:br>
            <a:r>
              <a:rPr lang="en-US" dirty="0">
                <a:latin typeface="Adobe Garamond Pro" pitchFamily="18" charset="0"/>
              </a:rPr>
              <a:t/>
            </a:r>
            <a:br>
              <a:rPr lang="en-US" dirty="0">
                <a:latin typeface="Adobe Garamond Pro" pitchFamily="18" charset="0"/>
              </a:rPr>
            </a:br>
            <a:r>
              <a:rPr lang="en-US" dirty="0" smtClean="0">
                <a:latin typeface="Adobe Garamond Pro" pitchFamily="18" charset="0"/>
              </a:rPr>
              <a:t>Defending life: </a:t>
            </a:r>
            <a:br>
              <a:rPr lang="en-US" dirty="0" smtClean="0">
                <a:latin typeface="Adobe Garamond Pro" pitchFamily="18" charset="0"/>
              </a:rPr>
            </a:br>
            <a:r>
              <a:rPr lang="en-US" dirty="0" smtClean="0">
                <a:latin typeface="Adobe Garamond Pro" pitchFamily="18" charset="0"/>
              </a:rPr>
              <a:t>Pro-Life apologetics 101</a:t>
            </a:r>
            <a:br>
              <a:rPr lang="en-US" dirty="0" smtClean="0">
                <a:latin typeface="Adobe Garamond Pro" pitchFamily="18" charset="0"/>
              </a:rPr>
            </a:br>
            <a:endParaRPr lang="en-US" dirty="0">
              <a:latin typeface="Adobe Garamond Pro" pitchFamily="18" charset="0"/>
            </a:endParaRPr>
          </a:p>
        </p:txBody>
      </p:sp>
      <p:pic>
        <p:nvPicPr>
          <p:cNvPr id="4" name="Picture 2" descr="http://i100.photobucket.com/albums/m11/fifie_02/week7-facial-fea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654" y="0"/>
            <a:ext cx="377190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43423" y="2890319"/>
            <a:ext cx="6765374" cy="1055076"/>
          </a:xfrm>
          <a:prstGeom prst="rect">
            <a:avLst/>
          </a:prstGeom>
        </p:spPr>
      </p:pic>
    </p:spTree>
    <p:extLst>
      <p:ext uri="{BB962C8B-B14F-4D97-AF65-F5344CB8AC3E}">
        <p14:creationId xmlns:p14="http://schemas.microsoft.com/office/powerpoint/2010/main" val="4255782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696200" cy="861774"/>
          </a:xfrm>
          <a:prstGeom prst="rect">
            <a:avLst/>
          </a:prstGeom>
          <a:noFill/>
        </p:spPr>
        <p:txBody>
          <a:bodyPr wrap="square" rtlCol="0">
            <a:spAutoFit/>
          </a:bodyPr>
          <a:lstStyle/>
          <a:p>
            <a:pPr algn="ctr"/>
            <a:r>
              <a:rPr lang="en-US" sz="5000" dirty="0" smtClean="0">
                <a:latin typeface="Adobe Garamond Pro" pitchFamily="18" charset="0"/>
              </a:rPr>
              <a:t>The Pro-Life Position</a:t>
            </a:r>
            <a:endParaRPr lang="en-US" sz="5000" dirty="0">
              <a:latin typeface="Adobe Garamond Pro" pitchFamily="18" charset="0"/>
            </a:endParaRPr>
          </a:p>
        </p:txBody>
      </p:sp>
      <p:sp>
        <p:nvSpPr>
          <p:cNvPr id="5" name="TextBox 4"/>
          <p:cNvSpPr txBox="1"/>
          <p:nvPr/>
        </p:nvSpPr>
        <p:spPr>
          <a:xfrm>
            <a:off x="914400" y="1600200"/>
            <a:ext cx="7086600" cy="2677656"/>
          </a:xfrm>
          <a:prstGeom prst="rect">
            <a:avLst/>
          </a:prstGeom>
          <a:noFill/>
        </p:spPr>
        <p:txBody>
          <a:bodyPr wrap="square" rtlCol="0">
            <a:spAutoFit/>
          </a:bodyPr>
          <a:lstStyle/>
          <a:p>
            <a:pPr marL="514350" indent="-514350" algn="just">
              <a:buAutoNum type="arabicPeriod"/>
            </a:pPr>
            <a:r>
              <a:rPr lang="en-US" sz="2800" dirty="0" smtClean="0">
                <a:latin typeface="Adobe Garamond Pro" pitchFamily="18" charset="0"/>
              </a:rPr>
              <a:t>It is </a:t>
            </a:r>
            <a:r>
              <a:rPr lang="en-US" sz="2800" i="1" dirty="0" smtClean="0">
                <a:latin typeface="Adobe Garamond Pro" pitchFamily="18" charset="0"/>
              </a:rPr>
              <a:t>objectively wrong</a:t>
            </a:r>
            <a:r>
              <a:rPr lang="en-US" sz="2800" dirty="0" smtClean="0">
                <a:latin typeface="Adobe Garamond Pro" pitchFamily="18" charset="0"/>
              </a:rPr>
              <a:t> to kill an innocent human being.</a:t>
            </a:r>
          </a:p>
          <a:p>
            <a:pPr algn="just"/>
            <a:endParaRPr lang="en-US" sz="2800" dirty="0" smtClean="0">
              <a:latin typeface="Adobe Garamond Pro" pitchFamily="18" charset="0"/>
            </a:endParaRPr>
          </a:p>
          <a:p>
            <a:pPr algn="just"/>
            <a:r>
              <a:rPr lang="en-US" sz="2800" dirty="0" smtClean="0">
                <a:latin typeface="Adobe Garamond Pro" pitchFamily="18" charset="0"/>
              </a:rPr>
              <a:t>2. Abortion kills an innocent human being.</a:t>
            </a:r>
          </a:p>
          <a:p>
            <a:pPr algn="just"/>
            <a:endParaRPr lang="en-US" sz="2800" dirty="0" smtClean="0">
              <a:latin typeface="Adobe Garamond Pro" pitchFamily="18" charset="0"/>
            </a:endParaRPr>
          </a:p>
          <a:p>
            <a:pPr algn="just"/>
            <a:r>
              <a:rPr lang="en-US" sz="2800" dirty="0" smtClean="0">
                <a:latin typeface="Adobe Garamond Pro" pitchFamily="18" charset="0"/>
              </a:rPr>
              <a:t>3. Therefore, abortion is wrong.</a:t>
            </a:r>
            <a:endParaRPr lang="en-US" sz="2800" dirty="0">
              <a:latin typeface="Adobe Garamond Pro" pitchFamily="18" charset="0"/>
            </a:endParaRPr>
          </a:p>
        </p:txBody>
      </p:sp>
    </p:spTree>
    <p:extLst>
      <p:ext uri="{BB962C8B-B14F-4D97-AF65-F5344CB8AC3E}">
        <p14:creationId xmlns:p14="http://schemas.microsoft.com/office/powerpoint/2010/main" val="39314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1077218"/>
          </a:xfrm>
          <a:prstGeom prst="rect">
            <a:avLst/>
          </a:prstGeom>
          <a:noFill/>
        </p:spPr>
        <p:txBody>
          <a:bodyPr wrap="square" rtlCol="0">
            <a:spAutoFit/>
          </a:bodyPr>
          <a:lstStyle/>
          <a:p>
            <a:pPr algn="ctr"/>
            <a:r>
              <a:rPr lang="en-US" sz="3200" dirty="0" smtClean="0">
                <a:latin typeface="Adobe Garamond Pro" pitchFamily="18" charset="0"/>
              </a:rPr>
              <a:t>Two Kinds of Truth: </a:t>
            </a:r>
          </a:p>
          <a:p>
            <a:pPr algn="ctr"/>
            <a:r>
              <a:rPr lang="en-US" sz="3200" dirty="0" smtClean="0">
                <a:latin typeface="Adobe Garamond Pro" pitchFamily="18" charset="0"/>
              </a:rPr>
              <a:t>What is The Best Flavor of Ice Cream?</a:t>
            </a:r>
            <a:endParaRPr lang="en-US" sz="32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s://shop.lifesmokevapors.com/wp-content/uploads/2012/11/Homemade-Vanilla-Ice-Cr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981406"/>
            <a:ext cx="3371155" cy="3371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7337" y="3666983"/>
            <a:ext cx="914400" cy="707886"/>
          </a:xfrm>
          <a:prstGeom prst="rect">
            <a:avLst/>
          </a:prstGeom>
          <a:noFill/>
        </p:spPr>
        <p:txBody>
          <a:bodyPr wrap="square" rtlCol="0">
            <a:spAutoFit/>
          </a:bodyPr>
          <a:lstStyle/>
          <a:p>
            <a:r>
              <a:rPr lang="en-US" sz="4000" dirty="0" smtClean="0"/>
              <a:t>Vs.</a:t>
            </a:r>
            <a:endParaRPr lang="en-US" sz="4000" dirty="0"/>
          </a:p>
        </p:txBody>
      </p:sp>
      <p:pic>
        <p:nvPicPr>
          <p:cNvPr id="5132"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737" y="2137154"/>
            <a:ext cx="4079543" cy="3059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5672168"/>
            <a:ext cx="7391400" cy="1077218"/>
          </a:xfrm>
          <a:prstGeom prst="rect">
            <a:avLst/>
          </a:prstGeom>
          <a:noFill/>
        </p:spPr>
        <p:txBody>
          <a:bodyPr wrap="square" rtlCol="0">
            <a:spAutoFit/>
          </a:bodyPr>
          <a:lstStyle/>
          <a:p>
            <a:r>
              <a:rPr lang="en-US" sz="3200" dirty="0" smtClean="0">
                <a:solidFill>
                  <a:srgbClr val="FFFF00"/>
                </a:solidFill>
              </a:rPr>
              <a:t>Subjective Claims: </a:t>
            </a:r>
            <a:r>
              <a:rPr lang="en-US" sz="3200" dirty="0" smtClean="0"/>
              <a:t>Depend on the personal preference of the subject.</a:t>
            </a:r>
            <a:endParaRPr lang="en-US" sz="3200" dirty="0"/>
          </a:p>
        </p:txBody>
      </p:sp>
    </p:spTree>
    <p:extLst>
      <p:ext uri="{BB962C8B-B14F-4D97-AF65-F5344CB8AC3E}">
        <p14:creationId xmlns:p14="http://schemas.microsoft.com/office/powerpoint/2010/main" val="4024152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1077218"/>
          </a:xfrm>
          <a:prstGeom prst="rect">
            <a:avLst/>
          </a:prstGeom>
          <a:noFill/>
        </p:spPr>
        <p:txBody>
          <a:bodyPr wrap="square" rtlCol="0">
            <a:spAutoFit/>
          </a:bodyPr>
          <a:lstStyle/>
          <a:p>
            <a:pPr algn="ctr"/>
            <a:r>
              <a:rPr lang="en-US" sz="3200" dirty="0" smtClean="0">
                <a:latin typeface="Adobe Garamond Pro" pitchFamily="18" charset="0"/>
              </a:rPr>
              <a:t>Two Kinds of Truth: </a:t>
            </a:r>
          </a:p>
          <a:p>
            <a:pPr algn="ctr"/>
            <a:r>
              <a:rPr lang="en-US" sz="3200" dirty="0" smtClean="0">
                <a:latin typeface="Adobe Garamond Pro" pitchFamily="18" charset="0"/>
              </a:rPr>
              <a:t>What is The Best Flavor of Ice Cream?</a:t>
            </a:r>
            <a:endParaRPr lang="en-US" sz="32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990600" y="5672168"/>
            <a:ext cx="7391400" cy="1077218"/>
          </a:xfrm>
          <a:prstGeom prst="rect">
            <a:avLst/>
          </a:prstGeom>
          <a:noFill/>
        </p:spPr>
        <p:txBody>
          <a:bodyPr wrap="square" rtlCol="0">
            <a:spAutoFit/>
          </a:bodyPr>
          <a:lstStyle/>
          <a:p>
            <a:r>
              <a:rPr lang="en-US" sz="3200" dirty="0" smtClean="0">
                <a:solidFill>
                  <a:srgbClr val="FFFF00"/>
                </a:solidFill>
              </a:rPr>
              <a:t>Objective Claims: </a:t>
            </a:r>
            <a:r>
              <a:rPr lang="en-US" sz="3200" dirty="0" smtClean="0"/>
              <a:t>Facts about the way the world really is.</a:t>
            </a:r>
            <a:endParaRPr lang="en-US" sz="3200" dirty="0"/>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00741"/>
            <a:ext cx="4311051" cy="317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3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“Coke tastes better than Pepsi”</a:t>
            </a:r>
            <a:endParaRPr lang="en-US" sz="3600" dirty="0"/>
          </a:p>
        </p:txBody>
      </p:sp>
      <p:sp>
        <p:nvSpPr>
          <p:cNvPr id="12" name="Rectangle 11"/>
          <p:cNvSpPr/>
          <p:nvPr/>
        </p:nvSpPr>
        <p:spPr>
          <a:xfrm>
            <a:off x="2169314" y="2653854"/>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Subjective</a:t>
            </a:r>
            <a:endParaRPr lang="en-US" sz="3600" dirty="0"/>
          </a:p>
        </p:txBody>
      </p:sp>
    </p:spTree>
    <p:extLst>
      <p:ext uri="{BB962C8B-B14F-4D97-AF65-F5344CB8AC3E}">
        <p14:creationId xmlns:p14="http://schemas.microsoft.com/office/powerpoint/2010/main" val="38348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“Coke Zero has fewer calories than Coke”</a:t>
            </a:r>
            <a:endParaRPr lang="en-US" sz="3600" dirty="0"/>
          </a:p>
        </p:txBody>
      </p:sp>
      <p:sp>
        <p:nvSpPr>
          <p:cNvPr id="12" name="Rectangle 11"/>
          <p:cNvSpPr/>
          <p:nvPr/>
        </p:nvSpPr>
        <p:spPr>
          <a:xfrm>
            <a:off x="2169313" y="2637980"/>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Objective</a:t>
            </a:r>
            <a:endParaRPr lang="en-US" sz="3600" dirty="0"/>
          </a:p>
        </p:txBody>
      </p:sp>
    </p:spTree>
    <p:extLst>
      <p:ext uri="{BB962C8B-B14F-4D97-AF65-F5344CB8AC3E}">
        <p14:creationId xmlns:p14="http://schemas.microsoft.com/office/powerpoint/2010/main" val="24230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“The Dodgers won the 1988 Baseball World Championship”</a:t>
            </a:r>
            <a:endParaRPr lang="en-US" sz="3600" dirty="0"/>
          </a:p>
        </p:txBody>
      </p:sp>
      <p:sp>
        <p:nvSpPr>
          <p:cNvPr id="12" name="Rectangle 11"/>
          <p:cNvSpPr/>
          <p:nvPr/>
        </p:nvSpPr>
        <p:spPr>
          <a:xfrm>
            <a:off x="2187172" y="2640563"/>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Objective</a:t>
            </a:r>
          </a:p>
          <a:p>
            <a:pPr algn="ctr"/>
            <a:r>
              <a:rPr lang="en-US" sz="3600" dirty="0" smtClean="0"/>
              <a:t>(Historical Claim)</a:t>
            </a:r>
            <a:endParaRPr lang="en-US" sz="3600" dirty="0"/>
          </a:p>
        </p:txBody>
      </p:sp>
    </p:spTree>
    <p:extLst>
      <p:ext uri="{BB962C8B-B14F-4D97-AF65-F5344CB8AC3E}">
        <p14:creationId xmlns:p14="http://schemas.microsoft.com/office/powerpoint/2010/main" val="78864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“The Metro L.A. Church of Christ is the best church”</a:t>
            </a:r>
            <a:endParaRPr lang="en-US" sz="3600" dirty="0"/>
          </a:p>
        </p:txBody>
      </p:sp>
      <p:sp>
        <p:nvSpPr>
          <p:cNvPr id="12" name="Rectangle 11"/>
          <p:cNvSpPr/>
          <p:nvPr/>
        </p:nvSpPr>
        <p:spPr>
          <a:xfrm>
            <a:off x="2169314" y="2653854"/>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Subjective</a:t>
            </a:r>
            <a:endParaRPr lang="en-US" sz="3600" dirty="0"/>
          </a:p>
        </p:txBody>
      </p:sp>
    </p:spTree>
    <p:extLst>
      <p:ext uri="{BB962C8B-B14F-4D97-AF65-F5344CB8AC3E}">
        <p14:creationId xmlns:p14="http://schemas.microsoft.com/office/powerpoint/2010/main" val="11474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“Kedron can bench press 200 </a:t>
            </a:r>
            <a:r>
              <a:rPr lang="en-US" sz="3600" dirty="0" err="1" smtClean="0"/>
              <a:t>lbs</a:t>
            </a:r>
            <a:r>
              <a:rPr lang="en-US" sz="3600" dirty="0" smtClean="0"/>
              <a:t>”</a:t>
            </a:r>
            <a:endParaRPr lang="en-US" sz="3600" dirty="0"/>
          </a:p>
        </p:txBody>
      </p:sp>
      <p:sp>
        <p:nvSpPr>
          <p:cNvPr id="12" name="Rectangle 11"/>
          <p:cNvSpPr/>
          <p:nvPr/>
        </p:nvSpPr>
        <p:spPr>
          <a:xfrm>
            <a:off x="2169314" y="2637980"/>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Objective</a:t>
            </a:r>
            <a:endParaRPr lang="en-US" sz="3600" dirty="0"/>
          </a:p>
        </p:txBody>
      </p:sp>
    </p:spTree>
    <p:extLst>
      <p:ext uri="{BB962C8B-B14F-4D97-AF65-F5344CB8AC3E}">
        <p14:creationId xmlns:p14="http://schemas.microsoft.com/office/powerpoint/2010/main" val="1884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“The earth is the center of the solar system”</a:t>
            </a:r>
            <a:endParaRPr lang="en-US" sz="3600" dirty="0"/>
          </a:p>
        </p:txBody>
      </p:sp>
      <p:sp>
        <p:nvSpPr>
          <p:cNvPr id="12" name="Rectangle 11"/>
          <p:cNvSpPr/>
          <p:nvPr/>
        </p:nvSpPr>
        <p:spPr>
          <a:xfrm>
            <a:off x="2187172" y="2653854"/>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Objective</a:t>
            </a:r>
          </a:p>
          <a:p>
            <a:pPr algn="ctr"/>
            <a:r>
              <a:rPr lang="en-US" sz="3600" dirty="0" smtClean="0"/>
              <a:t>(Scientific Claim)</a:t>
            </a:r>
            <a:endParaRPr lang="en-US" sz="3600" dirty="0"/>
          </a:p>
        </p:txBody>
      </p:sp>
    </p:spTree>
    <p:extLst>
      <p:ext uri="{BB962C8B-B14F-4D97-AF65-F5344CB8AC3E}">
        <p14:creationId xmlns:p14="http://schemas.microsoft.com/office/powerpoint/2010/main" val="21482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Quiz: What Type of Claim Is It?</a:t>
            </a:r>
            <a:endParaRPr lang="en-US" sz="4000" dirty="0">
              <a:latin typeface="Adobe Garamond Pro" pitchFamily="18" charset="0"/>
            </a:endParaRPr>
          </a:p>
        </p:txBody>
      </p:sp>
      <p:sp>
        <p:nvSpPr>
          <p:cNvPr id="2" name="AutoShape 2"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photos2.demandstudios.com/dm-resize/photos.demandstudios.com%2F121%2F96%2Ffotolia_1523200_XS.jpg?w=400&amp;h=1000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2013"/>
            <a:ext cx="351294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3.bp.blogspot.com/_Q6kui85beyQ/S-supkC_2yI/AAAAAAAAFGs/7Xrh2pOU8pE/s1600/Apres+Mo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192463"/>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5" y="1996042"/>
            <a:ext cx="3273425" cy="1077218"/>
          </a:xfrm>
          <a:prstGeom prst="rect">
            <a:avLst/>
          </a:prstGeom>
          <a:noFill/>
        </p:spPr>
        <p:txBody>
          <a:bodyPr wrap="square" rtlCol="0">
            <a:spAutoFit/>
          </a:bodyPr>
          <a:lstStyle/>
          <a:p>
            <a:pPr algn="ctr"/>
            <a:r>
              <a:rPr lang="en-US" sz="3200" dirty="0" smtClean="0">
                <a:solidFill>
                  <a:srgbClr val="FFFF00"/>
                </a:solidFill>
              </a:rPr>
              <a:t>Subjective</a:t>
            </a:r>
          </a:p>
          <a:p>
            <a:pPr algn="ctr"/>
            <a:r>
              <a:rPr lang="en-US" sz="3200" dirty="0" smtClean="0"/>
              <a:t>“Ice Cream” </a:t>
            </a:r>
            <a:r>
              <a:rPr lang="en-US" sz="3200" dirty="0" smtClean="0">
                <a:solidFill>
                  <a:srgbClr val="FFFF00"/>
                </a:solidFill>
              </a:rPr>
              <a:t>Claims</a:t>
            </a:r>
            <a:endParaRPr lang="en-US" sz="3200" dirty="0">
              <a:solidFill>
                <a:srgbClr val="FFFF00"/>
              </a:solidFill>
            </a:endParaRPr>
          </a:p>
        </p:txBody>
      </p:sp>
      <p:sp>
        <p:nvSpPr>
          <p:cNvPr id="9" name="TextBox 8"/>
          <p:cNvSpPr txBox="1"/>
          <p:nvPr/>
        </p:nvSpPr>
        <p:spPr>
          <a:xfrm>
            <a:off x="5562600" y="2115245"/>
            <a:ext cx="2819400" cy="1077218"/>
          </a:xfrm>
          <a:prstGeom prst="rect">
            <a:avLst/>
          </a:prstGeom>
          <a:noFill/>
        </p:spPr>
        <p:txBody>
          <a:bodyPr wrap="square" rtlCol="0">
            <a:spAutoFit/>
          </a:bodyPr>
          <a:lstStyle/>
          <a:p>
            <a:pPr algn="ctr"/>
            <a:r>
              <a:rPr lang="en-US" sz="3200" dirty="0" smtClean="0">
                <a:solidFill>
                  <a:srgbClr val="FFFF00"/>
                </a:solidFill>
              </a:rPr>
              <a:t>Objective</a:t>
            </a:r>
          </a:p>
          <a:p>
            <a:pPr algn="ctr"/>
            <a:r>
              <a:rPr lang="en-US" sz="3200" dirty="0" smtClean="0"/>
              <a:t>“Insulin” </a:t>
            </a:r>
            <a:r>
              <a:rPr lang="en-US" sz="3200" dirty="0" smtClean="0">
                <a:solidFill>
                  <a:srgbClr val="FFFF00"/>
                </a:solidFill>
              </a:rPr>
              <a:t>Claims</a:t>
            </a:r>
            <a:endParaRPr lang="en-US" sz="3200" dirty="0">
              <a:solidFill>
                <a:srgbClr val="FFFF00"/>
              </a:solidFill>
            </a:endParaRPr>
          </a:p>
        </p:txBody>
      </p:sp>
      <p:sp>
        <p:nvSpPr>
          <p:cNvPr id="11" name="Rectangle 10"/>
          <p:cNvSpPr/>
          <p:nvPr/>
        </p:nvSpPr>
        <p:spPr>
          <a:xfrm>
            <a:off x="2169314" y="2637980"/>
            <a:ext cx="4652971" cy="18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“Abortion is wrong”</a:t>
            </a:r>
            <a:endParaRPr lang="en-US" sz="3600" dirty="0"/>
          </a:p>
        </p:txBody>
      </p:sp>
      <p:sp>
        <p:nvSpPr>
          <p:cNvPr id="12" name="Rectangle 11"/>
          <p:cNvSpPr/>
          <p:nvPr/>
        </p:nvSpPr>
        <p:spPr>
          <a:xfrm>
            <a:off x="2169314" y="2645917"/>
            <a:ext cx="4652971" cy="1787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Objective</a:t>
            </a:r>
          </a:p>
          <a:p>
            <a:pPr algn="ctr"/>
            <a:r>
              <a:rPr lang="en-US" sz="3600" dirty="0" smtClean="0"/>
              <a:t>(Moral Claim)</a:t>
            </a:r>
            <a:endParaRPr lang="en-US" sz="3600" dirty="0"/>
          </a:p>
        </p:txBody>
      </p:sp>
    </p:spTree>
    <p:extLst>
      <p:ext uri="{BB962C8B-B14F-4D97-AF65-F5344CB8AC3E}">
        <p14:creationId xmlns:p14="http://schemas.microsoft.com/office/powerpoint/2010/main" val="16814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Adobe Garamond Pro" pitchFamily="18" charset="0"/>
              </a:rPr>
              <a:t>Course agenda</a:t>
            </a:r>
            <a:endParaRPr lang="en-US" sz="3200" dirty="0">
              <a:latin typeface="Adobe Garamond Pro" pitchFamily="18" charset="0"/>
            </a:endParaRPr>
          </a:p>
        </p:txBody>
      </p:sp>
      <p:sp>
        <p:nvSpPr>
          <p:cNvPr id="3" name="Content Placeholder 2"/>
          <p:cNvSpPr>
            <a:spLocks noGrp="1"/>
          </p:cNvSpPr>
          <p:nvPr>
            <p:ph sz="quarter" idx="13"/>
          </p:nvPr>
        </p:nvSpPr>
        <p:spPr/>
        <p:txBody>
          <a:bodyPr/>
          <a:lstStyle/>
          <a:p>
            <a:endParaRPr lang="en-US" dirty="0" smtClean="0"/>
          </a:p>
          <a:p>
            <a:r>
              <a:rPr lang="en-US" b="1" dirty="0" smtClean="0"/>
              <a:t>9am – 10:00am: </a:t>
            </a:r>
            <a:r>
              <a:rPr lang="en-US" dirty="0" smtClean="0"/>
              <a:t>Clarifying &amp; Establishing a Foundation for the Abortion Debate.</a:t>
            </a:r>
          </a:p>
          <a:p>
            <a:r>
              <a:rPr lang="en-US" b="1" dirty="0" smtClean="0"/>
              <a:t>10:00am – 11:00am: </a:t>
            </a:r>
            <a:r>
              <a:rPr lang="en-US" dirty="0" smtClean="0"/>
              <a:t>Scientific Arguments for the Humanity of the Unborn.</a:t>
            </a:r>
          </a:p>
          <a:p>
            <a:r>
              <a:rPr lang="en-US" i="1" dirty="0" smtClean="0"/>
              <a:t>                                            -15 Minute Break-</a:t>
            </a:r>
          </a:p>
          <a:p>
            <a:r>
              <a:rPr lang="en-US" b="1" dirty="0" smtClean="0"/>
              <a:t>11:15am – 12:15pm: </a:t>
            </a:r>
            <a:r>
              <a:rPr lang="en-US" dirty="0" smtClean="0"/>
              <a:t>Philosophical Arguments for the Value of the Unborn.</a:t>
            </a:r>
          </a:p>
          <a:p>
            <a:r>
              <a:rPr lang="en-US" i="1" dirty="0" smtClean="0"/>
              <a:t>                                            -1 Hour Lunch-</a:t>
            </a:r>
          </a:p>
          <a:p>
            <a:r>
              <a:rPr lang="en-US" b="1" dirty="0" smtClean="0"/>
              <a:t>1:30pm – 2:30pm: </a:t>
            </a:r>
            <a:r>
              <a:rPr lang="en-US" dirty="0" smtClean="0"/>
              <a:t>A Critique of Pro-Choice Theological Arguments.</a:t>
            </a:r>
          </a:p>
          <a:p>
            <a:r>
              <a:rPr lang="en-US" b="1" dirty="0" smtClean="0"/>
              <a:t>2:30pm – 3:15pm: </a:t>
            </a:r>
            <a:r>
              <a:rPr lang="en-US" dirty="0" smtClean="0"/>
              <a:t>Answering Pro-Choice Rhetoric &amp; Arguments.</a:t>
            </a:r>
          </a:p>
          <a:p>
            <a:r>
              <a:rPr lang="en-US" i="1" dirty="0" smtClean="0"/>
              <a:t>                                          -15 Minute Break-</a:t>
            </a:r>
          </a:p>
          <a:p>
            <a:r>
              <a:rPr lang="en-US" b="1" dirty="0" smtClean="0"/>
              <a:t>3:30pm – 4:30pm: </a:t>
            </a:r>
            <a:r>
              <a:rPr lang="en-US" dirty="0" smtClean="0"/>
              <a:t>Q &amp; A Panel Discussion.</a:t>
            </a:r>
            <a:endParaRPr lang="en-US" dirty="0"/>
          </a:p>
        </p:txBody>
      </p:sp>
    </p:spTree>
    <p:extLst>
      <p:ext uri="{BB962C8B-B14F-4D97-AF65-F5344CB8AC3E}">
        <p14:creationId xmlns:p14="http://schemas.microsoft.com/office/powerpoint/2010/main" val="2186356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Pro-Choice Slogan #1</a:t>
            </a:r>
            <a:endParaRPr lang="en-US" sz="4000" dirty="0">
              <a:latin typeface="Adobe Garamond Pro" pitchFamily="18" charset="0"/>
            </a:endParaRPr>
          </a:p>
        </p:txBody>
      </p:sp>
      <p:sp>
        <p:nvSpPr>
          <p:cNvPr id="3" name="AutoShape 4" descr="data:image/jpeg;base64,/9j/4AAQSkZJRgABAQAAAQABAAD/2wCEAAkGBhQSERUUExQUFBQWFRQXFRcUFRQUFBQUFBQVFBQXFRUXHCYeFxkjGRQUHy8gIycpLCwsFR4xNTAqNSYrLCkBCQoKDgwOGg8PGiwkHyQqLCwtLCwsLCwsKSwsLCwsKSwsLCwsLCwsLCwsLCwsLCwsLCwsKSwpKSwsKSwsKSwsKf/AABEIAOEA4QMBIgACEQEDEQH/xAAcAAABBQEBAQAAAAAAAAAAAAAFAAECAwQGBwj/xABAEAABAwIEAwYEBAQFAgcAAAABAAIRAwQSITFBBVFhBhMicYGRB6GxwTJC0fAjUoLhFBZicvEzwhckQ1OSorL/xAAZAQADAQEBAAAAAAAAAAAAAAAAAQIDBAX/xAAsEQACAgEEAgEDAgcBAAAAAAAAAQIRIQMSMUEEUWETIjJCkSOBobHB4fAU/9oADAMBAAIRAxEAPwDy8pkkigoiUxUk0IAZMpYUxSChoSSToAaUkoShAClKUkkAJJTdRcDBBBPMEEojY9mLmsJZReREyRhB2yLoBToAWmK9B4T8GrmqfHUpUh/U8x5CB81Xxb4OXtJ0UsFduxa4MO+rXkRpsTqntYrOBSRTjHZq4tTFei+noASPCSQSAHDwnIHQ7FDC1JprkYyUJJBIBkoTkJQgCKSdJMRFJOlCAGSTwmhADykmSQM0pJBM4pDGxJY0yZMRIlRKeEyQCSlJKEAOnASYwkwMyu27P/DpzwH3JLBswRjPmdB5Z+iKHZx9pYvquw02ue7k0SV2nBfh3Ba+5cIyPdt33h7vqB7ruuFcIo0m4abAxukgZ+rtT6opS4Ywu1J89PWFEm/0gCmnFADAY0kAx5HZG+E8Oc5wLs4g9MkSteCiRpHRHKdNreQUqLWZMG/RXQtwJPNTZSEqTnjZWNK0Ur4JoxcT4VSrsNOtTbUYdWuEj/leHfF3sRSsqjKtAtayqSO5GRYWtElo3afkT1Xs/aftNSsaDq9aYBAa0Zue8zDW9cj5AFfNnartC+9uqlw8YS8iGgyGMaAGtB3yHuSnvvAJAaEoTlMgoZIp4TIENCRCdMgBkkkgmAkydMkMSSdJMRpIVRKlUcoJDY6SZOgQpSSCKcA4E66qYQcLQJc6CQOQ8z9kwMlhw6pWeGU2lzjsOXMnYdV2nCvhkdbioB/op5n1cfsus7O8GZQphrBAyGKM3u3J9dkRvAG6qJTpWhoC8H7I29vU7ym1xcAYL3YonWEZumkiR6dSqWuJYTprH73TcMuIe1szP15LNy3fa/3HXZusaLph0jTL13RunWaCGgYj009Sh1xlmDlv6ckRsy1rZBk77mEbGsCsMUCY5Kb6WcmSfoqba4GGdN1F3FG7HZEti5BWb2AALMbrOBzhDbriwLJB8s85QY35xYQSZ15hcXkeVVJGsNP2X9r+ydLiJYKtSo1tMOwhhaBidEuMtMnID/lALr4NWbg0NfVp4WkEhzTiOZDnSNc9oGQXS07ohPXuydSr0fIk+RSgeb8V+Cb2tJo3DHxJw1BgJ1gBwJE6DONdUCtPhZdueWv7ukB+YvD2kkTDcEk69F6z30rXZ1DOy7Y6ikZ00eFcY7B3ds0vfSxUxMvpkPaANzGbR1IC54tX1dRY12o2z6g5QV5f8Q/hLpWsGCIAfQbOImT42Fx6iW5aSJ0WtJ8E37PICE0LVfWFSi8sqsdTeNWvaWuE5iQc1mKkojCQCdOEAQSTlMgBpSTwnQBKUkySYh08pNaSYGq2U7cN1zd8h+qAK6NoTrlOnM+QXpXBOHihRDJzPidzxHY+Wi4fhFB1SuwNzOIHyDTJJ9l3IJY8HUTnKzm8V7KSO0tG4KLXEeQOWf8ANKwVB3tTAcuvPmiNveNfSa0kAxM9BqhF5fMxSzXc/oo1FlXwKIQq2oBLc8LMpO5ifZCXxTdIP9lRc8XMQMh8z5oPdXhO6xnqVwaRh7CN7x13NYmcfqNIdiMg5IXUqcyrbO1JzPouGcpt8nRGMUjra3a2rWwhgwCPEdyeQ6LXaXhGcoFaUOsBFaVzT01VwhOU98mRJxSpIKC97yJAO6spmDsPILBb3YnkPZEKTwTku+MU89nO2aqL/wBlaba2YSQ5sz1+izYTK22tPSStK9kg2/tBSdBEg5g56K+zcwx+XyRLi9qKlI8xmPRcpSuC10HIhcs5fS1KrDNEtyOwo5fvVbKTkD4fxCRBRalU5Lti+0ZM8y+OPC6Zdb1I8ZFRhIH5WlpbJ0yLnZdV5BcWJbnq3mNvMbL6q4twll1QfRqTgeM4MEEEEEHnIXhXH+xNxa1KsU3vp0z/ANRrci0gEEgecHbVaMEcCQmCKV7EPzbAdy/KfLkfl5Ia5hBgiDvOqkZEhMVLCmISGMkkkgCSlTYXEACSdE0InTo903/W4Z/6WnbzO6YEQwMEDN27vsOnVVpFNiSAMdm7+nRqlz50hpGgJImekLsatQPEjdeayith2jqUwAfE0ZAHUDkFE1aGsHaUbvMCTllHL0VtZw5+/wBlz9Hj1OqRkWuyjqekIpUqnQrCS9miI1aiw1SSYCvqknX3Vlnb781ztWWhNssm6omyhAAUmU9Oi0U2ic01ATkUUzH2Vts0AzOSjfUoaHDnCz0a6HV1JCzVoNtu2R5Lfw2sCfISg1rVB1n3Rum5rR1MT9oXTHm0ZM3CoStVKqhtN+IdJhaqBK05JCwqyFy3HqMOkbfRdDSfCE8VtiTptmVj5Ed8KLg6YOtLqAj9jxHT7rjm1CxxadJRe0usxzWPj625V2i9SFHc0KkhUXdtLw4HONOefNU8LusWSIVWZdQu+WYmC5OT7Q9hbe6oua1jKdQkuY9jQ13eEZ44HiBgT7rxztD2OuKBi4plh/LUHipnkC8Ze8EcoX0Ey5JcD+XL5K26ph2Rgg6ggGRvluFOnrRmrQ2mj5Pq0S0kEQRrKqcF6V8T+zNGnd93QAaTTa9rRoCS4GmPMAEcsUaER5u4LVqgTsrlJSSUlG3htAZ1HaM0HNx/CPv6KT3kmTqVouW4Gsp8hid/udn8hAWQlD9AhimSlMkMSUJwFY2mgDpuyVo3A6oRJxQ0kaQNj6o5dQAgXZQgNqFzgAC3UjLWTHsil04P0II5gysNZ0OJkt6pfUjbqjtBoQixpQ4npkiLXQsNNOslyNpcBoqi86qtr4KmFo0Sa6AxgNJy++yz3FkWncjmrbD8QAy6ow+MiNB8+abgpK2JNpgOk7NGbQYoJMZqoiSIgHKVa1oE67dVUFQpOwvb1xJGWsxl9FraeQzlB7RhxAxv80dojIrUgsotjUyrLi3kc1bSozruAtNCjnGqfwBwvHOG4XYhvPpCzW9XIcxquv7S2QFOOZ91ztLhxEZLwvIjLR1nKHrJ2RkpQphbgHEwDmupo1JXG2fDsiZgiEb4ddPaYInRetoaj2recs45wS4sCxwwmGun3395W+0t/CCTJgenRPc2oq4doWDtLx8WVs6q4SfwsAEgvIOEHkMs1z6fjNeTKT46/wAlSncEuzxftxxIV7+u9oAAfhBaCJFPwBxnfJc1xy0xNFdu5w1Ryfs7+oA+oPNbbmuXvc934nOLjGkuJJj1KvsGhxNN/wCCoMDuk/hd6Ogr07yZnIJl0P8Akm5/kHumV/TmG5GC7q4nudzJ+qohTqCFEBYloaE7WqYarqVGUCIMppPOwW4WbgJLTHkqaFqS4AZkmB6oAv4HwY1355NGbj9h1K7A2QjCBAAyA2C0cK4aKNMNGupPNx1V41K59R7nRSwBqlN7eolbTTV9y0Qq6VYRzIURVYKbIMarGQpVAq4VCNdmJPy90Uu7uMIGeUADTqhFBs7wNz9VdSAdU6AGE7aVLsXZvoUcI0zMSd1aP1VZJUmVw7TPOPZaUkSErIQioMNBOmnqsFjRxEdJ+i0UriXkbDKCndYEGKBkQt9s3NDGOiOS23Nz3dOdym5JW30KrMl7/FrBuzdVsq2TYWLg7J8R1JWq8uPFA8iuSP4OcuZGj5pdEDYg6AA9Qo02ta7CczOZ6Lc0HBlrCCkkOncmVl5GpLx4rb32VBb7s6BjANFzfxGqPHDq2ATIaHa5MLgHHLougtHy1ZO0Nn3ttWp/zU3geeEx84Xp6clJJo52qPnTCkFoq0YKhgQ0UFv8y1OiSGd2mSsKOcqFKmFKuzC4jkSE1EZoKLg1dDwC2bBcRmgQCN8GrxlsVUORS4CbrlpJGWSVrZN7zvIyaPmVi4hZT426onYWp7hvXM9eX0Ua03GLCCthijUlU1acHXqFZYuGEc1prUpGWS5pK1ZfGDA7MLE2kQ+VrbUIJB9PJZbyZGwUX+or4LqDw6ROac3AkgbLHauGI8/7qTnQ4jLULXlWSbKb4hE+CUtSdIkoKaniHkEWvqsMaG6RqN9yrVLL6E84MHFLxz3+EnCJ0MBFuCsOFuIR0yzBzQy1pgtjnv03+aK2jsws4Re7cypNVSDYlrxGkD33WmoyCC3UmXc81kvpxUYGxBPLz5q2pc/xCD0AHXST7rV1lfJmGuHsxOHIZqXGXYvAPUpuH1MLSdytPcDA4u3zPP0TnG40CeSHDqeGBrCrux/FPX9lV2NznEQB7lKtWmo3nH3K59TbLTjXF/6KVpsM0vwoPcMOLTdFw6Gz0WH8X7z+ajzNrqDHp4ybLQQ0LNxt3/l62cfwqmf9BWmhkFznbm9eyjhbGGoHMd/9SCPQOHqu7RVJJGUjyW6oZBZCxGbyjDQsIoytGBn7pJa+4TqSjmOMW/jxDRwDh91lpMzW6wq97Qj81PLrh2+X0VLKeaJISZAhbrOrhhZsKspKEymGRc+HmF0FiP4LegXKWxkELpOFV/DB2Rq/dESwybapYRyRMVsp2WN0EyVbROQGy50msFuhqrAXH96qqrQkKd2yKoz1bPzWynQBCIxTuwbo5ug6C49Y9tU9V3innoiNbh0F2WZM+iw9yZz9PLkohKlTKavKJOMH1hHLRuOhGpzP7+Xug1xQOCfX9EQ7O3PiM/ymB139V1JZozfFmS3rEDDGYBDp88oy8kbBw02u10k+WoQmlRxveRkdY+3VErKpMtdlE5HaVnC6r9hy9nS8N8Ub5SOkoTck/wCJAmIIBPVX8HrGm8D19CtPFrTC99XUOaD5HJPWTcE/TyKDphoO8JPKPkiNrUlvmuctXnuWGczEz7lGbGtl8lqpXklole0g2o0jzI25LBRae8MbExOqM3jQWh3L75Km2t25HOTmuOWm/qV1d/8AfzNFLBoNaGhSwTB56rA+qTUwmCBAy2KIiANclvjUb9GfBPZc92wotdQ8REggtBOZ2IHPI/JFri+a1pc5wDRqSchC847Rcf76pI/C2Wt1zE5n1XXFVkgFXdOTA2WWnaEvAGpIHnOQRBoRXgNiMZqOyazME6YoMe2Z9EtrlKkNypWzR/kxv8ySFf8Aifa/zP8AZJdf/m+Tn+pL0eQ8Kv8Aung7aO8l0FxbgEOb+F2YI6rkmo/wPiYjuan4T+E8jy/RcSyqOprs01KKgwQUTbb6tOv5TzCyuoQYUNUxpl1pr5oxw93ijmPogTXQilvX0IyIzCfKoAjXcQdfdW21eUIvrhz9flkq7S9LSAffl59FxPUSltZqo2jrKlQOidtFbScsFpcBy201p8kGkgEz0VFThoMSJjOdpWmm1aKRyUtJjTA1e2Lmx05LDQtyx8/srp3Ww2WG8sYBOhCFOSdseGYLB+GriOQOXlKJ8WtYGMfLUrnKjKjHBzSZ65iOoKO2d2azQ2POenJaaepGaceGKUXHJq4RxAVCMvFp58/T+yO0XkjA7MHLzhA7Wx7mpiI8JBEwcj9kZoPEDpBB5brojbWTJ84Kb+t3RY0RGeXnkinCapwwdM/7odX4e5zu8LS4HIZTCus7jPCPKDkeqiMXufobeA6bnwxrKq4lduYxpZEznI2VbGO1Krq0p1W0Iq8kNitLtr2ySAZxEnIRCH9p+0YZbnu3eN4hkagT4ndMsvVYeK0y3IHI7Z5lc1dUC3xuw9AdcunJC01F4Hdg2rxeq1haXvLHagkkGDO/VNaVC8gjSVhuXurPjM/YdANEdsbEUaeZ8RIgfom/gC21puc8NA1Ko+InHhbWwt6Z8dQEGNRTOT3f1fhHQFFLi8p2NB1Wr+OPw7ydGN/1Hc7BePcY4q+5rPq1D4nH0A2aOgC1X8ONvl8Gf5uukYsSSZMubJ0EArA5VOUmuUjs6PgvHQ4CnVMH8r+uwJ5o1Vp89djz/fJefkI9wntCWjBU8TdidR58x8wtLTwyGqyg2aCVB+E5qAvWk5H+489/NWwCsmnEadmkCVQ6nBVts+Mj/wAf2W6m0EiRuFhraW77kXGVYHt2FsEI3aVw4dVnogYla22g5JK0DyEGVco3WiiVntqWP0RVlBrGFziAACSSja5OxX0XWNDEVmvmfxWjbl8li4F2kLwZAZmcp0G0on/iWl+PVH5RTi+wynkw3nCB+9uQQP8AwL6Tw4SM/cdV11ow1Kn4tZkQDvqN52Q+4cHlwdIgnDOc7CSuXVdU+PRrB9BPhNbE0vcIGWR00Ra2NOoMWEOOmQIGeea4u1rPBwkS0+g5Lq+A3AGXXnK6tDyVq/jj2ZThtDDqQIiBkMhpHsqK/D2kB0QQdd1ZXMSRv8jyUqVYPAHJEk220si6IiyABIJM7EyP1WC+qZSNkSvXQw8lz13egZDMnfYeS64qnuZm/Ri4jdlwhc3xGwc6Bz2H3XQi23KerR2C3VyJbSANpw1tETEuOWQkzyCvPd2rXXNwQCNN8J2bTH5qn0+ajxrtDQsmy846pHhY0+I+f8jev1XlPaHtJVu6mOochkxgyYwcmj6nUrR1prPPohXPjgl2n7SPvKuJ3hYMmMnJo+5O5QSVJyiuWUnJ2zdKlSHlJRSSKIuEpgnaVBxUjLHJBM0p0AWUq5b+iKWvFyN/Q/YoNKcFUnRLSZ2NrxljsicJ65fNFKFT1C8+DytdrxN9P8LiOmo9k6T4Jyj0mlcSNp+a1U6joXB23bLD/wBRk9WH7LouHds7Z+ReB0eMJ99FjLSlyilJHX8GrgPg6IVxR1TvXtLi9uLczAnLorbevTqjwPaf9rgfotRtwNAFzakZtU8GkZJOwRTpw5w6ZIhZ1D4WgmTqFTe2eLPcKHC6xFZuKRGUrKLSe0t5Vnc8ItiHg5epz80N4hQwPcDqDn1BzBCKUHEQREwD5god2hDn1A4D8oB6kE/qtfJglBP0/wC5nB5NNhSYQBkcU+g6rNSuX06hAADRJM7AbyhdFrgRqjdyQaYkwYzMwkk5q9PDX9QtLkJ0rwvAO36/8rVTeGgmQP1XHf5wt7ZuF1emI64j7NkoDffFmhi/hMq13bZYGz01PyXdDTbSlIycukeh3F4aoLRkB8/0CwU7Xf8AfoFw9D4muEmpTp0RtiLnv9KbYPuWoRxf4rPcIosAP/uVACfMMGTfUlb/AE41cmZ2+Io9N4hcU6NPvKlRjG83H5DmegkrzbtJ8TplloCBoarxn/Q3bzPsFwvEeLVa7sVWo57ubjMdANAOgWMlN6ySqA1pXmRdXuXPcXOcXOJkkmST1JUJVcpSsHk2HTFSGaUJDIQkpykgKM4Km5ihopNckBFpU1ENSKBDynCYJSgCUp5UJTygZNVuoNPRSlPKAIttHDNjj6HP9Vst+OXdP8NeoOhc76FZQ7PJWnjDmRia2o3fEM/Q6q02ZtBJnbq+H/qYvNrD/wBqcfEO6Gvdn+gJrSra1YlpYeUrezs3bO0cfkhwT6FdEqXxdvgAB3XTwD9UqvxQ4g/87B5U2foUndmbVubqh9wFgubiyp6B9Q+eXur2vtE2Sq9sr5+tw8f7Yb/+QFjrV6r861V7h/qc4+0nNY7njxOVKmyn5DE7/wCRVTGknE4lzuZMwp3VwUlZsHdjQFx6mB7BO69dEN8I5N8P01WYlNKm2XSRZKiQmlOHKSiMpKUpixMVEZSASIUwEAkO1O7RRTkpFEZSTSkmIz1EzXKTlU0IJL0lAlIFAWTTSmlOkMQKdIJpTESlPKhKWJA7JSovEiE0qxtGeiaRLZiacOSl/jHt0cR6q27oiJGywvKogsq3r3auJ9UqbSdPdM2mIlb6VLLklyBCjRDfNXApiI1SBSNETTQogqUpFCBTgqJSlAiUpKKcIGSDU2ikmckA4UXOSJUEwHSUUkCIKISSQSJIJJIAdqkUySQ0OUwSSTGxJkkkEk6Wq0VEklpHgllFTRDHpkkmIso/dEzsnSTQMd+iqCSSUuRxEpNTpKDRDOTOSSQMSmxJJAkOk5JJIoi5QSSTJGSSSUiP/9k="/>
          <p:cNvSpPr>
            <a:spLocks noChangeAspect="1" noChangeArrowheads="1"/>
          </p:cNvSpPr>
          <p:nvPr/>
        </p:nvSpPr>
        <p:spPr bwMode="auto">
          <a:xfrm>
            <a:off x="307975" y="7937"/>
            <a:ext cx="2735254" cy="2735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2.bp.blogspot.com/-wjTRaRcXjOM/T5MJF8DSzfI/AAAAAAAAAg0/PanIN6m1C8c/s1600/1000084-03-00-00-00_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657975"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16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1323439"/>
          </a:xfrm>
          <a:prstGeom prst="rect">
            <a:avLst/>
          </a:prstGeom>
          <a:noFill/>
        </p:spPr>
        <p:txBody>
          <a:bodyPr wrap="square" rtlCol="0">
            <a:spAutoFit/>
          </a:bodyPr>
          <a:lstStyle/>
          <a:p>
            <a:pPr algn="ctr"/>
            <a:r>
              <a:rPr lang="en-US" sz="4000" dirty="0" smtClean="0">
                <a:latin typeface="Adobe Garamond Pro" pitchFamily="18" charset="0"/>
              </a:rPr>
              <a:t>Pro-Choice Slogan #2</a:t>
            </a:r>
          </a:p>
          <a:p>
            <a:pPr algn="ctr"/>
            <a:r>
              <a:rPr lang="en-US" sz="4000" dirty="0" smtClean="0">
                <a:latin typeface="Adobe Garamond Pro" pitchFamily="18" charset="0"/>
              </a:rPr>
              <a:t>(The Modified Pro-Life Position)</a:t>
            </a:r>
          </a:p>
        </p:txBody>
      </p:sp>
      <p:sp>
        <p:nvSpPr>
          <p:cNvPr id="2" name="TextBox 1"/>
          <p:cNvSpPr txBox="1"/>
          <p:nvPr/>
        </p:nvSpPr>
        <p:spPr>
          <a:xfrm>
            <a:off x="1371600" y="5410200"/>
            <a:ext cx="7010400" cy="1015663"/>
          </a:xfrm>
          <a:prstGeom prst="rect">
            <a:avLst/>
          </a:prstGeom>
          <a:noFill/>
        </p:spPr>
        <p:txBody>
          <a:bodyPr wrap="square" rtlCol="0">
            <a:spAutoFit/>
          </a:bodyPr>
          <a:lstStyle/>
          <a:p>
            <a:r>
              <a:rPr lang="en-US" sz="3000" dirty="0" smtClean="0">
                <a:latin typeface="Adobe Garamond Pro" pitchFamily="18" charset="0"/>
              </a:rPr>
              <a:t>“I’m personally opposed to abortion, but women should have the right to choose.”</a:t>
            </a:r>
            <a:endParaRPr lang="en-US" sz="3000" dirty="0">
              <a:latin typeface="Adobe Garamond Pro"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084" y="2057400"/>
            <a:ext cx="5411432" cy="3039817"/>
          </a:xfrm>
          <a:prstGeom prst="rect">
            <a:avLst/>
          </a:prstGeom>
        </p:spPr>
      </p:pic>
      <p:sp>
        <p:nvSpPr>
          <p:cNvPr id="5" name="Rectangle 4"/>
          <p:cNvSpPr/>
          <p:nvPr/>
        </p:nvSpPr>
        <p:spPr>
          <a:xfrm>
            <a:off x="791570" y="2563616"/>
            <a:ext cx="7620000" cy="1748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“I’m personally opposed </a:t>
            </a:r>
            <a:r>
              <a:rPr lang="en-US" sz="2800" dirty="0" smtClean="0">
                <a:solidFill>
                  <a:srgbClr val="FFFF00"/>
                </a:solidFill>
              </a:rPr>
              <a:t>to green beans</a:t>
            </a:r>
            <a:r>
              <a:rPr lang="en-US" sz="2800" dirty="0" smtClean="0"/>
              <a:t>, but I believe everyone should have a right to choose to eat them.”</a:t>
            </a:r>
            <a:endParaRPr lang="en-US" sz="2800" dirty="0"/>
          </a:p>
        </p:txBody>
      </p:sp>
      <p:sp>
        <p:nvSpPr>
          <p:cNvPr id="8" name="Rectangle 7"/>
          <p:cNvSpPr/>
          <p:nvPr/>
        </p:nvSpPr>
        <p:spPr>
          <a:xfrm>
            <a:off x="791570" y="2577264"/>
            <a:ext cx="7620000" cy="1748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“I’m personally opposed </a:t>
            </a:r>
            <a:r>
              <a:rPr lang="en-US" sz="2800" dirty="0" smtClean="0">
                <a:solidFill>
                  <a:srgbClr val="FFFF00"/>
                </a:solidFill>
              </a:rPr>
              <a:t>gassing Jews</a:t>
            </a:r>
            <a:r>
              <a:rPr lang="en-US" sz="2800" dirty="0" smtClean="0"/>
              <a:t>, but I believe everyone should have a right to choose.”</a:t>
            </a:r>
            <a:endParaRPr lang="en-US" sz="2800" dirty="0"/>
          </a:p>
        </p:txBody>
      </p:sp>
      <p:sp>
        <p:nvSpPr>
          <p:cNvPr id="9" name="Rectangle 8"/>
          <p:cNvSpPr/>
          <p:nvPr/>
        </p:nvSpPr>
        <p:spPr>
          <a:xfrm>
            <a:off x="796119" y="2590912"/>
            <a:ext cx="7620000" cy="1748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“I’m personally opposed </a:t>
            </a:r>
            <a:r>
              <a:rPr lang="en-US" sz="2800" dirty="0" smtClean="0">
                <a:solidFill>
                  <a:srgbClr val="FFFF00"/>
                </a:solidFill>
              </a:rPr>
              <a:t>to rapping women</a:t>
            </a:r>
            <a:r>
              <a:rPr lang="en-US" sz="2800" dirty="0" smtClean="0"/>
              <a:t>, but I believe everyone should have a right to choose.”</a:t>
            </a:r>
            <a:endParaRPr lang="en-US" sz="2800" dirty="0"/>
          </a:p>
        </p:txBody>
      </p:sp>
    </p:spTree>
    <p:extLst>
      <p:ext uri="{BB962C8B-B14F-4D97-AF65-F5344CB8AC3E}">
        <p14:creationId xmlns:p14="http://schemas.microsoft.com/office/powerpoint/2010/main" val="388664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1323439"/>
          </a:xfrm>
          <a:prstGeom prst="rect">
            <a:avLst/>
          </a:prstGeom>
          <a:noFill/>
        </p:spPr>
        <p:txBody>
          <a:bodyPr wrap="square" rtlCol="0">
            <a:spAutoFit/>
          </a:bodyPr>
          <a:lstStyle/>
          <a:p>
            <a:pPr algn="ctr"/>
            <a:r>
              <a:rPr lang="en-US" sz="4000" dirty="0" smtClean="0">
                <a:latin typeface="Adobe Garamond Pro" pitchFamily="18" charset="0"/>
              </a:rPr>
              <a:t>Pro-Choice Slogan #2</a:t>
            </a:r>
          </a:p>
          <a:p>
            <a:pPr algn="ctr"/>
            <a:r>
              <a:rPr lang="en-US" sz="4000" dirty="0" smtClean="0">
                <a:latin typeface="Adobe Garamond Pro" pitchFamily="18" charset="0"/>
              </a:rPr>
              <a:t>(The Modified Pro-Life Position)</a:t>
            </a:r>
          </a:p>
        </p:txBody>
      </p:sp>
      <p:pic>
        <p:nvPicPr>
          <p:cNvPr id="1026" name="Picture 2" descr="http://www.epm.org/static/product_images/productimage-picture-prolife-answers-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45226"/>
            <a:ext cx="2241395"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5800" y="1981200"/>
            <a:ext cx="3505200" cy="3785652"/>
          </a:xfrm>
          <a:prstGeom prst="rect">
            <a:avLst/>
          </a:prstGeom>
          <a:noFill/>
        </p:spPr>
        <p:txBody>
          <a:bodyPr wrap="square" rtlCol="0">
            <a:spAutoFit/>
          </a:bodyPr>
          <a:lstStyle/>
          <a:p>
            <a:r>
              <a:rPr lang="en-US" sz="2400" dirty="0" smtClean="0"/>
              <a:t>“Some people have the illusion that being personally opposed to abortion while believing others should be free to choose it is some kind of compromise between the pro-abortion and pro-life positions. It isn’t. Pro-choice people vote the same as pro-abortion people.</a:t>
            </a:r>
            <a:endParaRPr lang="en-US" sz="2400" dirty="0"/>
          </a:p>
        </p:txBody>
      </p:sp>
    </p:spTree>
    <p:extLst>
      <p:ext uri="{BB962C8B-B14F-4D97-AF65-F5344CB8AC3E}">
        <p14:creationId xmlns:p14="http://schemas.microsoft.com/office/powerpoint/2010/main" val="2106021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1323439"/>
          </a:xfrm>
          <a:prstGeom prst="rect">
            <a:avLst/>
          </a:prstGeom>
          <a:noFill/>
        </p:spPr>
        <p:txBody>
          <a:bodyPr wrap="square" rtlCol="0">
            <a:spAutoFit/>
          </a:bodyPr>
          <a:lstStyle/>
          <a:p>
            <a:pPr algn="ctr"/>
            <a:r>
              <a:rPr lang="en-US" sz="4000" dirty="0" smtClean="0">
                <a:latin typeface="Adobe Garamond Pro" pitchFamily="18" charset="0"/>
              </a:rPr>
              <a:t>Pro-Choice Slogan #2</a:t>
            </a:r>
          </a:p>
          <a:p>
            <a:pPr algn="ctr"/>
            <a:r>
              <a:rPr lang="en-US" sz="4000" dirty="0" smtClean="0">
                <a:latin typeface="Adobe Garamond Pro" pitchFamily="18" charset="0"/>
              </a:rPr>
              <a:t>(The Modified Pro-Life Position)</a:t>
            </a:r>
          </a:p>
        </p:txBody>
      </p:sp>
      <p:pic>
        <p:nvPicPr>
          <p:cNvPr id="1026" name="Picture 2" descr="http://www.epm.org/static/product_images/productimage-picture-prolife-answers-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45226"/>
            <a:ext cx="2241395"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1981200"/>
            <a:ext cx="3505200" cy="4524315"/>
          </a:xfrm>
          <a:prstGeom prst="rect">
            <a:avLst/>
          </a:prstGeom>
          <a:noFill/>
        </p:spPr>
        <p:txBody>
          <a:bodyPr wrap="square" rtlCol="0">
            <a:spAutoFit/>
          </a:bodyPr>
          <a:lstStyle/>
          <a:p>
            <a:r>
              <a:rPr lang="en-US" sz="2400" dirty="0" smtClean="0"/>
              <a:t>Both oppose legal protection for the innocent unborn. Both are willing for children to die by abortion and must take responsibility for the killing of those babies even if they do not participate directly. </a:t>
            </a:r>
            <a:r>
              <a:rPr lang="en-US" sz="2400" dirty="0" smtClean="0">
                <a:solidFill>
                  <a:srgbClr val="FFFF00"/>
                </a:solidFill>
              </a:rPr>
              <a:t>To the baby who dies it makes no difference whether those who refused to protect her were pro-abortion or merely pro-choice</a:t>
            </a:r>
            <a:r>
              <a:rPr lang="en-US" sz="2400" dirty="0" smtClean="0"/>
              <a:t>.”</a:t>
            </a:r>
            <a:endParaRPr lang="en-US" sz="2400" dirty="0"/>
          </a:p>
        </p:txBody>
      </p:sp>
    </p:spTree>
    <p:extLst>
      <p:ext uri="{BB962C8B-B14F-4D97-AF65-F5344CB8AC3E}">
        <p14:creationId xmlns:p14="http://schemas.microsoft.com/office/powerpoint/2010/main" val="476328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timeinc.net/time/daily/2009/0907/360_abortion_0707.jpg"/>
          <p:cNvPicPr>
            <a:picLocks noChangeAspect="1" noChangeArrowheads="1"/>
          </p:cNvPicPr>
          <p:nvPr/>
        </p:nvPicPr>
        <p:blipFill>
          <a:blip r:embed="rId2" cstate="print"/>
          <a:srcRect/>
          <a:stretch>
            <a:fillRect/>
          </a:stretch>
        </p:blipFill>
        <p:spPr bwMode="auto">
          <a:xfrm>
            <a:off x="416668" y="1447800"/>
            <a:ext cx="3545732" cy="2314576"/>
          </a:xfrm>
          <a:prstGeom prst="rect">
            <a:avLst/>
          </a:prstGeom>
          <a:noFill/>
        </p:spPr>
      </p:pic>
      <p:pic>
        <p:nvPicPr>
          <p:cNvPr id="5" name="Picture 4" descr="http://pubwrap.com/wp-content/uploads/2013/02/Screen-shot-2013-02-07-at-10.32.21-PM.png"/>
          <p:cNvPicPr>
            <a:picLocks noChangeAspect="1" noChangeArrowheads="1"/>
          </p:cNvPicPr>
          <p:nvPr/>
        </p:nvPicPr>
        <p:blipFill>
          <a:blip r:embed="rId3" cstate="print"/>
          <a:srcRect/>
          <a:stretch>
            <a:fillRect/>
          </a:stretch>
        </p:blipFill>
        <p:spPr bwMode="auto">
          <a:xfrm>
            <a:off x="4648200" y="1295400"/>
            <a:ext cx="4114800" cy="2667000"/>
          </a:xfrm>
          <a:prstGeom prst="rect">
            <a:avLst/>
          </a:prstGeom>
          <a:noFill/>
        </p:spPr>
      </p:pic>
      <p:pic>
        <p:nvPicPr>
          <p:cNvPr id="6" name="Picture 8" descr="http://a57.foxnews.com/global.fncstatic.com/static/managed/img/fn-latino/politics/640/0/Latino%20Abortion%20FNL.jpg"/>
          <p:cNvPicPr>
            <a:picLocks noChangeAspect="1" noChangeArrowheads="1"/>
          </p:cNvPicPr>
          <p:nvPr/>
        </p:nvPicPr>
        <p:blipFill>
          <a:blip r:embed="rId4" cstate="print"/>
          <a:srcRect/>
          <a:stretch>
            <a:fillRect/>
          </a:stretch>
        </p:blipFill>
        <p:spPr bwMode="auto">
          <a:xfrm>
            <a:off x="381000" y="4191000"/>
            <a:ext cx="4191000" cy="2350889"/>
          </a:xfrm>
          <a:prstGeom prst="rect">
            <a:avLst/>
          </a:prstGeom>
          <a:noFill/>
        </p:spPr>
      </p:pic>
      <p:pic>
        <p:nvPicPr>
          <p:cNvPr id="7" name="Picture 6" descr="https://encrypted-tbn0.gstatic.com/images?q=tbn:ANd9GcS4VtmtiKFZP7SMw_ZORTgIhacumFeO0k-tBNLivwWtsBI7yJWm4g"/>
          <p:cNvPicPr>
            <a:picLocks noChangeAspect="1" noChangeArrowheads="1"/>
          </p:cNvPicPr>
          <p:nvPr/>
        </p:nvPicPr>
        <p:blipFill>
          <a:blip r:embed="rId5" cstate="print"/>
          <a:srcRect/>
          <a:stretch>
            <a:fillRect/>
          </a:stretch>
        </p:blipFill>
        <p:spPr bwMode="auto">
          <a:xfrm>
            <a:off x="5029200" y="4267200"/>
            <a:ext cx="3505200" cy="2332553"/>
          </a:xfrm>
          <a:prstGeom prst="rect">
            <a:avLst/>
          </a:prstGeom>
          <a:noFill/>
        </p:spPr>
      </p:pic>
      <p:sp>
        <p:nvSpPr>
          <p:cNvPr id="9" name="TextBox 8"/>
          <p:cNvSpPr txBox="1"/>
          <p:nvPr/>
        </p:nvSpPr>
        <p:spPr>
          <a:xfrm>
            <a:off x="416668" y="381000"/>
            <a:ext cx="8117732" cy="707886"/>
          </a:xfrm>
          <a:prstGeom prst="rect">
            <a:avLst/>
          </a:prstGeom>
          <a:noFill/>
        </p:spPr>
        <p:txBody>
          <a:bodyPr wrap="square" rtlCol="0">
            <a:spAutoFit/>
          </a:bodyPr>
          <a:lstStyle/>
          <a:p>
            <a:pPr algn="ctr"/>
            <a:r>
              <a:rPr lang="en-US" sz="4000" dirty="0" smtClean="0">
                <a:latin typeface="Adobe Garamond Pro" pitchFamily="18" charset="0"/>
              </a:rPr>
              <a:t>Is Abortion a Complex Issue?</a:t>
            </a:r>
            <a:endParaRPr lang="en-US" sz="4000" dirty="0">
              <a:latin typeface="Adobe Garamond Pro" pitchFamily="18" charset="0"/>
            </a:endParaRPr>
          </a:p>
        </p:txBody>
      </p:sp>
    </p:spTree>
    <p:extLst>
      <p:ext uri="{BB962C8B-B14F-4D97-AF65-F5344CB8AC3E}">
        <p14:creationId xmlns:p14="http://schemas.microsoft.com/office/powerpoint/2010/main" val="1341375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83712" y="2514600"/>
            <a:ext cx="4038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4" idx="0"/>
          </p:cNvCxnSpPr>
          <p:nvPr/>
        </p:nvCxnSpPr>
        <p:spPr>
          <a:xfrm flipV="1">
            <a:off x="4603012" y="1905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7"/>
          </p:cNvCxnSpPr>
          <p:nvPr/>
        </p:nvCxnSpPr>
        <p:spPr>
          <a:xfrm flipV="1">
            <a:off x="6030873" y="2209800"/>
            <a:ext cx="591439" cy="639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6"/>
          </p:cNvCxnSpPr>
          <p:nvPr/>
        </p:nvCxnSpPr>
        <p:spPr>
          <a:xfrm>
            <a:off x="6622312" y="3657600"/>
            <a:ext cx="769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5"/>
          </p:cNvCxnSpPr>
          <p:nvPr/>
        </p:nvCxnSpPr>
        <p:spPr>
          <a:xfrm>
            <a:off x="6030873" y="4465823"/>
            <a:ext cx="446127" cy="791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4797942"/>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98894" y="4038600"/>
            <a:ext cx="889151" cy="677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752600" y="2529588"/>
            <a:ext cx="977975" cy="670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06086" y="3134379"/>
            <a:ext cx="2209800" cy="1107996"/>
          </a:xfrm>
          <a:prstGeom prst="rect">
            <a:avLst/>
          </a:prstGeom>
          <a:noFill/>
        </p:spPr>
        <p:txBody>
          <a:bodyPr wrap="square" rtlCol="0">
            <a:spAutoFit/>
          </a:bodyPr>
          <a:lstStyle/>
          <a:p>
            <a:pPr algn="ctr"/>
            <a:r>
              <a:rPr lang="en-US" sz="2200" b="1" dirty="0" smtClean="0"/>
              <a:t>Circumstances</a:t>
            </a:r>
          </a:p>
          <a:p>
            <a:pPr algn="ctr"/>
            <a:r>
              <a:rPr lang="en-US" sz="2200" b="1" dirty="0"/>
              <a:t>o</a:t>
            </a:r>
            <a:r>
              <a:rPr lang="en-US" sz="2200" b="1" dirty="0" smtClean="0"/>
              <a:t>f</a:t>
            </a:r>
          </a:p>
          <a:p>
            <a:pPr algn="ctr"/>
            <a:r>
              <a:rPr lang="en-US" sz="2200" b="1" dirty="0" smtClean="0"/>
              <a:t>Abortion</a:t>
            </a:r>
            <a:endParaRPr lang="en-US" sz="2200" b="1" dirty="0"/>
          </a:p>
        </p:txBody>
      </p:sp>
      <p:sp>
        <p:nvSpPr>
          <p:cNvPr id="25" name="TextBox 24"/>
          <p:cNvSpPr txBox="1"/>
          <p:nvPr/>
        </p:nvSpPr>
        <p:spPr>
          <a:xfrm>
            <a:off x="4191000" y="1567934"/>
            <a:ext cx="1143000" cy="369332"/>
          </a:xfrm>
          <a:prstGeom prst="rect">
            <a:avLst/>
          </a:prstGeom>
          <a:noFill/>
        </p:spPr>
        <p:txBody>
          <a:bodyPr wrap="square" rtlCol="0">
            <a:spAutoFit/>
          </a:bodyPr>
          <a:lstStyle/>
          <a:p>
            <a:r>
              <a:rPr lang="en-US" b="1" dirty="0" smtClean="0"/>
              <a:t>Rape</a:t>
            </a:r>
            <a:endParaRPr lang="en-US" b="1" dirty="0"/>
          </a:p>
        </p:txBody>
      </p:sp>
      <p:sp>
        <p:nvSpPr>
          <p:cNvPr id="26" name="TextBox 25"/>
          <p:cNvSpPr txBox="1"/>
          <p:nvPr/>
        </p:nvSpPr>
        <p:spPr>
          <a:xfrm>
            <a:off x="6531049" y="1840468"/>
            <a:ext cx="1295400" cy="369332"/>
          </a:xfrm>
          <a:prstGeom prst="rect">
            <a:avLst/>
          </a:prstGeom>
          <a:noFill/>
        </p:spPr>
        <p:txBody>
          <a:bodyPr wrap="square" rtlCol="0">
            <a:spAutoFit/>
          </a:bodyPr>
          <a:lstStyle/>
          <a:p>
            <a:r>
              <a:rPr lang="en-US" b="1" dirty="0" smtClean="0"/>
              <a:t>Poverty</a:t>
            </a:r>
            <a:endParaRPr lang="en-US" b="1" dirty="0"/>
          </a:p>
        </p:txBody>
      </p:sp>
      <p:sp>
        <p:nvSpPr>
          <p:cNvPr id="27" name="TextBox 26"/>
          <p:cNvSpPr txBox="1"/>
          <p:nvPr/>
        </p:nvSpPr>
        <p:spPr>
          <a:xfrm>
            <a:off x="7467600" y="3226712"/>
            <a:ext cx="1219200" cy="923330"/>
          </a:xfrm>
          <a:prstGeom prst="rect">
            <a:avLst/>
          </a:prstGeom>
          <a:noFill/>
        </p:spPr>
        <p:txBody>
          <a:bodyPr wrap="square" rtlCol="0">
            <a:spAutoFit/>
          </a:bodyPr>
          <a:lstStyle/>
          <a:p>
            <a:r>
              <a:rPr lang="en-US" b="1" dirty="0" smtClean="0"/>
              <a:t>Health problems for baby</a:t>
            </a:r>
            <a:endParaRPr lang="en-US" b="1" dirty="0"/>
          </a:p>
        </p:txBody>
      </p:sp>
      <p:sp>
        <p:nvSpPr>
          <p:cNvPr id="28" name="TextBox 27"/>
          <p:cNvSpPr txBox="1"/>
          <p:nvPr/>
        </p:nvSpPr>
        <p:spPr>
          <a:xfrm>
            <a:off x="6253936" y="5299076"/>
            <a:ext cx="1823264" cy="369332"/>
          </a:xfrm>
          <a:prstGeom prst="rect">
            <a:avLst/>
          </a:prstGeom>
          <a:noFill/>
        </p:spPr>
        <p:txBody>
          <a:bodyPr wrap="square" rtlCol="0">
            <a:spAutoFit/>
          </a:bodyPr>
          <a:lstStyle/>
          <a:p>
            <a:r>
              <a:rPr lang="en-US" b="1" dirty="0" err="1" smtClean="0"/>
              <a:t>Unwantedness</a:t>
            </a:r>
            <a:endParaRPr lang="en-US" b="1" dirty="0"/>
          </a:p>
        </p:txBody>
      </p:sp>
      <p:sp>
        <p:nvSpPr>
          <p:cNvPr id="29" name="TextBox 28"/>
          <p:cNvSpPr txBox="1"/>
          <p:nvPr/>
        </p:nvSpPr>
        <p:spPr>
          <a:xfrm>
            <a:off x="3886200" y="5527527"/>
            <a:ext cx="800100" cy="369332"/>
          </a:xfrm>
          <a:prstGeom prst="rect">
            <a:avLst/>
          </a:prstGeom>
          <a:noFill/>
        </p:spPr>
        <p:txBody>
          <a:bodyPr wrap="square" rtlCol="0">
            <a:spAutoFit/>
          </a:bodyPr>
          <a:lstStyle/>
          <a:p>
            <a:r>
              <a:rPr lang="en-US" b="1" dirty="0" smtClean="0"/>
              <a:t>Age</a:t>
            </a:r>
            <a:endParaRPr lang="en-US" b="1" dirty="0"/>
          </a:p>
        </p:txBody>
      </p:sp>
      <p:sp>
        <p:nvSpPr>
          <p:cNvPr id="30" name="TextBox 29"/>
          <p:cNvSpPr txBox="1"/>
          <p:nvPr/>
        </p:nvSpPr>
        <p:spPr>
          <a:xfrm>
            <a:off x="641387" y="4716277"/>
            <a:ext cx="1600200" cy="369332"/>
          </a:xfrm>
          <a:prstGeom prst="rect">
            <a:avLst/>
          </a:prstGeom>
          <a:noFill/>
        </p:spPr>
        <p:txBody>
          <a:bodyPr wrap="square" rtlCol="0">
            <a:spAutoFit/>
          </a:bodyPr>
          <a:lstStyle/>
          <a:p>
            <a:r>
              <a:rPr lang="en-US" b="1" dirty="0" smtClean="0"/>
              <a:t>No support</a:t>
            </a:r>
            <a:endParaRPr lang="en-US" b="1" dirty="0"/>
          </a:p>
        </p:txBody>
      </p:sp>
      <p:sp>
        <p:nvSpPr>
          <p:cNvPr id="31" name="TextBox 30"/>
          <p:cNvSpPr txBox="1"/>
          <p:nvPr/>
        </p:nvSpPr>
        <p:spPr>
          <a:xfrm>
            <a:off x="1066800" y="2209800"/>
            <a:ext cx="1727351" cy="369332"/>
          </a:xfrm>
          <a:prstGeom prst="rect">
            <a:avLst/>
          </a:prstGeom>
          <a:noFill/>
        </p:spPr>
        <p:txBody>
          <a:bodyPr wrap="square" rtlCol="0">
            <a:spAutoFit/>
          </a:bodyPr>
          <a:lstStyle/>
          <a:p>
            <a:r>
              <a:rPr lang="en-US" b="1" dirty="0" smtClean="0"/>
              <a:t>Career</a:t>
            </a:r>
            <a:endParaRPr lang="en-US" b="1" dirty="0"/>
          </a:p>
        </p:txBody>
      </p:sp>
      <p:sp>
        <p:nvSpPr>
          <p:cNvPr id="6" name="Rectangle 5"/>
          <p:cNvSpPr/>
          <p:nvPr/>
        </p:nvSpPr>
        <p:spPr>
          <a:xfrm>
            <a:off x="1611487" y="457200"/>
            <a:ext cx="5983049" cy="707886"/>
          </a:xfrm>
          <a:prstGeom prst="rect">
            <a:avLst/>
          </a:prstGeom>
        </p:spPr>
        <p:txBody>
          <a:bodyPr wrap="none">
            <a:spAutoFit/>
          </a:bodyPr>
          <a:lstStyle/>
          <a:p>
            <a:pPr algn="ctr"/>
            <a:r>
              <a:rPr lang="en-US" sz="4000" dirty="0">
                <a:latin typeface="Adobe Garamond Pro" pitchFamily="18" charset="0"/>
              </a:rPr>
              <a:t>Is Abortion a Complex Issue?</a:t>
            </a:r>
          </a:p>
        </p:txBody>
      </p:sp>
    </p:spTree>
    <p:extLst>
      <p:ext uri="{BB962C8B-B14F-4D97-AF65-F5344CB8AC3E}">
        <p14:creationId xmlns:p14="http://schemas.microsoft.com/office/powerpoint/2010/main" val="60939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584775"/>
          </a:xfrm>
          <a:prstGeom prst="rect">
            <a:avLst/>
          </a:prstGeom>
          <a:noFill/>
        </p:spPr>
        <p:txBody>
          <a:bodyPr wrap="square" rtlCol="0">
            <a:spAutoFit/>
          </a:bodyPr>
          <a:lstStyle/>
          <a:p>
            <a:pPr algn="ctr"/>
            <a:r>
              <a:rPr lang="en-US" sz="3200" dirty="0" smtClean="0">
                <a:latin typeface="Adobe Garamond Pro" pitchFamily="18" charset="0"/>
              </a:rPr>
              <a:t>The Key Issue: What Is the Unborn?</a:t>
            </a:r>
            <a:endParaRPr lang="en-US" sz="3200" dirty="0">
              <a:latin typeface="Adobe Garamond Pro" pitchFamily="18" charset="0"/>
            </a:endParaRPr>
          </a:p>
        </p:txBody>
      </p:sp>
      <p:pic>
        <p:nvPicPr>
          <p:cNvPr id="17410" name="Picture 2" descr="http://areopagusforum.files.wordpress.com/2011/11/can-i-kill-this.jpg"/>
          <p:cNvPicPr>
            <a:picLocks noChangeAspect="1" noChangeArrowheads="1"/>
          </p:cNvPicPr>
          <p:nvPr/>
        </p:nvPicPr>
        <p:blipFill>
          <a:blip r:embed="rId3" cstate="print"/>
          <a:srcRect/>
          <a:stretch>
            <a:fillRect/>
          </a:stretch>
        </p:blipFill>
        <p:spPr bwMode="auto">
          <a:xfrm>
            <a:off x="2667000" y="1219200"/>
            <a:ext cx="3495675" cy="4457700"/>
          </a:xfrm>
          <a:prstGeom prst="rect">
            <a:avLst/>
          </a:prstGeom>
          <a:noFill/>
        </p:spPr>
      </p:pic>
      <p:sp>
        <p:nvSpPr>
          <p:cNvPr id="9" name="TextBox 8"/>
          <p:cNvSpPr txBox="1"/>
          <p:nvPr/>
        </p:nvSpPr>
        <p:spPr>
          <a:xfrm>
            <a:off x="838200" y="6096000"/>
            <a:ext cx="7543800" cy="523220"/>
          </a:xfrm>
          <a:prstGeom prst="rect">
            <a:avLst/>
          </a:prstGeom>
          <a:noFill/>
        </p:spPr>
        <p:txBody>
          <a:bodyPr wrap="square" rtlCol="0">
            <a:spAutoFit/>
          </a:bodyPr>
          <a:lstStyle/>
          <a:p>
            <a:pPr algn="ctr"/>
            <a:r>
              <a:rPr lang="en-US" sz="2800" dirty="0" smtClean="0">
                <a:latin typeface="Adobe Garamond Pro" pitchFamily="18" charset="0"/>
              </a:rPr>
              <a:t>This question trumps all other considerations</a:t>
            </a:r>
            <a:endParaRPr lang="en-US" sz="2800" dirty="0">
              <a:latin typeface="Adobe Garamond Pro" pitchFamily="18" charset="0"/>
            </a:endParaRPr>
          </a:p>
        </p:txBody>
      </p:sp>
    </p:spTree>
    <p:extLst>
      <p:ext uri="{BB962C8B-B14F-4D97-AF65-F5344CB8AC3E}">
        <p14:creationId xmlns:p14="http://schemas.microsoft.com/office/powerpoint/2010/main" val="1258129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The Key Issue: What Is the Unborn?</a:t>
            </a:r>
            <a:endParaRPr lang="en-US" sz="4000" dirty="0">
              <a:latin typeface="Adobe Garamond Pro" pitchFamily="18" charset="0"/>
            </a:endParaRPr>
          </a:p>
        </p:txBody>
      </p:sp>
      <p:sp>
        <p:nvSpPr>
          <p:cNvPr id="5" name="TextBox 4"/>
          <p:cNvSpPr txBox="1"/>
          <p:nvPr/>
        </p:nvSpPr>
        <p:spPr>
          <a:xfrm>
            <a:off x="914400" y="1371600"/>
            <a:ext cx="7162800" cy="4401205"/>
          </a:xfrm>
          <a:prstGeom prst="rect">
            <a:avLst/>
          </a:prstGeom>
          <a:noFill/>
        </p:spPr>
        <p:txBody>
          <a:bodyPr wrap="square" rtlCol="0">
            <a:spAutoFit/>
          </a:bodyPr>
          <a:lstStyle/>
          <a:p>
            <a:pPr algn="just">
              <a:buFont typeface="Arial" pitchFamily="34" charset="0"/>
              <a:buChar char="•"/>
            </a:pPr>
            <a:r>
              <a:rPr lang="en-US" sz="2800" dirty="0" smtClean="0">
                <a:latin typeface="Adobe Garamond Pro" pitchFamily="18" charset="0"/>
              </a:rPr>
              <a:t>People will say that women ought to have a right to privacy.</a:t>
            </a:r>
          </a:p>
          <a:p>
            <a:pPr algn="just"/>
            <a:endParaRPr lang="en-US" sz="2800" dirty="0" smtClean="0">
              <a:latin typeface="Adobe Garamond Pro" pitchFamily="18" charset="0"/>
            </a:endParaRPr>
          </a:p>
          <a:p>
            <a:pPr algn="just">
              <a:buFont typeface="Arial" pitchFamily="34" charset="0"/>
              <a:buChar char="•"/>
            </a:pPr>
            <a:r>
              <a:rPr lang="en-US" sz="2800" dirty="0">
                <a:latin typeface="Adobe Garamond Pro" pitchFamily="18" charset="0"/>
              </a:rPr>
              <a:t> </a:t>
            </a:r>
            <a:r>
              <a:rPr lang="en-US" sz="2800" dirty="0" smtClean="0">
                <a:latin typeface="Adobe Garamond Pro" pitchFamily="18" charset="0"/>
              </a:rPr>
              <a:t>People will say, “Would you force a poor woman to bring another child into this world!”</a:t>
            </a:r>
          </a:p>
          <a:p>
            <a:pPr algn="just"/>
            <a:endParaRPr lang="en-US" sz="2800" dirty="0" smtClean="0">
              <a:latin typeface="Adobe Garamond Pro" pitchFamily="18" charset="0"/>
            </a:endParaRPr>
          </a:p>
          <a:p>
            <a:pPr algn="just">
              <a:buFont typeface="Arial" pitchFamily="34" charset="0"/>
              <a:buChar char="•"/>
            </a:pPr>
            <a:r>
              <a:rPr lang="en-US" sz="2800" dirty="0" smtClean="0">
                <a:latin typeface="Adobe Garamond Pro" pitchFamily="18" charset="0"/>
              </a:rPr>
              <a:t>People will say, “You mean to tell me that you would  force women into the back alleys to have illegal abortions because you want to protect a bunch of embryos!”</a:t>
            </a:r>
            <a:endParaRPr lang="en-US" sz="2800" dirty="0">
              <a:latin typeface="Adobe Garamond Pro" pitchFamily="18" charset="0"/>
            </a:endParaRPr>
          </a:p>
        </p:txBody>
      </p:sp>
    </p:spTree>
    <p:extLst>
      <p:ext uri="{BB962C8B-B14F-4D97-AF65-F5344CB8AC3E}">
        <p14:creationId xmlns:p14="http://schemas.microsoft.com/office/powerpoint/2010/main" val="1802197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The Key Issue: What Is the Unborn?</a:t>
            </a:r>
            <a:endParaRPr lang="en-US" sz="4000" dirty="0">
              <a:latin typeface="Adobe Garamond Pro" pitchFamily="18" charset="0"/>
            </a:endParaRPr>
          </a:p>
        </p:txBody>
      </p:sp>
      <p:sp>
        <p:nvSpPr>
          <p:cNvPr id="2" name="TextBox 1"/>
          <p:cNvSpPr txBox="1"/>
          <p:nvPr/>
        </p:nvSpPr>
        <p:spPr>
          <a:xfrm>
            <a:off x="838200" y="1905000"/>
            <a:ext cx="7315200" cy="2246769"/>
          </a:xfrm>
          <a:prstGeom prst="rect">
            <a:avLst/>
          </a:prstGeom>
          <a:noFill/>
        </p:spPr>
        <p:txBody>
          <a:bodyPr wrap="square" rtlCol="0">
            <a:spAutoFit/>
          </a:bodyPr>
          <a:lstStyle/>
          <a:p>
            <a:pPr algn="just"/>
            <a:r>
              <a:rPr lang="en-US" sz="2800" dirty="0" smtClean="0">
                <a:latin typeface="Adobe Garamond Pro" pitchFamily="18" charset="0"/>
              </a:rPr>
              <a:t>“If </a:t>
            </a:r>
            <a:r>
              <a:rPr lang="en-US" sz="2800" dirty="0">
                <a:latin typeface="Adobe Garamond Pro" pitchFamily="18" charset="0"/>
              </a:rPr>
              <a:t>the unborn is </a:t>
            </a:r>
            <a:r>
              <a:rPr lang="en-US" sz="2800" i="1" dirty="0">
                <a:latin typeface="Adobe Garamond Pro" pitchFamily="18" charset="0"/>
              </a:rPr>
              <a:t>not</a:t>
            </a:r>
            <a:r>
              <a:rPr lang="en-US" sz="2800" dirty="0">
                <a:latin typeface="Adobe Garamond Pro" pitchFamily="18" charset="0"/>
              </a:rPr>
              <a:t> a human being, then no justification for abortion is necessary. However, if the unborn </a:t>
            </a:r>
            <a:r>
              <a:rPr lang="en-US" sz="2800" i="1" dirty="0">
                <a:latin typeface="Adobe Garamond Pro" pitchFamily="18" charset="0"/>
              </a:rPr>
              <a:t>is</a:t>
            </a:r>
            <a:r>
              <a:rPr lang="en-US" sz="2800" dirty="0">
                <a:latin typeface="Adobe Garamond Pro" pitchFamily="18" charset="0"/>
              </a:rPr>
              <a:t> a human being, then no justification for abortion is adequate</a:t>
            </a:r>
            <a:r>
              <a:rPr lang="en-US" sz="2800" dirty="0" smtClean="0">
                <a:latin typeface="Adobe Garamond Pro" pitchFamily="18" charset="0"/>
              </a:rPr>
              <a:t>.”</a:t>
            </a:r>
            <a:r>
              <a:rPr lang="en-US" sz="2800" b="1" dirty="0" smtClean="0">
                <a:latin typeface="Adobe Garamond Pro" pitchFamily="18" charset="0"/>
              </a:rPr>
              <a:t> </a:t>
            </a:r>
          </a:p>
          <a:p>
            <a:r>
              <a:rPr lang="en-US" sz="2800" b="1" i="1" dirty="0">
                <a:latin typeface="Adobe Garamond Pro" pitchFamily="18" charset="0"/>
              </a:rPr>
              <a:t> </a:t>
            </a:r>
            <a:r>
              <a:rPr lang="en-US" sz="2800" b="1" i="1" dirty="0" smtClean="0">
                <a:latin typeface="Adobe Garamond Pro" pitchFamily="18" charset="0"/>
              </a:rPr>
              <a:t>                              </a:t>
            </a:r>
            <a:r>
              <a:rPr lang="en-US" sz="2400" i="1" dirty="0" smtClean="0">
                <a:latin typeface="Adobe Garamond Pro" pitchFamily="18" charset="0"/>
              </a:rPr>
              <a:t>-Gregory </a:t>
            </a:r>
            <a:r>
              <a:rPr lang="en-US" sz="2400" i="1" dirty="0" err="1" smtClean="0">
                <a:latin typeface="Adobe Garamond Pro" pitchFamily="18" charset="0"/>
              </a:rPr>
              <a:t>Koukl</a:t>
            </a:r>
            <a:r>
              <a:rPr lang="en-US" sz="2400" i="1" dirty="0" smtClean="0">
                <a:latin typeface="Adobe Garamond Pro" pitchFamily="18" charset="0"/>
              </a:rPr>
              <a:t>, Pro-Life Apologist</a:t>
            </a:r>
            <a:endParaRPr lang="en-US" sz="2400" i="1" dirty="0">
              <a:latin typeface="Adobe Garamond Pro" pitchFamily="18" charset="0"/>
            </a:endParaRPr>
          </a:p>
        </p:txBody>
      </p:sp>
    </p:spTree>
    <p:extLst>
      <p:ext uri="{BB962C8B-B14F-4D97-AF65-F5344CB8AC3E}">
        <p14:creationId xmlns:p14="http://schemas.microsoft.com/office/powerpoint/2010/main" val="1038253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The Key Issue: What Is the Unborn?</a:t>
            </a:r>
            <a:endParaRPr lang="en-US" sz="4000" dirty="0">
              <a:latin typeface="Adobe Garamond Pro" pitchFamily="18" charset="0"/>
            </a:endParaRPr>
          </a:p>
        </p:txBody>
      </p:sp>
      <p:sp>
        <p:nvSpPr>
          <p:cNvPr id="2" name="TextBox 1"/>
          <p:cNvSpPr txBox="1"/>
          <p:nvPr/>
        </p:nvSpPr>
        <p:spPr>
          <a:xfrm>
            <a:off x="838200" y="2057400"/>
            <a:ext cx="73152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Adobe Garamond Pro" pitchFamily="18" charset="0"/>
              </a:rPr>
              <a:t>Not a </a:t>
            </a:r>
            <a:r>
              <a:rPr lang="en-US" sz="2400" b="1" dirty="0">
                <a:latin typeface="Adobe Garamond Pro" pitchFamily="18" charset="0"/>
              </a:rPr>
              <a:t>P</a:t>
            </a:r>
            <a:r>
              <a:rPr lang="en-US" sz="2400" b="1" dirty="0" smtClean="0">
                <a:latin typeface="Adobe Garamond Pro" pitchFamily="18" charset="0"/>
              </a:rPr>
              <a:t>olitical Issue: </a:t>
            </a:r>
            <a:r>
              <a:rPr lang="en-US" sz="2400" dirty="0" smtClean="0">
                <a:latin typeface="Adobe Garamond Pro" pitchFamily="18" charset="0"/>
              </a:rPr>
              <a:t>Some people who share the biblical worldview argue that we should not be involved in the abortion debate because it is a political issue.</a:t>
            </a:r>
          </a:p>
          <a:p>
            <a:endParaRPr lang="en-US" sz="2400" dirty="0" smtClean="0">
              <a:latin typeface="Adobe Garamond Pro" pitchFamily="18" charset="0"/>
            </a:endParaRPr>
          </a:p>
          <a:p>
            <a:endParaRPr lang="en-US" sz="2400" dirty="0" smtClean="0">
              <a:latin typeface="Adobe Garamond Pro" pitchFamily="18" charset="0"/>
            </a:endParaRPr>
          </a:p>
          <a:p>
            <a:pPr marL="342900" indent="-342900">
              <a:buFont typeface="Arial" panose="020B0604020202020204" pitchFamily="34" charset="0"/>
              <a:buChar char="•"/>
            </a:pPr>
            <a:r>
              <a:rPr lang="en-US" sz="2400" b="1" dirty="0" smtClean="0">
                <a:latin typeface="Adobe Garamond Pro" pitchFamily="18" charset="0"/>
              </a:rPr>
              <a:t>Not a Religious Issue: </a:t>
            </a:r>
            <a:r>
              <a:rPr lang="en-US" sz="2400" dirty="0" smtClean="0">
                <a:latin typeface="Adobe Garamond Pro" pitchFamily="18" charset="0"/>
              </a:rPr>
              <a:t>Some individuals will say that answering the question of when life begin is a religious question that cannot be answered so therefore people can have abortions. </a:t>
            </a:r>
          </a:p>
          <a:p>
            <a:pPr marL="342900" indent="-342900">
              <a:buFont typeface="Arial" panose="020B0604020202020204" pitchFamily="34" charset="0"/>
              <a:buChar char="•"/>
            </a:pPr>
            <a:endParaRPr lang="en-US" sz="2400" dirty="0">
              <a:latin typeface="Adobe Garamond Pro" pitchFamily="18" charset="0"/>
            </a:endParaRPr>
          </a:p>
          <a:p>
            <a:endParaRPr lang="en-US" sz="2400" dirty="0">
              <a:latin typeface="Adobe Garamond Pro" pitchFamily="18" charset="0"/>
            </a:endParaRPr>
          </a:p>
        </p:txBody>
      </p:sp>
    </p:spTree>
    <p:extLst>
      <p:ext uri="{BB962C8B-B14F-4D97-AF65-F5344CB8AC3E}">
        <p14:creationId xmlns:p14="http://schemas.microsoft.com/office/powerpoint/2010/main" val="292556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8" y="381000"/>
            <a:ext cx="8117732" cy="707886"/>
          </a:xfrm>
          <a:prstGeom prst="rect">
            <a:avLst/>
          </a:prstGeom>
          <a:noFill/>
        </p:spPr>
        <p:txBody>
          <a:bodyPr wrap="square" rtlCol="0">
            <a:spAutoFit/>
          </a:bodyPr>
          <a:lstStyle/>
          <a:p>
            <a:pPr algn="ctr"/>
            <a:r>
              <a:rPr lang="en-US" sz="4000" dirty="0" smtClean="0">
                <a:latin typeface="Adobe Garamond Pro" pitchFamily="18" charset="0"/>
              </a:rPr>
              <a:t>What Is Apologetics???</a:t>
            </a:r>
            <a:endParaRPr lang="en-US" sz="4000" dirty="0">
              <a:latin typeface="Adobe Garamond Pro" pitchFamily="18" charset="0"/>
            </a:endParaRPr>
          </a:p>
        </p:txBody>
      </p:sp>
      <p:pic>
        <p:nvPicPr>
          <p:cNvPr id="1026" name="Picture 2" descr="http://blogs.nazarene.org/pewview/files/2011/07/20110318182437va_-_raphael_st_paul_preaching_in_athens_1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29850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66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57200"/>
            <a:ext cx="8229600" cy="707886"/>
          </a:xfrm>
          <a:prstGeom prst="rect">
            <a:avLst/>
          </a:prstGeom>
          <a:noFill/>
        </p:spPr>
        <p:txBody>
          <a:bodyPr wrap="square" rtlCol="0">
            <a:spAutoFit/>
          </a:bodyPr>
          <a:lstStyle/>
          <a:p>
            <a:pPr algn="ctr"/>
            <a:r>
              <a:rPr lang="en-US" sz="4000" dirty="0" smtClean="0">
                <a:latin typeface="Adobe Garamond Pro" pitchFamily="18" charset="0"/>
              </a:rPr>
              <a:t>Trotting Out the Toddler</a:t>
            </a:r>
            <a:endParaRPr lang="en-US" sz="4000" dirty="0">
              <a:latin typeface="Adobe Garamond Pro" pitchFamily="18" charset="0"/>
            </a:endParaRPr>
          </a:p>
        </p:txBody>
      </p:sp>
      <p:sp>
        <p:nvSpPr>
          <p:cNvPr id="2" name="TextBox 1"/>
          <p:cNvSpPr txBox="1"/>
          <p:nvPr/>
        </p:nvSpPr>
        <p:spPr>
          <a:xfrm>
            <a:off x="838199" y="3237438"/>
            <a:ext cx="7315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Adobe Garamond Pro" pitchFamily="18" charset="0"/>
              </a:rPr>
              <a:t>        </a:t>
            </a:r>
            <a:r>
              <a:rPr lang="en-US" sz="2400" dirty="0" smtClean="0">
                <a:latin typeface="Adobe Garamond Pro" pitchFamily="18" charset="0"/>
              </a:rPr>
              <a:t>Identify the argument used to justify abortion.</a:t>
            </a:r>
          </a:p>
          <a:p>
            <a:pPr marL="342900" indent="-342900">
              <a:buFont typeface="Arial" panose="020B0604020202020204" pitchFamily="34" charset="0"/>
              <a:buChar char="•"/>
            </a:pPr>
            <a:endParaRPr lang="en-US" sz="2400" dirty="0" smtClean="0">
              <a:latin typeface="Adobe Garamond Pro" pitchFamily="18" charset="0"/>
            </a:endParaRPr>
          </a:p>
          <a:p>
            <a:pPr marL="342900" indent="-342900">
              <a:buFont typeface="Arial" panose="020B0604020202020204" pitchFamily="34" charset="0"/>
              <a:buChar char="•"/>
            </a:pPr>
            <a:endParaRPr lang="en-US" sz="2400" dirty="0" smtClean="0">
              <a:latin typeface="Adobe Garamond Pro" pitchFamily="18" charset="0"/>
            </a:endParaRPr>
          </a:p>
          <a:p>
            <a:pPr marL="342900" indent="-342900">
              <a:buFont typeface="Arial" panose="020B0604020202020204" pitchFamily="34" charset="0"/>
              <a:buChar char="•"/>
            </a:pPr>
            <a:r>
              <a:rPr lang="en-US" sz="2400" dirty="0" smtClean="0">
                <a:latin typeface="Adobe Garamond Pro" pitchFamily="18" charset="0"/>
              </a:rPr>
              <a:t>         Ask if this would justify killing toddlers</a:t>
            </a:r>
          </a:p>
          <a:p>
            <a:pPr marL="342900" indent="-342900">
              <a:buFont typeface="Arial" panose="020B0604020202020204" pitchFamily="34" charset="0"/>
              <a:buChar char="•"/>
            </a:pPr>
            <a:endParaRPr lang="en-US" sz="2400" dirty="0" smtClean="0">
              <a:latin typeface="Adobe Garamond Pro" pitchFamily="18" charset="0"/>
            </a:endParaRPr>
          </a:p>
          <a:p>
            <a:pPr marL="342900" indent="-342900">
              <a:buFont typeface="Arial" panose="020B0604020202020204" pitchFamily="34" charset="0"/>
              <a:buChar char="•"/>
            </a:pPr>
            <a:endParaRPr lang="en-US" sz="2400" dirty="0" smtClean="0">
              <a:latin typeface="Adobe Garamond Pro" pitchFamily="18" charset="0"/>
            </a:endParaRPr>
          </a:p>
          <a:p>
            <a:pPr marL="342900" indent="-342900">
              <a:buFont typeface="Arial" panose="020B0604020202020204" pitchFamily="34" charset="0"/>
              <a:buChar char="•"/>
            </a:pPr>
            <a:r>
              <a:rPr lang="en-US" sz="2400" dirty="0">
                <a:latin typeface="Adobe Garamond Pro" pitchFamily="18" charset="0"/>
              </a:rPr>
              <a:t> </a:t>
            </a:r>
            <a:r>
              <a:rPr lang="en-US" sz="2400" dirty="0" smtClean="0">
                <a:latin typeface="Adobe Garamond Pro" pitchFamily="18" charset="0"/>
              </a:rPr>
              <a:t>        If it doesn’t, then they are assuming the unborn is</a:t>
            </a:r>
            <a:endParaRPr lang="en-US" sz="2400" dirty="0">
              <a:latin typeface="Adobe Garamond Pro" pitchFamily="18" charset="0"/>
            </a:endParaRPr>
          </a:p>
          <a:p>
            <a:r>
              <a:rPr lang="en-US" sz="2400" dirty="0">
                <a:latin typeface="Adobe Garamond Pro" pitchFamily="18" charset="0"/>
              </a:rPr>
              <a:t> </a:t>
            </a:r>
            <a:r>
              <a:rPr lang="en-US" sz="2400" dirty="0" smtClean="0">
                <a:latin typeface="Adobe Garamond Pro" pitchFamily="18" charset="0"/>
              </a:rPr>
              <a:t>             not a human.</a:t>
            </a:r>
          </a:p>
        </p:txBody>
      </p:sp>
      <p:sp>
        <p:nvSpPr>
          <p:cNvPr id="3" name="Rectangle 2"/>
          <p:cNvSpPr/>
          <p:nvPr/>
        </p:nvSpPr>
        <p:spPr>
          <a:xfrm>
            <a:off x="228600" y="3332435"/>
            <a:ext cx="1447800" cy="533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Step 1</a:t>
            </a:r>
            <a:endParaRPr lang="en-US" sz="2400" b="1" dirty="0"/>
          </a:p>
        </p:txBody>
      </p:sp>
      <p:sp>
        <p:nvSpPr>
          <p:cNvPr id="6" name="Rectangle 5"/>
          <p:cNvSpPr/>
          <p:nvPr/>
        </p:nvSpPr>
        <p:spPr>
          <a:xfrm>
            <a:off x="228600" y="4494232"/>
            <a:ext cx="1447800" cy="533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Step 2</a:t>
            </a:r>
            <a:endParaRPr lang="en-US" sz="2400" b="1" dirty="0"/>
          </a:p>
        </p:txBody>
      </p:sp>
      <p:sp>
        <p:nvSpPr>
          <p:cNvPr id="8" name="Rectangle 7"/>
          <p:cNvSpPr/>
          <p:nvPr/>
        </p:nvSpPr>
        <p:spPr>
          <a:xfrm>
            <a:off x="228600" y="5562600"/>
            <a:ext cx="1447800" cy="533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Step 3</a:t>
            </a:r>
            <a:endParaRPr lang="en-US" sz="2400" b="1" dirty="0"/>
          </a:p>
        </p:txBody>
      </p:sp>
      <p:pic>
        <p:nvPicPr>
          <p:cNvPr id="1026" name="Picture 2" descr="http://cache2.asset-cache.net/gc/200414589-001-toddler-standing-between-adults-feet-low-gettyimages.jpg?v=1&amp;c=IWSAsset&amp;k=2&amp;d=M59r81Qn6M3fffqQFZqvcZ%2F8d9yPIHT%2BU9W1%2FK0STsaJ%2BtcUBWdDejZTq3o%2Bhi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7" y="1236783"/>
            <a:ext cx="2663825" cy="200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31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8" y="199424"/>
            <a:ext cx="8117732" cy="1323439"/>
          </a:xfrm>
          <a:prstGeom prst="rect">
            <a:avLst/>
          </a:prstGeom>
          <a:noFill/>
        </p:spPr>
        <p:txBody>
          <a:bodyPr wrap="square" rtlCol="0">
            <a:spAutoFit/>
          </a:bodyPr>
          <a:lstStyle/>
          <a:p>
            <a:pPr algn="ctr"/>
            <a:r>
              <a:rPr lang="en-US" sz="4000" dirty="0" smtClean="0">
                <a:latin typeface="Adobe Garamond Pro" pitchFamily="18" charset="0"/>
              </a:rPr>
              <a:t>An Effective Ambassador Has 3 Essential Skills:</a:t>
            </a:r>
            <a:endParaRPr lang="en-US" sz="4000" dirty="0">
              <a:latin typeface="Adobe Garamond Pro" pitchFamily="18" charset="0"/>
            </a:endParaRPr>
          </a:p>
        </p:txBody>
      </p:sp>
      <p:sp>
        <p:nvSpPr>
          <p:cNvPr id="2" name="Rectangle 1"/>
          <p:cNvSpPr/>
          <p:nvPr/>
        </p:nvSpPr>
        <p:spPr>
          <a:xfrm>
            <a:off x="2941401" y="2362200"/>
            <a:ext cx="3068266" cy="3581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u="sng" dirty="0" smtClean="0"/>
          </a:p>
          <a:p>
            <a:pPr algn="ctr"/>
            <a:endParaRPr lang="en-US" sz="2800" b="1" u="sng" dirty="0" smtClean="0"/>
          </a:p>
          <a:p>
            <a:pPr algn="ctr"/>
            <a:r>
              <a:rPr lang="en-US" sz="3600" b="1" u="sng" dirty="0" smtClean="0"/>
              <a:t>Knowledge</a:t>
            </a:r>
          </a:p>
          <a:p>
            <a:pPr algn="ctr"/>
            <a:r>
              <a:rPr lang="en-US" sz="2000" i="1" dirty="0" smtClean="0"/>
              <a:t>An accurate mind</a:t>
            </a:r>
          </a:p>
          <a:p>
            <a:pPr algn="ctr"/>
            <a:endParaRPr lang="en-US" sz="2000" i="1" dirty="0"/>
          </a:p>
          <a:p>
            <a:pPr algn="ctr"/>
            <a:r>
              <a:rPr lang="en-US" sz="2000" dirty="0" smtClean="0"/>
              <a:t>He must have some basic knowledge. Minimally, he must know the character, mind, and purposes of his king.</a:t>
            </a:r>
          </a:p>
          <a:p>
            <a:pPr algn="ctr"/>
            <a:endParaRPr lang="en-US" sz="2000" i="1" dirty="0"/>
          </a:p>
          <a:p>
            <a:pPr algn="ctr"/>
            <a:endParaRPr lang="en-US" sz="2000" i="1" dirty="0" smtClean="0"/>
          </a:p>
          <a:p>
            <a:pPr algn="ctr"/>
            <a:endParaRPr lang="en-US" i="1" dirty="0"/>
          </a:p>
          <a:p>
            <a:pPr algn="ctr"/>
            <a:endParaRPr lang="en-US" i="1" dirty="0"/>
          </a:p>
        </p:txBody>
      </p:sp>
      <p:sp>
        <p:nvSpPr>
          <p:cNvPr id="3" name="Oval 2"/>
          <p:cNvSpPr/>
          <p:nvPr/>
        </p:nvSpPr>
        <p:spPr>
          <a:xfrm>
            <a:off x="3827834" y="1371600"/>
            <a:ext cx="12954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a:t>
            </a:r>
            <a:endParaRPr lang="en-US" sz="3600" dirty="0"/>
          </a:p>
        </p:txBody>
      </p:sp>
      <p:sp>
        <p:nvSpPr>
          <p:cNvPr id="8" name="TextBox 7"/>
          <p:cNvSpPr txBox="1"/>
          <p:nvPr/>
        </p:nvSpPr>
        <p:spPr>
          <a:xfrm>
            <a:off x="1143000" y="6172200"/>
            <a:ext cx="7030666" cy="461665"/>
          </a:xfrm>
          <a:prstGeom prst="rect">
            <a:avLst/>
          </a:prstGeom>
          <a:noFill/>
        </p:spPr>
        <p:txBody>
          <a:bodyPr wrap="square" rtlCol="0">
            <a:spAutoFit/>
          </a:bodyPr>
          <a:lstStyle/>
          <a:p>
            <a:r>
              <a:rPr lang="en-US" sz="2400" i="1" dirty="0" smtClean="0">
                <a:solidFill>
                  <a:srgbClr val="FFFF00"/>
                </a:solidFill>
              </a:rPr>
              <a:t>“Therefore we are Christ’s ambassadors…” 1Corinthans 5:20</a:t>
            </a:r>
            <a:endParaRPr lang="en-US" sz="2400" i="1" dirty="0">
              <a:solidFill>
                <a:srgbClr val="FFFF00"/>
              </a:solidFill>
            </a:endParaRPr>
          </a:p>
        </p:txBody>
      </p:sp>
    </p:spTree>
    <p:extLst>
      <p:ext uri="{BB962C8B-B14F-4D97-AF65-F5344CB8AC3E}">
        <p14:creationId xmlns:p14="http://schemas.microsoft.com/office/powerpoint/2010/main" val="200534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8" y="164167"/>
            <a:ext cx="8117732" cy="1323439"/>
          </a:xfrm>
          <a:prstGeom prst="rect">
            <a:avLst/>
          </a:prstGeom>
          <a:noFill/>
        </p:spPr>
        <p:txBody>
          <a:bodyPr wrap="square" rtlCol="0">
            <a:spAutoFit/>
          </a:bodyPr>
          <a:lstStyle/>
          <a:p>
            <a:pPr algn="ctr"/>
            <a:r>
              <a:rPr lang="en-US" sz="4000" dirty="0" smtClean="0">
                <a:latin typeface="Adobe Garamond Pro" pitchFamily="18" charset="0"/>
              </a:rPr>
              <a:t>An Effective Ambassador Has 3 Essential Skills:</a:t>
            </a:r>
            <a:endParaRPr lang="en-US" sz="4000" dirty="0">
              <a:latin typeface="Adobe Garamond Pro" pitchFamily="18" charset="0"/>
            </a:endParaRPr>
          </a:p>
        </p:txBody>
      </p:sp>
      <p:sp>
        <p:nvSpPr>
          <p:cNvPr id="2" name="Rectangle 1"/>
          <p:cNvSpPr/>
          <p:nvPr/>
        </p:nvSpPr>
        <p:spPr>
          <a:xfrm>
            <a:off x="2941401" y="2362200"/>
            <a:ext cx="3068266" cy="3581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u="sng" dirty="0" smtClean="0"/>
          </a:p>
          <a:p>
            <a:pPr algn="ctr"/>
            <a:endParaRPr lang="en-US" sz="2800" b="1" u="sng" dirty="0" smtClean="0"/>
          </a:p>
          <a:p>
            <a:pPr algn="ctr"/>
            <a:endParaRPr lang="en-US" sz="2800" b="1" u="sng" dirty="0" smtClean="0"/>
          </a:p>
          <a:p>
            <a:pPr algn="ctr"/>
            <a:r>
              <a:rPr lang="en-US" sz="3600" b="1" u="sng" dirty="0" smtClean="0"/>
              <a:t>Wisdom</a:t>
            </a:r>
          </a:p>
          <a:p>
            <a:pPr algn="ctr"/>
            <a:r>
              <a:rPr lang="en-US" sz="2000" i="1" dirty="0" smtClean="0"/>
              <a:t>An artful method</a:t>
            </a:r>
          </a:p>
          <a:p>
            <a:pPr algn="ctr"/>
            <a:endParaRPr lang="en-US" sz="2000" i="1" dirty="0"/>
          </a:p>
          <a:p>
            <a:pPr algn="ctr"/>
            <a:r>
              <a:rPr lang="en-US" sz="2000" dirty="0" smtClean="0"/>
              <a:t>Knowledge must be deployed in a skillful way. There’s an element of wisdom, a tactical and artful diplomacy that makes his message persuasive.</a:t>
            </a:r>
          </a:p>
          <a:p>
            <a:pPr algn="ctr"/>
            <a:endParaRPr lang="en-US" i="1" dirty="0"/>
          </a:p>
          <a:p>
            <a:pPr algn="ctr"/>
            <a:endParaRPr lang="en-US" i="1" dirty="0" smtClean="0"/>
          </a:p>
          <a:p>
            <a:pPr algn="ctr"/>
            <a:endParaRPr lang="en-US" i="1" dirty="0"/>
          </a:p>
          <a:p>
            <a:pPr algn="ctr"/>
            <a:endParaRPr lang="en-US" i="1" dirty="0"/>
          </a:p>
        </p:txBody>
      </p:sp>
      <p:sp>
        <p:nvSpPr>
          <p:cNvPr id="3" name="Oval 2"/>
          <p:cNvSpPr/>
          <p:nvPr/>
        </p:nvSpPr>
        <p:spPr>
          <a:xfrm>
            <a:off x="3827834" y="1371600"/>
            <a:ext cx="12954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2</a:t>
            </a:r>
            <a:endParaRPr lang="en-US" sz="3600" dirty="0"/>
          </a:p>
        </p:txBody>
      </p:sp>
      <p:sp>
        <p:nvSpPr>
          <p:cNvPr id="5" name="TextBox 4"/>
          <p:cNvSpPr txBox="1"/>
          <p:nvPr/>
        </p:nvSpPr>
        <p:spPr>
          <a:xfrm>
            <a:off x="1143000" y="6172200"/>
            <a:ext cx="7030666" cy="461665"/>
          </a:xfrm>
          <a:prstGeom prst="rect">
            <a:avLst/>
          </a:prstGeom>
          <a:noFill/>
        </p:spPr>
        <p:txBody>
          <a:bodyPr wrap="square" rtlCol="0">
            <a:spAutoFit/>
          </a:bodyPr>
          <a:lstStyle/>
          <a:p>
            <a:r>
              <a:rPr lang="en-US" sz="2400" i="1" dirty="0" smtClean="0">
                <a:solidFill>
                  <a:srgbClr val="FFFF00"/>
                </a:solidFill>
              </a:rPr>
              <a:t>“Therefore we are Christ’s ambassadors…” 1Corinthans 5:20</a:t>
            </a:r>
            <a:endParaRPr lang="en-US" sz="2400" i="1" dirty="0">
              <a:solidFill>
                <a:srgbClr val="FFFF00"/>
              </a:solidFill>
            </a:endParaRPr>
          </a:p>
        </p:txBody>
      </p:sp>
    </p:spTree>
    <p:extLst>
      <p:ext uri="{BB962C8B-B14F-4D97-AF65-F5344CB8AC3E}">
        <p14:creationId xmlns:p14="http://schemas.microsoft.com/office/powerpoint/2010/main" val="291004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8" y="200561"/>
            <a:ext cx="8117732" cy="1323439"/>
          </a:xfrm>
          <a:prstGeom prst="rect">
            <a:avLst/>
          </a:prstGeom>
          <a:noFill/>
        </p:spPr>
        <p:txBody>
          <a:bodyPr wrap="square" rtlCol="0">
            <a:spAutoFit/>
          </a:bodyPr>
          <a:lstStyle/>
          <a:p>
            <a:pPr algn="ctr"/>
            <a:r>
              <a:rPr lang="en-US" sz="4000" dirty="0" smtClean="0">
                <a:latin typeface="Adobe Garamond Pro" pitchFamily="18" charset="0"/>
              </a:rPr>
              <a:t>An Effective Ambassador Has 3 Essential Skills:</a:t>
            </a:r>
            <a:endParaRPr lang="en-US" sz="4000" dirty="0">
              <a:latin typeface="Adobe Garamond Pro" pitchFamily="18" charset="0"/>
            </a:endParaRPr>
          </a:p>
        </p:txBody>
      </p:sp>
      <p:sp>
        <p:nvSpPr>
          <p:cNvPr id="2" name="Rectangle 1"/>
          <p:cNvSpPr/>
          <p:nvPr/>
        </p:nvSpPr>
        <p:spPr>
          <a:xfrm>
            <a:off x="2941401" y="2362200"/>
            <a:ext cx="3068266" cy="3581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u="sng" dirty="0" smtClean="0"/>
          </a:p>
          <a:p>
            <a:pPr algn="ctr"/>
            <a:endParaRPr lang="en-US" sz="2800" b="1" u="sng" dirty="0" smtClean="0"/>
          </a:p>
          <a:p>
            <a:pPr algn="ctr"/>
            <a:endParaRPr lang="en-US" sz="2800" b="1" u="sng" dirty="0" smtClean="0"/>
          </a:p>
          <a:p>
            <a:pPr algn="ctr"/>
            <a:r>
              <a:rPr lang="en-US" sz="3600" b="1" u="sng" dirty="0" smtClean="0"/>
              <a:t>Character</a:t>
            </a:r>
          </a:p>
          <a:p>
            <a:pPr algn="ctr"/>
            <a:r>
              <a:rPr lang="en-US" sz="2000" i="1" dirty="0" smtClean="0"/>
              <a:t>An attractive manner</a:t>
            </a:r>
          </a:p>
          <a:p>
            <a:pPr algn="ctr"/>
            <a:endParaRPr lang="en-US" sz="2000" i="1" dirty="0"/>
          </a:p>
          <a:p>
            <a:pPr algn="ctr"/>
            <a:r>
              <a:rPr lang="en-US" sz="2000" dirty="0" smtClean="0"/>
              <a:t>Because an ambassador brings himself along in everything he does, his personal maturity and individual </a:t>
            </a:r>
          </a:p>
          <a:p>
            <a:pPr algn="ctr"/>
            <a:endParaRPr lang="en-US" i="1" dirty="0"/>
          </a:p>
          <a:p>
            <a:pPr algn="ctr"/>
            <a:endParaRPr lang="en-US" i="1" dirty="0" smtClean="0"/>
          </a:p>
          <a:p>
            <a:pPr algn="ctr"/>
            <a:endParaRPr lang="en-US" i="1" dirty="0"/>
          </a:p>
          <a:p>
            <a:pPr algn="ctr"/>
            <a:endParaRPr lang="en-US" i="1" dirty="0"/>
          </a:p>
        </p:txBody>
      </p:sp>
      <p:sp>
        <p:nvSpPr>
          <p:cNvPr id="3" name="Oval 2"/>
          <p:cNvSpPr/>
          <p:nvPr/>
        </p:nvSpPr>
        <p:spPr>
          <a:xfrm>
            <a:off x="3827834" y="1437564"/>
            <a:ext cx="12954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5" name="TextBox 4"/>
          <p:cNvSpPr txBox="1"/>
          <p:nvPr/>
        </p:nvSpPr>
        <p:spPr>
          <a:xfrm>
            <a:off x="1143000" y="6172200"/>
            <a:ext cx="7030666" cy="461665"/>
          </a:xfrm>
          <a:prstGeom prst="rect">
            <a:avLst/>
          </a:prstGeom>
          <a:noFill/>
        </p:spPr>
        <p:txBody>
          <a:bodyPr wrap="square" rtlCol="0">
            <a:spAutoFit/>
          </a:bodyPr>
          <a:lstStyle/>
          <a:p>
            <a:r>
              <a:rPr lang="en-US" sz="2400" i="1" dirty="0" smtClean="0">
                <a:solidFill>
                  <a:srgbClr val="FFFF00"/>
                </a:solidFill>
              </a:rPr>
              <a:t>“Therefore we are Christ’s ambassadors…” 1Corinthans 5:20</a:t>
            </a:r>
            <a:endParaRPr lang="en-US" sz="2400" i="1" dirty="0">
              <a:solidFill>
                <a:srgbClr val="FFFF00"/>
              </a:solidFill>
            </a:endParaRPr>
          </a:p>
        </p:txBody>
      </p:sp>
    </p:spTree>
    <p:extLst>
      <p:ext uri="{BB962C8B-B14F-4D97-AF65-F5344CB8AC3E}">
        <p14:creationId xmlns:p14="http://schemas.microsoft.com/office/powerpoint/2010/main" val="796767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lvarywilliamsport.com/images/st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638800" cy="3724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533400"/>
            <a:ext cx="6705600" cy="1323439"/>
          </a:xfrm>
          <a:prstGeom prst="rect">
            <a:avLst/>
          </a:prstGeom>
          <a:noFill/>
        </p:spPr>
        <p:txBody>
          <a:bodyPr wrap="square" rtlCol="0">
            <a:spAutoFit/>
          </a:bodyPr>
          <a:lstStyle/>
          <a:p>
            <a:pPr algn="ctr"/>
            <a:r>
              <a:rPr lang="en-US" sz="4000" dirty="0" smtClean="0">
                <a:latin typeface="Adobe Garamond Pro" panose="02020502060506020403" pitchFamily="18" charset="0"/>
              </a:rPr>
              <a:t>Just How Many Abortions in America?</a:t>
            </a:r>
            <a:endParaRPr lang="en-US" sz="4000" dirty="0">
              <a:latin typeface="Adobe Garamond Pro" panose="02020502060506020403" pitchFamily="18" charset="0"/>
            </a:endParaRPr>
          </a:p>
        </p:txBody>
      </p:sp>
      <p:sp>
        <p:nvSpPr>
          <p:cNvPr id="3" name="TextBox 2"/>
          <p:cNvSpPr txBox="1"/>
          <p:nvPr/>
        </p:nvSpPr>
        <p:spPr>
          <a:xfrm>
            <a:off x="2218899" y="2133600"/>
            <a:ext cx="5638800" cy="769441"/>
          </a:xfrm>
          <a:prstGeom prst="rect">
            <a:avLst/>
          </a:prstGeom>
          <a:noFill/>
        </p:spPr>
        <p:txBody>
          <a:bodyPr wrap="square" rtlCol="0">
            <a:spAutoFit/>
          </a:bodyPr>
          <a:lstStyle/>
          <a:p>
            <a:r>
              <a:rPr lang="en-US" sz="4400" b="1" dirty="0" smtClean="0">
                <a:solidFill>
                  <a:srgbClr val="FF0000"/>
                </a:solidFill>
              </a:rPr>
              <a:t>Every Year: 1,200,000</a:t>
            </a:r>
          </a:p>
        </p:txBody>
      </p:sp>
      <p:sp>
        <p:nvSpPr>
          <p:cNvPr id="32" name="TextBox 31"/>
          <p:cNvSpPr txBox="1"/>
          <p:nvPr/>
        </p:nvSpPr>
        <p:spPr>
          <a:xfrm>
            <a:off x="2218899" y="2765877"/>
            <a:ext cx="5638800" cy="769441"/>
          </a:xfrm>
          <a:prstGeom prst="rect">
            <a:avLst/>
          </a:prstGeom>
          <a:noFill/>
        </p:spPr>
        <p:txBody>
          <a:bodyPr wrap="square" rtlCol="0">
            <a:spAutoFit/>
          </a:bodyPr>
          <a:lstStyle/>
          <a:p>
            <a:r>
              <a:rPr lang="en-US" sz="4400" b="1" dirty="0" smtClean="0">
                <a:solidFill>
                  <a:srgbClr val="FF0000"/>
                </a:solidFill>
              </a:rPr>
              <a:t>Every Month: 100,000</a:t>
            </a:r>
          </a:p>
        </p:txBody>
      </p:sp>
      <p:sp>
        <p:nvSpPr>
          <p:cNvPr id="33" name="TextBox 32"/>
          <p:cNvSpPr txBox="1"/>
          <p:nvPr/>
        </p:nvSpPr>
        <p:spPr>
          <a:xfrm>
            <a:off x="2209800" y="3348106"/>
            <a:ext cx="5638800" cy="769441"/>
          </a:xfrm>
          <a:prstGeom prst="rect">
            <a:avLst/>
          </a:prstGeom>
          <a:noFill/>
        </p:spPr>
        <p:txBody>
          <a:bodyPr wrap="square" rtlCol="0">
            <a:spAutoFit/>
          </a:bodyPr>
          <a:lstStyle/>
          <a:p>
            <a:r>
              <a:rPr lang="en-US" sz="4400" b="1" dirty="0" smtClean="0">
                <a:solidFill>
                  <a:srgbClr val="FF0000"/>
                </a:solidFill>
              </a:rPr>
              <a:t>Every Day: 3,287</a:t>
            </a:r>
          </a:p>
        </p:txBody>
      </p:sp>
      <p:sp>
        <p:nvSpPr>
          <p:cNvPr id="34" name="TextBox 33"/>
          <p:cNvSpPr txBox="1"/>
          <p:nvPr/>
        </p:nvSpPr>
        <p:spPr>
          <a:xfrm>
            <a:off x="2218899" y="3930820"/>
            <a:ext cx="5638800" cy="769441"/>
          </a:xfrm>
          <a:prstGeom prst="rect">
            <a:avLst/>
          </a:prstGeom>
          <a:noFill/>
        </p:spPr>
        <p:txBody>
          <a:bodyPr wrap="square" rtlCol="0">
            <a:spAutoFit/>
          </a:bodyPr>
          <a:lstStyle/>
          <a:p>
            <a:r>
              <a:rPr lang="en-US" sz="4400" b="1" dirty="0" smtClean="0">
                <a:solidFill>
                  <a:srgbClr val="FF0000"/>
                </a:solidFill>
              </a:rPr>
              <a:t>Every Hour: 137</a:t>
            </a:r>
          </a:p>
        </p:txBody>
      </p:sp>
      <p:sp>
        <p:nvSpPr>
          <p:cNvPr id="7" name="Rectangle 6"/>
          <p:cNvSpPr/>
          <p:nvPr/>
        </p:nvSpPr>
        <p:spPr>
          <a:xfrm>
            <a:off x="1905000" y="2933748"/>
            <a:ext cx="5791200" cy="1157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One Every </a:t>
            </a:r>
          </a:p>
          <a:p>
            <a:pPr algn="ctr"/>
            <a:r>
              <a:rPr lang="en-US" sz="4000" dirty="0" smtClean="0"/>
              <a:t>Thirty Seconds!</a:t>
            </a:r>
            <a:endParaRPr lang="en-US" sz="4000" dirty="0"/>
          </a:p>
        </p:txBody>
      </p:sp>
    </p:spTree>
    <p:extLst>
      <p:ext uri="{BB962C8B-B14F-4D97-AF65-F5344CB8AC3E}">
        <p14:creationId xmlns:p14="http://schemas.microsoft.com/office/powerpoint/2010/main" val="4112925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3" grpId="0"/>
      <p:bldP spid="3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lvarywilliamsport.com/images/sta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638800" cy="3724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533400"/>
            <a:ext cx="6705600" cy="1323439"/>
          </a:xfrm>
          <a:prstGeom prst="rect">
            <a:avLst/>
          </a:prstGeom>
          <a:noFill/>
        </p:spPr>
        <p:txBody>
          <a:bodyPr wrap="square" rtlCol="0">
            <a:spAutoFit/>
          </a:bodyPr>
          <a:lstStyle/>
          <a:p>
            <a:pPr algn="ctr"/>
            <a:r>
              <a:rPr lang="en-US" sz="4000" dirty="0" smtClean="0">
                <a:latin typeface="Adobe Garamond Pro" panose="02020502060506020403" pitchFamily="18" charset="0"/>
              </a:rPr>
              <a:t>Just How Many Abortions in America?</a:t>
            </a:r>
            <a:endParaRPr lang="en-US" sz="4000" dirty="0">
              <a:latin typeface="Adobe Garamond Pro" panose="02020502060506020403" pitchFamily="18" charset="0"/>
            </a:endParaRPr>
          </a:p>
        </p:txBody>
      </p:sp>
    </p:spTree>
    <p:extLst>
      <p:ext uri="{BB962C8B-B14F-4D97-AF65-F5344CB8AC3E}">
        <p14:creationId xmlns:p14="http://schemas.microsoft.com/office/powerpoint/2010/main" val="2709299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6705600" cy="1323439"/>
          </a:xfrm>
          <a:prstGeom prst="rect">
            <a:avLst/>
          </a:prstGeom>
          <a:noFill/>
        </p:spPr>
        <p:txBody>
          <a:bodyPr wrap="square" rtlCol="0">
            <a:spAutoFit/>
          </a:bodyPr>
          <a:lstStyle/>
          <a:p>
            <a:pPr algn="ctr"/>
            <a:r>
              <a:rPr lang="en-US" sz="4000" dirty="0" smtClean="0">
                <a:latin typeface="Adobe Garamond Pro" panose="02020502060506020403" pitchFamily="18" charset="0"/>
              </a:rPr>
              <a:t>Abortions in America</a:t>
            </a:r>
          </a:p>
          <a:p>
            <a:pPr algn="ctr"/>
            <a:r>
              <a:rPr lang="en-US" sz="4000" dirty="0" smtClean="0">
                <a:latin typeface="Adobe Garamond Pro" panose="02020502060506020403" pitchFamily="18" charset="0"/>
              </a:rPr>
              <a:t>Roe v. Wade &amp; Doe v. Bolton</a:t>
            </a:r>
            <a:endParaRPr lang="en-US" sz="4000" dirty="0">
              <a:latin typeface="Adobe Garamond Pro" panose="02020502060506020403" pitchFamily="18" charset="0"/>
            </a:endParaRPr>
          </a:p>
        </p:txBody>
      </p:sp>
      <p:sp>
        <p:nvSpPr>
          <p:cNvPr id="4" name="TextBox 3"/>
          <p:cNvSpPr txBox="1"/>
          <p:nvPr/>
        </p:nvSpPr>
        <p:spPr>
          <a:xfrm>
            <a:off x="990600" y="1981200"/>
            <a:ext cx="7315200" cy="1200329"/>
          </a:xfrm>
          <a:prstGeom prst="rect">
            <a:avLst/>
          </a:prstGeom>
          <a:noFill/>
        </p:spPr>
        <p:txBody>
          <a:bodyPr wrap="square" rtlCol="0">
            <a:spAutoFit/>
          </a:bodyPr>
          <a:lstStyle/>
          <a:p>
            <a:pPr marL="342900" indent="-342900">
              <a:buAutoNum type="arabicPeriod"/>
            </a:pPr>
            <a:r>
              <a:rPr lang="en-US" dirty="0" smtClean="0"/>
              <a:t>For the stage prior to approximately the end of the first trimester, the abortion decision and it effectuation must be left to the medical judgment of the pregnant woman’s attending physician.</a:t>
            </a:r>
          </a:p>
          <a:p>
            <a:pPr marL="342900" indent="-342900">
              <a:buAutoNum type="arabicPeriod"/>
            </a:pPr>
            <a:endParaRPr lang="en-US" dirty="0"/>
          </a:p>
        </p:txBody>
      </p:sp>
      <p:sp>
        <p:nvSpPr>
          <p:cNvPr id="5" name="Rectangle 4"/>
          <p:cNvSpPr/>
          <p:nvPr/>
        </p:nvSpPr>
        <p:spPr>
          <a:xfrm>
            <a:off x="990600" y="1986887"/>
            <a:ext cx="7315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ABORTION FOR ANY REASON</a:t>
            </a:r>
            <a:endParaRPr lang="en-US" sz="3600" b="1" dirty="0"/>
          </a:p>
        </p:txBody>
      </p:sp>
      <p:sp>
        <p:nvSpPr>
          <p:cNvPr id="7" name="TextBox 6"/>
          <p:cNvSpPr txBox="1"/>
          <p:nvPr/>
        </p:nvSpPr>
        <p:spPr>
          <a:xfrm>
            <a:off x="990600" y="3121224"/>
            <a:ext cx="7467600" cy="923330"/>
          </a:xfrm>
          <a:prstGeom prst="rect">
            <a:avLst/>
          </a:prstGeom>
          <a:noFill/>
        </p:spPr>
        <p:txBody>
          <a:bodyPr wrap="square" rtlCol="0">
            <a:spAutoFit/>
          </a:bodyPr>
          <a:lstStyle/>
          <a:p>
            <a:r>
              <a:rPr lang="en-US" dirty="0" smtClean="0"/>
              <a:t>2. For the stage subsequent to approximately the end of the first trimester, the State, in promoting its interest in the health of the mother, may, if it chooses, regulate the abortion procedure in ways that are reasonably related to maternal health.</a:t>
            </a:r>
            <a:endParaRPr lang="en-US" dirty="0"/>
          </a:p>
        </p:txBody>
      </p:sp>
      <p:sp>
        <p:nvSpPr>
          <p:cNvPr id="8" name="Rectangle 7"/>
          <p:cNvSpPr/>
          <p:nvPr/>
        </p:nvSpPr>
        <p:spPr>
          <a:xfrm>
            <a:off x="1011072" y="3121224"/>
            <a:ext cx="7294728"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RESTRICTIONS ONLY TO PROTECT LIFE OF MOTHER</a:t>
            </a:r>
            <a:endParaRPr lang="en-US" sz="4000" b="1" dirty="0"/>
          </a:p>
        </p:txBody>
      </p:sp>
      <p:sp>
        <p:nvSpPr>
          <p:cNvPr id="9" name="TextBox 8"/>
          <p:cNvSpPr txBox="1"/>
          <p:nvPr/>
        </p:nvSpPr>
        <p:spPr>
          <a:xfrm>
            <a:off x="1011072" y="4415922"/>
            <a:ext cx="7447128" cy="1200329"/>
          </a:xfrm>
          <a:prstGeom prst="rect">
            <a:avLst/>
          </a:prstGeom>
          <a:noFill/>
        </p:spPr>
        <p:txBody>
          <a:bodyPr wrap="square" rtlCol="0">
            <a:spAutoFit/>
          </a:bodyPr>
          <a:lstStyle/>
          <a:p>
            <a:r>
              <a:rPr lang="en-US" dirty="0" smtClean="0"/>
              <a:t>3. For the stage subsequent to viability, the State in promoting its interest in the potentiality of human life may, if it chooses, regulate, and even proscribe, abortion except where it is necessary, in appropriate medical judgments, for the preservation of the life or health of the mother.</a:t>
            </a:r>
            <a:endParaRPr lang="en-US" dirty="0"/>
          </a:p>
        </p:txBody>
      </p:sp>
      <p:sp>
        <p:nvSpPr>
          <p:cNvPr id="10" name="Rectangle 9"/>
          <p:cNvSpPr/>
          <p:nvPr/>
        </p:nvSpPr>
        <p:spPr>
          <a:xfrm>
            <a:off x="1011072" y="4422577"/>
            <a:ext cx="7294728" cy="1193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ONLY ABORTIONS TO SAVE THE LIFE OR HEALTH OF THE MOTHER</a:t>
            </a:r>
            <a:endParaRPr lang="en-US" sz="4000" b="1" dirty="0"/>
          </a:p>
        </p:txBody>
      </p:sp>
    </p:spTree>
    <p:extLst>
      <p:ext uri="{BB962C8B-B14F-4D97-AF65-F5344CB8AC3E}">
        <p14:creationId xmlns:p14="http://schemas.microsoft.com/office/powerpoint/2010/main" val="3422497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470</TotalTime>
  <Words>1218</Words>
  <Application>Microsoft Office PowerPoint</Application>
  <PresentationFormat>On-screen Show (4:3)</PresentationFormat>
  <Paragraphs>205</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Adobe Garamond Pro</vt:lpstr>
      <vt:lpstr>Arial</vt:lpstr>
      <vt:lpstr>Arial Narrow</vt:lpstr>
      <vt:lpstr>Calibri</vt:lpstr>
      <vt:lpstr>Horizon</vt:lpstr>
      <vt:lpstr>  Defending life:  Pro-Life apologetics 101 </vt:lpstr>
      <vt:lpstr>Course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moral question of abortion</dc:title>
  <dc:creator>Anna</dc:creator>
  <cp:lastModifiedBy>Kedron Jones</cp:lastModifiedBy>
  <cp:revision>77</cp:revision>
  <dcterms:created xsi:type="dcterms:W3CDTF">2014-02-21T05:15:18Z</dcterms:created>
  <dcterms:modified xsi:type="dcterms:W3CDTF">2014-07-11T01:49:33Z</dcterms:modified>
</cp:coreProperties>
</file>