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172"/>
  </p:notesMasterIdLst>
  <p:sldIdLst>
    <p:sldId id="362" r:id="rId8"/>
    <p:sldId id="363" r:id="rId9"/>
    <p:sldId id="364" r:id="rId10"/>
    <p:sldId id="365" r:id="rId11"/>
    <p:sldId id="350" r:id="rId12"/>
    <p:sldId id="366" r:id="rId13"/>
    <p:sldId id="367" r:id="rId14"/>
    <p:sldId id="368" r:id="rId15"/>
    <p:sldId id="369" r:id="rId16"/>
    <p:sldId id="349"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94" r:id="rId41"/>
    <p:sldId id="395" r:id="rId42"/>
    <p:sldId id="396" r:id="rId43"/>
    <p:sldId id="397" r:id="rId44"/>
    <p:sldId id="398" r:id="rId45"/>
    <p:sldId id="399" r:id="rId46"/>
    <p:sldId id="400" r:id="rId47"/>
    <p:sldId id="401" r:id="rId48"/>
    <p:sldId id="402" r:id="rId49"/>
    <p:sldId id="403" r:id="rId50"/>
    <p:sldId id="404" r:id="rId51"/>
    <p:sldId id="405" r:id="rId52"/>
    <p:sldId id="406" r:id="rId53"/>
    <p:sldId id="407" r:id="rId54"/>
    <p:sldId id="408" r:id="rId55"/>
    <p:sldId id="353" r:id="rId56"/>
    <p:sldId id="354" r:id="rId57"/>
    <p:sldId id="355" r:id="rId58"/>
    <p:sldId id="356" r:id="rId59"/>
    <p:sldId id="357" r:id="rId60"/>
    <p:sldId id="358" r:id="rId61"/>
    <p:sldId id="359" r:id="rId62"/>
    <p:sldId id="360" r:id="rId63"/>
    <p:sldId id="409" r:id="rId64"/>
    <p:sldId id="410" r:id="rId65"/>
    <p:sldId id="460" r:id="rId66"/>
    <p:sldId id="461" r:id="rId67"/>
    <p:sldId id="462" r:id="rId68"/>
    <p:sldId id="463" r:id="rId69"/>
    <p:sldId id="464" r:id="rId70"/>
    <p:sldId id="465" r:id="rId71"/>
    <p:sldId id="466" r:id="rId72"/>
    <p:sldId id="467" r:id="rId73"/>
    <p:sldId id="468" r:id="rId74"/>
    <p:sldId id="469" r:id="rId75"/>
    <p:sldId id="470" r:id="rId76"/>
    <p:sldId id="471" r:id="rId77"/>
    <p:sldId id="472" r:id="rId78"/>
    <p:sldId id="521" r:id="rId79"/>
    <p:sldId id="473" r:id="rId80"/>
    <p:sldId id="474" r:id="rId81"/>
    <p:sldId id="475" r:id="rId82"/>
    <p:sldId id="476" r:id="rId83"/>
    <p:sldId id="411" r:id="rId84"/>
    <p:sldId id="414" r:id="rId85"/>
    <p:sldId id="415" r:id="rId86"/>
    <p:sldId id="416" r:id="rId87"/>
    <p:sldId id="417" r:id="rId88"/>
    <p:sldId id="418" r:id="rId89"/>
    <p:sldId id="419" r:id="rId90"/>
    <p:sldId id="420" r:id="rId91"/>
    <p:sldId id="421" r:id="rId92"/>
    <p:sldId id="422" r:id="rId93"/>
    <p:sldId id="423" r:id="rId94"/>
    <p:sldId id="424" r:id="rId95"/>
    <p:sldId id="425" r:id="rId96"/>
    <p:sldId id="426" r:id="rId97"/>
    <p:sldId id="427" r:id="rId98"/>
    <p:sldId id="428" r:id="rId99"/>
    <p:sldId id="429" r:id="rId100"/>
    <p:sldId id="430" r:id="rId101"/>
    <p:sldId id="431" r:id="rId102"/>
    <p:sldId id="432" r:id="rId103"/>
    <p:sldId id="433" r:id="rId104"/>
    <p:sldId id="434" r:id="rId105"/>
    <p:sldId id="435" r:id="rId106"/>
    <p:sldId id="437" r:id="rId107"/>
    <p:sldId id="438" r:id="rId108"/>
    <p:sldId id="439" r:id="rId109"/>
    <p:sldId id="440" r:id="rId110"/>
    <p:sldId id="441" r:id="rId111"/>
    <p:sldId id="442" r:id="rId112"/>
    <p:sldId id="443" r:id="rId113"/>
    <p:sldId id="444" r:id="rId114"/>
    <p:sldId id="445" r:id="rId115"/>
    <p:sldId id="446" r:id="rId116"/>
    <p:sldId id="447" r:id="rId117"/>
    <p:sldId id="448" r:id="rId118"/>
    <p:sldId id="449" r:id="rId119"/>
    <p:sldId id="450" r:id="rId120"/>
    <p:sldId id="451" r:id="rId121"/>
    <p:sldId id="452" r:id="rId122"/>
    <p:sldId id="453" r:id="rId123"/>
    <p:sldId id="454" r:id="rId124"/>
    <p:sldId id="455" r:id="rId125"/>
    <p:sldId id="456" r:id="rId126"/>
    <p:sldId id="457" r:id="rId127"/>
    <p:sldId id="458" r:id="rId128"/>
    <p:sldId id="459" r:id="rId129"/>
    <p:sldId id="522" r:id="rId130"/>
    <p:sldId id="487" r:id="rId131"/>
    <p:sldId id="488" r:id="rId132"/>
    <p:sldId id="489" r:id="rId133"/>
    <p:sldId id="259" r:id="rId134"/>
    <p:sldId id="269" r:id="rId135"/>
    <p:sldId id="264" r:id="rId136"/>
    <p:sldId id="494" r:id="rId137"/>
    <p:sldId id="496" r:id="rId138"/>
    <p:sldId id="495" r:id="rId139"/>
    <p:sldId id="490" r:id="rId140"/>
    <p:sldId id="491" r:id="rId141"/>
    <p:sldId id="485" r:id="rId142"/>
    <p:sldId id="483" r:id="rId143"/>
    <p:sldId id="484" r:id="rId144"/>
    <p:sldId id="294" r:id="rId145"/>
    <p:sldId id="478" r:id="rId146"/>
    <p:sldId id="492" r:id="rId147"/>
    <p:sldId id="497" r:id="rId148"/>
    <p:sldId id="498" r:id="rId149"/>
    <p:sldId id="499" r:id="rId150"/>
    <p:sldId id="500" r:id="rId151"/>
    <p:sldId id="508" r:id="rId152"/>
    <p:sldId id="493" r:id="rId153"/>
    <p:sldId id="502" r:id="rId154"/>
    <p:sldId id="509" r:id="rId155"/>
    <p:sldId id="510" r:id="rId156"/>
    <p:sldId id="503" r:id="rId157"/>
    <p:sldId id="518" r:id="rId158"/>
    <p:sldId id="519" r:id="rId159"/>
    <p:sldId id="520" r:id="rId160"/>
    <p:sldId id="504" r:id="rId161"/>
    <p:sldId id="513" r:id="rId162"/>
    <p:sldId id="511" r:id="rId163"/>
    <p:sldId id="512" r:id="rId164"/>
    <p:sldId id="505" r:id="rId165"/>
    <p:sldId id="514" r:id="rId166"/>
    <p:sldId id="515" r:id="rId167"/>
    <p:sldId id="516" r:id="rId168"/>
    <p:sldId id="517" r:id="rId169"/>
    <p:sldId id="506" r:id="rId170"/>
    <p:sldId id="507" r:id="rId17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B4CBD7-F379-4727-B305-3218DE926D2A}">
          <p14:sldIdLst>
            <p14:sldId id="362"/>
            <p14:sldId id="363"/>
            <p14:sldId id="364"/>
            <p14:sldId id="365"/>
            <p14:sldId id="350"/>
            <p14:sldId id="366"/>
            <p14:sldId id="367"/>
            <p14:sldId id="368"/>
            <p14:sldId id="369"/>
            <p14:sldId id="349"/>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353"/>
            <p14:sldId id="354"/>
            <p14:sldId id="355"/>
            <p14:sldId id="356"/>
            <p14:sldId id="357"/>
            <p14:sldId id="358"/>
            <p14:sldId id="359"/>
            <p14:sldId id="360"/>
            <p14:sldId id="409"/>
            <p14:sldId id="410"/>
            <p14:sldId id="460"/>
            <p14:sldId id="461"/>
            <p14:sldId id="462"/>
            <p14:sldId id="463"/>
            <p14:sldId id="464"/>
            <p14:sldId id="465"/>
            <p14:sldId id="466"/>
            <p14:sldId id="467"/>
            <p14:sldId id="468"/>
            <p14:sldId id="469"/>
            <p14:sldId id="470"/>
            <p14:sldId id="471"/>
            <p14:sldId id="472"/>
            <p14:sldId id="521"/>
            <p14:sldId id="473"/>
            <p14:sldId id="474"/>
            <p14:sldId id="475"/>
            <p14:sldId id="476"/>
            <p14:sldId id="411"/>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522"/>
            <p14:sldId id="487"/>
            <p14:sldId id="488"/>
            <p14:sldId id="489"/>
            <p14:sldId id="259"/>
            <p14:sldId id="269"/>
            <p14:sldId id="264"/>
            <p14:sldId id="494"/>
            <p14:sldId id="496"/>
            <p14:sldId id="495"/>
            <p14:sldId id="490"/>
            <p14:sldId id="491"/>
            <p14:sldId id="485"/>
            <p14:sldId id="483"/>
            <p14:sldId id="484"/>
            <p14:sldId id="294"/>
            <p14:sldId id="478"/>
            <p14:sldId id="492"/>
            <p14:sldId id="497"/>
            <p14:sldId id="498"/>
            <p14:sldId id="499"/>
            <p14:sldId id="500"/>
            <p14:sldId id="508"/>
            <p14:sldId id="493"/>
            <p14:sldId id="502"/>
            <p14:sldId id="509"/>
            <p14:sldId id="510"/>
            <p14:sldId id="503"/>
            <p14:sldId id="518"/>
            <p14:sldId id="519"/>
            <p14:sldId id="520"/>
            <p14:sldId id="504"/>
            <p14:sldId id="513"/>
            <p14:sldId id="511"/>
            <p14:sldId id="512"/>
            <p14:sldId id="505"/>
            <p14:sldId id="514"/>
            <p14:sldId id="515"/>
            <p14:sldId id="516"/>
            <p14:sldId id="517"/>
            <p14:sldId id="506"/>
            <p14:sldId id="5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05" autoAdjust="0"/>
    <p:restoredTop sz="92980" autoAdjust="0"/>
  </p:normalViewPr>
  <p:slideViewPr>
    <p:cSldViewPr>
      <p:cViewPr varScale="1">
        <p:scale>
          <a:sx n="68" d="100"/>
          <a:sy n="68" d="100"/>
        </p:scale>
        <p:origin x="-117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5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slide" Target="slides/slide152.xml"/><Relationship Id="rId175" Type="http://schemas.openxmlformats.org/officeDocument/2006/relationships/theme" Target="theme/theme1.xml"/><Relationship Id="rId170" Type="http://schemas.openxmlformats.org/officeDocument/2006/relationships/slide" Target="slides/slide163.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slide" Target="slides/slide153.xml"/><Relationship Id="rId165" Type="http://schemas.openxmlformats.org/officeDocument/2006/relationships/slide" Target="slides/slide15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71" Type="http://schemas.openxmlformats.org/officeDocument/2006/relationships/slide" Target="slides/slide164.xml"/><Relationship Id="rId176" Type="http://schemas.openxmlformats.org/officeDocument/2006/relationships/tableStyles" Target="tableStyles.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slide" Target="slides/slide15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slide" Target="slides/slide144.xml"/><Relationship Id="rId156" Type="http://schemas.openxmlformats.org/officeDocument/2006/relationships/slide" Target="slides/slide149.xml"/><Relationship Id="rId164" Type="http://schemas.openxmlformats.org/officeDocument/2006/relationships/slide" Target="slides/slide157.xml"/><Relationship Id="rId169" Type="http://schemas.openxmlformats.org/officeDocument/2006/relationships/slide" Target="slides/slide162.xml"/><Relationship Id="rId4" Type="http://schemas.openxmlformats.org/officeDocument/2006/relationships/slideMaster" Target="slideMasters/slideMaster4.xml"/><Relationship Id="rId9" Type="http://schemas.openxmlformats.org/officeDocument/2006/relationships/slide" Target="slides/slide2.xml"/><Relationship Id="rId172" Type="http://schemas.openxmlformats.org/officeDocument/2006/relationships/notesMaster" Target="notesMasters/notesMaster1.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slide" Target="slides/slide160.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viewProps" Target="viewProps.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5DA5A60-CD0D-4CEA-84A5-967F3B24EF8B}" type="datetimeFigureOut">
              <a:rPr lang="en-US" smtClean="0"/>
              <a:t>1/17/2014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4D1BA47B-E518-45AA-A0F0-AC88BF73B6BB}" type="slidenum">
              <a:rPr lang="en-US" smtClean="0"/>
              <a:t>‹#›</a:t>
            </a:fld>
            <a:endParaRPr lang="en-US"/>
          </a:p>
        </p:txBody>
      </p:sp>
    </p:spTree>
    <p:extLst>
      <p:ext uri="{BB962C8B-B14F-4D97-AF65-F5344CB8AC3E}">
        <p14:creationId xmlns:p14="http://schemas.microsoft.com/office/powerpoint/2010/main" val="92902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1BA47B-E518-45AA-A0F0-AC88BF73B6BB}" type="slidenum">
              <a:rPr lang="en-US" smtClean="0"/>
              <a:t>5</a:t>
            </a:fld>
            <a:endParaRPr lang="en-US"/>
          </a:p>
        </p:txBody>
      </p:sp>
    </p:spTree>
    <p:extLst>
      <p:ext uri="{BB962C8B-B14F-4D97-AF65-F5344CB8AC3E}">
        <p14:creationId xmlns:p14="http://schemas.microsoft.com/office/powerpoint/2010/main" val="2115453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6B3D6AF-3ED8-4368-905E-00144E98A561}" type="slidenum">
              <a:rPr lang="en-US" altLang="en-US">
                <a:solidFill>
                  <a:prstClr val="black"/>
                </a:solidFill>
                <a:latin typeface="Times New Roman" pitchFamily="18" charset="0"/>
              </a:rPr>
              <a:pPr eaLnBrk="1" hangingPunct="1"/>
              <a:t>78</a:t>
            </a:fld>
            <a:endParaRPr lang="en-US" altLang="en-US">
              <a:solidFill>
                <a:prstClr val="black"/>
              </a:solidFill>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49E38E1-2450-4E37-967C-0BB433DF1090}" type="slidenum">
              <a:rPr lang="en-US" altLang="en-US">
                <a:solidFill>
                  <a:prstClr val="black"/>
                </a:solidFill>
                <a:latin typeface="Times New Roman" pitchFamily="18" charset="0"/>
              </a:rPr>
              <a:pPr eaLnBrk="1" hangingPunct="1"/>
              <a:t>79</a:t>
            </a:fld>
            <a:endParaRPr lang="en-US" altLang="en-US">
              <a:solidFill>
                <a:prstClr val="black"/>
              </a:solidFill>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6A48CA94-BF31-47D0-B931-3E9593C07FDB}" type="slidenum">
              <a:rPr lang="en-US" altLang="en-US">
                <a:solidFill>
                  <a:prstClr val="black"/>
                </a:solidFill>
                <a:latin typeface="Times New Roman" pitchFamily="18" charset="0"/>
              </a:rPr>
              <a:pPr eaLnBrk="1" hangingPunct="1"/>
              <a:t>80</a:t>
            </a:fld>
            <a:endParaRPr lang="en-US" altLang="en-US">
              <a:solidFill>
                <a:prstClr val="black"/>
              </a:solidFill>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036952A-7287-4A49-8B55-7412847C252F}" type="slidenum">
              <a:rPr lang="en-US" altLang="en-US">
                <a:solidFill>
                  <a:prstClr val="black"/>
                </a:solidFill>
                <a:latin typeface="Times New Roman" pitchFamily="18" charset="0"/>
              </a:rPr>
              <a:pPr eaLnBrk="1" hangingPunct="1"/>
              <a:t>81</a:t>
            </a:fld>
            <a:endParaRPr lang="en-US" altLang="en-US">
              <a:solidFill>
                <a:prstClr val="black"/>
              </a:solidFill>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238BC1C-4C7F-449B-8056-DF85031868D6}" type="slidenum">
              <a:rPr lang="en-US" altLang="en-US">
                <a:solidFill>
                  <a:prstClr val="black"/>
                </a:solidFill>
                <a:latin typeface="Times New Roman" pitchFamily="18" charset="0"/>
              </a:rPr>
              <a:pPr eaLnBrk="1" hangingPunct="1"/>
              <a:t>82</a:t>
            </a:fld>
            <a:endParaRPr lang="en-US" altLang="en-US">
              <a:solidFill>
                <a:prstClr val="black"/>
              </a:solidFill>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DAC87EEC-ECD9-418D-9507-18B7A976CCF3}" type="slidenum">
              <a:rPr lang="en-US" altLang="en-US">
                <a:solidFill>
                  <a:prstClr val="black"/>
                </a:solidFill>
                <a:latin typeface="Times New Roman" pitchFamily="18" charset="0"/>
              </a:rPr>
              <a:pPr eaLnBrk="1" hangingPunct="1"/>
              <a:t>83</a:t>
            </a:fld>
            <a:endParaRPr lang="en-US" altLang="en-US">
              <a:solidFill>
                <a:prstClr val="black"/>
              </a:solidFill>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EEE02E4-BB08-4A68-940E-22303C7C72C6}" type="slidenum">
              <a:rPr lang="en-US" altLang="en-US">
                <a:solidFill>
                  <a:prstClr val="black"/>
                </a:solidFill>
                <a:latin typeface="Times New Roman" pitchFamily="18" charset="0"/>
              </a:rPr>
              <a:pPr eaLnBrk="1" hangingPunct="1"/>
              <a:t>84</a:t>
            </a:fld>
            <a:endParaRPr lang="en-US" altLang="en-US">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DDF183A-721C-4DE2-AD35-5E14E459FF1B}" type="slidenum">
              <a:rPr lang="en-US" altLang="en-US">
                <a:solidFill>
                  <a:prstClr val="black"/>
                </a:solidFill>
                <a:latin typeface="Times New Roman" pitchFamily="18" charset="0"/>
              </a:rPr>
              <a:pPr eaLnBrk="1" hangingPunct="1"/>
              <a:t>85</a:t>
            </a:fld>
            <a:endParaRPr lang="en-US" altLang="en-US">
              <a:solidFill>
                <a:prstClr val="black"/>
              </a:solidFill>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279856B-9DAA-4ADD-9910-D9AD171972F5}" type="slidenum">
              <a:rPr lang="en-US" altLang="en-US">
                <a:solidFill>
                  <a:prstClr val="black"/>
                </a:solidFill>
                <a:latin typeface="Times New Roman" pitchFamily="18" charset="0"/>
              </a:rPr>
              <a:pPr eaLnBrk="1" hangingPunct="1"/>
              <a:t>86</a:t>
            </a:fld>
            <a:endParaRPr lang="en-US" altLang="en-US">
              <a:solidFill>
                <a:prstClr val="black"/>
              </a:solidFill>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1871C2F-0882-4E4E-ABCC-C5EA51AE903F}" type="slidenum">
              <a:rPr lang="en-US" altLang="en-US">
                <a:solidFill>
                  <a:prstClr val="black"/>
                </a:solidFill>
                <a:latin typeface="Times New Roman" pitchFamily="18" charset="0"/>
              </a:rPr>
              <a:pPr eaLnBrk="1" hangingPunct="1"/>
              <a:t>87</a:t>
            </a:fld>
            <a:endParaRPr lang="en-US" altLang="en-US">
              <a:solidFill>
                <a:prstClr val="black"/>
              </a:solidFill>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1BA47B-E518-45AA-A0F0-AC88BF73B6BB}" type="slidenum">
              <a:rPr lang="en-US" smtClean="0"/>
              <a:t>10</a:t>
            </a:fld>
            <a:endParaRPr lang="en-US"/>
          </a:p>
        </p:txBody>
      </p:sp>
    </p:spTree>
    <p:extLst>
      <p:ext uri="{BB962C8B-B14F-4D97-AF65-F5344CB8AC3E}">
        <p14:creationId xmlns:p14="http://schemas.microsoft.com/office/powerpoint/2010/main" val="185179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35D689A-0D9C-401A-A9CC-B50AA734E58F}" type="slidenum">
              <a:rPr lang="en-US" altLang="en-US">
                <a:solidFill>
                  <a:prstClr val="black"/>
                </a:solidFill>
                <a:latin typeface="Times New Roman" pitchFamily="18" charset="0"/>
              </a:rPr>
              <a:pPr eaLnBrk="1" hangingPunct="1"/>
              <a:t>88</a:t>
            </a:fld>
            <a:endParaRPr lang="en-US" altLang="en-US">
              <a:solidFill>
                <a:prstClr val="black"/>
              </a:solidFill>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99EA239-E0E6-430C-85FE-DD2D5F1DBD92}" type="slidenum">
              <a:rPr lang="en-US" altLang="en-US">
                <a:solidFill>
                  <a:prstClr val="black"/>
                </a:solidFill>
                <a:latin typeface="Times New Roman" pitchFamily="18" charset="0"/>
              </a:rPr>
              <a:pPr eaLnBrk="1" hangingPunct="1"/>
              <a:t>89</a:t>
            </a:fld>
            <a:endParaRPr lang="en-US" altLang="en-US">
              <a:solidFill>
                <a:prstClr val="black"/>
              </a:solidFill>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0914FBEB-46C4-46DF-A5FA-1F5E594FBC9D}" type="slidenum">
              <a:rPr lang="en-US" altLang="en-US">
                <a:solidFill>
                  <a:prstClr val="black"/>
                </a:solidFill>
                <a:latin typeface="Times New Roman" pitchFamily="18" charset="0"/>
              </a:rPr>
              <a:pPr eaLnBrk="1" hangingPunct="1"/>
              <a:t>90</a:t>
            </a:fld>
            <a:endParaRPr lang="en-US" altLang="en-US">
              <a:solidFill>
                <a:prstClr val="black"/>
              </a:solidFill>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CF16A0A-045D-488C-8CE4-76E20C3CF915}" type="slidenum">
              <a:rPr lang="en-US" altLang="en-US">
                <a:solidFill>
                  <a:prstClr val="black"/>
                </a:solidFill>
                <a:latin typeface="Times New Roman" pitchFamily="18" charset="0"/>
              </a:rPr>
              <a:pPr eaLnBrk="1" hangingPunct="1"/>
              <a:t>91</a:t>
            </a:fld>
            <a:endParaRPr lang="en-US" altLang="en-US">
              <a:solidFill>
                <a:prstClr val="black"/>
              </a:solidFill>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BB07984-3477-4F46-8416-A3FA6FA7A74D}" type="slidenum">
              <a:rPr lang="en-US" altLang="en-US">
                <a:solidFill>
                  <a:prstClr val="black"/>
                </a:solidFill>
                <a:latin typeface="Times New Roman" pitchFamily="18" charset="0"/>
              </a:rPr>
              <a:pPr eaLnBrk="1" hangingPunct="1"/>
              <a:t>92</a:t>
            </a:fld>
            <a:endParaRPr lang="en-US" altLang="en-US">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C2F8A85-50A3-41E7-9B00-686FB6DF565D}" type="slidenum">
              <a:rPr lang="en-US" altLang="en-US">
                <a:solidFill>
                  <a:prstClr val="black"/>
                </a:solidFill>
                <a:latin typeface="Times New Roman" pitchFamily="18" charset="0"/>
              </a:rPr>
              <a:pPr eaLnBrk="1" hangingPunct="1"/>
              <a:t>93</a:t>
            </a:fld>
            <a:endParaRPr lang="en-US" altLang="en-US">
              <a:solidFill>
                <a:prstClr val="black"/>
              </a:solidFill>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pPr eaLnBrk="1" hangingPunct="1"/>
            <a:endParaRPr lang="en-US" altLang="en-US" smtClean="0"/>
          </a:p>
        </p:txBody>
      </p:sp>
      <p:sp>
        <p:nvSpPr>
          <p:cNvPr id="88068" name="Slide Number Placeholder 3"/>
          <p:cNvSpPr>
            <a:spLocks noGrp="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3FA8C94-2EEE-43ED-9E06-92E677A6C9D6}" type="slidenum">
              <a:rPr lang="en-US" altLang="en-US">
                <a:solidFill>
                  <a:prstClr val="black"/>
                </a:solidFill>
                <a:latin typeface="Times New Roman" pitchFamily="18" charset="0"/>
              </a:rPr>
              <a:pPr eaLnBrk="1" hangingPunct="1"/>
              <a:t>94</a:t>
            </a:fld>
            <a:endParaRPr lang="en-US" altLang="en-US">
              <a:solidFill>
                <a:prstClr val="black"/>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D03872E0-2837-46CC-9262-99F516183073}" type="slidenum">
              <a:rPr lang="en-US" altLang="en-US">
                <a:solidFill>
                  <a:prstClr val="black"/>
                </a:solidFill>
                <a:latin typeface="Times New Roman" pitchFamily="18" charset="0"/>
              </a:rPr>
              <a:pPr eaLnBrk="1" hangingPunct="1"/>
              <a:t>95</a:t>
            </a:fld>
            <a:endParaRPr lang="en-US" alt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47213F5-995D-41FE-9DE4-CFAFA89640AD}" type="slidenum">
              <a:rPr lang="en-US" altLang="en-US">
                <a:solidFill>
                  <a:prstClr val="black"/>
                </a:solidFill>
                <a:latin typeface="Times New Roman" pitchFamily="18" charset="0"/>
              </a:rPr>
              <a:pPr eaLnBrk="1" hangingPunct="1"/>
              <a:t>96</a:t>
            </a:fld>
            <a:endParaRPr lang="en-US" altLang="en-US">
              <a:solidFill>
                <a:prstClr val="black"/>
              </a:solidFill>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63AFF3E0-303E-4AE5-8EF6-CBB811EAB6CC}" type="slidenum">
              <a:rPr lang="en-US" altLang="en-US">
                <a:solidFill>
                  <a:srgbClr val="000000"/>
                </a:solidFill>
                <a:latin typeface="Times New Roman" pitchFamily="18" charset="0"/>
              </a:rPr>
              <a:pPr eaLnBrk="1" hangingPunct="1"/>
              <a:t>97</a:t>
            </a:fld>
            <a:endParaRPr lang="en-US" altLang="en-US">
              <a:solidFill>
                <a:srgbClr val="000000"/>
              </a:solidFill>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914B8-2B8D-4E7E-8CC0-28A7D905415C}" type="slidenum">
              <a:rPr lang="en-US" altLang="en-US">
                <a:solidFill>
                  <a:prstClr val="black"/>
                </a:solidFill>
              </a:rPr>
              <a:pPr/>
              <a:t>49</a:t>
            </a:fld>
            <a:endParaRPr lang="en-US" altLang="en-US">
              <a:solidFill>
                <a:prstClr val="black"/>
              </a:solidFill>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429286D-C3CE-44D9-A758-C153ABDFD4F7}" type="slidenum">
              <a:rPr lang="en-US" altLang="en-US">
                <a:solidFill>
                  <a:prstClr val="black"/>
                </a:solidFill>
                <a:latin typeface="Times New Roman" pitchFamily="18" charset="0"/>
              </a:rPr>
              <a:pPr eaLnBrk="1" hangingPunct="1"/>
              <a:t>98</a:t>
            </a:fld>
            <a:endParaRPr lang="en-US" altLang="en-US">
              <a:solidFill>
                <a:prstClr val="black"/>
              </a:solidFill>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00A5C54-DC20-4124-8F36-BFFE07E445C6}" type="slidenum">
              <a:rPr lang="en-US" altLang="en-US">
                <a:solidFill>
                  <a:prstClr val="black"/>
                </a:solidFill>
                <a:latin typeface="Times New Roman" pitchFamily="18" charset="0"/>
              </a:rPr>
              <a:pPr eaLnBrk="1" hangingPunct="1"/>
              <a:t>99</a:t>
            </a:fld>
            <a:endParaRPr lang="en-US" altLang="en-US">
              <a:solidFill>
                <a:prstClr val="black"/>
              </a:solidFill>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CE2D604-69E6-4B31-BD7E-C198C4DDD2AA}" type="slidenum">
              <a:rPr lang="en-US" altLang="en-US">
                <a:solidFill>
                  <a:prstClr val="black"/>
                </a:solidFill>
                <a:latin typeface="Times New Roman" pitchFamily="18" charset="0"/>
              </a:rPr>
              <a:pPr eaLnBrk="1" hangingPunct="1"/>
              <a:t>100</a:t>
            </a:fld>
            <a:endParaRPr lang="en-US" altLang="en-US">
              <a:solidFill>
                <a:prstClr val="black"/>
              </a:solidFill>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D18E8BD-2141-4AAA-85C2-01DD83948736}" type="slidenum">
              <a:rPr lang="en-US" altLang="en-US">
                <a:solidFill>
                  <a:prstClr val="black"/>
                </a:solidFill>
                <a:latin typeface="Times New Roman" pitchFamily="18" charset="0"/>
              </a:rPr>
              <a:pPr eaLnBrk="1" hangingPunct="1"/>
              <a:t>101</a:t>
            </a:fld>
            <a:endParaRPr lang="en-US" altLang="en-US">
              <a:solidFill>
                <a:prstClr val="black"/>
              </a:solidFill>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CF27DA3-4988-42AF-9863-2BAF67C1F878}" type="slidenum">
              <a:rPr lang="en-US" altLang="en-US">
                <a:solidFill>
                  <a:prstClr val="black"/>
                </a:solidFill>
                <a:latin typeface="Times New Roman" pitchFamily="18" charset="0"/>
              </a:rPr>
              <a:pPr eaLnBrk="1" hangingPunct="1"/>
              <a:t>102</a:t>
            </a:fld>
            <a:endParaRPr lang="en-US" altLang="en-US">
              <a:solidFill>
                <a:prstClr val="black"/>
              </a:solidFill>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0B1B533B-443F-45DA-81B9-E6F33AC7C12C}" type="slidenum">
              <a:rPr lang="en-US" altLang="en-US">
                <a:solidFill>
                  <a:prstClr val="black"/>
                </a:solidFill>
                <a:latin typeface="Times New Roman" pitchFamily="18" charset="0"/>
              </a:rPr>
              <a:pPr eaLnBrk="1" hangingPunct="1"/>
              <a:t>103</a:t>
            </a:fld>
            <a:endParaRPr lang="en-US" altLang="en-US">
              <a:solidFill>
                <a:prstClr val="black"/>
              </a:solidFill>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4889BBB-BD35-4D83-8BD9-52B6BE64AF2B}" type="slidenum">
              <a:rPr lang="en-US" altLang="en-US">
                <a:solidFill>
                  <a:prstClr val="black"/>
                </a:solidFill>
                <a:latin typeface="Times New Roman" pitchFamily="18" charset="0"/>
              </a:rPr>
              <a:pPr eaLnBrk="1" hangingPunct="1"/>
              <a:t>104</a:t>
            </a:fld>
            <a:endParaRPr lang="en-US" altLang="en-US">
              <a:solidFill>
                <a:prstClr val="black"/>
              </a:solidFill>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4CB0283-B168-4274-81C6-87DA0CFE3974}" type="slidenum">
              <a:rPr lang="en-US" altLang="en-US">
                <a:solidFill>
                  <a:prstClr val="black"/>
                </a:solidFill>
                <a:latin typeface="Times New Roman" pitchFamily="18" charset="0"/>
              </a:rPr>
              <a:pPr eaLnBrk="1" hangingPunct="1"/>
              <a:t>105</a:t>
            </a:fld>
            <a:endParaRPr lang="en-US" altLang="en-US">
              <a:solidFill>
                <a:prstClr val="black"/>
              </a:solidFill>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9017946-5214-4E09-8E9A-7EB3365BD363}" type="slidenum">
              <a:rPr lang="en-US" altLang="en-US">
                <a:solidFill>
                  <a:prstClr val="black"/>
                </a:solidFill>
                <a:latin typeface="Times New Roman" pitchFamily="18" charset="0"/>
              </a:rPr>
              <a:pPr eaLnBrk="1" hangingPunct="1"/>
              <a:t>106</a:t>
            </a:fld>
            <a:endParaRPr lang="en-US" altLang="en-US">
              <a:solidFill>
                <a:prstClr val="black"/>
              </a:solidFill>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CBD7D143-E00F-4D72-9FA1-C73CD6526987}" type="slidenum">
              <a:rPr lang="en-US" altLang="en-US">
                <a:solidFill>
                  <a:prstClr val="black"/>
                </a:solidFill>
                <a:latin typeface="Times New Roman" pitchFamily="18" charset="0"/>
              </a:rPr>
              <a:pPr eaLnBrk="1" hangingPunct="1"/>
              <a:t>107</a:t>
            </a:fld>
            <a:endParaRPr lang="en-US" altLang="en-US">
              <a:solidFill>
                <a:prstClr val="black"/>
              </a:solidFill>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893B4-51DF-4023-A6F4-3B81F7B6B776}" type="slidenum">
              <a:rPr lang="en-US" altLang="en-US">
                <a:solidFill>
                  <a:prstClr val="black"/>
                </a:solidFill>
              </a:rPr>
              <a:pPr/>
              <a:t>50</a:t>
            </a:fld>
            <a:endParaRPr lang="en-US" altLang="en-US">
              <a:solidFill>
                <a:prstClr val="black"/>
              </a:solidFill>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1321619-D87A-43C4-98BA-8053DD04A29F}" type="slidenum">
              <a:rPr lang="en-US" altLang="en-US">
                <a:solidFill>
                  <a:prstClr val="black"/>
                </a:solidFill>
                <a:latin typeface="Times New Roman" pitchFamily="18" charset="0"/>
              </a:rPr>
              <a:pPr eaLnBrk="1" hangingPunct="1"/>
              <a:t>108</a:t>
            </a:fld>
            <a:endParaRPr lang="en-US" altLang="en-US">
              <a:solidFill>
                <a:prstClr val="black"/>
              </a:solidFill>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EF41E74-0C54-4C9A-9A83-70F08084B913}" type="slidenum">
              <a:rPr lang="en-US" altLang="en-US">
                <a:solidFill>
                  <a:prstClr val="black"/>
                </a:solidFill>
                <a:latin typeface="Times New Roman" pitchFamily="18" charset="0"/>
              </a:rPr>
              <a:pPr eaLnBrk="1" hangingPunct="1"/>
              <a:t>109</a:t>
            </a:fld>
            <a:endParaRPr lang="en-US" altLang="en-US">
              <a:solidFill>
                <a:prstClr val="black"/>
              </a:solidFill>
              <a:latin typeface="Times New Roman"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CA3682D-7A96-405E-8F5B-95F06B6E8E61}" type="slidenum">
              <a:rPr lang="en-US" altLang="en-US">
                <a:solidFill>
                  <a:prstClr val="black"/>
                </a:solidFill>
                <a:latin typeface="Times New Roman" pitchFamily="18" charset="0"/>
              </a:rPr>
              <a:pPr eaLnBrk="1" hangingPunct="1"/>
              <a:t>110</a:t>
            </a:fld>
            <a:endParaRPr lang="en-US" altLang="en-US">
              <a:solidFill>
                <a:prstClr val="black"/>
              </a:solidFill>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C1E0B1A7-207E-49B2-A3BF-C312FD6B2C7E}" type="slidenum">
              <a:rPr lang="en-US" altLang="en-US">
                <a:solidFill>
                  <a:prstClr val="black"/>
                </a:solidFill>
                <a:latin typeface="Times New Roman" pitchFamily="18" charset="0"/>
              </a:rPr>
              <a:pPr eaLnBrk="1" hangingPunct="1"/>
              <a:t>111</a:t>
            </a:fld>
            <a:endParaRPr lang="en-US" altLang="en-US">
              <a:solidFill>
                <a:prstClr val="black"/>
              </a:solidFill>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0A9C6DE0-D679-4E3A-9269-B640275884EC}" type="slidenum">
              <a:rPr lang="en-US" altLang="en-US">
                <a:solidFill>
                  <a:prstClr val="black"/>
                </a:solidFill>
                <a:latin typeface="Times New Roman" pitchFamily="18" charset="0"/>
              </a:rPr>
              <a:pPr eaLnBrk="1" hangingPunct="1"/>
              <a:t>112</a:t>
            </a:fld>
            <a:endParaRPr lang="en-US" altLang="en-US">
              <a:solidFill>
                <a:prstClr val="black"/>
              </a:solidFill>
              <a:latin typeface="Times New Roman"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D72152D9-D34D-4502-9C40-4CACCC84F86B}" type="slidenum">
              <a:rPr lang="en-US" altLang="en-US">
                <a:solidFill>
                  <a:prstClr val="black"/>
                </a:solidFill>
                <a:latin typeface="Times New Roman" pitchFamily="18" charset="0"/>
              </a:rPr>
              <a:pPr eaLnBrk="1" hangingPunct="1"/>
              <a:t>113</a:t>
            </a:fld>
            <a:endParaRPr lang="en-US" altLang="en-US">
              <a:solidFill>
                <a:prstClr val="black"/>
              </a:solidFill>
              <a:latin typeface="Times New Roman"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14F78EF-8AF1-4486-A700-6DC83742D4C8}" type="slidenum">
              <a:rPr lang="en-US" altLang="en-US">
                <a:solidFill>
                  <a:prstClr val="black"/>
                </a:solidFill>
                <a:latin typeface="Times New Roman" pitchFamily="18" charset="0"/>
              </a:rPr>
              <a:pPr eaLnBrk="1" hangingPunct="1"/>
              <a:t>114</a:t>
            </a:fld>
            <a:endParaRPr lang="en-US" altLang="en-US">
              <a:solidFill>
                <a:prstClr val="black"/>
              </a:solidFill>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ED8EAA8-8E16-4D6C-BAEF-5D26A93B8EF6}" type="slidenum">
              <a:rPr lang="en-US" altLang="en-US">
                <a:solidFill>
                  <a:prstClr val="black"/>
                </a:solidFill>
                <a:latin typeface="Times New Roman" pitchFamily="18" charset="0"/>
              </a:rPr>
              <a:pPr eaLnBrk="1" hangingPunct="1"/>
              <a:t>115</a:t>
            </a:fld>
            <a:endParaRPr lang="en-US" altLang="en-US">
              <a:solidFill>
                <a:prstClr val="black"/>
              </a:solidFill>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41C62DF-12E7-45AB-B254-7DADCD50BF39}" type="slidenum">
              <a:rPr lang="en-US" altLang="en-US">
                <a:solidFill>
                  <a:prstClr val="black"/>
                </a:solidFill>
                <a:latin typeface="Times New Roman" pitchFamily="18" charset="0"/>
              </a:rPr>
              <a:pPr eaLnBrk="1" hangingPunct="1"/>
              <a:t>116</a:t>
            </a:fld>
            <a:endParaRPr lang="en-US" altLang="en-US">
              <a:solidFill>
                <a:prstClr val="black"/>
              </a:solidFill>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6B17EDC-8640-4300-B2A2-6D220F43539A}" type="slidenum">
              <a:rPr lang="en-US" altLang="en-US">
                <a:solidFill>
                  <a:prstClr val="black"/>
                </a:solidFill>
                <a:latin typeface="Times New Roman" pitchFamily="18" charset="0"/>
              </a:rPr>
              <a:pPr eaLnBrk="1" hangingPunct="1"/>
              <a:t>117</a:t>
            </a:fld>
            <a:endParaRPr lang="en-US" altLang="en-US">
              <a:solidFill>
                <a:prstClr val="black"/>
              </a:solidFill>
              <a:latin typeface="Times New Roman"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662EB-55E3-4BFB-A639-09F49FDE8AC1}" type="slidenum">
              <a:rPr lang="en-US" altLang="en-US">
                <a:solidFill>
                  <a:prstClr val="black"/>
                </a:solidFill>
              </a:rPr>
              <a:pPr/>
              <a:t>51</a:t>
            </a:fld>
            <a:endParaRPr lang="en-US" altLang="en-US">
              <a:solidFill>
                <a:prstClr val="black"/>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4526DD3-37A3-4AA4-8557-6A52F6364AEE}" type="slidenum">
              <a:rPr lang="en-US" altLang="en-US">
                <a:solidFill>
                  <a:prstClr val="black"/>
                </a:solidFill>
                <a:latin typeface="Times New Roman" pitchFamily="18" charset="0"/>
              </a:rPr>
              <a:pPr eaLnBrk="1" hangingPunct="1"/>
              <a:t>118</a:t>
            </a:fld>
            <a:endParaRPr lang="en-US" altLang="en-US">
              <a:solidFill>
                <a:prstClr val="black"/>
              </a:solidFill>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814CB9F-9D9A-4B0E-A07A-A2F57477F218}" type="slidenum">
              <a:rPr lang="en-US" altLang="en-US">
                <a:solidFill>
                  <a:prstClr val="black"/>
                </a:solidFill>
                <a:latin typeface="Times New Roman" pitchFamily="18" charset="0"/>
              </a:rPr>
              <a:pPr eaLnBrk="1" hangingPunct="1"/>
              <a:t>119</a:t>
            </a:fld>
            <a:endParaRPr lang="en-US" altLang="en-US">
              <a:solidFill>
                <a:prstClr val="black"/>
              </a:solidFill>
              <a:latin typeface="Times New Roman"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F5E9CEB-DFD7-4142-9BB5-70A3F82C619A}" type="slidenum">
              <a:rPr lang="en-US" altLang="en-US">
                <a:solidFill>
                  <a:prstClr val="black"/>
                </a:solidFill>
                <a:latin typeface="Times New Roman" pitchFamily="18" charset="0"/>
              </a:rPr>
              <a:pPr eaLnBrk="1" hangingPunct="1"/>
              <a:t>120</a:t>
            </a:fld>
            <a:endParaRPr lang="en-US" altLang="en-US">
              <a:solidFill>
                <a:prstClr val="black"/>
              </a:solidFill>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FAE9BAB-7136-4127-B766-D19F5A11FBE0}" type="slidenum">
              <a:rPr lang="en-US" altLang="en-US">
                <a:solidFill>
                  <a:prstClr val="black"/>
                </a:solidFill>
                <a:latin typeface="Times New Roman" pitchFamily="18" charset="0"/>
              </a:rPr>
              <a:pPr eaLnBrk="1" hangingPunct="1"/>
              <a:t>121</a:t>
            </a:fld>
            <a:endParaRPr lang="en-US" altLang="en-US">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pPr eaLnBrk="1" hangingPunct="1"/>
            <a:endParaRPr lang="en-US" altLang="en-US" smtClean="0"/>
          </a:p>
        </p:txBody>
      </p:sp>
      <p:sp>
        <p:nvSpPr>
          <p:cNvPr id="117764" name="Slide Number Placeholder 3"/>
          <p:cNvSpPr>
            <a:spLocks noGrp="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667F00A-5FEE-412B-8869-CE07DB09F95A}" type="slidenum">
              <a:rPr lang="en-US" altLang="en-US">
                <a:solidFill>
                  <a:prstClr val="black"/>
                </a:solidFill>
                <a:latin typeface="Times New Roman" pitchFamily="18" charset="0"/>
              </a:rPr>
              <a:pPr eaLnBrk="1" hangingPunct="1"/>
              <a:t>122</a:t>
            </a:fld>
            <a:endParaRPr lang="en-US" altLang="en-US">
              <a:solidFill>
                <a:prstClr val="black"/>
              </a:solidFill>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1BA47B-E518-45AA-A0F0-AC88BF73B6BB}" type="slidenum">
              <a:rPr lang="en-US" smtClean="0"/>
              <a:t>127</a:t>
            </a:fld>
            <a:endParaRPr lang="en-US"/>
          </a:p>
        </p:txBody>
      </p:sp>
    </p:spTree>
    <p:extLst>
      <p:ext uri="{BB962C8B-B14F-4D97-AF65-F5344CB8AC3E}">
        <p14:creationId xmlns:p14="http://schemas.microsoft.com/office/powerpoint/2010/main" val="109182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1BA47B-E518-45AA-A0F0-AC88BF73B6BB}" type="slidenum">
              <a:rPr lang="en-US" smtClean="0"/>
              <a:t>128</a:t>
            </a:fld>
            <a:endParaRPr lang="en-US"/>
          </a:p>
        </p:txBody>
      </p:sp>
    </p:spTree>
    <p:extLst>
      <p:ext uri="{BB962C8B-B14F-4D97-AF65-F5344CB8AC3E}">
        <p14:creationId xmlns:p14="http://schemas.microsoft.com/office/powerpoint/2010/main" val="23654118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1BA47B-E518-45AA-A0F0-AC88BF73B6BB}" type="slidenum">
              <a:rPr lang="en-US" smtClean="0"/>
              <a:t>129</a:t>
            </a:fld>
            <a:endParaRPr lang="en-US"/>
          </a:p>
        </p:txBody>
      </p:sp>
    </p:spTree>
    <p:extLst>
      <p:ext uri="{BB962C8B-B14F-4D97-AF65-F5344CB8AC3E}">
        <p14:creationId xmlns:p14="http://schemas.microsoft.com/office/powerpoint/2010/main" val="21185606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charset="0"/>
              </a:defRPr>
            </a:lvl1pPr>
            <a:lvl2pPr marL="765610" indent="-294465" eaLnBrk="0" hangingPunct="0">
              <a:spcBef>
                <a:spcPct val="30000"/>
              </a:spcBef>
              <a:defRPr sz="1200">
                <a:solidFill>
                  <a:schemeClr val="tx1"/>
                </a:solidFill>
                <a:latin typeface="Times New Roman" pitchFamily="18" charset="0"/>
                <a:cs typeface="Arial" charset="0"/>
              </a:defRPr>
            </a:lvl2pPr>
            <a:lvl3pPr marL="1177862" indent="-235572" eaLnBrk="0" hangingPunct="0">
              <a:spcBef>
                <a:spcPct val="30000"/>
              </a:spcBef>
              <a:defRPr sz="1200">
                <a:solidFill>
                  <a:schemeClr val="tx1"/>
                </a:solidFill>
                <a:latin typeface="Times New Roman" pitchFamily="18" charset="0"/>
                <a:cs typeface="Arial" charset="0"/>
              </a:defRPr>
            </a:lvl3pPr>
            <a:lvl4pPr marL="1649006" indent="-235572" eaLnBrk="0" hangingPunct="0">
              <a:spcBef>
                <a:spcPct val="30000"/>
              </a:spcBef>
              <a:defRPr sz="1200">
                <a:solidFill>
                  <a:schemeClr val="tx1"/>
                </a:solidFill>
                <a:latin typeface="Times New Roman" pitchFamily="18" charset="0"/>
                <a:cs typeface="Arial" charset="0"/>
              </a:defRPr>
            </a:lvl4pPr>
            <a:lvl5pPr marL="2120151" indent="-235572" eaLnBrk="0" hangingPunct="0">
              <a:spcBef>
                <a:spcPct val="30000"/>
              </a:spcBef>
              <a:defRPr sz="1200">
                <a:solidFill>
                  <a:schemeClr val="tx1"/>
                </a:solidFill>
                <a:latin typeface="Times New Roman" pitchFamily="18" charset="0"/>
                <a:cs typeface="Arial" charset="0"/>
              </a:defRPr>
            </a:lvl5pPr>
            <a:lvl6pPr marL="2591295" indent="-235572" eaLnBrk="0" fontAlgn="base" hangingPunct="0">
              <a:spcBef>
                <a:spcPct val="30000"/>
              </a:spcBef>
              <a:spcAft>
                <a:spcPct val="0"/>
              </a:spcAft>
              <a:defRPr sz="1200">
                <a:solidFill>
                  <a:schemeClr val="tx1"/>
                </a:solidFill>
                <a:latin typeface="Times New Roman" pitchFamily="18" charset="0"/>
                <a:cs typeface="Arial" charset="0"/>
              </a:defRPr>
            </a:lvl6pPr>
            <a:lvl7pPr marL="3062440" indent="-235572" eaLnBrk="0" fontAlgn="base" hangingPunct="0">
              <a:spcBef>
                <a:spcPct val="30000"/>
              </a:spcBef>
              <a:spcAft>
                <a:spcPct val="0"/>
              </a:spcAft>
              <a:defRPr sz="1200">
                <a:solidFill>
                  <a:schemeClr val="tx1"/>
                </a:solidFill>
                <a:latin typeface="Times New Roman" pitchFamily="18" charset="0"/>
                <a:cs typeface="Arial" charset="0"/>
              </a:defRPr>
            </a:lvl7pPr>
            <a:lvl8pPr marL="3533585" indent="-235572" eaLnBrk="0" fontAlgn="base" hangingPunct="0">
              <a:spcBef>
                <a:spcPct val="30000"/>
              </a:spcBef>
              <a:spcAft>
                <a:spcPct val="0"/>
              </a:spcAft>
              <a:defRPr sz="1200">
                <a:solidFill>
                  <a:schemeClr val="tx1"/>
                </a:solidFill>
                <a:latin typeface="Times New Roman" pitchFamily="18" charset="0"/>
                <a:cs typeface="Arial" charset="0"/>
              </a:defRPr>
            </a:lvl8pPr>
            <a:lvl9pPr marL="4004729" indent="-235572"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fld id="{AD8BB992-692C-4C4D-B5AF-2602414198A0}" type="slidenum">
              <a:rPr lang="en-US" altLang="en-US">
                <a:solidFill>
                  <a:prstClr val="black"/>
                </a:solidFill>
              </a:rPr>
              <a:pPr eaLnBrk="1" hangingPunct="1">
                <a:spcBef>
                  <a:spcPct val="0"/>
                </a:spcBef>
              </a:pPr>
              <a:t>135</a:t>
            </a:fld>
            <a:endParaRPr lang="en-US" altLang="en-US">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charset="0"/>
              </a:defRPr>
            </a:lvl1pPr>
            <a:lvl2pPr marL="765610" indent="-294465" eaLnBrk="0" hangingPunct="0">
              <a:spcBef>
                <a:spcPct val="30000"/>
              </a:spcBef>
              <a:defRPr sz="1200">
                <a:solidFill>
                  <a:schemeClr val="tx1"/>
                </a:solidFill>
                <a:latin typeface="Times New Roman" pitchFamily="18" charset="0"/>
                <a:cs typeface="Arial" charset="0"/>
              </a:defRPr>
            </a:lvl2pPr>
            <a:lvl3pPr marL="1177862" indent="-235572" eaLnBrk="0" hangingPunct="0">
              <a:spcBef>
                <a:spcPct val="30000"/>
              </a:spcBef>
              <a:defRPr sz="1200">
                <a:solidFill>
                  <a:schemeClr val="tx1"/>
                </a:solidFill>
                <a:latin typeface="Times New Roman" pitchFamily="18" charset="0"/>
                <a:cs typeface="Arial" charset="0"/>
              </a:defRPr>
            </a:lvl3pPr>
            <a:lvl4pPr marL="1649006" indent="-235572" eaLnBrk="0" hangingPunct="0">
              <a:spcBef>
                <a:spcPct val="30000"/>
              </a:spcBef>
              <a:defRPr sz="1200">
                <a:solidFill>
                  <a:schemeClr val="tx1"/>
                </a:solidFill>
                <a:latin typeface="Times New Roman" pitchFamily="18" charset="0"/>
                <a:cs typeface="Arial" charset="0"/>
              </a:defRPr>
            </a:lvl4pPr>
            <a:lvl5pPr marL="2120151" indent="-235572" eaLnBrk="0" hangingPunct="0">
              <a:spcBef>
                <a:spcPct val="30000"/>
              </a:spcBef>
              <a:defRPr sz="1200">
                <a:solidFill>
                  <a:schemeClr val="tx1"/>
                </a:solidFill>
                <a:latin typeface="Times New Roman" pitchFamily="18" charset="0"/>
                <a:cs typeface="Arial" charset="0"/>
              </a:defRPr>
            </a:lvl5pPr>
            <a:lvl6pPr marL="2591295" indent="-235572" eaLnBrk="0" fontAlgn="base" hangingPunct="0">
              <a:spcBef>
                <a:spcPct val="30000"/>
              </a:spcBef>
              <a:spcAft>
                <a:spcPct val="0"/>
              </a:spcAft>
              <a:defRPr sz="1200">
                <a:solidFill>
                  <a:schemeClr val="tx1"/>
                </a:solidFill>
                <a:latin typeface="Times New Roman" pitchFamily="18" charset="0"/>
                <a:cs typeface="Arial" charset="0"/>
              </a:defRPr>
            </a:lvl6pPr>
            <a:lvl7pPr marL="3062440" indent="-235572" eaLnBrk="0" fontAlgn="base" hangingPunct="0">
              <a:spcBef>
                <a:spcPct val="30000"/>
              </a:spcBef>
              <a:spcAft>
                <a:spcPct val="0"/>
              </a:spcAft>
              <a:defRPr sz="1200">
                <a:solidFill>
                  <a:schemeClr val="tx1"/>
                </a:solidFill>
                <a:latin typeface="Times New Roman" pitchFamily="18" charset="0"/>
                <a:cs typeface="Arial" charset="0"/>
              </a:defRPr>
            </a:lvl7pPr>
            <a:lvl8pPr marL="3533585" indent="-235572" eaLnBrk="0" fontAlgn="base" hangingPunct="0">
              <a:spcBef>
                <a:spcPct val="30000"/>
              </a:spcBef>
              <a:spcAft>
                <a:spcPct val="0"/>
              </a:spcAft>
              <a:defRPr sz="1200">
                <a:solidFill>
                  <a:schemeClr val="tx1"/>
                </a:solidFill>
                <a:latin typeface="Times New Roman" pitchFamily="18" charset="0"/>
                <a:cs typeface="Arial" charset="0"/>
              </a:defRPr>
            </a:lvl8pPr>
            <a:lvl9pPr marL="4004729" indent="-235572"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fld id="{F34F8C0B-4B9F-485A-B863-B3CF02930C9A}" type="slidenum">
              <a:rPr lang="en-US" altLang="en-US">
                <a:solidFill>
                  <a:prstClr val="black"/>
                </a:solidFill>
              </a:rPr>
              <a:pPr eaLnBrk="1" hangingPunct="1">
                <a:spcBef>
                  <a:spcPct val="0"/>
                </a:spcBef>
              </a:pPr>
              <a:t>136</a:t>
            </a:fld>
            <a:endParaRPr lang="en-US" altLang="en-US">
              <a:solidFill>
                <a:prstClr val="black"/>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4F6FD-0AD2-4F2C-8B4F-D74423EC9063}" type="slidenum">
              <a:rPr lang="en-US" altLang="en-US">
                <a:solidFill>
                  <a:prstClr val="black"/>
                </a:solidFill>
              </a:rPr>
              <a:pPr/>
              <a:t>52</a:t>
            </a:fld>
            <a:endParaRPr lang="en-US" altLang="en-US">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charset="0"/>
              </a:defRPr>
            </a:lvl1pPr>
            <a:lvl2pPr marL="765610" indent="-294465" eaLnBrk="0" hangingPunct="0">
              <a:spcBef>
                <a:spcPct val="30000"/>
              </a:spcBef>
              <a:defRPr sz="1200">
                <a:solidFill>
                  <a:schemeClr val="tx1"/>
                </a:solidFill>
                <a:latin typeface="Times New Roman" pitchFamily="18" charset="0"/>
                <a:cs typeface="Arial" charset="0"/>
              </a:defRPr>
            </a:lvl2pPr>
            <a:lvl3pPr marL="1177862" indent="-235572" eaLnBrk="0" hangingPunct="0">
              <a:spcBef>
                <a:spcPct val="30000"/>
              </a:spcBef>
              <a:defRPr sz="1200">
                <a:solidFill>
                  <a:schemeClr val="tx1"/>
                </a:solidFill>
                <a:latin typeface="Times New Roman" pitchFamily="18" charset="0"/>
                <a:cs typeface="Arial" charset="0"/>
              </a:defRPr>
            </a:lvl3pPr>
            <a:lvl4pPr marL="1649006" indent="-235572" eaLnBrk="0" hangingPunct="0">
              <a:spcBef>
                <a:spcPct val="30000"/>
              </a:spcBef>
              <a:defRPr sz="1200">
                <a:solidFill>
                  <a:schemeClr val="tx1"/>
                </a:solidFill>
                <a:latin typeface="Times New Roman" pitchFamily="18" charset="0"/>
                <a:cs typeface="Arial" charset="0"/>
              </a:defRPr>
            </a:lvl4pPr>
            <a:lvl5pPr marL="2120151" indent="-235572" eaLnBrk="0" hangingPunct="0">
              <a:spcBef>
                <a:spcPct val="30000"/>
              </a:spcBef>
              <a:defRPr sz="1200">
                <a:solidFill>
                  <a:schemeClr val="tx1"/>
                </a:solidFill>
                <a:latin typeface="Times New Roman" pitchFamily="18" charset="0"/>
                <a:cs typeface="Arial" charset="0"/>
              </a:defRPr>
            </a:lvl5pPr>
            <a:lvl6pPr marL="2591295" indent="-235572" eaLnBrk="0" fontAlgn="base" hangingPunct="0">
              <a:spcBef>
                <a:spcPct val="30000"/>
              </a:spcBef>
              <a:spcAft>
                <a:spcPct val="0"/>
              </a:spcAft>
              <a:defRPr sz="1200">
                <a:solidFill>
                  <a:schemeClr val="tx1"/>
                </a:solidFill>
                <a:latin typeface="Times New Roman" pitchFamily="18" charset="0"/>
                <a:cs typeface="Arial" charset="0"/>
              </a:defRPr>
            </a:lvl6pPr>
            <a:lvl7pPr marL="3062440" indent="-235572" eaLnBrk="0" fontAlgn="base" hangingPunct="0">
              <a:spcBef>
                <a:spcPct val="30000"/>
              </a:spcBef>
              <a:spcAft>
                <a:spcPct val="0"/>
              </a:spcAft>
              <a:defRPr sz="1200">
                <a:solidFill>
                  <a:schemeClr val="tx1"/>
                </a:solidFill>
                <a:latin typeface="Times New Roman" pitchFamily="18" charset="0"/>
                <a:cs typeface="Arial" charset="0"/>
              </a:defRPr>
            </a:lvl7pPr>
            <a:lvl8pPr marL="3533585" indent="-235572" eaLnBrk="0" fontAlgn="base" hangingPunct="0">
              <a:spcBef>
                <a:spcPct val="30000"/>
              </a:spcBef>
              <a:spcAft>
                <a:spcPct val="0"/>
              </a:spcAft>
              <a:defRPr sz="1200">
                <a:solidFill>
                  <a:schemeClr val="tx1"/>
                </a:solidFill>
                <a:latin typeface="Times New Roman" pitchFamily="18" charset="0"/>
                <a:cs typeface="Arial" charset="0"/>
              </a:defRPr>
            </a:lvl8pPr>
            <a:lvl9pPr marL="4004729" indent="-235572"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fld id="{8F1CB16B-008D-4E82-98F1-72A3C0FF2052}" type="slidenum">
              <a:rPr lang="en-US" altLang="en-US">
                <a:solidFill>
                  <a:prstClr val="black"/>
                </a:solidFill>
              </a:rPr>
              <a:pPr eaLnBrk="1" hangingPunct="1">
                <a:spcBef>
                  <a:spcPct val="0"/>
                </a:spcBef>
              </a:pPr>
              <a:t>137</a:t>
            </a:fld>
            <a:endParaRPr lang="en-US" altLang="en-US">
              <a:solidFill>
                <a:prstClr val="black"/>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1BA47B-E518-45AA-A0F0-AC88BF73B6BB}" type="slidenum">
              <a:rPr lang="en-US" smtClean="0"/>
              <a:t>138</a:t>
            </a:fld>
            <a:endParaRPr lang="en-US"/>
          </a:p>
        </p:txBody>
      </p:sp>
    </p:spTree>
    <p:extLst>
      <p:ext uri="{BB962C8B-B14F-4D97-AF65-F5344CB8AC3E}">
        <p14:creationId xmlns:p14="http://schemas.microsoft.com/office/powerpoint/2010/main" val="39007967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Arial" charset="0"/>
              </a:defRPr>
            </a:lvl1pPr>
            <a:lvl2pPr marL="765610" indent="-294465" eaLnBrk="0" hangingPunct="0">
              <a:spcBef>
                <a:spcPct val="30000"/>
              </a:spcBef>
              <a:defRPr sz="1200">
                <a:solidFill>
                  <a:schemeClr val="tx1"/>
                </a:solidFill>
                <a:latin typeface="Times New Roman" pitchFamily="18" charset="0"/>
                <a:cs typeface="Arial" charset="0"/>
              </a:defRPr>
            </a:lvl2pPr>
            <a:lvl3pPr marL="1177862" indent="-235572" eaLnBrk="0" hangingPunct="0">
              <a:spcBef>
                <a:spcPct val="30000"/>
              </a:spcBef>
              <a:defRPr sz="1200">
                <a:solidFill>
                  <a:schemeClr val="tx1"/>
                </a:solidFill>
                <a:latin typeface="Times New Roman" pitchFamily="18" charset="0"/>
                <a:cs typeface="Arial" charset="0"/>
              </a:defRPr>
            </a:lvl3pPr>
            <a:lvl4pPr marL="1649006" indent="-235572" eaLnBrk="0" hangingPunct="0">
              <a:spcBef>
                <a:spcPct val="30000"/>
              </a:spcBef>
              <a:defRPr sz="1200">
                <a:solidFill>
                  <a:schemeClr val="tx1"/>
                </a:solidFill>
                <a:latin typeface="Times New Roman" pitchFamily="18" charset="0"/>
                <a:cs typeface="Arial" charset="0"/>
              </a:defRPr>
            </a:lvl4pPr>
            <a:lvl5pPr marL="2120151" indent="-235572" eaLnBrk="0" hangingPunct="0">
              <a:spcBef>
                <a:spcPct val="30000"/>
              </a:spcBef>
              <a:defRPr sz="1200">
                <a:solidFill>
                  <a:schemeClr val="tx1"/>
                </a:solidFill>
                <a:latin typeface="Times New Roman" pitchFamily="18" charset="0"/>
                <a:cs typeface="Arial" charset="0"/>
              </a:defRPr>
            </a:lvl5pPr>
            <a:lvl6pPr marL="2591295" indent="-235572" eaLnBrk="0" fontAlgn="base" hangingPunct="0">
              <a:spcBef>
                <a:spcPct val="30000"/>
              </a:spcBef>
              <a:spcAft>
                <a:spcPct val="0"/>
              </a:spcAft>
              <a:defRPr sz="1200">
                <a:solidFill>
                  <a:schemeClr val="tx1"/>
                </a:solidFill>
                <a:latin typeface="Times New Roman" pitchFamily="18" charset="0"/>
                <a:cs typeface="Arial" charset="0"/>
              </a:defRPr>
            </a:lvl6pPr>
            <a:lvl7pPr marL="3062440" indent="-235572" eaLnBrk="0" fontAlgn="base" hangingPunct="0">
              <a:spcBef>
                <a:spcPct val="30000"/>
              </a:spcBef>
              <a:spcAft>
                <a:spcPct val="0"/>
              </a:spcAft>
              <a:defRPr sz="1200">
                <a:solidFill>
                  <a:schemeClr val="tx1"/>
                </a:solidFill>
                <a:latin typeface="Times New Roman" pitchFamily="18" charset="0"/>
                <a:cs typeface="Arial" charset="0"/>
              </a:defRPr>
            </a:lvl7pPr>
            <a:lvl8pPr marL="3533585" indent="-235572" eaLnBrk="0" fontAlgn="base" hangingPunct="0">
              <a:spcBef>
                <a:spcPct val="30000"/>
              </a:spcBef>
              <a:spcAft>
                <a:spcPct val="0"/>
              </a:spcAft>
              <a:defRPr sz="1200">
                <a:solidFill>
                  <a:schemeClr val="tx1"/>
                </a:solidFill>
                <a:latin typeface="Times New Roman" pitchFamily="18" charset="0"/>
                <a:cs typeface="Arial" charset="0"/>
              </a:defRPr>
            </a:lvl8pPr>
            <a:lvl9pPr marL="4004729" indent="-235572"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fld id="{F6161F38-B858-4B64-9E88-1F2C646A14DC}" type="slidenum">
              <a:rPr lang="en-US" altLang="en-US">
                <a:solidFill>
                  <a:prstClr val="black"/>
                </a:solidFill>
              </a:rPr>
              <a:pPr eaLnBrk="1" hangingPunct="1">
                <a:spcBef>
                  <a:spcPct val="0"/>
                </a:spcBef>
              </a:pPr>
              <a:t>139</a:t>
            </a:fld>
            <a:endParaRPr lang="en-US" altLang="en-US">
              <a:solidFill>
                <a:prstClr val="black"/>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F7727-777B-47D7-A3EB-846E69BAEED7}" type="slidenum">
              <a:rPr lang="en-US" altLang="en-US">
                <a:solidFill>
                  <a:prstClr val="black"/>
                </a:solidFill>
              </a:rPr>
              <a:pPr/>
              <a:t>53</a:t>
            </a:fld>
            <a:endParaRPr lang="en-US" altLang="en-US">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BCE68-9D68-412A-8C96-DD6ABD19A044}" type="slidenum">
              <a:rPr lang="en-US" altLang="en-US">
                <a:solidFill>
                  <a:prstClr val="black"/>
                </a:solidFill>
              </a:rPr>
              <a:pPr/>
              <a:t>56</a:t>
            </a:fld>
            <a:endParaRPr lang="en-US" altLang="en-US">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65610" indent="-294465" eaLnBrk="0" hangingPunct="0">
              <a:defRPr>
                <a:solidFill>
                  <a:schemeClr val="tx1"/>
                </a:solidFill>
                <a:latin typeface="Verdana" pitchFamily="34" charset="0"/>
                <a:cs typeface="Arial" charset="0"/>
              </a:defRPr>
            </a:lvl2pPr>
            <a:lvl3pPr marL="1177862" indent="-235572" eaLnBrk="0" hangingPunct="0">
              <a:defRPr>
                <a:solidFill>
                  <a:schemeClr val="tx1"/>
                </a:solidFill>
                <a:latin typeface="Verdana" pitchFamily="34" charset="0"/>
                <a:cs typeface="Arial" charset="0"/>
              </a:defRPr>
            </a:lvl3pPr>
            <a:lvl4pPr marL="1649006" indent="-235572" eaLnBrk="0" hangingPunct="0">
              <a:defRPr>
                <a:solidFill>
                  <a:schemeClr val="tx1"/>
                </a:solidFill>
                <a:latin typeface="Verdana" pitchFamily="34" charset="0"/>
                <a:cs typeface="Arial" charset="0"/>
              </a:defRPr>
            </a:lvl4pPr>
            <a:lvl5pPr marL="2120151" indent="-235572" eaLnBrk="0" hangingPunct="0">
              <a:defRPr>
                <a:solidFill>
                  <a:schemeClr val="tx1"/>
                </a:solidFill>
                <a:latin typeface="Verdana" pitchFamily="34" charset="0"/>
                <a:cs typeface="Arial" charset="0"/>
              </a:defRPr>
            </a:lvl5pPr>
            <a:lvl6pPr marL="2591295" indent="-235572" eaLnBrk="0" fontAlgn="base" hangingPunct="0">
              <a:spcBef>
                <a:spcPct val="0"/>
              </a:spcBef>
              <a:spcAft>
                <a:spcPct val="0"/>
              </a:spcAft>
              <a:defRPr>
                <a:solidFill>
                  <a:schemeClr val="tx1"/>
                </a:solidFill>
                <a:latin typeface="Verdana" pitchFamily="34" charset="0"/>
                <a:cs typeface="Arial" charset="0"/>
              </a:defRPr>
            </a:lvl6pPr>
            <a:lvl7pPr marL="3062440" indent="-235572" eaLnBrk="0" fontAlgn="base" hangingPunct="0">
              <a:spcBef>
                <a:spcPct val="0"/>
              </a:spcBef>
              <a:spcAft>
                <a:spcPct val="0"/>
              </a:spcAft>
              <a:defRPr>
                <a:solidFill>
                  <a:schemeClr val="tx1"/>
                </a:solidFill>
                <a:latin typeface="Verdana" pitchFamily="34" charset="0"/>
                <a:cs typeface="Arial" charset="0"/>
              </a:defRPr>
            </a:lvl7pPr>
            <a:lvl8pPr marL="3533585" indent="-235572" eaLnBrk="0" fontAlgn="base" hangingPunct="0">
              <a:spcBef>
                <a:spcPct val="0"/>
              </a:spcBef>
              <a:spcAft>
                <a:spcPct val="0"/>
              </a:spcAft>
              <a:defRPr>
                <a:solidFill>
                  <a:schemeClr val="tx1"/>
                </a:solidFill>
                <a:latin typeface="Verdana" pitchFamily="34" charset="0"/>
                <a:cs typeface="Arial" charset="0"/>
              </a:defRPr>
            </a:lvl8pPr>
            <a:lvl9pPr marL="4004729" indent="-23557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C52C6B1-2C0A-45D2-A7E9-A2F798630ABD}" type="slidenum">
              <a:rPr lang="en-US" altLang="en-US">
                <a:solidFill>
                  <a:prstClr val="black"/>
                </a:solidFill>
                <a:latin typeface="Times New Roman" pitchFamily="18" charset="0"/>
              </a:rPr>
              <a:pPr eaLnBrk="1" hangingPunct="1"/>
              <a:t>77</a:t>
            </a:fld>
            <a:endParaRPr lang="en-US" altLang="en-US">
              <a:solidFill>
                <a:prstClr val="black"/>
              </a:solidFill>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770A36D-EE8A-4D7C-9C9F-E5E9C6BED234}"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800355F-2D1B-4DD5-8BC3-CE3385A1FDAD}"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0A36D-EE8A-4D7C-9C9F-E5E9C6BED234}"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355F-2D1B-4DD5-8BC3-CE3385A1FD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70A36D-EE8A-4D7C-9C9F-E5E9C6BED234}"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355F-2D1B-4DD5-8BC3-CE3385A1FDA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grpSp>
      <p:sp>
        <p:nvSpPr>
          <p:cNvPr id="8400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8400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BAF94E24-63FB-4BE5-A2D8-8D4239AB9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0862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A371E508-BC16-4DA4-9E86-7A5C9B438A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774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97E309CE-8501-438B-8C03-A226E45E70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5045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D4066CA3-16C1-4ED1-BF6B-5D17974F53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5900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1E77868-B108-47F1-987B-FFFF94695E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8219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C2BC9011-8B5D-461D-8EBF-C86A510EC8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6197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2EC9D9CC-C2C2-496E-BE00-A8B6BA3C6B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6514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57F5D54C-86F6-480B-9C70-8565F1110DC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756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0A36D-EE8A-4D7C-9C9F-E5E9C6BED234}"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355F-2D1B-4DD5-8BC3-CE3385A1FDA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40924FC8-004D-43AA-8758-E381112AE2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5407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70C4E1C0-798F-4F6F-89C6-F9CD02FF9A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52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1CDFAAA-AE81-49CD-A859-CD1C5FE48B3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39526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2 w 305"/>
                    <a:gd name="T1" fmla="*/ 427 h 426"/>
                    <a:gd name="T2" fmla="*/ 306 w 305"/>
                    <a:gd name="T3" fmla="*/ 427 h 426"/>
                    <a:gd name="T4" fmla="*/ 0 w 305"/>
                    <a:gd name="T5" fmla="*/ 0 h 426"/>
                    <a:gd name="T6" fmla="*/ 0 w 305"/>
                    <a:gd name="T7" fmla="*/ 66 h 426"/>
                    <a:gd name="T8" fmla="*/ 252 w 305"/>
                    <a:gd name="T9" fmla="*/ 427 h 426"/>
                    <a:gd name="T10" fmla="*/ 282 w 305"/>
                    <a:gd name="T11" fmla="*/ 427 h 426"/>
                    <a:gd name="T12" fmla="*/ 282 w 305"/>
                    <a:gd name="T13" fmla="*/ 427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sp>
              <p:nvSpPr>
                <p:cNvPr id="53" name="Freeform 48"/>
                <p:cNvSpPr>
                  <a:spLocks/>
                </p:cNvSpPr>
                <p:nvPr/>
              </p:nvSpPr>
              <p:spPr bwMode="hidden">
                <a:xfrm>
                  <a:off x="5410" y="558"/>
                  <a:ext cx="348" cy="487"/>
                </a:xfrm>
                <a:custGeom>
                  <a:avLst/>
                  <a:gdLst>
                    <a:gd name="T0" fmla="*/ 24 w 347"/>
                    <a:gd name="T1" fmla="*/ 487 h 486"/>
                    <a:gd name="T2" fmla="*/ 48 w 347"/>
                    <a:gd name="T3" fmla="*/ 487 h 486"/>
                    <a:gd name="T4" fmla="*/ 348 w 347"/>
                    <a:gd name="T5" fmla="*/ 72 h 486"/>
                    <a:gd name="T6" fmla="*/ 348 w 347"/>
                    <a:gd name="T7" fmla="*/ 0 h 486"/>
                    <a:gd name="T8" fmla="*/ 0 w 347"/>
                    <a:gd name="T9" fmla="*/ 487 h 486"/>
                    <a:gd name="T10" fmla="*/ 24 w 347"/>
                    <a:gd name="T11" fmla="*/ 487 h 486"/>
                    <a:gd name="T12" fmla="*/ 24 w 347"/>
                    <a:gd name="T13" fmla="*/ 487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grpSp>
      </p:grpSp>
      <p:sp>
        <p:nvSpPr>
          <p:cNvPr id="10656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noProof="0" smtClean="0"/>
              <a:t>Click to edit Master title style</a:t>
            </a:r>
          </a:p>
        </p:txBody>
      </p:sp>
      <p:sp>
        <p:nvSpPr>
          <p:cNvPr id="10656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p:txBody>
          <a:bodyPr/>
          <a:lstStyle>
            <a:lvl1pPr>
              <a:defRPr smtClean="0">
                <a:latin typeface="Verdana" pitchFamily="34" charset="0"/>
              </a:defRPr>
            </a:lvl1pPr>
          </a:lstStyle>
          <a:p>
            <a:pPr>
              <a:defRPr/>
            </a:pPr>
            <a:endParaRPr lang="en-US"/>
          </a:p>
        </p:txBody>
      </p:sp>
      <p:sp>
        <p:nvSpPr>
          <p:cNvPr id="70" name="Rectangle 70"/>
          <p:cNvSpPr>
            <a:spLocks noGrp="1" noChangeArrowheads="1"/>
          </p:cNvSpPr>
          <p:nvPr>
            <p:ph type="ftr" sz="quarter" idx="11"/>
          </p:nvPr>
        </p:nvSpPr>
        <p:spPr/>
        <p:txBody>
          <a:bodyPr/>
          <a:lstStyle>
            <a:lvl1pPr>
              <a:defRPr smtClean="0">
                <a:latin typeface="Verdana" pitchFamily="34" charset="0"/>
              </a:defRPr>
            </a:lvl1pPr>
          </a:lstStyle>
          <a:p>
            <a:pPr>
              <a:defRPr/>
            </a:pPr>
            <a:endParaRPr lang="en-US"/>
          </a:p>
        </p:txBody>
      </p:sp>
      <p:sp>
        <p:nvSpPr>
          <p:cNvPr id="71" name="Rectangle 71"/>
          <p:cNvSpPr>
            <a:spLocks noGrp="1" noChangeArrowheads="1"/>
          </p:cNvSpPr>
          <p:nvPr>
            <p:ph type="sldNum" sz="quarter" idx="12"/>
          </p:nvPr>
        </p:nvSpPr>
        <p:spPr/>
        <p:txBody>
          <a:bodyPr/>
          <a:lstStyle>
            <a:lvl1pPr>
              <a:defRPr smtClean="0">
                <a:latin typeface="Verdana" pitchFamily="34" charset="0"/>
              </a:defRPr>
            </a:lvl1pPr>
          </a:lstStyle>
          <a:p>
            <a:pPr>
              <a:defRPr/>
            </a:pPr>
            <a:fld id="{88EBECC9-C00F-48C2-AAB7-336D5F4FDFCE}" type="slidenum">
              <a:rPr lang="en-US"/>
              <a:pPr>
                <a:defRPr/>
              </a:pPr>
              <a:t>‹#›</a:t>
            </a:fld>
            <a:endParaRPr lang="en-US"/>
          </a:p>
        </p:txBody>
      </p:sp>
    </p:spTree>
    <p:extLst>
      <p:ext uri="{BB962C8B-B14F-4D97-AF65-F5344CB8AC3E}">
        <p14:creationId xmlns:p14="http://schemas.microsoft.com/office/powerpoint/2010/main" val="1829386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Verdan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Verdan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Verdana" pitchFamily="34" charset="0"/>
              </a:defRPr>
            </a:lvl1pPr>
          </a:lstStyle>
          <a:p>
            <a:pPr>
              <a:defRPr/>
            </a:pPr>
            <a:fld id="{033FE787-2C30-4C1D-BCA7-59302538CD89}" type="slidenum">
              <a:rPr lang="en-US"/>
              <a:pPr>
                <a:defRPr/>
              </a:pPr>
              <a:t>‹#›</a:t>
            </a:fld>
            <a:endParaRPr lang="en-US"/>
          </a:p>
        </p:txBody>
      </p:sp>
    </p:spTree>
    <p:extLst>
      <p:ext uri="{BB962C8B-B14F-4D97-AF65-F5344CB8AC3E}">
        <p14:creationId xmlns:p14="http://schemas.microsoft.com/office/powerpoint/2010/main" val="1059748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atin typeface="Verdan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Verdan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Verdana" pitchFamily="34" charset="0"/>
              </a:defRPr>
            </a:lvl1pPr>
          </a:lstStyle>
          <a:p>
            <a:pPr>
              <a:defRPr/>
            </a:pPr>
            <a:fld id="{795C2C36-F649-497E-8F25-A5E67F520840}" type="slidenum">
              <a:rPr lang="en-US"/>
              <a:pPr>
                <a:defRPr/>
              </a:pPr>
              <a:t>‹#›</a:t>
            </a:fld>
            <a:endParaRPr lang="en-US"/>
          </a:p>
        </p:txBody>
      </p:sp>
    </p:spTree>
    <p:extLst>
      <p:ext uri="{BB962C8B-B14F-4D97-AF65-F5344CB8AC3E}">
        <p14:creationId xmlns:p14="http://schemas.microsoft.com/office/powerpoint/2010/main" val="3116761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atin typeface="Verdan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Verdan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Verdana" pitchFamily="34" charset="0"/>
              </a:defRPr>
            </a:lvl1pPr>
          </a:lstStyle>
          <a:p>
            <a:pPr>
              <a:defRPr/>
            </a:pPr>
            <a:fld id="{A272C570-3C3A-4395-B434-6F63F3631FEE}" type="slidenum">
              <a:rPr lang="en-US"/>
              <a:pPr>
                <a:defRPr/>
              </a:pPr>
              <a:t>‹#›</a:t>
            </a:fld>
            <a:endParaRPr lang="en-US"/>
          </a:p>
        </p:txBody>
      </p:sp>
    </p:spTree>
    <p:extLst>
      <p:ext uri="{BB962C8B-B14F-4D97-AF65-F5344CB8AC3E}">
        <p14:creationId xmlns:p14="http://schemas.microsoft.com/office/powerpoint/2010/main" val="3934177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atin typeface="Verdana"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smtClean="0">
                <a:latin typeface="Verdana"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Verdana" pitchFamily="34" charset="0"/>
              </a:defRPr>
            </a:lvl1pPr>
          </a:lstStyle>
          <a:p>
            <a:pPr>
              <a:defRPr/>
            </a:pPr>
            <a:fld id="{4D253CF0-5582-447B-A355-3C6CC5B79769}" type="slidenum">
              <a:rPr lang="en-US"/>
              <a:pPr>
                <a:defRPr/>
              </a:pPr>
              <a:t>‹#›</a:t>
            </a:fld>
            <a:endParaRPr lang="en-US"/>
          </a:p>
        </p:txBody>
      </p:sp>
    </p:spTree>
    <p:extLst>
      <p:ext uri="{BB962C8B-B14F-4D97-AF65-F5344CB8AC3E}">
        <p14:creationId xmlns:p14="http://schemas.microsoft.com/office/powerpoint/2010/main" val="1756504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atin typeface="Verdana"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smtClean="0">
                <a:latin typeface="Verdan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Verdana" pitchFamily="34" charset="0"/>
              </a:defRPr>
            </a:lvl1pPr>
          </a:lstStyle>
          <a:p>
            <a:pPr>
              <a:defRPr/>
            </a:pPr>
            <a:fld id="{073EFC92-1E50-4BA5-855F-F15EA78B907D}" type="slidenum">
              <a:rPr lang="en-US"/>
              <a:pPr>
                <a:defRPr/>
              </a:pPr>
              <a:t>‹#›</a:t>
            </a:fld>
            <a:endParaRPr lang="en-US"/>
          </a:p>
        </p:txBody>
      </p:sp>
    </p:spTree>
    <p:extLst>
      <p:ext uri="{BB962C8B-B14F-4D97-AF65-F5344CB8AC3E}">
        <p14:creationId xmlns:p14="http://schemas.microsoft.com/office/powerpoint/2010/main" val="776125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Verdana"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smtClean="0">
                <a:latin typeface="Verdana"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Verdana" pitchFamily="34" charset="0"/>
              </a:defRPr>
            </a:lvl1pPr>
          </a:lstStyle>
          <a:p>
            <a:pPr>
              <a:defRPr/>
            </a:pPr>
            <a:fld id="{1D72F585-A15C-4408-8F85-DC12CBAC6533}" type="slidenum">
              <a:rPr lang="en-US"/>
              <a:pPr>
                <a:defRPr/>
              </a:pPr>
              <a:t>‹#›</a:t>
            </a:fld>
            <a:endParaRPr lang="en-US"/>
          </a:p>
        </p:txBody>
      </p:sp>
    </p:spTree>
    <p:extLst>
      <p:ext uri="{BB962C8B-B14F-4D97-AF65-F5344CB8AC3E}">
        <p14:creationId xmlns:p14="http://schemas.microsoft.com/office/powerpoint/2010/main" val="310781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770A36D-EE8A-4D7C-9C9F-E5E9C6BED234}" type="datetimeFigureOut">
              <a:rPr lang="en-US" smtClean="0"/>
              <a:t>1/17/2014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355F-2D1B-4DD5-8BC3-CE3385A1FDAD}"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Verdan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Verdan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Verdana" pitchFamily="34" charset="0"/>
              </a:defRPr>
            </a:lvl1pPr>
          </a:lstStyle>
          <a:p>
            <a:pPr>
              <a:defRPr/>
            </a:pPr>
            <a:fld id="{F9FA42AE-AB33-4A11-9EA2-C54B6F4522A7}" type="slidenum">
              <a:rPr lang="en-US"/>
              <a:pPr>
                <a:defRPr/>
              </a:pPr>
              <a:t>‹#›</a:t>
            </a:fld>
            <a:endParaRPr lang="en-US"/>
          </a:p>
        </p:txBody>
      </p:sp>
    </p:spTree>
    <p:extLst>
      <p:ext uri="{BB962C8B-B14F-4D97-AF65-F5344CB8AC3E}">
        <p14:creationId xmlns:p14="http://schemas.microsoft.com/office/powerpoint/2010/main" val="4227150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Verdan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Verdan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Verdana" pitchFamily="34" charset="0"/>
              </a:defRPr>
            </a:lvl1pPr>
          </a:lstStyle>
          <a:p>
            <a:pPr>
              <a:defRPr/>
            </a:pPr>
            <a:fld id="{54CBDE7F-A4D1-49E0-8FA9-31EF9C338A22}" type="slidenum">
              <a:rPr lang="en-US"/>
              <a:pPr>
                <a:defRPr/>
              </a:pPr>
              <a:t>‹#›</a:t>
            </a:fld>
            <a:endParaRPr lang="en-US"/>
          </a:p>
        </p:txBody>
      </p:sp>
    </p:spTree>
    <p:extLst>
      <p:ext uri="{BB962C8B-B14F-4D97-AF65-F5344CB8AC3E}">
        <p14:creationId xmlns:p14="http://schemas.microsoft.com/office/powerpoint/2010/main" val="223017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Verdan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Verdan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Verdana" pitchFamily="34" charset="0"/>
              </a:defRPr>
            </a:lvl1pPr>
          </a:lstStyle>
          <a:p>
            <a:pPr>
              <a:defRPr/>
            </a:pPr>
            <a:fld id="{BB8C8187-5692-4AD2-8C5C-37602DEC7490}" type="slidenum">
              <a:rPr lang="en-US"/>
              <a:pPr>
                <a:defRPr/>
              </a:pPr>
              <a:t>‹#›</a:t>
            </a:fld>
            <a:endParaRPr lang="en-US"/>
          </a:p>
        </p:txBody>
      </p:sp>
    </p:spTree>
    <p:extLst>
      <p:ext uri="{BB962C8B-B14F-4D97-AF65-F5344CB8AC3E}">
        <p14:creationId xmlns:p14="http://schemas.microsoft.com/office/powerpoint/2010/main" val="2007791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Verdan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Verdan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Verdana" pitchFamily="34" charset="0"/>
              </a:defRPr>
            </a:lvl1pPr>
          </a:lstStyle>
          <a:p>
            <a:pPr>
              <a:defRPr/>
            </a:pPr>
            <a:fld id="{506E07D0-F716-4AD3-929D-5CB456E60A3C}" type="slidenum">
              <a:rPr lang="en-US"/>
              <a:pPr>
                <a:defRPr/>
              </a:pPr>
              <a:t>‹#›</a:t>
            </a:fld>
            <a:endParaRPr lang="en-US"/>
          </a:p>
        </p:txBody>
      </p:sp>
    </p:spTree>
    <p:extLst>
      <p:ext uri="{BB962C8B-B14F-4D97-AF65-F5344CB8AC3E}">
        <p14:creationId xmlns:p14="http://schemas.microsoft.com/office/powerpoint/2010/main" val="2648330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C72D31-6151-463A-BBC3-11A4EBE2B2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0244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E8E9E0-EBAE-407C-A93B-3A57C2516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8639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B4071A-48F8-4360-A19F-4D48CC3F5C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743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61897F-BDA0-4B17-A23A-730E881CD2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58650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07261C-647E-477B-9ACF-1C53DE6A7E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0222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1A34D8-18CA-4000-9C6A-273767634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119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0355F-2D1B-4DD5-8BC3-CE3385A1FDAD}"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83C09B9-0AC9-4CE1-A0A5-8C6EFCA5F6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372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FF1B41-1D00-46BB-BB54-7F63F46BE3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83530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C8C07D-9847-4846-98E7-23E17F50E5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2198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1E3DFA-BC80-401F-84F5-FCC70B259F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225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8EA8BA-BB6A-4382-AF4C-8599EB08F5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0908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4 w 305"/>
                    <a:gd name="T1" fmla="*/ 429 h 426"/>
                    <a:gd name="T2" fmla="*/ 308 w 305"/>
                    <a:gd name="T3" fmla="*/ 429 h 426"/>
                    <a:gd name="T4" fmla="*/ 0 w 305"/>
                    <a:gd name="T5" fmla="*/ 0 h 426"/>
                    <a:gd name="T6" fmla="*/ 0 w 305"/>
                    <a:gd name="T7" fmla="*/ 66 h 426"/>
                    <a:gd name="T8" fmla="*/ 254 w 305"/>
                    <a:gd name="T9" fmla="*/ 429 h 426"/>
                    <a:gd name="T10" fmla="*/ 284 w 305"/>
                    <a:gd name="T11" fmla="*/ 429 h 426"/>
                    <a:gd name="T12" fmla="*/ 284 w 305"/>
                    <a:gd name="T13" fmla="*/ 429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89 h 486"/>
                    <a:gd name="T2" fmla="*/ 48 w 347"/>
                    <a:gd name="T3" fmla="*/ 489 h 486"/>
                    <a:gd name="T4" fmla="*/ 350 w 347"/>
                    <a:gd name="T5" fmla="*/ 72 h 486"/>
                    <a:gd name="T6" fmla="*/ 350 w 347"/>
                    <a:gd name="T7" fmla="*/ 0 h 486"/>
                    <a:gd name="T8" fmla="*/ 0 w 347"/>
                    <a:gd name="T9" fmla="*/ 489 h 486"/>
                    <a:gd name="T10" fmla="*/ 24 w 347"/>
                    <a:gd name="T11" fmla="*/ 489 h 486"/>
                    <a:gd name="T12" fmla="*/ 24 w 347"/>
                    <a:gd name="T13" fmla="*/ 489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sp>
        <p:nvSpPr>
          <p:cNvPr id="10656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noProof="0" smtClean="0"/>
              <a:t>Click to edit Master title style</a:t>
            </a:r>
          </a:p>
        </p:txBody>
      </p:sp>
      <p:sp>
        <p:nvSpPr>
          <p:cNvPr id="10656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3F1A768E-EFB0-43FC-AA78-4AFBE543535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617423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C3BDB750-5D56-4106-87CE-3A7748C6A07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877155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E22178E-5426-45E9-A1B2-15B59912A9B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140537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632DFAB3-4951-4AB4-B55F-1C1FD49E5AC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930830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402AA86F-4C19-419C-BAC5-BC4B21FD47F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5773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70A36D-EE8A-4D7C-9C9F-E5E9C6BED234}" type="datetimeFigureOut">
              <a:rPr lang="en-US" smtClean="0"/>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0355F-2D1B-4DD5-8BC3-CE3385A1FDAD}"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D8533B78-E000-4B52-AEE5-BD5C6A0226D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928253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CD2B4163-6FE2-4312-AF0D-21420566FF6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5357503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3396A9AF-CEA9-4686-A6E2-196D21241E2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9357566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15C348C3-49D0-4BD9-9076-2ADD0A4B944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25870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41DD2940-790D-41AA-BEE0-E09BDA4C7D6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283038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4C9337B0-AC9F-4DDE-968F-EC3D10CB583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652271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4 w 305"/>
                    <a:gd name="T1" fmla="*/ 429 h 426"/>
                    <a:gd name="T2" fmla="*/ 308 w 305"/>
                    <a:gd name="T3" fmla="*/ 429 h 426"/>
                    <a:gd name="T4" fmla="*/ 0 w 305"/>
                    <a:gd name="T5" fmla="*/ 0 h 426"/>
                    <a:gd name="T6" fmla="*/ 0 w 305"/>
                    <a:gd name="T7" fmla="*/ 66 h 426"/>
                    <a:gd name="T8" fmla="*/ 254 w 305"/>
                    <a:gd name="T9" fmla="*/ 429 h 426"/>
                    <a:gd name="T10" fmla="*/ 284 w 305"/>
                    <a:gd name="T11" fmla="*/ 429 h 426"/>
                    <a:gd name="T12" fmla="*/ 284 w 305"/>
                    <a:gd name="T13" fmla="*/ 429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89 h 486"/>
                    <a:gd name="T2" fmla="*/ 48 w 347"/>
                    <a:gd name="T3" fmla="*/ 489 h 486"/>
                    <a:gd name="T4" fmla="*/ 350 w 347"/>
                    <a:gd name="T5" fmla="*/ 72 h 486"/>
                    <a:gd name="T6" fmla="*/ 350 w 347"/>
                    <a:gd name="T7" fmla="*/ 0 h 486"/>
                    <a:gd name="T8" fmla="*/ 0 w 347"/>
                    <a:gd name="T9" fmla="*/ 489 h 486"/>
                    <a:gd name="T10" fmla="*/ 24 w 347"/>
                    <a:gd name="T11" fmla="*/ 489 h 486"/>
                    <a:gd name="T12" fmla="*/ 24 w 347"/>
                    <a:gd name="T13" fmla="*/ 489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sp>
        <p:nvSpPr>
          <p:cNvPr id="10656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noProof="0" smtClean="0"/>
              <a:t>Click to edit Master title style</a:t>
            </a:r>
          </a:p>
        </p:txBody>
      </p:sp>
      <p:sp>
        <p:nvSpPr>
          <p:cNvPr id="10656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CB8211BF-5526-47BF-893F-85791530D44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261268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9959FD52-81B6-4023-A5F7-3820C1A193B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170482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2A31287E-56A4-465C-95D4-47282802683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7888848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93DB56C8-7FD3-4EE0-AFFA-A6622FC4A78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96906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70A36D-EE8A-4D7C-9C9F-E5E9C6BED234}" type="datetimeFigureOut">
              <a:rPr lang="en-US" smtClean="0"/>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0355F-2D1B-4DD5-8BC3-CE3385A1FDAD}"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733986E7-64AC-4DAD-AAC6-38B5FD5EC1A1}"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6604223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963B58FA-A9E7-40EC-A2CF-439C89CD6D4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1563463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0FCBFAD9-9C02-4994-B909-789008C52FC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622167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6ADD70DA-78D6-4B75-8E2B-A7A94D6389D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628912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B685EF46-D07B-4EC2-8927-86EE6F3CD2F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2553022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EE47BDC2-6C23-4FEF-9C58-D5AA4891752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2204827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9EF4428B-D034-4AA6-9EE3-6677E580144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9458614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1/17/2014</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800355F-2D1B-4DD5-8BC3-CE3385A1FDAD}" type="slidenum">
              <a:rPr lang="en-US" smtClean="0">
                <a:solidFill>
                  <a:srgbClr val="93A299">
                    <a:lumMod val="50000"/>
                  </a:srgbClr>
                </a:solidFill>
              </a:rPr>
              <a:pPr/>
              <a:t>‹#›</a:t>
            </a:fld>
            <a:endParaRPr lang="en-US">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338084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1/17/2014</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15696441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1/17/2014</a:t>
            </a:fld>
            <a:endParaRPr lang="en-US">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7455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770A36D-EE8A-4D7C-9C9F-E5E9C6BED234}" type="datetimeFigureOut">
              <a:rPr lang="en-US" smtClean="0"/>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00355F-2D1B-4DD5-8BC3-CE3385A1FDAD}"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1/17/2014</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1836091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70A36D-EE8A-4D7C-9C9F-E5E9C6BED234}" type="datetimeFigureOut">
              <a:rPr lang="en-US" smtClean="0">
                <a:solidFill>
                  <a:srgbClr val="564B3C"/>
                </a:solidFill>
              </a:rPr>
              <a:pPr/>
              <a:t>1/17/2014</a:t>
            </a:fld>
            <a:endParaRPr lang="en-US">
              <a:solidFill>
                <a:srgbClr val="564B3C"/>
              </a:solidFill>
            </a:endParaRPr>
          </a:p>
        </p:txBody>
      </p:sp>
      <p:sp>
        <p:nvSpPr>
          <p:cNvPr id="8" name="Footer Placeholder 7"/>
          <p:cNvSpPr>
            <a:spLocks noGrp="1"/>
          </p:cNvSpPr>
          <p:nvPr>
            <p:ph type="ftr" sz="quarter" idx="11"/>
          </p:nvPr>
        </p:nvSpPr>
        <p:spPr/>
        <p:txBody>
          <a:bodyPr/>
          <a:lstStyle/>
          <a:p>
            <a:endParaRPr lang="en-US">
              <a:solidFill>
                <a:srgbClr val="564B3C"/>
              </a:solidFill>
            </a:endParaRPr>
          </a:p>
        </p:txBody>
      </p:sp>
      <p:sp>
        <p:nvSpPr>
          <p:cNvPr id="9" name="Slide Number Placeholder 8"/>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3199229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70A36D-EE8A-4D7C-9C9F-E5E9C6BED234}" type="datetimeFigureOut">
              <a:rPr lang="en-US" smtClean="0">
                <a:solidFill>
                  <a:srgbClr val="564B3C"/>
                </a:solidFill>
              </a:rPr>
              <a:pPr/>
              <a:t>1/17/2014</a:t>
            </a:fld>
            <a:endParaRPr lang="en-US">
              <a:solidFill>
                <a:srgbClr val="564B3C"/>
              </a:solidFill>
            </a:endParaRPr>
          </a:p>
        </p:txBody>
      </p:sp>
      <p:sp>
        <p:nvSpPr>
          <p:cNvPr id="4" name="Footer Placeholder 3"/>
          <p:cNvSpPr>
            <a:spLocks noGrp="1"/>
          </p:cNvSpPr>
          <p:nvPr>
            <p:ph type="ftr" sz="quarter" idx="11"/>
          </p:nvPr>
        </p:nvSpPr>
        <p:spPr/>
        <p:txBody>
          <a:bodyPr/>
          <a:lstStyle/>
          <a:p>
            <a:endParaRPr lang="en-US">
              <a:solidFill>
                <a:srgbClr val="564B3C"/>
              </a:solidFill>
            </a:endParaRPr>
          </a:p>
        </p:txBody>
      </p:sp>
      <p:sp>
        <p:nvSpPr>
          <p:cNvPr id="5" name="Slide Number Placeholder 4"/>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1630576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0770A36D-EE8A-4D7C-9C9F-E5E9C6BED234}" type="datetimeFigureOut">
              <a:rPr lang="en-US" smtClean="0">
                <a:solidFill>
                  <a:srgbClr val="564B3C"/>
                </a:solidFill>
              </a:rPr>
              <a:pPr/>
              <a:t>1/17/2014</a:t>
            </a:fld>
            <a:endParaRPr lang="en-US">
              <a:solidFill>
                <a:srgbClr val="564B3C"/>
              </a:solidFill>
            </a:endParaRPr>
          </a:p>
        </p:txBody>
      </p:sp>
      <p:sp>
        <p:nvSpPr>
          <p:cNvPr id="3" name="Footer Placeholder 2"/>
          <p:cNvSpPr>
            <a:spLocks noGrp="1"/>
          </p:cNvSpPr>
          <p:nvPr>
            <p:ph type="ftr" sz="quarter" idx="11"/>
          </p:nvPr>
        </p:nvSpPr>
        <p:spPr/>
        <p:txBody>
          <a:bodyPr/>
          <a:lstStyle/>
          <a:p>
            <a:endParaRPr lang="en-US">
              <a:solidFill>
                <a:srgbClr val="564B3C"/>
              </a:solidFill>
            </a:endParaRPr>
          </a:p>
        </p:txBody>
      </p:sp>
      <p:sp>
        <p:nvSpPr>
          <p:cNvPr id="4" name="Slide Number Placeholder 3"/>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234118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1/17/2014</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936560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1/17/2014</a:t>
            </a:fld>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780772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1/17/2014</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680953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1/17/2014</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108198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0355F-2D1B-4DD5-8BC3-CE3385A1FDAD}"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t>1/17/2014</a:t>
            </a:fld>
            <a:endParaRPr lang="en-US"/>
          </a:p>
        </p:txBody>
      </p:sp>
      <p:sp>
        <p:nvSpPr>
          <p:cNvPr id="7" name="Slide Number Placeholder 6"/>
          <p:cNvSpPr>
            <a:spLocks noGrp="1"/>
          </p:cNvSpPr>
          <p:nvPr>
            <p:ph type="sldNum" sz="quarter" idx="12"/>
          </p:nvPr>
        </p:nvSpPr>
        <p:spPr/>
        <p:txBody>
          <a:bodyPr/>
          <a:lstStyle/>
          <a:p>
            <a:fld id="{9800355F-2D1B-4DD5-8BC3-CE3385A1FDAD}"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770A36D-EE8A-4D7C-9C9F-E5E9C6BED234}" type="datetimeFigureOut">
              <a:rPr lang="en-US" smtClean="0"/>
              <a:t>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800355F-2D1B-4DD5-8BC3-CE3385A1FDAD}"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8294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4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4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8295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5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5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5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5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5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5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5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5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6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6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6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6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grpSp>
        <p:sp>
          <p:nvSpPr>
            <p:cNvPr id="8296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6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8296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8296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FF"/>
                </a:solidFill>
              </a:endParaRPr>
            </a:p>
          </p:txBody>
        </p:sp>
      </p:grpSp>
      <p:sp>
        <p:nvSpPr>
          <p:cNvPr id="82983"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2984"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82985"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82986"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defRPr>
            </a:lvl1pPr>
          </a:lstStyle>
          <a:p>
            <a:pPr fontAlgn="base">
              <a:spcBef>
                <a:spcPct val="0"/>
              </a:spcBef>
              <a:spcAft>
                <a:spcPct val="0"/>
              </a:spcAft>
              <a:defRPr/>
            </a:pPr>
            <a:fld id="{B9021268-6AC8-402C-99B0-1FC1750C2C2A}"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298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81145165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2413"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3081"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3107"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grpSp>
            <p:nvGrpSpPr>
              <p:cNvPr id="3108" name="Group 46"/>
              <p:cNvGrpSpPr>
                <a:grpSpLocks/>
              </p:cNvGrpSpPr>
              <p:nvPr userDrawn="1"/>
            </p:nvGrpSpPr>
            <p:grpSpPr bwMode="auto">
              <a:xfrm>
                <a:off x="0" y="558"/>
                <a:ext cx="5758" cy="487"/>
                <a:chOff x="0" y="558"/>
                <a:chExt cx="5758" cy="487"/>
              </a:xfrm>
            </p:grpSpPr>
            <p:sp>
              <p:nvSpPr>
                <p:cNvPr id="3127" name="Freeform 47"/>
                <p:cNvSpPr>
                  <a:spLocks/>
                </p:cNvSpPr>
                <p:nvPr/>
              </p:nvSpPr>
              <p:spPr bwMode="hidden">
                <a:xfrm>
                  <a:off x="0" y="618"/>
                  <a:ext cx="306" cy="427"/>
                </a:xfrm>
                <a:custGeom>
                  <a:avLst/>
                  <a:gdLst>
                    <a:gd name="T0" fmla="*/ 282 w 305"/>
                    <a:gd name="T1" fmla="*/ 427 h 426"/>
                    <a:gd name="T2" fmla="*/ 306 w 305"/>
                    <a:gd name="T3" fmla="*/ 427 h 426"/>
                    <a:gd name="T4" fmla="*/ 0 w 305"/>
                    <a:gd name="T5" fmla="*/ 0 h 426"/>
                    <a:gd name="T6" fmla="*/ 0 w 305"/>
                    <a:gd name="T7" fmla="*/ 66 h 426"/>
                    <a:gd name="T8" fmla="*/ 252 w 305"/>
                    <a:gd name="T9" fmla="*/ 427 h 426"/>
                    <a:gd name="T10" fmla="*/ 282 w 305"/>
                    <a:gd name="T11" fmla="*/ 427 h 426"/>
                    <a:gd name="T12" fmla="*/ 282 w 305"/>
                    <a:gd name="T13" fmla="*/ 427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sp>
              <p:nvSpPr>
                <p:cNvPr id="3128" name="Freeform 48"/>
                <p:cNvSpPr>
                  <a:spLocks/>
                </p:cNvSpPr>
                <p:nvPr/>
              </p:nvSpPr>
              <p:spPr bwMode="hidden">
                <a:xfrm>
                  <a:off x="5410" y="558"/>
                  <a:ext cx="348" cy="487"/>
                </a:xfrm>
                <a:custGeom>
                  <a:avLst/>
                  <a:gdLst>
                    <a:gd name="T0" fmla="*/ 24 w 347"/>
                    <a:gd name="T1" fmla="*/ 487 h 486"/>
                    <a:gd name="T2" fmla="*/ 48 w 347"/>
                    <a:gd name="T3" fmla="*/ 487 h 486"/>
                    <a:gd name="T4" fmla="*/ 348 w 347"/>
                    <a:gd name="T5" fmla="*/ 72 h 486"/>
                    <a:gd name="T6" fmla="*/ 348 w 347"/>
                    <a:gd name="T7" fmla="*/ 0 h 486"/>
                    <a:gd name="T8" fmla="*/ 0 w 347"/>
                    <a:gd name="T9" fmla="*/ 487 h 486"/>
                    <a:gd name="T10" fmla="*/ 24 w 347"/>
                    <a:gd name="T11" fmla="*/ 487 h 486"/>
                    <a:gd name="T12" fmla="*/ 24 w 347"/>
                    <a:gd name="T13" fmla="*/ 487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grpSp>
          <p:grpSp>
            <p:nvGrpSpPr>
              <p:cNvPr id="3109"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111"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sp>
            <p:nvSpPr>
              <p:cNvPr id="3112"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sp>
            <p:nvSpPr>
              <p:cNvPr id="3113"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3115"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sp>
            <p:nvSpPr>
              <p:cNvPr id="3116"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sp>
            <p:nvSpPr>
              <p:cNvPr id="3117"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latin typeface="Verdana" pitchFamily="34" charset="0"/>
                </a:endParaRPr>
              </a:p>
            </p:txBody>
          </p:sp>
        </p:grpSp>
      </p:grpSp>
      <p:sp>
        <p:nvSpPr>
          <p:cNvPr id="105539"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5540"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solidFill>
                  <a:srgbClr val="EAEAEA"/>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p>
        </p:txBody>
      </p:sp>
      <p:sp>
        <p:nvSpPr>
          <p:cNvPr id="105541"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solidFill>
                  <a:srgbClr val="EAEAEA"/>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p>
        </p:txBody>
      </p:sp>
      <p:sp>
        <p:nvSpPr>
          <p:cNvPr id="105542"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solidFill>
                  <a:srgbClr val="EAEAEA"/>
                </a:solidFill>
                <a:effectLst>
                  <a:outerShdw blurRad="38100" dist="38100" dir="2700000" algn="tl">
                    <a:srgbClr val="000000"/>
                  </a:outerShdw>
                </a:effectLst>
                <a:latin typeface="Arial" charset="0"/>
              </a:defRPr>
            </a:lvl1pPr>
          </a:lstStyle>
          <a:p>
            <a:pPr fontAlgn="base">
              <a:spcBef>
                <a:spcPct val="0"/>
              </a:spcBef>
              <a:spcAft>
                <a:spcPct val="0"/>
              </a:spcAft>
              <a:defRPr/>
            </a:pPr>
            <a:fld id="{6C444361-5550-4703-9296-93B9971084A3}" type="slidenum">
              <a:rPr lang="en-US"/>
              <a:pPr fontAlgn="base">
                <a:spcBef>
                  <a:spcPct val="0"/>
                </a:spcBef>
                <a:spcAft>
                  <a:spcPct val="0"/>
                </a:spcAft>
                <a:defRPr/>
              </a:pPr>
              <a:t>‹#›</a:t>
            </a:fld>
            <a:endParaRPr lang="en-US"/>
          </a:p>
        </p:txBody>
      </p:sp>
      <p:sp>
        <p:nvSpPr>
          <p:cNvPr id="105543"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688068890"/>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en-US">
              <a:solidFill>
                <a:srgbClr val="000000"/>
              </a:solidFill>
            </a:endParaRPr>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24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A56314EF-7AAA-4E5B-B1B8-012F8992432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939275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4 w 305"/>
                    <a:gd name="T1" fmla="*/ 429 h 426"/>
                    <a:gd name="T2" fmla="*/ 308 w 305"/>
                    <a:gd name="T3" fmla="*/ 429 h 426"/>
                    <a:gd name="T4" fmla="*/ 0 w 305"/>
                    <a:gd name="T5" fmla="*/ 0 h 426"/>
                    <a:gd name="T6" fmla="*/ 0 w 305"/>
                    <a:gd name="T7" fmla="*/ 66 h 426"/>
                    <a:gd name="T8" fmla="*/ 254 w 305"/>
                    <a:gd name="T9" fmla="*/ 429 h 426"/>
                    <a:gd name="T10" fmla="*/ 284 w 305"/>
                    <a:gd name="T11" fmla="*/ 429 h 426"/>
                    <a:gd name="T12" fmla="*/ 284 w 305"/>
                    <a:gd name="T13" fmla="*/ 429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89 h 486"/>
                    <a:gd name="T2" fmla="*/ 48 w 347"/>
                    <a:gd name="T3" fmla="*/ 489 h 486"/>
                    <a:gd name="T4" fmla="*/ 350 w 347"/>
                    <a:gd name="T5" fmla="*/ 72 h 486"/>
                    <a:gd name="T6" fmla="*/ 350 w 347"/>
                    <a:gd name="T7" fmla="*/ 0 h 486"/>
                    <a:gd name="T8" fmla="*/ 0 w 347"/>
                    <a:gd name="T9" fmla="*/ 489 h 486"/>
                    <a:gd name="T10" fmla="*/ 24 w 347"/>
                    <a:gd name="T11" fmla="*/ 489 h 486"/>
                    <a:gd name="T12" fmla="*/ 24 w 347"/>
                    <a:gd name="T13" fmla="*/ 489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sp>
        <p:nvSpPr>
          <p:cNvPr id="105539"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5540"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105541"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105542"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fontAlgn="base">
              <a:spcBef>
                <a:spcPct val="0"/>
              </a:spcBef>
              <a:spcAft>
                <a:spcPct val="0"/>
              </a:spcAft>
              <a:defRPr/>
            </a:pPr>
            <a:fld id="{E1FC9334-6230-4FDE-8C85-5957D330286B}" type="slidenum">
              <a:rPr lang="en-US">
                <a:solidFill>
                  <a:srgbClr val="EAEAEA"/>
                </a:solidFill>
              </a:rPr>
              <a:pPr fontAlgn="base">
                <a:spcBef>
                  <a:spcPct val="0"/>
                </a:spcBef>
                <a:spcAft>
                  <a:spcPct val="0"/>
                </a:spcAft>
                <a:defRPr/>
              </a:pPr>
              <a:t>‹#›</a:t>
            </a:fld>
            <a:endParaRPr lang="en-US">
              <a:solidFill>
                <a:srgbClr val="EAEAEA"/>
              </a:solidFill>
            </a:endParaRPr>
          </a:p>
        </p:txBody>
      </p:sp>
      <p:sp>
        <p:nvSpPr>
          <p:cNvPr id="105543"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57101998"/>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4 w 305"/>
                    <a:gd name="T1" fmla="*/ 429 h 426"/>
                    <a:gd name="T2" fmla="*/ 308 w 305"/>
                    <a:gd name="T3" fmla="*/ 429 h 426"/>
                    <a:gd name="T4" fmla="*/ 0 w 305"/>
                    <a:gd name="T5" fmla="*/ 0 h 426"/>
                    <a:gd name="T6" fmla="*/ 0 w 305"/>
                    <a:gd name="T7" fmla="*/ 66 h 426"/>
                    <a:gd name="T8" fmla="*/ 254 w 305"/>
                    <a:gd name="T9" fmla="*/ 429 h 426"/>
                    <a:gd name="T10" fmla="*/ 284 w 305"/>
                    <a:gd name="T11" fmla="*/ 429 h 426"/>
                    <a:gd name="T12" fmla="*/ 284 w 305"/>
                    <a:gd name="T13" fmla="*/ 429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89 h 486"/>
                    <a:gd name="T2" fmla="*/ 48 w 347"/>
                    <a:gd name="T3" fmla="*/ 489 h 486"/>
                    <a:gd name="T4" fmla="*/ 350 w 347"/>
                    <a:gd name="T5" fmla="*/ 72 h 486"/>
                    <a:gd name="T6" fmla="*/ 350 w 347"/>
                    <a:gd name="T7" fmla="*/ 0 h 486"/>
                    <a:gd name="T8" fmla="*/ 0 w 347"/>
                    <a:gd name="T9" fmla="*/ 489 h 486"/>
                    <a:gd name="T10" fmla="*/ 24 w 347"/>
                    <a:gd name="T11" fmla="*/ 489 h 486"/>
                    <a:gd name="T12" fmla="*/ 24 w 347"/>
                    <a:gd name="T13" fmla="*/ 489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sp>
        <p:nvSpPr>
          <p:cNvPr id="105539"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5540"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105541"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EAEAEA"/>
              </a:solidFill>
            </a:endParaRPr>
          </a:p>
        </p:txBody>
      </p:sp>
      <p:sp>
        <p:nvSpPr>
          <p:cNvPr id="105542"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fontAlgn="base">
              <a:spcBef>
                <a:spcPct val="0"/>
              </a:spcBef>
              <a:spcAft>
                <a:spcPct val="0"/>
              </a:spcAft>
              <a:defRPr/>
            </a:pPr>
            <a:fld id="{9E9A7744-5A09-454B-99C7-7C6A83229FC8}" type="slidenum">
              <a:rPr lang="en-US">
                <a:solidFill>
                  <a:srgbClr val="EAEAEA"/>
                </a:solidFill>
              </a:rPr>
              <a:pPr fontAlgn="base">
                <a:spcBef>
                  <a:spcPct val="0"/>
                </a:spcBef>
                <a:spcAft>
                  <a:spcPct val="0"/>
                </a:spcAft>
                <a:defRPr/>
              </a:pPr>
              <a:t>‹#›</a:t>
            </a:fld>
            <a:endParaRPr lang="en-US">
              <a:solidFill>
                <a:srgbClr val="EAEAEA"/>
              </a:solidFill>
            </a:endParaRPr>
          </a:p>
        </p:txBody>
      </p:sp>
      <p:sp>
        <p:nvSpPr>
          <p:cNvPr id="105543"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735463613"/>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770A36D-EE8A-4D7C-9C9F-E5E9C6BED234}" type="datetimeFigureOut">
              <a:rPr lang="en-US" smtClean="0">
                <a:solidFill>
                  <a:srgbClr val="564B3C"/>
                </a:solidFill>
              </a:rPr>
              <a:pPr/>
              <a:t>1/17/2014</a:t>
            </a:fld>
            <a:endParaRPr lang="en-US">
              <a:solidFill>
                <a:srgbClr val="564B3C"/>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564B3C"/>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800355F-2D1B-4DD5-8BC3-CE3385A1FDAD}" type="slidenum">
              <a:rPr lang="en-US" smtClean="0">
                <a:solidFill>
                  <a:srgbClr val="564B3C"/>
                </a:solidFill>
              </a:rPr>
              <a:pPr/>
              <a:t>‹#›</a:t>
            </a:fld>
            <a:endParaRPr lang="en-US">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091392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17.xml"/><Relationship Id="rId5" Type="http://schemas.openxmlformats.org/officeDocument/2006/relationships/image" Target="../media/image28.jpeg"/><Relationship Id="rId4" Type="http://schemas.openxmlformats.org/officeDocument/2006/relationships/image" Target="../media/image27.jpeg"/></Relationships>
</file>

<file path=ppt/slides/_rels/slide10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1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34.jpe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8.xml"/><Relationship Id="rId1" Type="http://schemas.openxmlformats.org/officeDocument/2006/relationships/slideLayout" Target="../slideLayouts/slideLayout62.xml"/></Relationships>
</file>

<file path=ppt/slides/_rels/slide1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62.xml"/></Relationships>
</file>

<file path=ppt/slides/_rels/slide137.xml.rels><?xml version="1.0" encoding="UTF-8" standalone="yes"?>
<Relationships xmlns="http://schemas.openxmlformats.org/package/2006/relationships"><Relationship Id="rId3" Type="http://schemas.openxmlformats.org/officeDocument/2006/relationships/hyperlink" Target="http://www.bible-history.com/" TargetMode="External"/><Relationship Id="rId2" Type="http://schemas.openxmlformats.org/officeDocument/2006/relationships/notesSlide" Target="../notesSlides/notesSlide60.xml"/><Relationship Id="rId1" Type="http://schemas.openxmlformats.org/officeDocument/2006/relationships/slideLayout" Target="../slideLayouts/slideLayout62.xml"/><Relationship Id="rId4" Type="http://schemas.openxmlformats.org/officeDocument/2006/relationships/image" Target="../media/image42.jpe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2.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6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jpeg"/></Relationships>
</file>

<file path=ppt/slides/_rels/slide9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Prophets of the exile</a:t>
            </a:r>
            <a:endParaRPr lang="en-US" b="1" dirty="0"/>
          </a:p>
        </p:txBody>
      </p:sp>
      <p:sp>
        <p:nvSpPr>
          <p:cNvPr id="3" name="Content Placeholder 2"/>
          <p:cNvSpPr>
            <a:spLocks noGrp="1"/>
          </p:cNvSpPr>
          <p:nvPr>
            <p:ph idx="1"/>
          </p:nvPr>
        </p:nvSpPr>
        <p:spPr>
          <a:xfrm>
            <a:off x="5638800" y="4876800"/>
            <a:ext cx="3048000" cy="1249363"/>
          </a:xfrm>
        </p:spPr>
        <p:txBody>
          <a:bodyPr>
            <a:normAutofit/>
          </a:bodyPr>
          <a:lstStyle/>
          <a:p>
            <a:pPr marL="114300" indent="0">
              <a:buNone/>
            </a:pPr>
            <a:r>
              <a:rPr lang="en-US" sz="2800" b="1" dirty="0" smtClean="0"/>
              <a:t>Dr. John Oakes </a:t>
            </a:r>
          </a:p>
          <a:p>
            <a:pPr marL="114300" indent="0">
              <a:buNone/>
            </a:pPr>
            <a:r>
              <a:rPr lang="en-US" sz="2800" b="1" dirty="0" smtClean="0"/>
              <a:t>APLA Jan, 2014</a:t>
            </a:r>
            <a:endParaRPr lang="en-US" sz="2800" b="1" dirty="0"/>
          </a:p>
        </p:txBody>
      </p:sp>
      <p:pic>
        <p:nvPicPr>
          <p:cNvPr id="2050" name="Picture 2" descr="http://4.bp.blogspot.com/-NM_Ka7AVbQ4/TqfjsEN5fAI/AAAAAAAAA4A/0jrKzregpi4/s400/ezekiel-vision-merka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17" y="1676400"/>
            <a:ext cx="5570683"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590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Ezekiel Outline</a:t>
            </a:r>
            <a:endParaRPr lang="en-US" b="1" dirty="0"/>
          </a:p>
        </p:txBody>
      </p:sp>
      <p:sp>
        <p:nvSpPr>
          <p:cNvPr id="6" name="Content Placeholder 5"/>
          <p:cNvSpPr>
            <a:spLocks noGrp="1"/>
          </p:cNvSpPr>
          <p:nvPr>
            <p:ph idx="1"/>
          </p:nvPr>
        </p:nvSpPr>
        <p:spPr/>
        <p:txBody>
          <a:bodyPr>
            <a:normAutofit/>
          </a:bodyPr>
          <a:lstStyle/>
          <a:p>
            <a:pPr marL="0" marR="0" indent="0">
              <a:lnSpc>
                <a:spcPct val="115000"/>
              </a:lnSpc>
              <a:spcBef>
                <a:spcPts val="0"/>
              </a:spcBef>
              <a:spcAft>
                <a:spcPts val="0"/>
              </a:spcAft>
              <a:buNone/>
            </a:pPr>
            <a:r>
              <a:rPr lang="en-US" sz="2800" b="1" dirty="0" smtClean="0">
                <a:latin typeface="Calibri"/>
                <a:ea typeface="Calibri"/>
                <a:cs typeface="Times New Roman"/>
              </a:rPr>
              <a:t>I.   </a:t>
            </a:r>
            <a:r>
              <a:rPr lang="en-US" sz="2800" b="1" dirty="0" err="1" smtClean="0">
                <a:latin typeface="Calibri"/>
                <a:ea typeface="Calibri"/>
                <a:cs typeface="Times New Roman"/>
              </a:rPr>
              <a:t>Ezek</a:t>
            </a:r>
            <a:r>
              <a:rPr lang="en-US" sz="2800" b="1" dirty="0" smtClean="0">
                <a:latin typeface="Calibri"/>
                <a:ea typeface="Calibri"/>
                <a:cs typeface="Times New Roman"/>
              </a:rPr>
              <a:t> </a:t>
            </a:r>
            <a:r>
              <a:rPr lang="en-US" sz="2800" b="1" dirty="0" err="1">
                <a:latin typeface="Calibri"/>
                <a:ea typeface="Calibri"/>
                <a:cs typeface="Times New Roman"/>
              </a:rPr>
              <a:t>Ch</a:t>
            </a:r>
            <a:r>
              <a:rPr lang="en-US" sz="2800" b="1" dirty="0">
                <a:latin typeface="Calibri"/>
                <a:ea typeface="Calibri"/>
                <a:cs typeface="Times New Roman"/>
              </a:rPr>
              <a:t> 1-24  Jerusalem must fall.  </a:t>
            </a:r>
            <a:r>
              <a:rPr lang="en-US" sz="2800" b="1" dirty="0" smtClean="0">
                <a:latin typeface="Calibri"/>
                <a:ea typeface="Calibri"/>
                <a:cs typeface="Times New Roman"/>
              </a:rPr>
              <a:t>592-586 BC</a:t>
            </a:r>
          </a:p>
          <a:p>
            <a:pPr marL="0" marR="0" indent="0">
              <a:lnSpc>
                <a:spcPct val="115000"/>
              </a:lnSpc>
              <a:spcBef>
                <a:spcPts val="0"/>
              </a:spcBef>
              <a:spcAft>
                <a:spcPts val="0"/>
              </a:spcAft>
              <a:buNone/>
            </a:pPr>
            <a:endParaRPr lang="en-US" sz="800" b="1" dirty="0" smtClean="0">
              <a:latin typeface="Calibri"/>
              <a:ea typeface="Calibri"/>
              <a:cs typeface="Times New Roman"/>
            </a:endParaRPr>
          </a:p>
          <a:p>
            <a:pPr marL="0" marR="0" indent="0">
              <a:lnSpc>
                <a:spcPct val="115000"/>
              </a:lnSpc>
              <a:spcBef>
                <a:spcPts val="0"/>
              </a:spcBef>
              <a:spcAft>
                <a:spcPts val="0"/>
              </a:spcAft>
              <a:buNone/>
            </a:pPr>
            <a:r>
              <a:rPr lang="en-US" sz="2800" b="1" dirty="0" smtClean="0">
                <a:latin typeface="Calibri"/>
                <a:ea typeface="Calibri"/>
                <a:cs typeface="Times New Roman"/>
              </a:rPr>
              <a:t>II.  </a:t>
            </a:r>
            <a:r>
              <a:rPr lang="en-US" sz="2800" b="1" dirty="0" err="1" smtClean="0">
                <a:latin typeface="Calibri"/>
                <a:ea typeface="Calibri"/>
                <a:cs typeface="Times New Roman"/>
              </a:rPr>
              <a:t>Ezek</a:t>
            </a:r>
            <a:r>
              <a:rPr lang="en-US" sz="2800" b="1" dirty="0" smtClean="0">
                <a:latin typeface="Calibri"/>
                <a:ea typeface="Calibri"/>
                <a:cs typeface="Times New Roman"/>
              </a:rPr>
              <a:t> </a:t>
            </a:r>
            <a:r>
              <a:rPr lang="en-US" sz="2800" b="1" dirty="0" err="1">
                <a:latin typeface="Calibri"/>
                <a:ea typeface="Calibri"/>
                <a:cs typeface="Times New Roman"/>
              </a:rPr>
              <a:t>Ch</a:t>
            </a:r>
            <a:r>
              <a:rPr lang="en-US" sz="2800" b="1" dirty="0">
                <a:latin typeface="Calibri"/>
                <a:ea typeface="Calibri"/>
                <a:cs typeface="Times New Roman"/>
              </a:rPr>
              <a:t> 25-32  </a:t>
            </a:r>
            <a:r>
              <a:rPr lang="en-US" sz="2800" b="1" dirty="0" smtClean="0">
                <a:latin typeface="Calibri"/>
                <a:ea typeface="Calibri"/>
                <a:cs typeface="Times New Roman"/>
              </a:rPr>
              <a:t>Judah’s  </a:t>
            </a:r>
            <a:r>
              <a:rPr lang="en-US" sz="2800" b="1" dirty="0">
                <a:latin typeface="Calibri"/>
                <a:ea typeface="Calibri"/>
                <a:cs typeface="Times New Roman"/>
              </a:rPr>
              <a:t>enemies must fall as well.   </a:t>
            </a:r>
            <a:endParaRPr lang="en-US" sz="2800" b="1" dirty="0" smtClean="0">
              <a:latin typeface="Calibri"/>
              <a:ea typeface="Calibri"/>
              <a:cs typeface="Times New Roman"/>
            </a:endParaRPr>
          </a:p>
          <a:p>
            <a:pPr marL="0" marR="0" indent="0">
              <a:lnSpc>
                <a:spcPct val="115000"/>
              </a:lnSpc>
              <a:spcBef>
                <a:spcPts val="0"/>
              </a:spcBef>
              <a:spcAft>
                <a:spcPts val="0"/>
              </a:spcAft>
              <a:buNone/>
            </a:pPr>
            <a:endParaRPr lang="en-US" sz="800" b="1" dirty="0">
              <a:latin typeface="Calibri"/>
              <a:ea typeface="Calibri"/>
              <a:cs typeface="Times New Roman"/>
            </a:endParaRPr>
          </a:p>
          <a:p>
            <a:pPr marL="0" marR="0" indent="0">
              <a:lnSpc>
                <a:spcPct val="115000"/>
              </a:lnSpc>
              <a:spcBef>
                <a:spcPts val="0"/>
              </a:spcBef>
              <a:spcAft>
                <a:spcPts val="0"/>
              </a:spcAft>
              <a:buNone/>
            </a:pPr>
            <a:r>
              <a:rPr lang="en-US" sz="2800" b="1" dirty="0" smtClean="0">
                <a:latin typeface="Calibri"/>
                <a:ea typeface="Calibri"/>
                <a:cs typeface="Times New Roman"/>
              </a:rPr>
              <a:t>III. </a:t>
            </a:r>
            <a:r>
              <a:rPr lang="en-US" sz="2800" b="1" dirty="0" err="1" smtClean="0">
                <a:latin typeface="Calibri"/>
                <a:ea typeface="Calibri"/>
                <a:cs typeface="Times New Roman"/>
              </a:rPr>
              <a:t>Ezek</a:t>
            </a:r>
            <a:r>
              <a:rPr lang="en-US" sz="2800" b="1" dirty="0" smtClean="0">
                <a:latin typeface="Calibri"/>
                <a:ea typeface="Calibri"/>
                <a:cs typeface="Times New Roman"/>
              </a:rPr>
              <a:t> </a:t>
            </a:r>
            <a:r>
              <a:rPr lang="en-US" sz="2800" b="1" dirty="0" err="1">
                <a:latin typeface="Calibri"/>
                <a:ea typeface="Calibri"/>
                <a:cs typeface="Times New Roman"/>
              </a:rPr>
              <a:t>Ch</a:t>
            </a:r>
            <a:r>
              <a:rPr lang="en-US" sz="2800" b="1" dirty="0">
                <a:latin typeface="Calibri"/>
                <a:ea typeface="Calibri"/>
                <a:cs typeface="Times New Roman"/>
              </a:rPr>
              <a:t> 33 Bridge from </a:t>
            </a:r>
            <a:r>
              <a:rPr lang="en-US" sz="2800" b="1" dirty="0" err="1">
                <a:latin typeface="Calibri"/>
                <a:ea typeface="Calibri"/>
                <a:cs typeface="Times New Roman"/>
              </a:rPr>
              <a:t>Ch</a:t>
            </a:r>
            <a:r>
              <a:rPr lang="en-US" sz="2800" b="1" dirty="0">
                <a:latin typeface="Calibri"/>
                <a:ea typeface="Calibri"/>
                <a:cs typeface="Times New Roman"/>
              </a:rPr>
              <a:t> 24 to </a:t>
            </a:r>
            <a:r>
              <a:rPr lang="en-US" sz="2800" b="1" dirty="0" err="1">
                <a:latin typeface="Calibri"/>
                <a:ea typeface="Calibri"/>
                <a:cs typeface="Times New Roman"/>
              </a:rPr>
              <a:t>Ch</a:t>
            </a:r>
            <a:r>
              <a:rPr lang="en-US" sz="2800" b="1" dirty="0">
                <a:latin typeface="Calibri"/>
                <a:ea typeface="Calibri"/>
                <a:cs typeface="Times New Roman"/>
              </a:rPr>
              <a:t> </a:t>
            </a:r>
            <a:r>
              <a:rPr lang="en-US" sz="2800" b="1" dirty="0" smtClean="0">
                <a:latin typeface="Calibri"/>
                <a:ea typeface="Calibri"/>
                <a:cs typeface="Times New Roman"/>
              </a:rPr>
              <a:t>34</a:t>
            </a:r>
          </a:p>
          <a:p>
            <a:pPr marL="0" marR="0" indent="0">
              <a:lnSpc>
                <a:spcPct val="115000"/>
              </a:lnSpc>
              <a:spcBef>
                <a:spcPts val="0"/>
              </a:spcBef>
              <a:spcAft>
                <a:spcPts val="0"/>
              </a:spcAft>
              <a:buNone/>
            </a:pPr>
            <a:endParaRPr lang="en-US" sz="800" b="1" dirty="0">
              <a:latin typeface="Calibri"/>
              <a:ea typeface="Calibri"/>
              <a:cs typeface="Times New Roman"/>
            </a:endParaRPr>
          </a:p>
          <a:p>
            <a:pPr marL="0" marR="0" indent="0">
              <a:lnSpc>
                <a:spcPct val="115000"/>
              </a:lnSpc>
              <a:spcBef>
                <a:spcPts val="0"/>
              </a:spcBef>
              <a:spcAft>
                <a:spcPts val="0"/>
              </a:spcAft>
              <a:buNone/>
            </a:pPr>
            <a:r>
              <a:rPr lang="en-US" sz="2800" b="1" dirty="0" smtClean="0">
                <a:latin typeface="Calibri"/>
                <a:ea typeface="Calibri"/>
                <a:cs typeface="Times New Roman"/>
              </a:rPr>
              <a:t>IV. </a:t>
            </a:r>
            <a:r>
              <a:rPr lang="en-US" sz="2800" b="1" dirty="0" err="1" smtClean="0">
                <a:latin typeface="Calibri"/>
                <a:ea typeface="Calibri"/>
                <a:cs typeface="Times New Roman"/>
              </a:rPr>
              <a:t>Ezek</a:t>
            </a:r>
            <a:r>
              <a:rPr lang="en-US" sz="2800" b="1" dirty="0" smtClean="0">
                <a:latin typeface="Calibri"/>
                <a:ea typeface="Calibri"/>
                <a:cs typeface="Times New Roman"/>
              </a:rPr>
              <a:t> </a:t>
            </a:r>
            <a:r>
              <a:rPr lang="en-US" sz="2800" b="1" dirty="0" err="1">
                <a:latin typeface="Calibri"/>
                <a:ea typeface="Calibri"/>
                <a:cs typeface="Times New Roman"/>
              </a:rPr>
              <a:t>Ch</a:t>
            </a:r>
            <a:r>
              <a:rPr lang="en-US" sz="2800" b="1" dirty="0">
                <a:latin typeface="Calibri"/>
                <a:ea typeface="Calibri"/>
                <a:cs typeface="Times New Roman"/>
              </a:rPr>
              <a:t> 34-48  Jerusalem must be comforted.  The Messiah will come </a:t>
            </a:r>
            <a:r>
              <a:rPr lang="en-US" sz="2800" b="1" dirty="0" smtClean="0">
                <a:latin typeface="Calibri"/>
                <a:ea typeface="Calibri"/>
                <a:cs typeface="Times New Roman"/>
              </a:rPr>
              <a:t>and </a:t>
            </a:r>
            <a:r>
              <a:rPr lang="en-US" sz="2800" b="1" dirty="0">
                <a:latin typeface="Calibri"/>
                <a:ea typeface="Calibri"/>
                <a:cs typeface="Times New Roman"/>
              </a:rPr>
              <a:t>save a remnant.  </a:t>
            </a:r>
            <a:r>
              <a:rPr lang="en-US" sz="2800" b="1" dirty="0" smtClean="0">
                <a:latin typeface="Calibri"/>
                <a:ea typeface="Calibri"/>
                <a:cs typeface="Times New Roman"/>
              </a:rPr>
              <a:t>585-570 BC</a:t>
            </a:r>
            <a:endParaRPr lang="en-US" sz="2800" b="1" dirty="0">
              <a:latin typeface="Calibri"/>
              <a:ea typeface="Calibri"/>
              <a:cs typeface="Times New Roman"/>
            </a:endParaRPr>
          </a:p>
          <a:p>
            <a:pPr marL="0" indent="0">
              <a:buNone/>
            </a:pPr>
            <a:endParaRPr lang="en-US" sz="2800" b="1" dirty="0">
              <a:solidFill>
                <a:srgbClr val="C00000"/>
              </a:solidFill>
            </a:endParaRPr>
          </a:p>
        </p:txBody>
      </p:sp>
    </p:spTree>
    <p:extLst>
      <p:ext uri="{BB962C8B-B14F-4D97-AF65-F5344CB8AC3E}">
        <p14:creationId xmlns:p14="http://schemas.microsoft.com/office/powerpoint/2010/main" val="25501033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10541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200" smtClean="0">
                <a:solidFill>
                  <a:srgbClr val="FFFFFF"/>
                </a:solidFill>
                <a:latin typeface="Times New Roman" pitchFamily="18" charset="0"/>
                <a:cs typeface="Times New Roman" pitchFamily="18" charset="0"/>
              </a:rPr>
              <a:t> </a:t>
            </a:r>
          </a:p>
          <a:p>
            <a:pPr fontAlgn="base">
              <a:spcBef>
                <a:spcPct val="0"/>
              </a:spcBef>
              <a:spcAft>
                <a:spcPct val="0"/>
              </a:spcAft>
            </a:pPr>
            <a:endParaRPr lang="en-US" altLang="en-US" sz="2400" smtClean="0">
              <a:solidFill>
                <a:srgbClr val="FFFFFF"/>
              </a:solidFill>
              <a:latin typeface="Times New Roman" pitchFamily="18" charset="0"/>
            </a:endParaRPr>
          </a:p>
        </p:txBody>
      </p:sp>
      <p:sp>
        <p:nvSpPr>
          <p:cNvPr id="43011" name="Rectangle 32"/>
          <p:cNvSpPr>
            <a:spLocks noChangeArrowheads="1"/>
          </p:cNvSpPr>
          <p:nvPr/>
        </p:nvSpPr>
        <p:spPr bwMode="auto">
          <a:xfrm>
            <a:off x="0" y="460375"/>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200" smtClean="0">
                <a:solidFill>
                  <a:srgbClr val="FFFFFF"/>
                </a:solidFill>
                <a:latin typeface="Times New Roman" pitchFamily="18" charset="0"/>
                <a:cs typeface="Times New Roman" pitchFamily="18" charset="0"/>
              </a:rPr>
              <a:t> </a:t>
            </a:r>
          </a:p>
          <a:p>
            <a:pPr fontAlgn="base">
              <a:spcBef>
                <a:spcPct val="0"/>
              </a:spcBef>
              <a:spcAft>
                <a:spcPct val="0"/>
              </a:spcAft>
            </a:pPr>
            <a:r>
              <a:rPr lang="en-US" altLang="en-US" sz="1200" smtClean="0">
                <a:solidFill>
                  <a:srgbClr val="FFFFFF"/>
                </a:solidFill>
                <a:latin typeface="Times New Roman" pitchFamily="18" charset="0"/>
                <a:cs typeface="Times New Roman" pitchFamily="18" charset="0"/>
              </a:rPr>
              <a:t> </a:t>
            </a:r>
          </a:p>
          <a:p>
            <a:pPr fontAlgn="base">
              <a:spcBef>
                <a:spcPct val="0"/>
              </a:spcBef>
              <a:spcAft>
                <a:spcPct val="0"/>
              </a:spcAft>
            </a:pPr>
            <a:endParaRPr lang="en-US" altLang="en-US" sz="2400" smtClean="0">
              <a:solidFill>
                <a:srgbClr val="FFFFFF"/>
              </a:solidFill>
              <a:latin typeface="Times New Roman" pitchFamily="18" charset="0"/>
            </a:endParaRPr>
          </a:p>
        </p:txBody>
      </p:sp>
      <p:sp>
        <p:nvSpPr>
          <p:cNvPr id="43012" name="Rectangle 62"/>
          <p:cNvSpPr>
            <a:spLocks noChangeArrowheads="1"/>
          </p:cNvSpPr>
          <p:nvPr/>
        </p:nvSpPr>
        <p:spPr bwMode="auto">
          <a:xfrm>
            <a:off x="0" y="575945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200" smtClean="0">
                <a:solidFill>
                  <a:srgbClr val="FFFFFF"/>
                </a:solidFill>
                <a:latin typeface="Times New Roman" pitchFamily="18" charset="0"/>
                <a:cs typeface="Times New Roman" pitchFamily="18" charset="0"/>
              </a:rPr>
              <a:t> </a:t>
            </a:r>
          </a:p>
        </p:txBody>
      </p:sp>
      <p:graphicFrame>
        <p:nvGraphicFramePr>
          <p:cNvPr id="6236" name="Group 92"/>
          <p:cNvGraphicFramePr>
            <a:graphicFrameLocks noGrp="1"/>
          </p:cNvGraphicFramePr>
          <p:nvPr/>
        </p:nvGraphicFramePr>
        <p:xfrm>
          <a:off x="1524000" y="1828800"/>
          <a:ext cx="6248400" cy="4084637"/>
        </p:xfrm>
        <a:graphic>
          <a:graphicData uri="http://schemas.openxmlformats.org/drawingml/2006/table">
            <a:tbl>
              <a:tblPr/>
              <a:tblGrid>
                <a:gridCol w="3048000"/>
                <a:gridCol w="3200400"/>
              </a:tblGrid>
              <a:tr h="8230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Verdana" pitchFamily="34" charset="0"/>
                          <a:cs typeface="Arial" charset="0"/>
                        </a:rPr>
                        <a:t>Part of the Statue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Verdana" pitchFamily="34" charset="0"/>
                          <a:cs typeface="Arial" charset="0"/>
                        </a:rPr>
                        <a:t>Nation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Verdana" pitchFamily="34" charset="0"/>
                          <a:cs typeface="Arial" charset="0"/>
                        </a:rPr>
                        <a:t>Head of Gold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Verdana" pitchFamily="34" charset="0"/>
                          <a:cs typeface="Arial" charset="0"/>
                        </a:rPr>
                        <a:t>Babylon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Verdana" pitchFamily="34" charset="0"/>
                          <a:cs typeface="Arial" charset="0"/>
                        </a:rPr>
                        <a:t>Chest of Silver</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Verdana" pitchFamily="34" charset="0"/>
                          <a:cs typeface="Arial" charset="0"/>
                        </a:rPr>
                        <a:t>Persia/Media (539 BC)</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Verdana" pitchFamily="34" charset="0"/>
                          <a:cs typeface="Arial" charset="0"/>
                        </a:rPr>
                        <a:t>Belly of Bronze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Verdana" pitchFamily="34" charset="0"/>
                          <a:cs typeface="Arial" charset="0"/>
                        </a:rPr>
                        <a:t>Greece (331 BC)</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Verdana" pitchFamily="34" charset="0"/>
                          <a:cs typeface="Arial" charset="0"/>
                        </a:rPr>
                        <a:t>Legs of Iron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Verdana" pitchFamily="34" charset="0"/>
                          <a:cs typeface="Arial" charset="0"/>
                        </a:rPr>
                        <a:t>Rome (31 BC)</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3" name="Text Box 91"/>
          <p:cNvSpPr txBox="1">
            <a:spLocks noChangeArrowheads="1"/>
          </p:cNvSpPr>
          <p:nvPr/>
        </p:nvSpPr>
        <p:spPr bwMode="auto">
          <a:xfrm>
            <a:off x="685800" y="381000"/>
            <a:ext cx="8001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base" hangingPunct="1">
              <a:spcBef>
                <a:spcPct val="0"/>
              </a:spcBef>
              <a:spcAft>
                <a:spcPct val="0"/>
              </a:spcAft>
            </a:pPr>
            <a:r>
              <a:rPr lang="en-US" altLang="en-US" sz="3200" b="1" smtClean="0">
                <a:solidFill>
                  <a:srgbClr val="FFFF00"/>
                </a:solidFill>
                <a:latin typeface="Times New Roman" pitchFamily="18" charset="0"/>
              </a:rPr>
              <a:t>Daniel Chapter Two:</a:t>
            </a:r>
          </a:p>
          <a:p>
            <a:pPr algn="ctr" eaLnBrk="1" fontAlgn="base" hangingPunct="1">
              <a:spcBef>
                <a:spcPct val="0"/>
              </a:spcBef>
              <a:spcAft>
                <a:spcPct val="0"/>
              </a:spcAft>
            </a:pPr>
            <a:r>
              <a:rPr lang="en-US" altLang="en-US" sz="3200" b="1" smtClean="0">
                <a:solidFill>
                  <a:srgbClr val="FFFF00"/>
                </a:solidFill>
                <a:latin typeface="Times New Roman" pitchFamily="18" charset="0"/>
              </a:rPr>
              <a:t>Nebuchadnezzar’s</a:t>
            </a:r>
            <a:r>
              <a:rPr lang="en-US" altLang="en-US" sz="2800" b="1" smtClean="0">
                <a:solidFill>
                  <a:srgbClr val="FFFF00"/>
                </a:solidFill>
                <a:latin typeface="Times New Roman" pitchFamily="18" charset="0"/>
              </a:rPr>
              <a:t> Vision of a Great Statue </a:t>
            </a:r>
            <a:endParaRPr lang="es-MX" altLang="en-US" sz="2800" b="1" smtClean="0">
              <a:solidFill>
                <a:srgbClr val="FFFF00"/>
              </a:solidFill>
              <a:latin typeface="Times New Roman" pitchFamily="18" charset="0"/>
            </a:endParaRPr>
          </a:p>
        </p:txBody>
      </p:sp>
    </p:spTree>
    <p:extLst>
      <p:ext uri="{BB962C8B-B14F-4D97-AF65-F5344CB8AC3E}">
        <p14:creationId xmlns:p14="http://schemas.microsoft.com/office/powerpoint/2010/main" val="15763258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sta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62000"/>
            <a:ext cx="13938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6"/>
          <p:cNvSpPr txBox="1">
            <a:spLocks noChangeArrowheads="1"/>
          </p:cNvSpPr>
          <p:nvPr/>
        </p:nvSpPr>
        <p:spPr bwMode="auto">
          <a:xfrm>
            <a:off x="4191000" y="990600"/>
            <a:ext cx="4648200"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fontAlgn="base">
              <a:spcBef>
                <a:spcPct val="50000"/>
              </a:spcBef>
              <a:spcAft>
                <a:spcPct val="0"/>
              </a:spcAft>
            </a:pPr>
            <a:r>
              <a:rPr lang="en-US" altLang="en-US" sz="2400" smtClean="0">
                <a:solidFill>
                  <a:srgbClr val="FFFF00"/>
                </a:solidFill>
              </a:rPr>
              <a:t>Babylon</a:t>
            </a:r>
          </a:p>
          <a:p>
            <a:pPr fontAlgn="base">
              <a:spcBef>
                <a:spcPct val="50000"/>
              </a:spcBef>
              <a:spcAft>
                <a:spcPct val="0"/>
              </a:spcAft>
            </a:pPr>
            <a:endParaRPr lang="en-US" altLang="en-US" sz="1200" smtClean="0">
              <a:solidFill>
                <a:srgbClr val="FFFF00"/>
              </a:solidFill>
            </a:endParaRPr>
          </a:p>
          <a:p>
            <a:pPr fontAlgn="base">
              <a:spcBef>
                <a:spcPct val="50000"/>
              </a:spcBef>
              <a:spcAft>
                <a:spcPct val="0"/>
              </a:spcAft>
            </a:pPr>
            <a:r>
              <a:rPr lang="en-US" altLang="en-US" sz="2400" smtClean="0">
                <a:solidFill>
                  <a:srgbClr val="FFFF00"/>
                </a:solidFill>
              </a:rPr>
              <a:t>Persia/Media</a:t>
            </a:r>
          </a:p>
          <a:p>
            <a:pPr fontAlgn="base">
              <a:spcBef>
                <a:spcPct val="50000"/>
              </a:spcBef>
              <a:spcAft>
                <a:spcPct val="0"/>
              </a:spcAft>
            </a:pPr>
            <a:endParaRPr lang="en-US" altLang="en-US" sz="2400" smtClean="0">
              <a:solidFill>
                <a:srgbClr val="FFFF00"/>
              </a:solidFill>
            </a:endParaRPr>
          </a:p>
          <a:p>
            <a:pPr fontAlgn="base">
              <a:spcBef>
                <a:spcPct val="50000"/>
              </a:spcBef>
              <a:spcAft>
                <a:spcPct val="0"/>
              </a:spcAft>
            </a:pPr>
            <a:r>
              <a:rPr lang="en-US" altLang="en-US" sz="2400" smtClean="0">
                <a:solidFill>
                  <a:srgbClr val="FFFF00"/>
                </a:solidFill>
              </a:rPr>
              <a:t>Greece</a:t>
            </a:r>
          </a:p>
          <a:p>
            <a:pPr fontAlgn="base">
              <a:spcBef>
                <a:spcPct val="50000"/>
              </a:spcBef>
              <a:spcAft>
                <a:spcPct val="0"/>
              </a:spcAft>
            </a:pPr>
            <a:endParaRPr lang="en-US" altLang="en-US" sz="2400" smtClean="0">
              <a:solidFill>
                <a:srgbClr val="FFFF00"/>
              </a:solidFill>
            </a:endParaRPr>
          </a:p>
          <a:p>
            <a:pPr fontAlgn="base">
              <a:spcBef>
                <a:spcPct val="50000"/>
              </a:spcBef>
              <a:spcAft>
                <a:spcPct val="0"/>
              </a:spcAft>
            </a:pPr>
            <a:r>
              <a:rPr lang="en-US" altLang="en-US" sz="2400" smtClean="0">
                <a:solidFill>
                  <a:srgbClr val="FFFF00"/>
                </a:solidFill>
              </a:rPr>
              <a:t>Rome: A divided kingdom</a:t>
            </a:r>
          </a:p>
        </p:txBody>
      </p:sp>
    </p:spTree>
    <p:extLst>
      <p:ext uri="{BB962C8B-B14F-4D97-AF65-F5344CB8AC3E}">
        <p14:creationId xmlns:p14="http://schemas.microsoft.com/office/powerpoint/2010/main" val="27228757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838200"/>
            <a:ext cx="9144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base" hangingPunct="1">
              <a:spcBef>
                <a:spcPct val="0"/>
              </a:spcBef>
              <a:spcAft>
                <a:spcPct val="0"/>
              </a:spcAft>
            </a:pPr>
            <a:r>
              <a:rPr lang="en-US" altLang="en-US" sz="2400" b="1" smtClean="0">
                <a:solidFill>
                  <a:srgbClr val="FFFF00"/>
                </a:solidFill>
                <a:latin typeface="Times New Roman" pitchFamily="18" charset="0"/>
                <a:cs typeface="Times New Roman" pitchFamily="18" charset="0"/>
              </a:rPr>
              <a:t>Babylonian Empire</a:t>
            </a:r>
            <a:r>
              <a:rPr lang="en-US" altLang="en-US" sz="2400" b="1" i="1" smtClean="0">
                <a:solidFill>
                  <a:srgbClr val="FFFF00"/>
                </a:solidFill>
                <a:latin typeface="Times New Roman" pitchFamily="18" charset="0"/>
                <a:cs typeface="Times New Roman" pitchFamily="18" charset="0"/>
              </a:rPr>
              <a:t> c. </a:t>
            </a:r>
            <a:r>
              <a:rPr lang="en-US" altLang="en-US" sz="2400" b="1" smtClean="0">
                <a:solidFill>
                  <a:srgbClr val="FFFF00"/>
                </a:solidFill>
                <a:latin typeface="Times New Roman" pitchFamily="18" charset="0"/>
                <a:cs typeface="Times New Roman" pitchFamily="18" charset="0"/>
              </a:rPr>
              <a:t>1750 BC and</a:t>
            </a:r>
            <a:r>
              <a:rPr lang="en-US" altLang="en-US" sz="2400" b="1" i="1" smtClean="0">
                <a:solidFill>
                  <a:srgbClr val="FFFF00"/>
                </a:solidFill>
                <a:latin typeface="Times New Roman" pitchFamily="18" charset="0"/>
                <a:cs typeface="Times New Roman" pitchFamily="18" charset="0"/>
              </a:rPr>
              <a:t> c. </a:t>
            </a:r>
            <a:r>
              <a:rPr lang="en-US" altLang="en-US" sz="2400" b="1" smtClean="0">
                <a:solidFill>
                  <a:srgbClr val="FFFF00"/>
                </a:solidFill>
                <a:latin typeface="Times New Roman" pitchFamily="18" charset="0"/>
                <a:cs typeface="Times New Roman" pitchFamily="18" charset="0"/>
              </a:rPr>
              <a:t>600 BC</a:t>
            </a:r>
          </a:p>
          <a:p>
            <a:pPr fontAlgn="base">
              <a:spcBef>
                <a:spcPct val="0"/>
              </a:spcBef>
              <a:spcAft>
                <a:spcPct val="0"/>
              </a:spcAft>
            </a:pPr>
            <a:r>
              <a:rPr lang="en-US" altLang="en-US" sz="1200" smtClean="0">
                <a:solidFill>
                  <a:srgbClr val="FFFFFF"/>
                </a:solidFill>
                <a:latin typeface="Times New Roman" pitchFamily="18" charset="0"/>
                <a:cs typeface="Times New Roman" pitchFamily="18" charset="0"/>
              </a:rPr>
              <a:t> </a:t>
            </a:r>
          </a:p>
          <a:p>
            <a:pPr fontAlgn="base">
              <a:spcBef>
                <a:spcPct val="0"/>
              </a:spcBef>
              <a:spcAft>
                <a:spcPct val="0"/>
              </a:spcAft>
            </a:pPr>
            <a:endParaRPr lang="en-US" altLang="en-US" sz="2400" smtClean="0">
              <a:solidFill>
                <a:srgbClr val="FFFFFF"/>
              </a:solidFill>
              <a:latin typeface="Times New Roman" pitchFamily="18" charset="0"/>
            </a:endParaRPr>
          </a:p>
        </p:txBody>
      </p:sp>
      <p:pic>
        <p:nvPicPr>
          <p:cNvPr id="45059" name="Picture 3" descr="MapBabylon3 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3914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72665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533400" y="533400"/>
            <a:ext cx="815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8575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200" smtClean="0">
                <a:solidFill>
                  <a:srgbClr val="FFFFFF"/>
                </a:solidFill>
                <a:latin typeface="Times New Roman" pitchFamily="18" charset="0"/>
                <a:cs typeface="Times New Roman" pitchFamily="18" charset="0"/>
              </a:rPr>
              <a:t> </a:t>
            </a:r>
          </a:p>
          <a:p>
            <a:pPr algn="ctr" fontAlgn="base">
              <a:spcBef>
                <a:spcPct val="0"/>
              </a:spcBef>
              <a:spcAft>
                <a:spcPct val="0"/>
              </a:spcAft>
            </a:pPr>
            <a:r>
              <a:rPr lang="en-US" altLang="en-US" b="1" smtClean="0">
                <a:solidFill>
                  <a:srgbClr val="FFFFFF"/>
                </a:solidFill>
                <a:latin typeface="Times New Roman" pitchFamily="18" charset="0"/>
                <a:cs typeface="Times New Roman" pitchFamily="18" charset="0"/>
              </a:rPr>
              <a:t> </a:t>
            </a:r>
            <a:r>
              <a:rPr lang="en-US" altLang="en-US" sz="2400" b="1" smtClean="0">
                <a:solidFill>
                  <a:srgbClr val="FFFF00"/>
                </a:solidFill>
                <a:latin typeface="Times New Roman" pitchFamily="18" charset="0"/>
                <a:cs typeface="Times New Roman" pitchFamily="18" charset="0"/>
              </a:rPr>
              <a:t>Achaemenid Persian/Median Empire at its Height</a:t>
            </a:r>
            <a:r>
              <a:rPr lang="en-US" altLang="en-US" sz="2400" b="1" i="1" smtClean="0">
                <a:solidFill>
                  <a:srgbClr val="FFFF00"/>
                </a:solidFill>
                <a:latin typeface="Times New Roman" pitchFamily="18" charset="0"/>
                <a:cs typeface="Times New Roman" pitchFamily="18" charset="0"/>
              </a:rPr>
              <a:t> c. </a:t>
            </a:r>
            <a:r>
              <a:rPr lang="en-US" altLang="en-US" sz="2400" b="1" smtClean="0">
                <a:solidFill>
                  <a:srgbClr val="FFFF00"/>
                </a:solidFill>
                <a:latin typeface="Times New Roman" pitchFamily="18" charset="0"/>
                <a:cs typeface="Times New Roman" pitchFamily="18" charset="0"/>
              </a:rPr>
              <a:t>450 BC</a:t>
            </a:r>
          </a:p>
          <a:p>
            <a:pPr fontAlgn="base">
              <a:spcBef>
                <a:spcPct val="0"/>
              </a:spcBef>
              <a:spcAft>
                <a:spcPct val="0"/>
              </a:spcAft>
            </a:pPr>
            <a:r>
              <a:rPr lang="en-US" altLang="en-US" sz="1200" smtClean="0">
                <a:solidFill>
                  <a:srgbClr val="FFFFFF"/>
                </a:solidFill>
                <a:latin typeface="Times New Roman" pitchFamily="18" charset="0"/>
                <a:cs typeface="Times New Roman" pitchFamily="18" charset="0"/>
              </a:rPr>
              <a:t> </a:t>
            </a:r>
          </a:p>
          <a:p>
            <a:pPr fontAlgn="base">
              <a:spcBef>
                <a:spcPct val="0"/>
              </a:spcBef>
              <a:spcAft>
                <a:spcPct val="0"/>
              </a:spcAft>
            </a:pPr>
            <a:endParaRPr lang="en-US" altLang="en-US" sz="2400" smtClean="0">
              <a:solidFill>
                <a:srgbClr val="FFFFFF"/>
              </a:solidFill>
              <a:latin typeface="Times New Roman" pitchFamily="18" charset="0"/>
            </a:endParaRPr>
          </a:p>
        </p:txBody>
      </p:sp>
      <p:pic>
        <p:nvPicPr>
          <p:cNvPr id="46083" name="Picture 3" descr="Archaemenid Empire 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68580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5848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219200" y="7620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base" hangingPunct="1">
              <a:spcBef>
                <a:spcPct val="0"/>
              </a:spcBef>
              <a:spcAft>
                <a:spcPct val="0"/>
              </a:spcAft>
            </a:pPr>
            <a:r>
              <a:rPr lang="en-US" altLang="en-US" sz="2400" smtClean="0">
                <a:solidFill>
                  <a:srgbClr val="FFFF00"/>
                </a:solidFill>
                <a:latin typeface="Times New Roman" pitchFamily="18" charset="0"/>
                <a:cs typeface="Times New Roman" pitchFamily="18" charset="0"/>
              </a:rPr>
              <a:t>Alexander the Great Empire Nations</a:t>
            </a:r>
            <a:r>
              <a:rPr lang="en-US" altLang="en-US" sz="2400" i="1" smtClean="0">
                <a:solidFill>
                  <a:srgbClr val="FFFF00"/>
                </a:solidFill>
                <a:latin typeface="Times New Roman" pitchFamily="18" charset="0"/>
                <a:cs typeface="Times New Roman" pitchFamily="18" charset="0"/>
              </a:rPr>
              <a:t> c. </a:t>
            </a:r>
            <a:r>
              <a:rPr lang="en-US" altLang="en-US" sz="2400" smtClean="0">
                <a:solidFill>
                  <a:srgbClr val="FFFF00"/>
                </a:solidFill>
                <a:latin typeface="Times New Roman" pitchFamily="18" charset="0"/>
                <a:cs typeface="Times New Roman" pitchFamily="18" charset="0"/>
              </a:rPr>
              <a:t>330 BC</a:t>
            </a:r>
            <a:r>
              <a:rPr lang="en-US" altLang="en-US" sz="2400" smtClean="0">
                <a:solidFill>
                  <a:srgbClr val="FFFF00"/>
                </a:solidFill>
                <a:latin typeface="Times New Roman" pitchFamily="18" charset="0"/>
              </a:rPr>
              <a:t> </a:t>
            </a:r>
          </a:p>
        </p:txBody>
      </p:sp>
      <p:pic>
        <p:nvPicPr>
          <p:cNvPr id="47107" name="Picture 3" descr="Alexander the Great Empire4 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17638"/>
            <a:ext cx="73152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7564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77813"/>
            <a:ext cx="5410200" cy="865187"/>
          </a:xfrm>
        </p:spPr>
        <p:txBody>
          <a:bodyPr/>
          <a:lstStyle/>
          <a:p>
            <a:pPr eaLnBrk="1" hangingPunct="1">
              <a:defRPr/>
            </a:pPr>
            <a:r>
              <a:rPr lang="en-US" sz="2800" smtClean="0"/>
              <a:t>Rome At Its Height</a:t>
            </a:r>
          </a:p>
        </p:txBody>
      </p:sp>
      <p:pic>
        <p:nvPicPr>
          <p:cNvPr id="48131" name="Picture 5" descr="fullma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6172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6"/>
          <p:cNvSpPr txBox="1">
            <a:spLocks noChangeArrowheads="1"/>
          </p:cNvSpPr>
          <p:nvPr/>
        </p:nvSpPr>
        <p:spPr bwMode="auto">
          <a:xfrm>
            <a:off x="6400800" y="1371600"/>
            <a:ext cx="2438400" cy="421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50000"/>
              </a:spcBef>
              <a:spcAft>
                <a:spcPct val="0"/>
              </a:spcAft>
            </a:pPr>
            <a:r>
              <a:rPr lang="en-US" altLang="en-US" b="1" smtClean="0">
                <a:solidFill>
                  <a:srgbClr val="FFFF00"/>
                </a:solidFill>
              </a:rPr>
              <a:t>Divided:</a:t>
            </a:r>
          </a:p>
          <a:p>
            <a:pPr eaLnBrk="1" fontAlgn="base" hangingPunct="1">
              <a:spcBef>
                <a:spcPct val="50000"/>
              </a:spcBef>
              <a:spcAft>
                <a:spcPct val="0"/>
              </a:spcAft>
            </a:pPr>
            <a:r>
              <a:rPr lang="en-US" altLang="en-US" b="1" smtClean="0">
                <a:solidFill>
                  <a:srgbClr val="FFFF00"/>
                </a:solidFill>
              </a:rPr>
              <a:t>Diocletian AD 284</a:t>
            </a:r>
          </a:p>
          <a:p>
            <a:pPr eaLnBrk="1" fontAlgn="base" hangingPunct="1">
              <a:spcBef>
                <a:spcPct val="50000"/>
              </a:spcBef>
              <a:spcAft>
                <a:spcPct val="0"/>
              </a:spcAft>
            </a:pPr>
            <a:r>
              <a:rPr lang="en-US" altLang="en-US" b="1" smtClean="0">
                <a:solidFill>
                  <a:srgbClr val="FFFF00"/>
                </a:solidFill>
              </a:rPr>
              <a:t>Theodosian AD 395</a:t>
            </a:r>
          </a:p>
          <a:p>
            <a:pPr eaLnBrk="1" fontAlgn="base" hangingPunct="1">
              <a:spcBef>
                <a:spcPct val="50000"/>
              </a:spcBef>
              <a:spcAft>
                <a:spcPct val="0"/>
              </a:spcAft>
            </a:pPr>
            <a:endParaRPr lang="en-US" altLang="en-US" b="1" smtClean="0">
              <a:solidFill>
                <a:srgbClr val="FFFF00"/>
              </a:solidFill>
            </a:endParaRPr>
          </a:p>
          <a:p>
            <a:pPr eaLnBrk="1" fontAlgn="base" hangingPunct="1">
              <a:spcBef>
                <a:spcPct val="50000"/>
              </a:spcBef>
              <a:spcAft>
                <a:spcPct val="0"/>
              </a:spcAft>
            </a:pPr>
            <a:r>
              <a:rPr lang="en-US" altLang="en-US" b="1" smtClean="0">
                <a:solidFill>
                  <a:srgbClr val="FFFF00"/>
                </a:solidFill>
              </a:rPr>
              <a:t>West: </a:t>
            </a:r>
          </a:p>
          <a:p>
            <a:pPr eaLnBrk="1" fontAlgn="base" hangingPunct="1">
              <a:spcBef>
                <a:spcPct val="50000"/>
              </a:spcBef>
              <a:spcAft>
                <a:spcPct val="0"/>
              </a:spcAft>
            </a:pPr>
            <a:r>
              <a:rPr lang="en-US" altLang="en-US" b="1" smtClean="0">
                <a:solidFill>
                  <a:srgbClr val="FFFF00"/>
                </a:solidFill>
              </a:rPr>
              <a:t>Fell AD 476</a:t>
            </a:r>
          </a:p>
          <a:p>
            <a:pPr eaLnBrk="1" fontAlgn="base" hangingPunct="1">
              <a:spcBef>
                <a:spcPct val="50000"/>
              </a:spcBef>
              <a:spcAft>
                <a:spcPct val="0"/>
              </a:spcAft>
            </a:pPr>
            <a:endParaRPr lang="en-US" altLang="en-US" b="1" smtClean="0">
              <a:solidFill>
                <a:srgbClr val="FFFF00"/>
              </a:solidFill>
            </a:endParaRPr>
          </a:p>
          <a:p>
            <a:pPr eaLnBrk="1" fontAlgn="base" hangingPunct="1">
              <a:spcBef>
                <a:spcPct val="50000"/>
              </a:spcBef>
              <a:spcAft>
                <a:spcPct val="0"/>
              </a:spcAft>
            </a:pPr>
            <a:r>
              <a:rPr lang="en-US" altLang="en-US" b="1" smtClean="0">
                <a:solidFill>
                  <a:srgbClr val="FFFF00"/>
                </a:solidFill>
              </a:rPr>
              <a:t>East Byzantium):</a:t>
            </a:r>
          </a:p>
          <a:p>
            <a:pPr eaLnBrk="1" fontAlgn="base" hangingPunct="1">
              <a:spcBef>
                <a:spcPct val="50000"/>
              </a:spcBef>
              <a:spcAft>
                <a:spcPct val="0"/>
              </a:spcAft>
            </a:pPr>
            <a:r>
              <a:rPr lang="en-US" altLang="en-US" b="1" smtClean="0">
                <a:solidFill>
                  <a:srgbClr val="FFFF00"/>
                </a:solidFill>
              </a:rPr>
              <a:t>Fell 1453</a:t>
            </a:r>
          </a:p>
        </p:txBody>
      </p:sp>
    </p:spTree>
    <p:extLst>
      <p:ext uri="{BB962C8B-B14F-4D97-AF65-F5344CB8AC3E}">
        <p14:creationId xmlns:p14="http://schemas.microsoft.com/office/powerpoint/2010/main" val="10673996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p:txBody>
          <a:bodyPr/>
          <a:lstStyle/>
          <a:p>
            <a:pPr eaLnBrk="1" hangingPunct="1">
              <a:defRPr/>
            </a:pPr>
            <a:r>
              <a:rPr lang="en-US" sz="2800" b="1" smtClean="0"/>
              <a:t>Daniel Chapter 7  Four Beasts</a:t>
            </a:r>
          </a:p>
        </p:txBody>
      </p:sp>
      <p:pic>
        <p:nvPicPr>
          <p:cNvPr id="49155" name="Picture 6" descr="striding-l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95400"/>
            <a:ext cx="49530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8" descr="B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38400"/>
            <a:ext cx="2703513"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0" descr="p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962400"/>
            <a:ext cx="42100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1218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7" descr="DANIEL-7-little-h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133600"/>
            <a:ext cx="401002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8"/>
          <p:cNvSpPr txBox="1">
            <a:spLocks noChangeArrowheads="1"/>
          </p:cNvSpPr>
          <p:nvPr/>
        </p:nvSpPr>
        <p:spPr bwMode="auto">
          <a:xfrm>
            <a:off x="990600" y="762000"/>
            <a:ext cx="731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fontAlgn="base">
              <a:spcBef>
                <a:spcPct val="50000"/>
              </a:spcBef>
              <a:spcAft>
                <a:spcPct val="0"/>
              </a:spcAft>
            </a:pPr>
            <a:r>
              <a:rPr lang="en-US" altLang="en-US" sz="2800" smtClean="0">
                <a:solidFill>
                  <a:srgbClr val="FFFFFF"/>
                </a:solidFill>
              </a:rPr>
              <a:t>Daniel 7:  Ten Horns and a Little Horn</a:t>
            </a:r>
          </a:p>
        </p:txBody>
      </p:sp>
    </p:spTree>
    <p:extLst>
      <p:ext uri="{BB962C8B-B14F-4D97-AF65-F5344CB8AC3E}">
        <p14:creationId xmlns:p14="http://schemas.microsoft.com/office/powerpoint/2010/main" val="19779044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3175" y="1524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8600" algn="l"/>
                <a:tab pos="457200" algn="l"/>
              </a:tabLst>
              <a:defRPr>
                <a:solidFill>
                  <a:schemeClr val="tx1"/>
                </a:solidFill>
                <a:latin typeface="Verdana" pitchFamily="34" charset="0"/>
                <a:cs typeface="Arial" charset="0"/>
              </a:defRPr>
            </a:lvl1pPr>
            <a:lvl2pPr marL="742950" indent="-285750" eaLnBrk="0" hangingPunct="0">
              <a:tabLst>
                <a:tab pos="228600" algn="l"/>
                <a:tab pos="457200" algn="l"/>
              </a:tabLst>
              <a:defRPr>
                <a:solidFill>
                  <a:schemeClr val="tx1"/>
                </a:solidFill>
                <a:latin typeface="Verdana" pitchFamily="34" charset="0"/>
                <a:cs typeface="Arial" charset="0"/>
              </a:defRPr>
            </a:lvl2pPr>
            <a:lvl3pPr marL="1143000" indent="-228600" eaLnBrk="0" hangingPunct="0">
              <a:tabLst>
                <a:tab pos="228600" algn="l"/>
                <a:tab pos="457200" algn="l"/>
              </a:tabLst>
              <a:defRPr>
                <a:solidFill>
                  <a:schemeClr val="tx1"/>
                </a:solidFill>
                <a:latin typeface="Verdana" pitchFamily="34" charset="0"/>
                <a:cs typeface="Arial" charset="0"/>
              </a:defRPr>
            </a:lvl3pPr>
            <a:lvl4pPr marL="1600200" indent="-228600" eaLnBrk="0" hangingPunct="0">
              <a:tabLst>
                <a:tab pos="228600" algn="l"/>
                <a:tab pos="457200" algn="l"/>
              </a:tabLst>
              <a:defRPr>
                <a:solidFill>
                  <a:schemeClr val="tx1"/>
                </a:solidFill>
                <a:latin typeface="Verdana" pitchFamily="34" charset="0"/>
                <a:cs typeface="Arial" charset="0"/>
              </a:defRPr>
            </a:lvl4pPr>
            <a:lvl5pPr marL="2057400" indent="-228600" eaLnBrk="0" hangingPunct="0">
              <a:tabLst>
                <a:tab pos="228600" algn="l"/>
                <a:tab pos="457200" algn="l"/>
              </a:tabLst>
              <a:defRPr>
                <a:solidFill>
                  <a:schemeClr val="tx1"/>
                </a:solidFill>
                <a:latin typeface="Verdana" pitchFamily="34" charset="0"/>
                <a:cs typeface="Arial" charset="0"/>
              </a:defRPr>
            </a:lvl5pPr>
            <a:lvl6pPr marL="2514600" indent="-228600" eaLnBrk="0" fontAlgn="base" hangingPunct="0">
              <a:spcBef>
                <a:spcPct val="0"/>
              </a:spcBef>
              <a:spcAft>
                <a:spcPct val="0"/>
              </a:spcAft>
              <a:tabLst>
                <a:tab pos="228600" algn="l"/>
                <a:tab pos="457200" algn="l"/>
              </a:tabLst>
              <a:defRPr>
                <a:solidFill>
                  <a:schemeClr val="tx1"/>
                </a:solidFill>
                <a:latin typeface="Verdana" pitchFamily="34" charset="0"/>
                <a:cs typeface="Arial" charset="0"/>
              </a:defRPr>
            </a:lvl6pPr>
            <a:lvl7pPr marL="2971800" indent="-228600" eaLnBrk="0" fontAlgn="base" hangingPunct="0">
              <a:spcBef>
                <a:spcPct val="0"/>
              </a:spcBef>
              <a:spcAft>
                <a:spcPct val="0"/>
              </a:spcAft>
              <a:tabLst>
                <a:tab pos="228600" algn="l"/>
                <a:tab pos="457200" algn="l"/>
              </a:tabLst>
              <a:defRPr>
                <a:solidFill>
                  <a:schemeClr val="tx1"/>
                </a:solidFill>
                <a:latin typeface="Verdana" pitchFamily="34" charset="0"/>
                <a:cs typeface="Arial" charset="0"/>
              </a:defRPr>
            </a:lvl7pPr>
            <a:lvl8pPr marL="3429000" indent="-228600" eaLnBrk="0" fontAlgn="base" hangingPunct="0">
              <a:spcBef>
                <a:spcPct val="0"/>
              </a:spcBef>
              <a:spcAft>
                <a:spcPct val="0"/>
              </a:spcAft>
              <a:tabLst>
                <a:tab pos="228600" algn="l"/>
                <a:tab pos="457200" algn="l"/>
              </a:tabLst>
              <a:defRPr>
                <a:solidFill>
                  <a:schemeClr val="tx1"/>
                </a:solidFill>
                <a:latin typeface="Verdana" pitchFamily="34" charset="0"/>
                <a:cs typeface="Arial" charset="0"/>
              </a:defRPr>
            </a:lvl8pPr>
            <a:lvl9pPr marL="3886200" indent="-228600" eaLnBrk="0" fontAlgn="base" hangingPunct="0">
              <a:spcBef>
                <a:spcPct val="0"/>
              </a:spcBef>
              <a:spcAft>
                <a:spcPct val="0"/>
              </a:spcAft>
              <a:tabLst>
                <a:tab pos="228600" algn="l"/>
                <a:tab pos="457200" algn="l"/>
              </a:tabLst>
              <a:defRPr>
                <a:solidFill>
                  <a:schemeClr val="tx1"/>
                </a:solidFill>
                <a:latin typeface="Verdana" pitchFamily="34" charset="0"/>
                <a:cs typeface="Arial" charset="0"/>
              </a:defRPr>
            </a:lvl9pPr>
          </a:lstStyle>
          <a:p>
            <a:pPr algn="just" eaLnBrk="1" fontAlgn="base" hangingPunct="1">
              <a:spcBef>
                <a:spcPct val="0"/>
              </a:spcBef>
              <a:spcAft>
                <a:spcPct val="0"/>
              </a:spcAft>
            </a:pPr>
            <a:r>
              <a:rPr lang="en-US" altLang="en-US" sz="1100" smtClean="0">
                <a:solidFill>
                  <a:srgbClr val="FFFFFF"/>
                </a:solidFill>
                <a:latin typeface="Times New Roman" pitchFamily="18" charset="0"/>
                <a:cs typeface="Times New Roman" pitchFamily="18" charset="0"/>
              </a:rPr>
              <a:t> </a:t>
            </a:r>
          </a:p>
          <a:p>
            <a:pPr algn="ctr" fontAlgn="base">
              <a:spcBef>
                <a:spcPct val="0"/>
              </a:spcBef>
              <a:spcAft>
                <a:spcPct val="0"/>
              </a:spcAft>
            </a:pPr>
            <a:r>
              <a:rPr lang="en-US" altLang="en-US" sz="2400" b="1" smtClean="0">
                <a:solidFill>
                  <a:srgbClr val="FFFF00"/>
                </a:solidFill>
                <a:latin typeface="Times New Roman" pitchFamily="18" charset="0"/>
                <a:cs typeface="Times New Roman" pitchFamily="18" charset="0"/>
              </a:rPr>
              <a:t>The First Eleven Emperors of Rome</a:t>
            </a:r>
            <a:endParaRPr lang="en-US" altLang="en-US" sz="2400" smtClean="0">
              <a:solidFill>
                <a:srgbClr val="FFFF00"/>
              </a:solidFill>
              <a:latin typeface="Times New Roman" pitchFamily="18" charset="0"/>
              <a:cs typeface="Times New Roman" pitchFamily="18" charset="0"/>
            </a:endParaRPr>
          </a:p>
          <a:p>
            <a:pPr fontAlgn="base">
              <a:spcBef>
                <a:spcPct val="0"/>
              </a:spcBef>
              <a:spcAft>
                <a:spcPct val="0"/>
              </a:spcAft>
            </a:pPr>
            <a:endParaRPr lang="en-US" altLang="en-US" sz="2400" smtClean="0">
              <a:solidFill>
                <a:srgbClr val="FFFF00"/>
              </a:solidFill>
              <a:latin typeface="Times New Roman" pitchFamily="18" charset="0"/>
            </a:endParaRPr>
          </a:p>
        </p:txBody>
      </p:sp>
      <p:grpSp>
        <p:nvGrpSpPr>
          <p:cNvPr id="51203" name="Group 115"/>
          <p:cNvGrpSpPr>
            <a:grpSpLocks/>
          </p:cNvGrpSpPr>
          <p:nvPr/>
        </p:nvGrpSpPr>
        <p:grpSpPr bwMode="auto">
          <a:xfrm>
            <a:off x="914400" y="1219200"/>
            <a:ext cx="7391400" cy="5638800"/>
            <a:chOff x="-3" y="506"/>
            <a:chExt cx="2820" cy="6337"/>
          </a:xfrm>
        </p:grpSpPr>
        <p:grpSp>
          <p:nvGrpSpPr>
            <p:cNvPr id="51205" name="Group 113"/>
            <p:cNvGrpSpPr>
              <a:grpSpLocks/>
            </p:cNvGrpSpPr>
            <p:nvPr/>
          </p:nvGrpSpPr>
          <p:grpSpPr bwMode="auto">
            <a:xfrm>
              <a:off x="0" y="509"/>
              <a:ext cx="2814" cy="6331"/>
              <a:chOff x="0" y="509"/>
              <a:chExt cx="2814" cy="6331"/>
            </a:xfrm>
          </p:grpSpPr>
          <p:grpSp>
            <p:nvGrpSpPr>
              <p:cNvPr id="51207" name="Group 42"/>
              <p:cNvGrpSpPr>
                <a:grpSpLocks/>
              </p:cNvGrpSpPr>
              <p:nvPr/>
            </p:nvGrpSpPr>
            <p:grpSpPr bwMode="auto">
              <a:xfrm>
                <a:off x="0" y="509"/>
                <a:ext cx="554" cy="518"/>
                <a:chOff x="0" y="509"/>
                <a:chExt cx="554" cy="518"/>
              </a:xfrm>
            </p:grpSpPr>
            <p:sp>
              <p:nvSpPr>
                <p:cNvPr id="51313" name="Rectangle 5"/>
                <p:cNvSpPr>
                  <a:spLocks noChangeArrowheads="1"/>
                </p:cNvSpPr>
                <p:nvPr/>
              </p:nvSpPr>
              <p:spPr bwMode="auto">
                <a:xfrm>
                  <a:off x="43" y="509"/>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b="1" smtClean="0">
                      <a:solidFill>
                        <a:srgbClr val="FFFF00"/>
                      </a:solidFill>
                      <a:latin typeface="Times New Roman" pitchFamily="18" charset="0"/>
                      <a:cs typeface="Times New Roman" pitchFamily="18" charset="0"/>
                    </a:rPr>
                    <a:t>Emperor</a:t>
                  </a:r>
                  <a:endParaRPr lang="en-US" altLang="en-US" sz="1600" smtClean="0">
                    <a:solidFill>
                      <a:srgbClr val="FFFF00"/>
                    </a:solidFill>
                    <a:latin typeface="Times New Roman" pitchFamily="18" charset="0"/>
                    <a:cs typeface="Times New Roman" pitchFamily="18" charset="0"/>
                  </a:endParaRP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314" name="Rectangle 41"/>
                <p:cNvSpPr>
                  <a:spLocks noChangeArrowheads="1"/>
                </p:cNvSpPr>
                <p:nvPr/>
              </p:nvSpPr>
              <p:spPr bwMode="auto">
                <a:xfrm>
                  <a:off x="0" y="509"/>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08" name="Group 44"/>
              <p:cNvGrpSpPr>
                <a:grpSpLocks/>
              </p:cNvGrpSpPr>
              <p:nvPr/>
            </p:nvGrpSpPr>
            <p:grpSpPr bwMode="auto">
              <a:xfrm>
                <a:off x="554" y="509"/>
                <a:ext cx="698" cy="518"/>
                <a:chOff x="554" y="509"/>
                <a:chExt cx="698" cy="518"/>
              </a:xfrm>
            </p:grpSpPr>
            <p:sp>
              <p:nvSpPr>
                <p:cNvPr id="51311" name="Rectangle 6"/>
                <p:cNvSpPr>
                  <a:spLocks noChangeArrowheads="1"/>
                </p:cNvSpPr>
                <p:nvPr/>
              </p:nvSpPr>
              <p:spPr bwMode="auto">
                <a:xfrm>
                  <a:off x="597" y="509"/>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b="1" smtClean="0">
                      <a:solidFill>
                        <a:srgbClr val="FFFF00"/>
                      </a:solidFill>
                      <a:latin typeface="Times New Roman" pitchFamily="18" charset="0"/>
                      <a:cs typeface="Times New Roman" pitchFamily="18" charset="0"/>
                    </a:rPr>
                    <a:t>Dates of Rule</a:t>
                  </a:r>
                  <a:endParaRPr lang="en-US" altLang="en-US" sz="1600" smtClean="0">
                    <a:solidFill>
                      <a:srgbClr val="FFFF00"/>
                    </a:solidFill>
                    <a:latin typeface="Times New Roman" pitchFamily="18" charset="0"/>
                    <a:cs typeface="Times New Roman" pitchFamily="18" charset="0"/>
                  </a:endParaRP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312" name="Rectangle 43"/>
                <p:cNvSpPr>
                  <a:spLocks noChangeArrowheads="1"/>
                </p:cNvSpPr>
                <p:nvPr/>
              </p:nvSpPr>
              <p:spPr bwMode="auto">
                <a:xfrm>
                  <a:off x="554" y="509"/>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09" name="Group 46"/>
              <p:cNvGrpSpPr>
                <a:grpSpLocks/>
              </p:cNvGrpSpPr>
              <p:nvPr/>
            </p:nvGrpSpPr>
            <p:grpSpPr bwMode="auto">
              <a:xfrm>
                <a:off x="1252" y="509"/>
                <a:ext cx="1562" cy="518"/>
                <a:chOff x="1252" y="509"/>
                <a:chExt cx="1562" cy="518"/>
              </a:xfrm>
            </p:grpSpPr>
            <p:sp>
              <p:nvSpPr>
                <p:cNvPr id="51309" name="Rectangle 7"/>
                <p:cNvSpPr>
                  <a:spLocks noChangeArrowheads="1"/>
                </p:cNvSpPr>
                <p:nvPr/>
              </p:nvSpPr>
              <p:spPr bwMode="auto">
                <a:xfrm>
                  <a:off x="1295" y="509"/>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b="1" smtClean="0">
                      <a:solidFill>
                        <a:srgbClr val="FFFF00"/>
                      </a:solidFill>
                      <a:latin typeface="Times New Roman" pitchFamily="18" charset="0"/>
                      <a:cs typeface="Times New Roman" pitchFamily="18" charset="0"/>
                    </a:rPr>
                    <a:t>Significance to Biblical Events</a:t>
                  </a:r>
                  <a:endParaRPr lang="en-US" altLang="en-US" sz="1600" smtClean="0">
                    <a:solidFill>
                      <a:srgbClr val="FFFF00"/>
                    </a:solidFill>
                    <a:latin typeface="Times New Roman" pitchFamily="18" charset="0"/>
                    <a:cs typeface="Times New Roman" pitchFamily="18" charset="0"/>
                  </a:endParaRPr>
                </a:p>
                <a:p>
                  <a:pPr fontAlgn="base">
                    <a:spcBef>
                      <a:spcPct val="0"/>
                    </a:spcBef>
                    <a:spcAft>
                      <a:spcPct val="0"/>
                    </a:spcAft>
                  </a:pPr>
                  <a:endParaRPr lang="en-US" altLang="en-US" sz="2400" smtClean="0">
                    <a:solidFill>
                      <a:srgbClr val="FFFF00"/>
                    </a:solidFill>
                    <a:latin typeface="Times New Roman" pitchFamily="18" charset="0"/>
                  </a:endParaRPr>
                </a:p>
              </p:txBody>
            </p:sp>
            <p:sp>
              <p:nvSpPr>
                <p:cNvPr id="51310" name="Rectangle 45"/>
                <p:cNvSpPr>
                  <a:spLocks noChangeArrowheads="1"/>
                </p:cNvSpPr>
                <p:nvPr/>
              </p:nvSpPr>
              <p:spPr bwMode="auto">
                <a:xfrm>
                  <a:off x="1252" y="509"/>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10" name="Group 48"/>
              <p:cNvGrpSpPr>
                <a:grpSpLocks/>
              </p:cNvGrpSpPr>
              <p:nvPr/>
            </p:nvGrpSpPr>
            <p:grpSpPr bwMode="auto">
              <a:xfrm>
                <a:off x="0" y="1027"/>
                <a:ext cx="554" cy="518"/>
                <a:chOff x="0" y="1027"/>
                <a:chExt cx="554" cy="518"/>
              </a:xfrm>
            </p:grpSpPr>
            <p:sp>
              <p:nvSpPr>
                <p:cNvPr id="51307" name="Rectangle 8"/>
                <p:cNvSpPr>
                  <a:spLocks noChangeArrowheads="1"/>
                </p:cNvSpPr>
                <p:nvPr/>
              </p:nvSpPr>
              <p:spPr bwMode="auto">
                <a:xfrm>
                  <a:off x="43" y="1027"/>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Augustus</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308" name="Rectangle 47"/>
                <p:cNvSpPr>
                  <a:spLocks noChangeArrowheads="1"/>
                </p:cNvSpPr>
                <p:nvPr/>
              </p:nvSpPr>
              <p:spPr bwMode="auto">
                <a:xfrm>
                  <a:off x="0" y="1027"/>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11" name="Group 50"/>
              <p:cNvGrpSpPr>
                <a:grpSpLocks/>
              </p:cNvGrpSpPr>
              <p:nvPr/>
            </p:nvGrpSpPr>
            <p:grpSpPr bwMode="auto">
              <a:xfrm>
                <a:off x="554" y="1027"/>
                <a:ext cx="698" cy="518"/>
                <a:chOff x="554" y="1027"/>
                <a:chExt cx="698" cy="518"/>
              </a:xfrm>
            </p:grpSpPr>
            <p:sp>
              <p:nvSpPr>
                <p:cNvPr id="51305" name="Rectangle 9"/>
                <p:cNvSpPr>
                  <a:spLocks noChangeArrowheads="1"/>
                </p:cNvSpPr>
                <p:nvPr/>
              </p:nvSpPr>
              <p:spPr bwMode="auto">
                <a:xfrm>
                  <a:off x="597" y="1027"/>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27 BC-14 AD</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306" name="Rectangle 49"/>
                <p:cNvSpPr>
                  <a:spLocks noChangeArrowheads="1"/>
                </p:cNvSpPr>
                <p:nvPr/>
              </p:nvSpPr>
              <p:spPr bwMode="auto">
                <a:xfrm>
                  <a:off x="554" y="1027"/>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12" name="Group 52"/>
              <p:cNvGrpSpPr>
                <a:grpSpLocks/>
              </p:cNvGrpSpPr>
              <p:nvPr/>
            </p:nvGrpSpPr>
            <p:grpSpPr bwMode="auto">
              <a:xfrm>
                <a:off x="1252" y="1027"/>
                <a:ext cx="1562" cy="518"/>
                <a:chOff x="1252" y="1027"/>
                <a:chExt cx="1562" cy="518"/>
              </a:xfrm>
            </p:grpSpPr>
            <p:sp>
              <p:nvSpPr>
                <p:cNvPr id="51303" name="Rectangle 10"/>
                <p:cNvSpPr>
                  <a:spLocks noChangeArrowheads="1"/>
                </p:cNvSpPr>
                <p:nvPr/>
              </p:nvSpPr>
              <p:spPr bwMode="auto">
                <a:xfrm>
                  <a:off x="1295" y="1027"/>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Birth of Christ</a:t>
                  </a:r>
                </a:p>
                <a:p>
                  <a:pPr fontAlgn="base">
                    <a:spcBef>
                      <a:spcPct val="0"/>
                    </a:spcBef>
                    <a:spcAft>
                      <a:spcPct val="0"/>
                    </a:spcAft>
                  </a:pPr>
                  <a:endParaRPr lang="en-US" altLang="en-US" sz="2400" smtClean="0">
                    <a:solidFill>
                      <a:srgbClr val="FFFF00"/>
                    </a:solidFill>
                    <a:latin typeface="Times New Roman" pitchFamily="18" charset="0"/>
                  </a:endParaRPr>
                </a:p>
              </p:txBody>
            </p:sp>
            <p:sp>
              <p:nvSpPr>
                <p:cNvPr id="51304" name="Rectangle 51"/>
                <p:cNvSpPr>
                  <a:spLocks noChangeArrowheads="1"/>
                </p:cNvSpPr>
                <p:nvPr/>
              </p:nvSpPr>
              <p:spPr bwMode="auto">
                <a:xfrm>
                  <a:off x="1252" y="1027"/>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13" name="Group 54"/>
              <p:cNvGrpSpPr>
                <a:grpSpLocks/>
              </p:cNvGrpSpPr>
              <p:nvPr/>
            </p:nvGrpSpPr>
            <p:grpSpPr bwMode="auto">
              <a:xfrm>
                <a:off x="0" y="1545"/>
                <a:ext cx="554" cy="518"/>
                <a:chOff x="0" y="1545"/>
                <a:chExt cx="554" cy="518"/>
              </a:xfrm>
            </p:grpSpPr>
            <p:sp>
              <p:nvSpPr>
                <p:cNvPr id="51301" name="Rectangle 11"/>
                <p:cNvSpPr>
                  <a:spLocks noChangeArrowheads="1"/>
                </p:cNvSpPr>
                <p:nvPr/>
              </p:nvSpPr>
              <p:spPr bwMode="auto">
                <a:xfrm>
                  <a:off x="43" y="1545"/>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fontAlgn="base">
                    <a:spcBef>
                      <a:spcPct val="30000"/>
                    </a:spcBef>
                    <a:spcAft>
                      <a:spcPct val="0"/>
                    </a:spcAft>
                  </a:pPr>
                  <a:r>
                    <a:rPr lang="en-US" altLang="en-US" sz="1600" smtClean="0">
                      <a:solidFill>
                        <a:srgbClr val="FFFF00"/>
                      </a:solidFill>
                      <a:latin typeface="Times New Roman" pitchFamily="18" charset="0"/>
                    </a:rPr>
                    <a:t>Tiberius</a:t>
                  </a:r>
                </a:p>
                <a:p>
                  <a:pPr fontAlgn="base">
                    <a:spcBef>
                      <a:spcPct val="30000"/>
                    </a:spcBef>
                    <a:spcAft>
                      <a:spcPct val="0"/>
                    </a:spcAft>
                  </a:pPr>
                  <a:endParaRPr lang="en-US" altLang="en-US" sz="1200" smtClean="0">
                    <a:solidFill>
                      <a:srgbClr val="FFFF00"/>
                    </a:solidFill>
                    <a:latin typeface="Times New Roman" pitchFamily="18" charset="0"/>
                  </a:endParaRPr>
                </a:p>
              </p:txBody>
            </p:sp>
            <p:sp>
              <p:nvSpPr>
                <p:cNvPr id="51302" name="Rectangle 53"/>
                <p:cNvSpPr>
                  <a:spLocks noChangeArrowheads="1"/>
                </p:cNvSpPr>
                <p:nvPr/>
              </p:nvSpPr>
              <p:spPr bwMode="auto">
                <a:xfrm>
                  <a:off x="0" y="1545"/>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14" name="Group 56"/>
              <p:cNvGrpSpPr>
                <a:grpSpLocks/>
              </p:cNvGrpSpPr>
              <p:nvPr/>
            </p:nvGrpSpPr>
            <p:grpSpPr bwMode="auto">
              <a:xfrm>
                <a:off x="554" y="1545"/>
                <a:ext cx="698" cy="518"/>
                <a:chOff x="554" y="1545"/>
                <a:chExt cx="698" cy="518"/>
              </a:xfrm>
            </p:grpSpPr>
            <p:sp>
              <p:nvSpPr>
                <p:cNvPr id="51299" name="Rectangle 12"/>
                <p:cNvSpPr>
                  <a:spLocks noChangeArrowheads="1"/>
                </p:cNvSpPr>
                <p:nvPr/>
              </p:nvSpPr>
              <p:spPr bwMode="auto">
                <a:xfrm>
                  <a:off x="597" y="1545"/>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14 AD-37 AD</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300" name="Rectangle 55"/>
                <p:cNvSpPr>
                  <a:spLocks noChangeArrowheads="1"/>
                </p:cNvSpPr>
                <p:nvPr/>
              </p:nvSpPr>
              <p:spPr bwMode="auto">
                <a:xfrm>
                  <a:off x="554" y="1545"/>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15" name="Group 58"/>
              <p:cNvGrpSpPr>
                <a:grpSpLocks/>
              </p:cNvGrpSpPr>
              <p:nvPr/>
            </p:nvGrpSpPr>
            <p:grpSpPr bwMode="auto">
              <a:xfrm>
                <a:off x="1252" y="1545"/>
                <a:ext cx="1562" cy="518"/>
                <a:chOff x="1252" y="1545"/>
                <a:chExt cx="1562" cy="518"/>
              </a:xfrm>
            </p:grpSpPr>
            <p:sp>
              <p:nvSpPr>
                <p:cNvPr id="51297" name="Rectangle 13"/>
                <p:cNvSpPr>
                  <a:spLocks noChangeArrowheads="1"/>
                </p:cNvSpPr>
                <p:nvPr/>
              </p:nvSpPr>
              <p:spPr bwMode="auto">
                <a:xfrm>
                  <a:off x="1295" y="1545"/>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Crucifixion of Christ</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298" name="Rectangle 57"/>
                <p:cNvSpPr>
                  <a:spLocks noChangeArrowheads="1"/>
                </p:cNvSpPr>
                <p:nvPr/>
              </p:nvSpPr>
              <p:spPr bwMode="auto">
                <a:xfrm>
                  <a:off x="1252" y="1545"/>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16" name="Group 60"/>
              <p:cNvGrpSpPr>
                <a:grpSpLocks/>
              </p:cNvGrpSpPr>
              <p:nvPr/>
            </p:nvGrpSpPr>
            <p:grpSpPr bwMode="auto">
              <a:xfrm>
                <a:off x="0" y="2063"/>
                <a:ext cx="554" cy="633"/>
                <a:chOff x="0" y="2063"/>
                <a:chExt cx="554" cy="633"/>
              </a:xfrm>
            </p:grpSpPr>
            <p:sp>
              <p:nvSpPr>
                <p:cNvPr id="51295" name="Rectangle 14"/>
                <p:cNvSpPr>
                  <a:spLocks noChangeArrowheads="1"/>
                </p:cNvSpPr>
                <p:nvPr/>
              </p:nvSpPr>
              <p:spPr bwMode="auto">
                <a:xfrm>
                  <a:off x="43" y="2063"/>
                  <a:ext cx="46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400" smtClean="0">
                      <a:solidFill>
                        <a:srgbClr val="FFFF00"/>
                      </a:solidFill>
                      <a:latin typeface="Times New Roman" pitchFamily="18" charset="0"/>
                      <a:cs typeface="Times New Roman" pitchFamily="18" charset="0"/>
                    </a:rPr>
                    <a:t>Gaius (Caligula</a:t>
                  </a:r>
                  <a:r>
                    <a:rPr lang="en-US" altLang="en-US" sz="1200" smtClean="0">
                      <a:solidFill>
                        <a:srgbClr val="FFFF00"/>
                      </a:solidFill>
                      <a:latin typeface="Times New Roman" pitchFamily="18" charset="0"/>
                      <a:cs typeface="Times New Roman" pitchFamily="18" charset="0"/>
                    </a:rPr>
                    <a:t>)</a:t>
                  </a:r>
                </a:p>
                <a:p>
                  <a:pPr fontAlgn="base">
                    <a:spcBef>
                      <a:spcPct val="0"/>
                    </a:spcBef>
                    <a:spcAft>
                      <a:spcPct val="0"/>
                    </a:spcAft>
                  </a:pPr>
                  <a:endParaRPr lang="en-US" altLang="en-US" sz="2400" smtClean="0">
                    <a:solidFill>
                      <a:srgbClr val="FFFF00"/>
                    </a:solidFill>
                    <a:latin typeface="Times New Roman" pitchFamily="18" charset="0"/>
                  </a:endParaRPr>
                </a:p>
              </p:txBody>
            </p:sp>
            <p:sp>
              <p:nvSpPr>
                <p:cNvPr id="51296" name="Rectangle 59"/>
                <p:cNvSpPr>
                  <a:spLocks noChangeArrowheads="1"/>
                </p:cNvSpPr>
                <p:nvPr/>
              </p:nvSpPr>
              <p:spPr bwMode="auto">
                <a:xfrm>
                  <a:off x="0" y="2063"/>
                  <a:ext cx="55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17" name="Group 62"/>
              <p:cNvGrpSpPr>
                <a:grpSpLocks/>
              </p:cNvGrpSpPr>
              <p:nvPr/>
            </p:nvGrpSpPr>
            <p:grpSpPr bwMode="auto">
              <a:xfrm>
                <a:off x="554" y="2063"/>
                <a:ext cx="698" cy="633"/>
                <a:chOff x="554" y="2063"/>
                <a:chExt cx="698" cy="633"/>
              </a:xfrm>
            </p:grpSpPr>
            <p:sp>
              <p:nvSpPr>
                <p:cNvPr id="51293" name="Rectangle 15"/>
                <p:cNvSpPr>
                  <a:spLocks noChangeArrowheads="1"/>
                </p:cNvSpPr>
                <p:nvPr/>
              </p:nvSpPr>
              <p:spPr bwMode="auto">
                <a:xfrm>
                  <a:off x="597" y="2063"/>
                  <a:ext cx="61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37 AD-41 AD</a:t>
                  </a:r>
                </a:p>
                <a:p>
                  <a:pPr fontAlgn="base">
                    <a:spcBef>
                      <a:spcPct val="0"/>
                    </a:spcBef>
                    <a:spcAft>
                      <a:spcPct val="0"/>
                    </a:spcAft>
                  </a:pPr>
                  <a:endParaRPr lang="en-US" altLang="en-US" sz="2400" smtClean="0">
                    <a:solidFill>
                      <a:srgbClr val="FFFF00"/>
                    </a:solidFill>
                    <a:latin typeface="Times New Roman" pitchFamily="18" charset="0"/>
                  </a:endParaRPr>
                </a:p>
              </p:txBody>
            </p:sp>
            <p:sp>
              <p:nvSpPr>
                <p:cNvPr id="51294" name="Rectangle 61"/>
                <p:cNvSpPr>
                  <a:spLocks noChangeArrowheads="1"/>
                </p:cNvSpPr>
                <p:nvPr/>
              </p:nvSpPr>
              <p:spPr bwMode="auto">
                <a:xfrm>
                  <a:off x="554" y="2063"/>
                  <a:ext cx="69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18" name="Group 64"/>
              <p:cNvGrpSpPr>
                <a:grpSpLocks/>
              </p:cNvGrpSpPr>
              <p:nvPr/>
            </p:nvGrpSpPr>
            <p:grpSpPr bwMode="auto">
              <a:xfrm>
                <a:off x="1252" y="2063"/>
                <a:ext cx="1562" cy="633"/>
                <a:chOff x="1252" y="2063"/>
                <a:chExt cx="1562" cy="633"/>
              </a:xfrm>
            </p:grpSpPr>
            <p:sp>
              <p:nvSpPr>
                <p:cNvPr id="51291" name="Rectangle 16"/>
                <p:cNvSpPr>
                  <a:spLocks noChangeArrowheads="1"/>
                </p:cNvSpPr>
                <p:nvPr/>
              </p:nvSpPr>
              <p:spPr bwMode="auto">
                <a:xfrm>
                  <a:off x="1295" y="2063"/>
                  <a:ext cx="147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200" smtClean="0">
                      <a:solidFill>
                        <a:srgbClr val="FFFF00"/>
                      </a:solidFill>
                      <a:latin typeface="Times New Roman" pitchFamily="18" charset="0"/>
                      <a:cs typeface="Times New Roman" pitchFamily="18" charset="0"/>
                    </a:rPr>
                    <a:t> </a:t>
                  </a:r>
                </a:p>
                <a:p>
                  <a:pPr fontAlgn="base">
                    <a:spcBef>
                      <a:spcPct val="0"/>
                    </a:spcBef>
                    <a:spcAft>
                      <a:spcPct val="0"/>
                    </a:spcAft>
                  </a:pPr>
                  <a:endParaRPr lang="en-US" altLang="en-US" sz="2400" smtClean="0">
                    <a:solidFill>
                      <a:srgbClr val="FFFF00"/>
                    </a:solidFill>
                    <a:latin typeface="Times New Roman" pitchFamily="18" charset="0"/>
                  </a:endParaRPr>
                </a:p>
              </p:txBody>
            </p:sp>
            <p:sp>
              <p:nvSpPr>
                <p:cNvPr id="51292" name="Rectangle 63"/>
                <p:cNvSpPr>
                  <a:spLocks noChangeArrowheads="1"/>
                </p:cNvSpPr>
                <p:nvPr/>
              </p:nvSpPr>
              <p:spPr bwMode="auto">
                <a:xfrm>
                  <a:off x="1252" y="2063"/>
                  <a:ext cx="156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19" name="Group 66"/>
              <p:cNvGrpSpPr>
                <a:grpSpLocks/>
              </p:cNvGrpSpPr>
              <p:nvPr/>
            </p:nvGrpSpPr>
            <p:grpSpPr bwMode="auto">
              <a:xfrm>
                <a:off x="0" y="2696"/>
                <a:ext cx="554" cy="518"/>
                <a:chOff x="0" y="2696"/>
                <a:chExt cx="554" cy="518"/>
              </a:xfrm>
            </p:grpSpPr>
            <p:sp>
              <p:nvSpPr>
                <p:cNvPr id="51289" name="Rectangle 17"/>
                <p:cNvSpPr>
                  <a:spLocks noChangeArrowheads="1"/>
                </p:cNvSpPr>
                <p:nvPr/>
              </p:nvSpPr>
              <p:spPr bwMode="auto">
                <a:xfrm>
                  <a:off x="43" y="2696"/>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Claudius</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290" name="Rectangle 65"/>
                <p:cNvSpPr>
                  <a:spLocks noChangeArrowheads="1"/>
                </p:cNvSpPr>
                <p:nvPr/>
              </p:nvSpPr>
              <p:spPr bwMode="auto">
                <a:xfrm>
                  <a:off x="0" y="2696"/>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20" name="Group 68"/>
              <p:cNvGrpSpPr>
                <a:grpSpLocks/>
              </p:cNvGrpSpPr>
              <p:nvPr/>
            </p:nvGrpSpPr>
            <p:grpSpPr bwMode="auto">
              <a:xfrm>
                <a:off x="554" y="2696"/>
                <a:ext cx="698" cy="518"/>
                <a:chOff x="554" y="2696"/>
                <a:chExt cx="698" cy="518"/>
              </a:xfrm>
            </p:grpSpPr>
            <p:sp>
              <p:nvSpPr>
                <p:cNvPr id="51287" name="Rectangle 18"/>
                <p:cNvSpPr>
                  <a:spLocks noChangeArrowheads="1"/>
                </p:cNvSpPr>
                <p:nvPr/>
              </p:nvSpPr>
              <p:spPr bwMode="auto">
                <a:xfrm>
                  <a:off x="597" y="2696"/>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41 AD-54 AD</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288" name="Rectangle 67"/>
                <p:cNvSpPr>
                  <a:spLocks noChangeArrowheads="1"/>
                </p:cNvSpPr>
                <p:nvPr/>
              </p:nvSpPr>
              <p:spPr bwMode="auto">
                <a:xfrm>
                  <a:off x="554" y="2696"/>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21" name="Group 70"/>
              <p:cNvGrpSpPr>
                <a:grpSpLocks/>
              </p:cNvGrpSpPr>
              <p:nvPr/>
            </p:nvGrpSpPr>
            <p:grpSpPr bwMode="auto">
              <a:xfrm>
                <a:off x="1252" y="2696"/>
                <a:ext cx="1562" cy="518"/>
                <a:chOff x="1252" y="2696"/>
                <a:chExt cx="1562" cy="518"/>
              </a:xfrm>
            </p:grpSpPr>
            <p:sp>
              <p:nvSpPr>
                <p:cNvPr id="51285" name="Rectangle 19"/>
                <p:cNvSpPr>
                  <a:spLocks noChangeArrowheads="1"/>
                </p:cNvSpPr>
                <p:nvPr/>
              </p:nvSpPr>
              <p:spPr bwMode="auto">
                <a:xfrm>
                  <a:off x="1295" y="2696"/>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Jews Exiled from Rome</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286" name="Rectangle 69"/>
                <p:cNvSpPr>
                  <a:spLocks noChangeArrowheads="1"/>
                </p:cNvSpPr>
                <p:nvPr/>
              </p:nvSpPr>
              <p:spPr bwMode="auto">
                <a:xfrm>
                  <a:off x="1252" y="2696"/>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22" name="Group 72"/>
              <p:cNvGrpSpPr>
                <a:grpSpLocks/>
              </p:cNvGrpSpPr>
              <p:nvPr/>
            </p:nvGrpSpPr>
            <p:grpSpPr bwMode="auto">
              <a:xfrm>
                <a:off x="0" y="3214"/>
                <a:ext cx="554" cy="518"/>
                <a:chOff x="0" y="3214"/>
                <a:chExt cx="554" cy="518"/>
              </a:xfrm>
            </p:grpSpPr>
            <p:sp>
              <p:nvSpPr>
                <p:cNvPr id="51283" name="Rectangle 20"/>
                <p:cNvSpPr>
                  <a:spLocks noChangeArrowheads="1"/>
                </p:cNvSpPr>
                <p:nvPr/>
              </p:nvSpPr>
              <p:spPr bwMode="auto">
                <a:xfrm>
                  <a:off x="43" y="3214"/>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Nero</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284" name="Rectangle 71"/>
                <p:cNvSpPr>
                  <a:spLocks noChangeArrowheads="1"/>
                </p:cNvSpPr>
                <p:nvPr/>
              </p:nvSpPr>
              <p:spPr bwMode="auto">
                <a:xfrm>
                  <a:off x="0" y="3214"/>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23" name="Group 74"/>
              <p:cNvGrpSpPr>
                <a:grpSpLocks/>
              </p:cNvGrpSpPr>
              <p:nvPr/>
            </p:nvGrpSpPr>
            <p:grpSpPr bwMode="auto">
              <a:xfrm>
                <a:off x="554" y="3214"/>
                <a:ext cx="698" cy="518"/>
                <a:chOff x="554" y="3214"/>
                <a:chExt cx="698" cy="518"/>
              </a:xfrm>
            </p:grpSpPr>
            <p:sp>
              <p:nvSpPr>
                <p:cNvPr id="51281" name="Rectangle 21"/>
                <p:cNvSpPr>
                  <a:spLocks noChangeArrowheads="1"/>
                </p:cNvSpPr>
                <p:nvPr/>
              </p:nvSpPr>
              <p:spPr bwMode="auto">
                <a:xfrm>
                  <a:off x="597" y="3214"/>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54 AD-68 AD</a:t>
                  </a:r>
                </a:p>
                <a:p>
                  <a:pPr fontAlgn="base">
                    <a:spcBef>
                      <a:spcPct val="0"/>
                    </a:spcBef>
                    <a:spcAft>
                      <a:spcPct val="0"/>
                    </a:spcAft>
                  </a:pPr>
                  <a:endParaRPr lang="en-US" altLang="en-US" sz="2400" smtClean="0">
                    <a:solidFill>
                      <a:srgbClr val="FFFF00"/>
                    </a:solidFill>
                    <a:latin typeface="Times New Roman" pitchFamily="18" charset="0"/>
                  </a:endParaRPr>
                </a:p>
              </p:txBody>
            </p:sp>
            <p:sp>
              <p:nvSpPr>
                <p:cNvPr id="51282" name="Rectangle 73"/>
                <p:cNvSpPr>
                  <a:spLocks noChangeArrowheads="1"/>
                </p:cNvSpPr>
                <p:nvPr/>
              </p:nvSpPr>
              <p:spPr bwMode="auto">
                <a:xfrm>
                  <a:off x="554" y="3214"/>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24" name="Group 76"/>
              <p:cNvGrpSpPr>
                <a:grpSpLocks/>
              </p:cNvGrpSpPr>
              <p:nvPr/>
            </p:nvGrpSpPr>
            <p:grpSpPr bwMode="auto">
              <a:xfrm>
                <a:off x="1252" y="3214"/>
                <a:ext cx="1562" cy="518"/>
                <a:chOff x="1252" y="3214"/>
                <a:chExt cx="1562" cy="518"/>
              </a:xfrm>
            </p:grpSpPr>
            <p:sp>
              <p:nvSpPr>
                <p:cNvPr id="51279" name="Rectangle 22"/>
                <p:cNvSpPr>
                  <a:spLocks noChangeArrowheads="1"/>
                </p:cNvSpPr>
                <p:nvPr/>
              </p:nvSpPr>
              <p:spPr bwMode="auto">
                <a:xfrm>
                  <a:off x="1295" y="3214"/>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400" smtClean="0">
                      <a:solidFill>
                        <a:srgbClr val="FFFF00"/>
                      </a:solidFill>
                      <a:latin typeface="Times New Roman" pitchFamily="18" charset="0"/>
                      <a:cs typeface="Times New Roman" pitchFamily="18" charset="0"/>
                    </a:rPr>
                    <a:t>First persecutions, Execution of Paul and Peter</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280" name="Rectangle 75"/>
                <p:cNvSpPr>
                  <a:spLocks noChangeArrowheads="1"/>
                </p:cNvSpPr>
                <p:nvPr/>
              </p:nvSpPr>
              <p:spPr bwMode="auto">
                <a:xfrm>
                  <a:off x="1252" y="3214"/>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25" name="Group 78"/>
              <p:cNvGrpSpPr>
                <a:grpSpLocks/>
              </p:cNvGrpSpPr>
              <p:nvPr/>
            </p:nvGrpSpPr>
            <p:grpSpPr bwMode="auto">
              <a:xfrm>
                <a:off x="0" y="3732"/>
                <a:ext cx="554" cy="518"/>
                <a:chOff x="0" y="3732"/>
                <a:chExt cx="554" cy="518"/>
              </a:xfrm>
            </p:grpSpPr>
            <p:sp>
              <p:nvSpPr>
                <p:cNvPr id="51277" name="Rectangle 23"/>
                <p:cNvSpPr>
                  <a:spLocks noChangeArrowheads="1"/>
                </p:cNvSpPr>
                <p:nvPr/>
              </p:nvSpPr>
              <p:spPr bwMode="auto">
                <a:xfrm>
                  <a:off x="43" y="3732"/>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Galba</a:t>
                  </a:r>
                </a:p>
                <a:p>
                  <a:pPr fontAlgn="base">
                    <a:spcBef>
                      <a:spcPct val="0"/>
                    </a:spcBef>
                    <a:spcAft>
                      <a:spcPct val="0"/>
                    </a:spcAft>
                  </a:pPr>
                  <a:endParaRPr lang="en-US" altLang="en-US" sz="2400" smtClean="0">
                    <a:solidFill>
                      <a:srgbClr val="FFFF00"/>
                    </a:solidFill>
                    <a:latin typeface="Times New Roman" pitchFamily="18" charset="0"/>
                  </a:endParaRPr>
                </a:p>
              </p:txBody>
            </p:sp>
            <p:sp>
              <p:nvSpPr>
                <p:cNvPr id="51278" name="Rectangle 77"/>
                <p:cNvSpPr>
                  <a:spLocks noChangeArrowheads="1"/>
                </p:cNvSpPr>
                <p:nvPr/>
              </p:nvSpPr>
              <p:spPr bwMode="auto">
                <a:xfrm>
                  <a:off x="0" y="3732"/>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26" name="Group 80"/>
              <p:cNvGrpSpPr>
                <a:grpSpLocks/>
              </p:cNvGrpSpPr>
              <p:nvPr/>
            </p:nvGrpSpPr>
            <p:grpSpPr bwMode="auto">
              <a:xfrm>
                <a:off x="554" y="3732"/>
                <a:ext cx="698" cy="518"/>
                <a:chOff x="554" y="3732"/>
                <a:chExt cx="698" cy="518"/>
              </a:xfrm>
            </p:grpSpPr>
            <p:sp>
              <p:nvSpPr>
                <p:cNvPr id="51275" name="Rectangle 24"/>
                <p:cNvSpPr>
                  <a:spLocks noChangeArrowheads="1"/>
                </p:cNvSpPr>
                <p:nvPr/>
              </p:nvSpPr>
              <p:spPr bwMode="auto">
                <a:xfrm>
                  <a:off x="597" y="3732"/>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68 AD-69 AD</a:t>
                  </a:r>
                </a:p>
                <a:p>
                  <a:pPr fontAlgn="base">
                    <a:spcBef>
                      <a:spcPct val="0"/>
                    </a:spcBef>
                    <a:spcAft>
                      <a:spcPct val="0"/>
                    </a:spcAft>
                  </a:pPr>
                  <a:endParaRPr lang="en-US" altLang="en-US" sz="2400" smtClean="0">
                    <a:solidFill>
                      <a:srgbClr val="FFFF00"/>
                    </a:solidFill>
                    <a:latin typeface="Times New Roman" pitchFamily="18" charset="0"/>
                  </a:endParaRPr>
                </a:p>
              </p:txBody>
            </p:sp>
            <p:sp>
              <p:nvSpPr>
                <p:cNvPr id="51276" name="Rectangle 79"/>
                <p:cNvSpPr>
                  <a:spLocks noChangeArrowheads="1"/>
                </p:cNvSpPr>
                <p:nvPr/>
              </p:nvSpPr>
              <p:spPr bwMode="auto">
                <a:xfrm>
                  <a:off x="554" y="3732"/>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27" name="Group 82"/>
              <p:cNvGrpSpPr>
                <a:grpSpLocks/>
              </p:cNvGrpSpPr>
              <p:nvPr/>
            </p:nvGrpSpPr>
            <p:grpSpPr bwMode="auto">
              <a:xfrm>
                <a:off x="1252" y="3732"/>
                <a:ext cx="1562" cy="518"/>
                <a:chOff x="1252" y="3732"/>
                <a:chExt cx="1562" cy="518"/>
              </a:xfrm>
            </p:grpSpPr>
            <p:sp>
              <p:nvSpPr>
                <p:cNvPr id="51273" name="Rectangle 25"/>
                <p:cNvSpPr>
                  <a:spLocks noChangeArrowheads="1"/>
                </p:cNvSpPr>
                <p:nvPr/>
              </p:nvSpPr>
              <p:spPr bwMode="auto">
                <a:xfrm>
                  <a:off x="1295" y="3732"/>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One of the three overcome by Vespasian</a:t>
                  </a:r>
                </a:p>
                <a:p>
                  <a:pPr fontAlgn="base">
                    <a:spcBef>
                      <a:spcPct val="0"/>
                    </a:spcBef>
                    <a:spcAft>
                      <a:spcPct val="0"/>
                    </a:spcAft>
                  </a:pPr>
                  <a:endParaRPr lang="en-US" altLang="en-US" sz="2400" smtClean="0">
                    <a:solidFill>
                      <a:srgbClr val="FFFF00"/>
                    </a:solidFill>
                    <a:latin typeface="Times New Roman" pitchFamily="18" charset="0"/>
                  </a:endParaRPr>
                </a:p>
              </p:txBody>
            </p:sp>
            <p:sp>
              <p:nvSpPr>
                <p:cNvPr id="51274" name="Rectangle 81"/>
                <p:cNvSpPr>
                  <a:spLocks noChangeArrowheads="1"/>
                </p:cNvSpPr>
                <p:nvPr/>
              </p:nvSpPr>
              <p:spPr bwMode="auto">
                <a:xfrm>
                  <a:off x="1252" y="3732"/>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28" name="Group 84"/>
              <p:cNvGrpSpPr>
                <a:grpSpLocks/>
              </p:cNvGrpSpPr>
              <p:nvPr/>
            </p:nvGrpSpPr>
            <p:grpSpPr bwMode="auto">
              <a:xfrm>
                <a:off x="0" y="4250"/>
                <a:ext cx="554" cy="518"/>
                <a:chOff x="0" y="4250"/>
                <a:chExt cx="554" cy="518"/>
              </a:xfrm>
            </p:grpSpPr>
            <p:sp>
              <p:nvSpPr>
                <p:cNvPr id="51271" name="Rectangle 26"/>
                <p:cNvSpPr>
                  <a:spLocks noChangeArrowheads="1"/>
                </p:cNvSpPr>
                <p:nvPr/>
              </p:nvSpPr>
              <p:spPr bwMode="auto">
                <a:xfrm>
                  <a:off x="43" y="4250"/>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Otho</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272" name="Rectangle 83"/>
                <p:cNvSpPr>
                  <a:spLocks noChangeArrowheads="1"/>
                </p:cNvSpPr>
                <p:nvPr/>
              </p:nvSpPr>
              <p:spPr bwMode="auto">
                <a:xfrm>
                  <a:off x="0" y="4250"/>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29" name="Group 86"/>
              <p:cNvGrpSpPr>
                <a:grpSpLocks/>
              </p:cNvGrpSpPr>
              <p:nvPr/>
            </p:nvGrpSpPr>
            <p:grpSpPr bwMode="auto">
              <a:xfrm>
                <a:off x="554" y="4250"/>
                <a:ext cx="698" cy="518"/>
                <a:chOff x="554" y="4250"/>
                <a:chExt cx="698" cy="518"/>
              </a:xfrm>
            </p:grpSpPr>
            <p:sp>
              <p:nvSpPr>
                <p:cNvPr id="51269" name="Rectangle 27"/>
                <p:cNvSpPr>
                  <a:spLocks noChangeArrowheads="1"/>
                </p:cNvSpPr>
                <p:nvPr/>
              </p:nvSpPr>
              <p:spPr bwMode="auto">
                <a:xfrm>
                  <a:off x="597" y="4250"/>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69 AD-70 AD</a:t>
                  </a:r>
                </a:p>
                <a:p>
                  <a:pPr fontAlgn="base">
                    <a:spcBef>
                      <a:spcPct val="0"/>
                    </a:spcBef>
                    <a:spcAft>
                      <a:spcPct val="0"/>
                    </a:spcAft>
                  </a:pPr>
                  <a:endParaRPr lang="en-US" altLang="en-US" sz="2400" smtClean="0">
                    <a:solidFill>
                      <a:srgbClr val="FFFF00"/>
                    </a:solidFill>
                    <a:latin typeface="Times New Roman" pitchFamily="18" charset="0"/>
                  </a:endParaRPr>
                </a:p>
              </p:txBody>
            </p:sp>
            <p:sp>
              <p:nvSpPr>
                <p:cNvPr id="51270" name="Rectangle 85"/>
                <p:cNvSpPr>
                  <a:spLocks noChangeArrowheads="1"/>
                </p:cNvSpPr>
                <p:nvPr/>
              </p:nvSpPr>
              <p:spPr bwMode="auto">
                <a:xfrm>
                  <a:off x="554" y="4250"/>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30" name="Group 88"/>
              <p:cNvGrpSpPr>
                <a:grpSpLocks/>
              </p:cNvGrpSpPr>
              <p:nvPr/>
            </p:nvGrpSpPr>
            <p:grpSpPr bwMode="auto">
              <a:xfrm>
                <a:off x="1252" y="4250"/>
                <a:ext cx="1562" cy="518"/>
                <a:chOff x="1252" y="4250"/>
                <a:chExt cx="1562" cy="518"/>
              </a:xfrm>
            </p:grpSpPr>
            <p:sp>
              <p:nvSpPr>
                <p:cNvPr id="51267" name="Rectangle 28"/>
                <p:cNvSpPr>
                  <a:spLocks noChangeArrowheads="1"/>
                </p:cNvSpPr>
                <p:nvPr/>
              </p:nvSpPr>
              <p:spPr bwMode="auto">
                <a:xfrm>
                  <a:off x="1295" y="4250"/>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One of the three…</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268" name="Rectangle 87"/>
                <p:cNvSpPr>
                  <a:spLocks noChangeArrowheads="1"/>
                </p:cNvSpPr>
                <p:nvPr/>
              </p:nvSpPr>
              <p:spPr bwMode="auto">
                <a:xfrm>
                  <a:off x="1252" y="4250"/>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31" name="Group 90"/>
              <p:cNvGrpSpPr>
                <a:grpSpLocks/>
              </p:cNvGrpSpPr>
              <p:nvPr/>
            </p:nvGrpSpPr>
            <p:grpSpPr bwMode="auto">
              <a:xfrm>
                <a:off x="0" y="4768"/>
                <a:ext cx="554" cy="518"/>
                <a:chOff x="0" y="4768"/>
                <a:chExt cx="554" cy="518"/>
              </a:xfrm>
            </p:grpSpPr>
            <p:sp>
              <p:nvSpPr>
                <p:cNvPr id="51265" name="Rectangle 29"/>
                <p:cNvSpPr>
                  <a:spLocks noChangeArrowheads="1"/>
                </p:cNvSpPr>
                <p:nvPr/>
              </p:nvSpPr>
              <p:spPr bwMode="auto">
                <a:xfrm>
                  <a:off x="43" y="4768"/>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Vitellius</a:t>
                  </a:r>
                </a:p>
                <a:p>
                  <a:pPr fontAlgn="base">
                    <a:spcBef>
                      <a:spcPct val="0"/>
                    </a:spcBef>
                    <a:spcAft>
                      <a:spcPct val="0"/>
                    </a:spcAft>
                  </a:pPr>
                  <a:endParaRPr lang="en-US" altLang="en-US" sz="2400" smtClean="0">
                    <a:solidFill>
                      <a:srgbClr val="FFFF00"/>
                    </a:solidFill>
                    <a:latin typeface="Times New Roman" pitchFamily="18" charset="0"/>
                  </a:endParaRPr>
                </a:p>
              </p:txBody>
            </p:sp>
            <p:sp>
              <p:nvSpPr>
                <p:cNvPr id="51266" name="Rectangle 89"/>
                <p:cNvSpPr>
                  <a:spLocks noChangeArrowheads="1"/>
                </p:cNvSpPr>
                <p:nvPr/>
              </p:nvSpPr>
              <p:spPr bwMode="auto">
                <a:xfrm>
                  <a:off x="0" y="4768"/>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32" name="Group 92"/>
              <p:cNvGrpSpPr>
                <a:grpSpLocks/>
              </p:cNvGrpSpPr>
              <p:nvPr/>
            </p:nvGrpSpPr>
            <p:grpSpPr bwMode="auto">
              <a:xfrm>
                <a:off x="554" y="4768"/>
                <a:ext cx="698" cy="518"/>
                <a:chOff x="554" y="4768"/>
                <a:chExt cx="698" cy="518"/>
              </a:xfrm>
            </p:grpSpPr>
            <p:sp>
              <p:nvSpPr>
                <p:cNvPr id="51263" name="Rectangle 30"/>
                <p:cNvSpPr>
                  <a:spLocks noChangeArrowheads="1"/>
                </p:cNvSpPr>
                <p:nvPr/>
              </p:nvSpPr>
              <p:spPr bwMode="auto">
                <a:xfrm>
                  <a:off x="597" y="4768"/>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69 AD-70 AD</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264" name="Rectangle 91"/>
                <p:cNvSpPr>
                  <a:spLocks noChangeArrowheads="1"/>
                </p:cNvSpPr>
                <p:nvPr/>
              </p:nvSpPr>
              <p:spPr bwMode="auto">
                <a:xfrm>
                  <a:off x="554" y="4768"/>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33" name="Group 94"/>
              <p:cNvGrpSpPr>
                <a:grpSpLocks/>
              </p:cNvGrpSpPr>
              <p:nvPr/>
            </p:nvGrpSpPr>
            <p:grpSpPr bwMode="auto">
              <a:xfrm>
                <a:off x="1252" y="4768"/>
                <a:ext cx="1562" cy="518"/>
                <a:chOff x="1252" y="4768"/>
                <a:chExt cx="1562" cy="518"/>
              </a:xfrm>
            </p:grpSpPr>
            <p:sp>
              <p:nvSpPr>
                <p:cNvPr id="51261" name="Rectangle 31"/>
                <p:cNvSpPr>
                  <a:spLocks noChangeArrowheads="1"/>
                </p:cNvSpPr>
                <p:nvPr/>
              </p:nvSpPr>
              <p:spPr bwMode="auto">
                <a:xfrm>
                  <a:off x="1295" y="4768"/>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One of the three…</a:t>
                  </a:r>
                </a:p>
                <a:p>
                  <a:pPr fontAlgn="base">
                    <a:spcBef>
                      <a:spcPct val="0"/>
                    </a:spcBef>
                    <a:spcAft>
                      <a:spcPct val="0"/>
                    </a:spcAft>
                  </a:pPr>
                  <a:endParaRPr lang="en-US" altLang="en-US" sz="2400" smtClean="0">
                    <a:solidFill>
                      <a:srgbClr val="FFFF00"/>
                    </a:solidFill>
                    <a:latin typeface="Times New Roman" pitchFamily="18" charset="0"/>
                  </a:endParaRPr>
                </a:p>
              </p:txBody>
            </p:sp>
            <p:sp>
              <p:nvSpPr>
                <p:cNvPr id="51262" name="Rectangle 93"/>
                <p:cNvSpPr>
                  <a:spLocks noChangeArrowheads="1"/>
                </p:cNvSpPr>
                <p:nvPr/>
              </p:nvSpPr>
              <p:spPr bwMode="auto">
                <a:xfrm>
                  <a:off x="1252" y="4768"/>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34" name="Group 96"/>
              <p:cNvGrpSpPr>
                <a:grpSpLocks/>
              </p:cNvGrpSpPr>
              <p:nvPr/>
            </p:nvGrpSpPr>
            <p:grpSpPr bwMode="auto">
              <a:xfrm>
                <a:off x="0" y="5286"/>
                <a:ext cx="554" cy="518"/>
                <a:chOff x="0" y="5286"/>
                <a:chExt cx="554" cy="518"/>
              </a:xfrm>
            </p:grpSpPr>
            <p:sp>
              <p:nvSpPr>
                <p:cNvPr id="51259" name="Rectangle 32"/>
                <p:cNvSpPr>
                  <a:spLocks noChangeArrowheads="1"/>
                </p:cNvSpPr>
                <p:nvPr/>
              </p:nvSpPr>
              <p:spPr bwMode="auto">
                <a:xfrm>
                  <a:off x="43" y="5286"/>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Vespasian</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260" name="Rectangle 95"/>
                <p:cNvSpPr>
                  <a:spLocks noChangeArrowheads="1"/>
                </p:cNvSpPr>
                <p:nvPr/>
              </p:nvSpPr>
              <p:spPr bwMode="auto">
                <a:xfrm>
                  <a:off x="0" y="5286"/>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35" name="Group 98"/>
              <p:cNvGrpSpPr>
                <a:grpSpLocks/>
              </p:cNvGrpSpPr>
              <p:nvPr/>
            </p:nvGrpSpPr>
            <p:grpSpPr bwMode="auto">
              <a:xfrm>
                <a:off x="554" y="5286"/>
                <a:ext cx="698" cy="518"/>
                <a:chOff x="554" y="5286"/>
                <a:chExt cx="698" cy="518"/>
              </a:xfrm>
            </p:grpSpPr>
            <p:sp>
              <p:nvSpPr>
                <p:cNvPr id="51257" name="Rectangle 33"/>
                <p:cNvSpPr>
                  <a:spLocks noChangeArrowheads="1"/>
                </p:cNvSpPr>
                <p:nvPr/>
              </p:nvSpPr>
              <p:spPr bwMode="auto">
                <a:xfrm>
                  <a:off x="597" y="5286"/>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69 AD-79 AD</a:t>
                  </a:r>
                </a:p>
                <a:p>
                  <a:pPr fontAlgn="base">
                    <a:spcBef>
                      <a:spcPct val="0"/>
                    </a:spcBef>
                    <a:spcAft>
                      <a:spcPct val="0"/>
                    </a:spcAft>
                  </a:pPr>
                  <a:endParaRPr lang="en-US" altLang="en-US" sz="2400" smtClean="0">
                    <a:solidFill>
                      <a:srgbClr val="FFFF00"/>
                    </a:solidFill>
                    <a:latin typeface="Times New Roman" pitchFamily="18" charset="0"/>
                  </a:endParaRPr>
                </a:p>
              </p:txBody>
            </p:sp>
            <p:sp>
              <p:nvSpPr>
                <p:cNvPr id="51258" name="Rectangle 97"/>
                <p:cNvSpPr>
                  <a:spLocks noChangeArrowheads="1"/>
                </p:cNvSpPr>
                <p:nvPr/>
              </p:nvSpPr>
              <p:spPr bwMode="auto">
                <a:xfrm>
                  <a:off x="554" y="5286"/>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36" name="Group 100"/>
              <p:cNvGrpSpPr>
                <a:grpSpLocks/>
              </p:cNvGrpSpPr>
              <p:nvPr/>
            </p:nvGrpSpPr>
            <p:grpSpPr bwMode="auto">
              <a:xfrm>
                <a:off x="1252" y="5286"/>
                <a:ext cx="1562" cy="518"/>
                <a:chOff x="1252" y="5286"/>
                <a:chExt cx="1562" cy="518"/>
              </a:xfrm>
            </p:grpSpPr>
            <p:sp>
              <p:nvSpPr>
                <p:cNvPr id="51255" name="Rectangle 34"/>
                <p:cNvSpPr>
                  <a:spLocks noChangeArrowheads="1"/>
                </p:cNvSpPr>
                <p:nvPr/>
              </p:nvSpPr>
              <p:spPr bwMode="auto">
                <a:xfrm>
                  <a:off x="1295" y="5286"/>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Attack on Jerusalem</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256" name="Rectangle 99"/>
                <p:cNvSpPr>
                  <a:spLocks noChangeArrowheads="1"/>
                </p:cNvSpPr>
                <p:nvPr/>
              </p:nvSpPr>
              <p:spPr bwMode="auto">
                <a:xfrm>
                  <a:off x="1252" y="5286"/>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37" name="Group 102"/>
              <p:cNvGrpSpPr>
                <a:grpSpLocks/>
              </p:cNvGrpSpPr>
              <p:nvPr/>
            </p:nvGrpSpPr>
            <p:grpSpPr bwMode="auto">
              <a:xfrm>
                <a:off x="0" y="5804"/>
                <a:ext cx="554" cy="518"/>
                <a:chOff x="0" y="5804"/>
                <a:chExt cx="554" cy="518"/>
              </a:xfrm>
            </p:grpSpPr>
            <p:sp>
              <p:nvSpPr>
                <p:cNvPr id="51253" name="Rectangle 35"/>
                <p:cNvSpPr>
                  <a:spLocks noChangeArrowheads="1"/>
                </p:cNvSpPr>
                <p:nvPr/>
              </p:nvSpPr>
              <p:spPr bwMode="auto">
                <a:xfrm>
                  <a:off x="43" y="5804"/>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Titus</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254" name="Rectangle 101"/>
                <p:cNvSpPr>
                  <a:spLocks noChangeArrowheads="1"/>
                </p:cNvSpPr>
                <p:nvPr/>
              </p:nvSpPr>
              <p:spPr bwMode="auto">
                <a:xfrm>
                  <a:off x="0" y="5804"/>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38" name="Group 104"/>
              <p:cNvGrpSpPr>
                <a:grpSpLocks/>
              </p:cNvGrpSpPr>
              <p:nvPr/>
            </p:nvGrpSpPr>
            <p:grpSpPr bwMode="auto">
              <a:xfrm>
                <a:off x="554" y="5804"/>
                <a:ext cx="698" cy="518"/>
                <a:chOff x="554" y="5804"/>
                <a:chExt cx="698" cy="518"/>
              </a:xfrm>
            </p:grpSpPr>
            <p:sp>
              <p:nvSpPr>
                <p:cNvPr id="51251" name="Rectangle 36"/>
                <p:cNvSpPr>
                  <a:spLocks noChangeArrowheads="1"/>
                </p:cNvSpPr>
                <p:nvPr/>
              </p:nvSpPr>
              <p:spPr bwMode="auto">
                <a:xfrm>
                  <a:off x="597" y="5804"/>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79 AD-81 AD</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252" name="Rectangle 103"/>
                <p:cNvSpPr>
                  <a:spLocks noChangeArrowheads="1"/>
                </p:cNvSpPr>
                <p:nvPr/>
              </p:nvSpPr>
              <p:spPr bwMode="auto">
                <a:xfrm>
                  <a:off x="554" y="5804"/>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39" name="Group 106"/>
              <p:cNvGrpSpPr>
                <a:grpSpLocks/>
              </p:cNvGrpSpPr>
              <p:nvPr/>
            </p:nvGrpSpPr>
            <p:grpSpPr bwMode="auto">
              <a:xfrm>
                <a:off x="1252" y="5804"/>
                <a:ext cx="1562" cy="518"/>
                <a:chOff x="1252" y="5804"/>
                <a:chExt cx="1562" cy="518"/>
              </a:xfrm>
            </p:grpSpPr>
            <p:sp>
              <p:nvSpPr>
                <p:cNvPr id="51249" name="Rectangle 37"/>
                <p:cNvSpPr>
                  <a:spLocks noChangeArrowheads="1"/>
                </p:cNvSpPr>
                <p:nvPr/>
              </p:nvSpPr>
              <p:spPr bwMode="auto">
                <a:xfrm>
                  <a:off x="1295" y="5804"/>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The general who destroyed Jerusalem</a:t>
                  </a:r>
                </a:p>
                <a:p>
                  <a:pPr fontAlgn="base">
                    <a:spcBef>
                      <a:spcPct val="0"/>
                    </a:spcBef>
                    <a:spcAft>
                      <a:spcPct val="0"/>
                    </a:spcAft>
                  </a:pPr>
                  <a:endParaRPr lang="en-US" altLang="en-US" sz="2400" smtClean="0">
                    <a:solidFill>
                      <a:srgbClr val="FFFF00"/>
                    </a:solidFill>
                    <a:latin typeface="Times New Roman" pitchFamily="18" charset="0"/>
                  </a:endParaRPr>
                </a:p>
              </p:txBody>
            </p:sp>
            <p:sp>
              <p:nvSpPr>
                <p:cNvPr id="51250" name="Rectangle 105"/>
                <p:cNvSpPr>
                  <a:spLocks noChangeArrowheads="1"/>
                </p:cNvSpPr>
                <p:nvPr/>
              </p:nvSpPr>
              <p:spPr bwMode="auto">
                <a:xfrm>
                  <a:off x="1252" y="5804"/>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40" name="Group 108"/>
              <p:cNvGrpSpPr>
                <a:grpSpLocks/>
              </p:cNvGrpSpPr>
              <p:nvPr/>
            </p:nvGrpSpPr>
            <p:grpSpPr bwMode="auto">
              <a:xfrm>
                <a:off x="0" y="6322"/>
                <a:ext cx="554" cy="518"/>
                <a:chOff x="0" y="6322"/>
                <a:chExt cx="554" cy="518"/>
              </a:xfrm>
            </p:grpSpPr>
            <p:sp>
              <p:nvSpPr>
                <p:cNvPr id="51247" name="Rectangle 38"/>
                <p:cNvSpPr>
                  <a:spLocks noChangeArrowheads="1"/>
                </p:cNvSpPr>
                <p:nvPr/>
              </p:nvSpPr>
              <p:spPr bwMode="auto">
                <a:xfrm>
                  <a:off x="43" y="6322"/>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b="1" smtClean="0">
                      <a:solidFill>
                        <a:srgbClr val="FF6699"/>
                      </a:solidFill>
                      <a:latin typeface="Times New Roman" pitchFamily="18" charset="0"/>
                      <a:cs typeface="Times New Roman" pitchFamily="18" charset="0"/>
                    </a:rPr>
                    <a:t>Domitian</a:t>
                  </a:r>
                </a:p>
                <a:p>
                  <a:pPr fontAlgn="base">
                    <a:spcBef>
                      <a:spcPct val="0"/>
                    </a:spcBef>
                    <a:spcAft>
                      <a:spcPct val="0"/>
                    </a:spcAft>
                  </a:pPr>
                  <a:endParaRPr lang="en-US" altLang="en-US" sz="1600" b="1" smtClean="0">
                    <a:solidFill>
                      <a:srgbClr val="FFFF00"/>
                    </a:solidFill>
                    <a:latin typeface="Times New Roman" pitchFamily="18" charset="0"/>
                  </a:endParaRPr>
                </a:p>
              </p:txBody>
            </p:sp>
            <p:sp>
              <p:nvSpPr>
                <p:cNvPr id="51248" name="Rectangle 107"/>
                <p:cNvSpPr>
                  <a:spLocks noChangeArrowheads="1"/>
                </p:cNvSpPr>
                <p:nvPr/>
              </p:nvSpPr>
              <p:spPr bwMode="auto">
                <a:xfrm>
                  <a:off x="0" y="6322"/>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41" name="Group 110"/>
              <p:cNvGrpSpPr>
                <a:grpSpLocks/>
              </p:cNvGrpSpPr>
              <p:nvPr/>
            </p:nvGrpSpPr>
            <p:grpSpPr bwMode="auto">
              <a:xfrm>
                <a:off x="554" y="6322"/>
                <a:ext cx="698" cy="518"/>
                <a:chOff x="554" y="6322"/>
                <a:chExt cx="698" cy="518"/>
              </a:xfrm>
            </p:grpSpPr>
            <p:sp>
              <p:nvSpPr>
                <p:cNvPr id="51245" name="Rectangle 39"/>
                <p:cNvSpPr>
                  <a:spLocks noChangeArrowheads="1"/>
                </p:cNvSpPr>
                <p:nvPr/>
              </p:nvSpPr>
              <p:spPr bwMode="auto">
                <a:xfrm>
                  <a:off x="597" y="6322"/>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FFFF00"/>
                      </a:solidFill>
                      <a:latin typeface="Times New Roman" pitchFamily="18" charset="0"/>
                      <a:cs typeface="Times New Roman" pitchFamily="18" charset="0"/>
                    </a:rPr>
                    <a:t>81 AD-96 AD</a:t>
                  </a:r>
                </a:p>
                <a:p>
                  <a:pPr fontAlgn="base">
                    <a:spcBef>
                      <a:spcPct val="0"/>
                    </a:spcBef>
                    <a:spcAft>
                      <a:spcPct val="0"/>
                    </a:spcAft>
                  </a:pPr>
                  <a:endParaRPr lang="en-US" altLang="en-US" sz="1600" smtClean="0">
                    <a:solidFill>
                      <a:srgbClr val="FFFF00"/>
                    </a:solidFill>
                    <a:latin typeface="Times New Roman" pitchFamily="18" charset="0"/>
                  </a:endParaRPr>
                </a:p>
              </p:txBody>
            </p:sp>
            <p:sp>
              <p:nvSpPr>
                <p:cNvPr id="51246" name="Rectangle 109"/>
                <p:cNvSpPr>
                  <a:spLocks noChangeArrowheads="1"/>
                </p:cNvSpPr>
                <p:nvPr/>
              </p:nvSpPr>
              <p:spPr bwMode="auto">
                <a:xfrm>
                  <a:off x="554" y="6322"/>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nvGrpSpPr>
              <p:cNvPr id="51242" name="Group 112"/>
              <p:cNvGrpSpPr>
                <a:grpSpLocks/>
              </p:cNvGrpSpPr>
              <p:nvPr/>
            </p:nvGrpSpPr>
            <p:grpSpPr bwMode="auto">
              <a:xfrm>
                <a:off x="1252" y="6322"/>
                <a:ext cx="1562" cy="518"/>
                <a:chOff x="1252" y="6322"/>
                <a:chExt cx="1562" cy="518"/>
              </a:xfrm>
            </p:grpSpPr>
            <p:sp>
              <p:nvSpPr>
                <p:cNvPr id="51243" name="Rectangle 40"/>
                <p:cNvSpPr>
                  <a:spLocks noChangeArrowheads="1"/>
                </p:cNvSpPr>
                <p:nvPr/>
              </p:nvSpPr>
              <p:spPr bwMode="auto">
                <a:xfrm>
                  <a:off x="1295" y="6322"/>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b="1" smtClean="0">
                      <a:solidFill>
                        <a:srgbClr val="FF6699"/>
                      </a:solidFill>
                      <a:latin typeface="Times New Roman" pitchFamily="18" charset="0"/>
                      <a:cs typeface="Times New Roman" pitchFamily="18" charset="0"/>
                    </a:rPr>
                    <a:t>First Systematic Persecutor of the Church</a:t>
                  </a:r>
                </a:p>
                <a:p>
                  <a:pPr fontAlgn="base">
                    <a:spcBef>
                      <a:spcPct val="0"/>
                    </a:spcBef>
                    <a:spcAft>
                      <a:spcPct val="0"/>
                    </a:spcAft>
                  </a:pPr>
                  <a:endParaRPr lang="en-US" altLang="en-US" sz="2400" smtClean="0">
                    <a:solidFill>
                      <a:srgbClr val="FFFF00"/>
                    </a:solidFill>
                    <a:latin typeface="Times New Roman" pitchFamily="18" charset="0"/>
                  </a:endParaRPr>
                </a:p>
              </p:txBody>
            </p:sp>
            <p:sp>
              <p:nvSpPr>
                <p:cNvPr id="51244" name="Rectangle 111"/>
                <p:cNvSpPr>
                  <a:spLocks noChangeArrowheads="1"/>
                </p:cNvSpPr>
                <p:nvPr/>
              </p:nvSpPr>
              <p:spPr bwMode="auto">
                <a:xfrm>
                  <a:off x="1252" y="6322"/>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grpSp>
        <p:sp>
          <p:nvSpPr>
            <p:cNvPr id="51206" name="Rectangle 114"/>
            <p:cNvSpPr>
              <a:spLocks noChangeArrowheads="1"/>
            </p:cNvSpPr>
            <p:nvPr/>
          </p:nvSpPr>
          <p:spPr bwMode="auto">
            <a:xfrm>
              <a:off x="-3" y="506"/>
              <a:ext cx="2820" cy="6337"/>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FFFFFF"/>
                </a:solidFill>
              </a:endParaRPr>
            </a:p>
          </p:txBody>
        </p:sp>
      </p:grpSp>
      <p:sp>
        <p:nvSpPr>
          <p:cNvPr id="51204" name="Rectangle 116"/>
          <p:cNvSpPr>
            <a:spLocks noChangeArrowheads="1"/>
          </p:cNvSpPr>
          <p:nvPr/>
        </p:nvSpPr>
        <p:spPr bwMode="auto">
          <a:xfrm>
            <a:off x="3175" y="8548688"/>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28600" algn="l"/>
                <a:tab pos="457200" algn="l"/>
              </a:tabLst>
              <a:defRPr>
                <a:solidFill>
                  <a:schemeClr val="tx1"/>
                </a:solidFill>
                <a:latin typeface="Verdana" pitchFamily="34" charset="0"/>
                <a:cs typeface="Arial" charset="0"/>
              </a:defRPr>
            </a:lvl1pPr>
            <a:lvl2pPr marL="742950" indent="-285750" eaLnBrk="0" hangingPunct="0">
              <a:tabLst>
                <a:tab pos="228600" algn="l"/>
                <a:tab pos="457200" algn="l"/>
              </a:tabLst>
              <a:defRPr>
                <a:solidFill>
                  <a:schemeClr val="tx1"/>
                </a:solidFill>
                <a:latin typeface="Verdana" pitchFamily="34" charset="0"/>
                <a:cs typeface="Arial" charset="0"/>
              </a:defRPr>
            </a:lvl2pPr>
            <a:lvl3pPr marL="1143000" indent="-228600" eaLnBrk="0" hangingPunct="0">
              <a:tabLst>
                <a:tab pos="228600" algn="l"/>
                <a:tab pos="457200" algn="l"/>
              </a:tabLst>
              <a:defRPr>
                <a:solidFill>
                  <a:schemeClr val="tx1"/>
                </a:solidFill>
                <a:latin typeface="Verdana" pitchFamily="34" charset="0"/>
                <a:cs typeface="Arial" charset="0"/>
              </a:defRPr>
            </a:lvl3pPr>
            <a:lvl4pPr marL="1600200" indent="-228600" eaLnBrk="0" hangingPunct="0">
              <a:tabLst>
                <a:tab pos="228600" algn="l"/>
                <a:tab pos="457200" algn="l"/>
              </a:tabLst>
              <a:defRPr>
                <a:solidFill>
                  <a:schemeClr val="tx1"/>
                </a:solidFill>
                <a:latin typeface="Verdana" pitchFamily="34" charset="0"/>
                <a:cs typeface="Arial" charset="0"/>
              </a:defRPr>
            </a:lvl4pPr>
            <a:lvl5pPr marL="2057400" indent="-228600" eaLnBrk="0" hangingPunct="0">
              <a:tabLst>
                <a:tab pos="228600" algn="l"/>
                <a:tab pos="457200" algn="l"/>
              </a:tabLst>
              <a:defRPr>
                <a:solidFill>
                  <a:schemeClr val="tx1"/>
                </a:solidFill>
                <a:latin typeface="Verdana" pitchFamily="34" charset="0"/>
                <a:cs typeface="Arial" charset="0"/>
              </a:defRPr>
            </a:lvl5pPr>
            <a:lvl6pPr marL="2514600" indent="-228600" eaLnBrk="0" fontAlgn="base" hangingPunct="0">
              <a:spcBef>
                <a:spcPct val="0"/>
              </a:spcBef>
              <a:spcAft>
                <a:spcPct val="0"/>
              </a:spcAft>
              <a:tabLst>
                <a:tab pos="228600" algn="l"/>
                <a:tab pos="457200" algn="l"/>
              </a:tabLst>
              <a:defRPr>
                <a:solidFill>
                  <a:schemeClr val="tx1"/>
                </a:solidFill>
                <a:latin typeface="Verdana" pitchFamily="34" charset="0"/>
                <a:cs typeface="Arial" charset="0"/>
              </a:defRPr>
            </a:lvl6pPr>
            <a:lvl7pPr marL="2971800" indent="-228600" eaLnBrk="0" fontAlgn="base" hangingPunct="0">
              <a:spcBef>
                <a:spcPct val="0"/>
              </a:spcBef>
              <a:spcAft>
                <a:spcPct val="0"/>
              </a:spcAft>
              <a:tabLst>
                <a:tab pos="228600" algn="l"/>
                <a:tab pos="457200" algn="l"/>
              </a:tabLst>
              <a:defRPr>
                <a:solidFill>
                  <a:schemeClr val="tx1"/>
                </a:solidFill>
                <a:latin typeface="Verdana" pitchFamily="34" charset="0"/>
                <a:cs typeface="Arial" charset="0"/>
              </a:defRPr>
            </a:lvl7pPr>
            <a:lvl8pPr marL="3429000" indent="-228600" eaLnBrk="0" fontAlgn="base" hangingPunct="0">
              <a:spcBef>
                <a:spcPct val="0"/>
              </a:spcBef>
              <a:spcAft>
                <a:spcPct val="0"/>
              </a:spcAft>
              <a:tabLst>
                <a:tab pos="228600" algn="l"/>
                <a:tab pos="457200" algn="l"/>
              </a:tabLst>
              <a:defRPr>
                <a:solidFill>
                  <a:schemeClr val="tx1"/>
                </a:solidFill>
                <a:latin typeface="Verdana" pitchFamily="34" charset="0"/>
                <a:cs typeface="Arial" charset="0"/>
              </a:defRPr>
            </a:lvl8pPr>
            <a:lvl9pPr marL="3886200" indent="-228600" eaLnBrk="0" fontAlgn="base" hangingPunct="0">
              <a:spcBef>
                <a:spcPct val="0"/>
              </a:spcBef>
              <a:spcAft>
                <a:spcPct val="0"/>
              </a:spcAft>
              <a:tabLst>
                <a:tab pos="228600" algn="l"/>
                <a:tab pos="457200" algn="l"/>
              </a:tabLst>
              <a:defRPr>
                <a:solidFill>
                  <a:schemeClr val="tx1"/>
                </a:solidFill>
                <a:latin typeface="Verdana" pitchFamily="34" charset="0"/>
                <a:cs typeface="Arial" charset="0"/>
              </a:defRPr>
            </a:lvl9pPr>
          </a:lstStyle>
          <a:p>
            <a:pPr algn="just" eaLnBrk="1" fontAlgn="base" hangingPunct="1">
              <a:spcBef>
                <a:spcPct val="0"/>
              </a:spcBef>
              <a:spcAft>
                <a:spcPct val="0"/>
              </a:spcAft>
            </a:pPr>
            <a:r>
              <a:rPr lang="en-US" altLang="en-US" sz="1100" smtClean="0">
                <a:solidFill>
                  <a:srgbClr val="FFFFFF"/>
                </a:solidFill>
                <a:latin typeface="Times New Roman" pitchFamily="18" charset="0"/>
                <a:cs typeface="Times New Roman" pitchFamily="18" charset="0"/>
              </a:rPr>
              <a:t> </a:t>
            </a:r>
          </a:p>
          <a:p>
            <a:pPr fontAlgn="base">
              <a:spcBef>
                <a:spcPct val="0"/>
              </a:spcBef>
              <a:spcAft>
                <a:spcPct val="0"/>
              </a:spcAft>
            </a:pPr>
            <a:endParaRPr lang="en-US" altLang="en-US" sz="2400" smtClean="0">
              <a:solidFill>
                <a:srgbClr val="FFFFFF"/>
              </a:solidFill>
              <a:latin typeface="Times New Roman" pitchFamily="18" charset="0"/>
            </a:endParaRPr>
          </a:p>
        </p:txBody>
      </p:sp>
    </p:spTree>
    <p:extLst>
      <p:ext uri="{BB962C8B-B14F-4D97-AF65-F5344CB8AC3E}">
        <p14:creationId xmlns:p14="http://schemas.microsoft.com/office/powerpoint/2010/main" val="213863911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base" hangingPunct="1">
              <a:spcBef>
                <a:spcPct val="0"/>
              </a:spcBef>
              <a:spcAft>
                <a:spcPct val="0"/>
              </a:spcAft>
            </a:pPr>
            <a:r>
              <a:rPr lang="en-US" altLang="en-US" sz="3200" b="1" smtClean="0">
                <a:solidFill>
                  <a:srgbClr val="FFFF00"/>
                </a:solidFill>
                <a:latin typeface="Times New Roman" pitchFamily="18" charset="0"/>
                <a:cs typeface="Times New Roman" pitchFamily="18" charset="0"/>
              </a:rPr>
              <a:t>Domitian (</a:t>
            </a:r>
            <a:r>
              <a:rPr lang="en-US" altLang="en-US" sz="3200" b="1" i="1" smtClean="0">
                <a:solidFill>
                  <a:srgbClr val="FFFF00"/>
                </a:solidFill>
                <a:latin typeface="Times New Roman" pitchFamily="18" charset="0"/>
                <a:cs typeface="Times New Roman" pitchFamily="18" charset="0"/>
              </a:rPr>
              <a:t>c. </a:t>
            </a:r>
            <a:r>
              <a:rPr lang="en-US" altLang="en-US" sz="3200" b="1" smtClean="0">
                <a:solidFill>
                  <a:srgbClr val="FFFF00"/>
                </a:solidFill>
                <a:latin typeface="Times New Roman" pitchFamily="18" charset="0"/>
                <a:cs typeface="Times New Roman" pitchFamily="18" charset="0"/>
              </a:rPr>
              <a:t>81-96 AD)</a:t>
            </a:r>
            <a:endParaRPr lang="en-US" altLang="en-US" sz="3200" smtClean="0">
              <a:solidFill>
                <a:srgbClr val="FFFF00"/>
              </a:solidFill>
              <a:latin typeface="Times New Roman" pitchFamily="18" charset="0"/>
            </a:endParaRPr>
          </a:p>
        </p:txBody>
      </p:sp>
      <p:pic>
        <p:nvPicPr>
          <p:cNvPr id="52227" name="Picture 2" descr="Domit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28800"/>
            <a:ext cx="33242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877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Detailed Outline  </a:t>
            </a:r>
            <a:br>
              <a:rPr lang="en-US" sz="2800" b="1" dirty="0" smtClean="0"/>
            </a:br>
            <a:r>
              <a:rPr lang="en-US" sz="2800" b="1" dirty="0" smtClean="0"/>
              <a:t>I. Jerusalem Must Fall</a:t>
            </a:r>
            <a:endParaRPr lang="en-US" sz="2800" b="1" dirty="0"/>
          </a:p>
        </p:txBody>
      </p:sp>
      <p:sp>
        <p:nvSpPr>
          <p:cNvPr id="3" name="Content Placeholder 2"/>
          <p:cNvSpPr>
            <a:spLocks noGrp="1"/>
          </p:cNvSpPr>
          <p:nvPr>
            <p:ph idx="1"/>
          </p:nvPr>
        </p:nvSpPr>
        <p:spPr>
          <a:xfrm>
            <a:off x="457200" y="1752600"/>
            <a:ext cx="8458200" cy="4373563"/>
          </a:xfrm>
        </p:spPr>
        <p:txBody>
          <a:bodyPr>
            <a:normAutofit/>
          </a:bodyPr>
          <a:lstStyle/>
          <a:p>
            <a:pPr marL="114300" indent="0">
              <a:buNone/>
            </a:pPr>
            <a:r>
              <a:rPr lang="en-US" sz="2000" b="1" dirty="0" err="1"/>
              <a:t>Ch</a:t>
            </a:r>
            <a:r>
              <a:rPr lang="en-US" sz="2000" b="1" dirty="0"/>
              <a:t> 1-3  Vision and Commission of Ezekiel</a:t>
            </a:r>
          </a:p>
          <a:p>
            <a:pPr marL="114300" indent="0">
              <a:buNone/>
            </a:pPr>
            <a:r>
              <a:rPr lang="en-US" sz="2000" b="1" dirty="0" err="1"/>
              <a:t>Ch</a:t>
            </a:r>
            <a:r>
              <a:rPr lang="en-US" sz="2000" b="1" dirty="0"/>
              <a:t> 4  Ezekiel acts out the destruction of Jerusalem</a:t>
            </a:r>
          </a:p>
          <a:p>
            <a:pPr marL="114300" indent="0">
              <a:buNone/>
            </a:pPr>
            <a:r>
              <a:rPr lang="en-US" sz="2000" b="1" dirty="0" err="1"/>
              <a:t>Ch</a:t>
            </a:r>
            <a:r>
              <a:rPr lang="en-US" sz="2000" b="1" dirty="0"/>
              <a:t> 5  A haircut and its meaning</a:t>
            </a:r>
          </a:p>
          <a:p>
            <a:pPr marL="114300" indent="0">
              <a:buNone/>
            </a:pPr>
            <a:r>
              <a:rPr lang="en-US" sz="2000" b="1" dirty="0" err="1"/>
              <a:t>Ch</a:t>
            </a:r>
            <a:r>
              <a:rPr lang="en-US" sz="2000" b="1" dirty="0"/>
              <a:t> 6-7  Idolatry of Judah</a:t>
            </a:r>
          </a:p>
          <a:p>
            <a:pPr marL="114300" indent="0">
              <a:buNone/>
            </a:pPr>
            <a:r>
              <a:rPr lang="en-US" sz="2000" b="1" dirty="0" err="1"/>
              <a:t>Ch</a:t>
            </a:r>
            <a:r>
              <a:rPr lang="en-US" sz="2000" b="1" dirty="0"/>
              <a:t> 8-11  The necessity of the destruction of Jerusalem and Judah</a:t>
            </a:r>
          </a:p>
          <a:p>
            <a:pPr marL="114300" indent="0">
              <a:buNone/>
            </a:pPr>
            <a:r>
              <a:rPr lang="en-US" sz="2000" b="1" dirty="0" err="1"/>
              <a:t>Ch</a:t>
            </a:r>
            <a:r>
              <a:rPr lang="en-US" sz="2000" b="1" dirty="0"/>
              <a:t> 12 Signs and warning of judgment</a:t>
            </a:r>
          </a:p>
          <a:p>
            <a:pPr marL="114300" indent="0">
              <a:buNone/>
            </a:pPr>
            <a:r>
              <a:rPr lang="en-US" sz="2000" b="1" dirty="0" err="1"/>
              <a:t>Ch</a:t>
            </a:r>
            <a:r>
              <a:rPr lang="en-US" sz="2000" b="1" dirty="0"/>
              <a:t> 13 False prophets</a:t>
            </a:r>
          </a:p>
          <a:p>
            <a:pPr marL="114300" indent="0">
              <a:buNone/>
            </a:pPr>
            <a:r>
              <a:rPr lang="en-US" sz="2000" b="1" dirty="0" err="1"/>
              <a:t>Ch</a:t>
            </a:r>
            <a:r>
              <a:rPr lang="en-US" sz="2000" b="1" dirty="0"/>
              <a:t> 14 God, the righteous judge</a:t>
            </a:r>
          </a:p>
          <a:p>
            <a:pPr marL="114300" indent="0">
              <a:buNone/>
            </a:pPr>
            <a:r>
              <a:rPr lang="en-US" sz="2000" b="1" dirty="0" err="1"/>
              <a:t>Ch</a:t>
            </a:r>
            <a:r>
              <a:rPr lang="en-US" sz="2000" b="1" dirty="0"/>
              <a:t> 15  The parable of the useless vine</a:t>
            </a:r>
          </a:p>
          <a:p>
            <a:pPr marL="114300" indent="0">
              <a:buNone/>
            </a:pPr>
            <a:r>
              <a:rPr lang="en-US" sz="2000" b="1" dirty="0" err="1"/>
              <a:t>Ch</a:t>
            </a:r>
            <a:r>
              <a:rPr lang="en-US" sz="2000" b="1" dirty="0"/>
              <a:t> 16 Shameful history</a:t>
            </a:r>
          </a:p>
          <a:p>
            <a:pPr marL="114300" indent="0">
              <a:buNone/>
            </a:pPr>
            <a:endParaRPr lang="en-US" sz="2000" dirty="0"/>
          </a:p>
        </p:txBody>
      </p:sp>
    </p:spTree>
    <p:extLst>
      <p:ext uri="{BB962C8B-B14F-4D97-AF65-F5344CB8AC3E}">
        <p14:creationId xmlns:p14="http://schemas.microsoft.com/office/powerpoint/2010/main" val="16436672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s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37338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6"/>
          <p:cNvSpPr txBox="1">
            <a:spLocks noChangeArrowheads="1"/>
          </p:cNvSpPr>
          <p:nvPr/>
        </p:nvSpPr>
        <p:spPr bwMode="auto">
          <a:xfrm>
            <a:off x="304800" y="5181600"/>
            <a:ext cx="342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fontAlgn="base">
              <a:spcBef>
                <a:spcPct val="50000"/>
              </a:spcBef>
              <a:spcAft>
                <a:spcPct val="0"/>
              </a:spcAft>
            </a:pPr>
            <a:r>
              <a:rPr lang="en-US" altLang="en-US" sz="2400" smtClean="0">
                <a:solidFill>
                  <a:srgbClr val="FFFFFF"/>
                </a:solidFill>
              </a:rPr>
              <a:t>Ancient Susa and the Ulai Canal</a:t>
            </a:r>
          </a:p>
        </p:txBody>
      </p:sp>
      <p:sp>
        <p:nvSpPr>
          <p:cNvPr id="53252" name="Text Box 7"/>
          <p:cNvSpPr txBox="1">
            <a:spLocks noChangeArrowheads="1"/>
          </p:cNvSpPr>
          <p:nvPr/>
        </p:nvSpPr>
        <p:spPr bwMode="auto">
          <a:xfrm>
            <a:off x="381000" y="6858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fontAlgn="base">
              <a:spcBef>
                <a:spcPct val="50000"/>
              </a:spcBef>
              <a:spcAft>
                <a:spcPct val="0"/>
              </a:spcAft>
            </a:pPr>
            <a:r>
              <a:rPr lang="en-US" altLang="en-US" sz="2800" smtClean="0">
                <a:solidFill>
                  <a:srgbClr val="FFFF00"/>
                </a:solidFill>
              </a:rPr>
              <a:t>Daniel Chapter Eight: A Ram and a Goat</a:t>
            </a:r>
          </a:p>
        </p:txBody>
      </p:sp>
      <p:pic>
        <p:nvPicPr>
          <p:cNvPr id="53253" name="Picture 9" descr="ArchersSu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752600"/>
            <a:ext cx="33909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7026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0" y="609600"/>
            <a:ext cx="91440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base" hangingPunct="1">
              <a:spcBef>
                <a:spcPct val="0"/>
              </a:spcBef>
              <a:spcAft>
                <a:spcPct val="0"/>
              </a:spcAft>
            </a:pPr>
            <a:r>
              <a:rPr lang="en-US" altLang="en-US" sz="2400" b="1" smtClean="0">
                <a:solidFill>
                  <a:srgbClr val="FFFFFF"/>
                </a:solidFill>
                <a:latin typeface="Times New Roman" pitchFamily="18" charset="0"/>
                <a:cs typeface="Times New Roman" pitchFamily="18" charset="0"/>
              </a:rPr>
              <a:t> </a:t>
            </a:r>
            <a:r>
              <a:rPr lang="en-US" altLang="en-US" sz="2800" b="1" smtClean="0">
                <a:solidFill>
                  <a:srgbClr val="FFFF00"/>
                </a:solidFill>
                <a:latin typeface="Times New Roman" pitchFamily="18" charset="0"/>
                <a:cs typeface="Times New Roman" pitchFamily="18" charset="0"/>
              </a:rPr>
              <a:t>Alexander the Great</a:t>
            </a:r>
          </a:p>
          <a:p>
            <a:pPr algn="ctr" fontAlgn="base">
              <a:spcBef>
                <a:spcPct val="0"/>
              </a:spcBef>
              <a:spcAft>
                <a:spcPct val="0"/>
              </a:spcAft>
            </a:pPr>
            <a:r>
              <a:rPr lang="en-US" altLang="en-US" sz="2400" b="1" smtClean="0">
                <a:solidFill>
                  <a:srgbClr val="FFFF00"/>
                </a:solidFill>
                <a:latin typeface="Times New Roman" pitchFamily="18" charset="0"/>
              </a:rPr>
              <a:t>Died “at the height of his power” at the age of 35</a:t>
            </a:r>
          </a:p>
        </p:txBody>
      </p:sp>
      <p:pic>
        <p:nvPicPr>
          <p:cNvPr id="54275" name="Picture 2" descr="Alexander the Great 1 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27813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Alexander the Great Co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743200"/>
            <a:ext cx="2466975" cy="23812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45215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pPr eaLnBrk="1" hangingPunct="1"/>
            <a:r>
              <a:rPr lang="en-US" altLang="en-US" sz="2800" b="1" smtClean="0">
                <a:solidFill>
                  <a:schemeClr val="tx1"/>
                </a:solidFill>
                <a:effectLst/>
              </a:rPr>
              <a:t>The Four Horns of Daniel Seven</a:t>
            </a:r>
            <a:r>
              <a:rPr lang="en-US" altLang="en-US" sz="4000" smtClean="0">
                <a:solidFill>
                  <a:schemeClr val="tx1"/>
                </a:solidFill>
                <a:effectLst/>
              </a:rPr>
              <a:t/>
            </a:r>
            <a:br>
              <a:rPr lang="en-US" altLang="en-US" sz="4000" smtClean="0">
                <a:solidFill>
                  <a:schemeClr val="tx1"/>
                </a:solidFill>
                <a:effectLst/>
              </a:rPr>
            </a:br>
            <a:endParaRPr lang="en-US" altLang="en-US" sz="4000" smtClean="0">
              <a:solidFill>
                <a:schemeClr val="tx1"/>
              </a:solidFill>
              <a:effectLst/>
            </a:endParaRPr>
          </a:p>
        </p:txBody>
      </p:sp>
      <p:graphicFrame>
        <p:nvGraphicFramePr>
          <p:cNvPr id="142409" name="Group 73"/>
          <p:cNvGraphicFramePr>
            <a:graphicFrameLocks noGrp="1"/>
          </p:cNvGraphicFramePr>
          <p:nvPr/>
        </p:nvGraphicFramePr>
        <p:xfrm>
          <a:off x="1828800" y="1676400"/>
          <a:ext cx="6248400" cy="4638676"/>
        </p:xfrm>
        <a:graphic>
          <a:graphicData uri="http://schemas.openxmlformats.org/drawingml/2006/table">
            <a:tbl>
              <a:tblPr/>
              <a:tblGrid>
                <a:gridCol w="1851025"/>
                <a:gridCol w="4397375"/>
              </a:tblGrid>
              <a:tr h="990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Horn (King)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Territory Ruled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12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Antigonus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The East. From Syria to India.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2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Cassander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The West. Macedonia and Greece.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12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Lysimachus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The North. Thrace and Asia Minor.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2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Ptolemy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The South. Egypt and Palestine.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549339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1143000" y="3048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2800" smtClean="0">
                <a:solidFill>
                  <a:srgbClr val="FFFF00"/>
                </a:solidFill>
                <a:latin typeface="Times New Roman" pitchFamily="18" charset="0"/>
                <a:cs typeface="Times New Roman" pitchFamily="18" charset="0"/>
              </a:rPr>
              <a:t>Daniel 8:  The Abomination of Desolation</a:t>
            </a:r>
            <a:r>
              <a:rPr lang="en-US" altLang="en-US" sz="1200" smtClean="0">
                <a:solidFill>
                  <a:srgbClr val="FFFF00"/>
                </a:solidFill>
                <a:latin typeface="Times New Roman" pitchFamily="18" charset="0"/>
                <a:cs typeface="Times New Roman" pitchFamily="18" charset="0"/>
              </a:rPr>
              <a:t> </a:t>
            </a:r>
          </a:p>
        </p:txBody>
      </p:sp>
      <p:pic>
        <p:nvPicPr>
          <p:cNvPr id="56323" name="Picture 5" descr="antiochu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05000"/>
            <a:ext cx="36528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15506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z="3200" smtClean="0"/>
              <a:t>Daniel Chaper Nine:  The Messiah Comes to Jerusalem</a:t>
            </a:r>
          </a:p>
        </p:txBody>
      </p:sp>
      <p:sp>
        <p:nvSpPr>
          <p:cNvPr id="69635" name="Rectangle 3"/>
          <p:cNvSpPr>
            <a:spLocks noGrp="1" noChangeArrowheads="1"/>
          </p:cNvSpPr>
          <p:nvPr>
            <p:ph type="body" idx="1"/>
          </p:nvPr>
        </p:nvSpPr>
        <p:spPr>
          <a:xfrm>
            <a:off x="457200" y="1676400"/>
            <a:ext cx="8229600" cy="4953000"/>
          </a:xfrm>
        </p:spPr>
        <p:txBody>
          <a:bodyPr/>
          <a:lstStyle/>
          <a:p>
            <a:pPr eaLnBrk="1" hangingPunct="1">
              <a:lnSpc>
                <a:spcPct val="90000"/>
              </a:lnSpc>
              <a:defRPr/>
            </a:pPr>
            <a:r>
              <a:rPr lang="en-US" sz="2400" b="1" smtClean="0"/>
              <a:t>Seventy sevens = 490 years</a:t>
            </a:r>
          </a:p>
          <a:p>
            <a:pPr eaLnBrk="1" hangingPunct="1">
              <a:lnSpc>
                <a:spcPct val="90000"/>
              </a:lnSpc>
              <a:defRPr/>
            </a:pPr>
            <a:endParaRPr lang="en-US" sz="2400" b="1" smtClean="0"/>
          </a:p>
          <a:p>
            <a:pPr eaLnBrk="1" hangingPunct="1">
              <a:lnSpc>
                <a:spcPct val="90000"/>
              </a:lnSpc>
              <a:defRPr/>
            </a:pPr>
            <a:r>
              <a:rPr lang="en-US" sz="2400" b="1" smtClean="0"/>
              <a:t>The decree to restore and rebuild Jerusalem</a:t>
            </a:r>
          </a:p>
          <a:p>
            <a:pPr eaLnBrk="1" hangingPunct="1">
              <a:lnSpc>
                <a:spcPct val="90000"/>
              </a:lnSpc>
              <a:defRPr/>
            </a:pPr>
            <a:endParaRPr lang="en-US" sz="2400" b="1" smtClean="0"/>
          </a:p>
          <a:p>
            <a:pPr eaLnBrk="1" hangingPunct="1">
              <a:lnSpc>
                <a:spcPct val="90000"/>
              </a:lnSpc>
              <a:defRPr/>
            </a:pPr>
            <a:r>
              <a:rPr lang="en-US" sz="2400" b="1" smtClean="0"/>
              <a:t>Ezra 7:13-16  458 BC</a:t>
            </a:r>
          </a:p>
          <a:p>
            <a:pPr eaLnBrk="1" hangingPunct="1">
              <a:lnSpc>
                <a:spcPct val="90000"/>
              </a:lnSpc>
              <a:defRPr/>
            </a:pPr>
            <a:endParaRPr lang="en-US" sz="2400" b="1" smtClean="0"/>
          </a:p>
          <a:p>
            <a:pPr eaLnBrk="1" hangingPunct="1">
              <a:lnSpc>
                <a:spcPct val="90000"/>
              </a:lnSpc>
              <a:defRPr/>
            </a:pPr>
            <a:r>
              <a:rPr lang="en-US" sz="2400" b="1" smtClean="0"/>
              <a:t>458  -   490   =   AD 32</a:t>
            </a:r>
          </a:p>
          <a:p>
            <a:pPr eaLnBrk="1" hangingPunct="1">
              <a:lnSpc>
                <a:spcPct val="90000"/>
              </a:lnSpc>
              <a:defRPr/>
            </a:pPr>
            <a:endParaRPr lang="en-US" sz="2400" b="1" smtClean="0"/>
          </a:p>
          <a:p>
            <a:pPr eaLnBrk="1" hangingPunct="1">
              <a:lnSpc>
                <a:spcPct val="90000"/>
              </a:lnSpc>
              <a:defRPr/>
            </a:pPr>
            <a:r>
              <a:rPr lang="en-US" sz="2400" b="1" smtClean="0"/>
              <a:t>No……     (no zero BC)   =  AD 33</a:t>
            </a:r>
          </a:p>
          <a:p>
            <a:pPr eaLnBrk="1" hangingPunct="1">
              <a:lnSpc>
                <a:spcPct val="90000"/>
              </a:lnSpc>
              <a:defRPr/>
            </a:pPr>
            <a:endParaRPr lang="en-US" sz="2400" b="1" smtClean="0"/>
          </a:p>
          <a:p>
            <a:pPr eaLnBrk="1" hangingPunct="1">
              <a:lnSpc>
                <a:spcPct val="90000"/>
              </a:lnSpc>
              <a:defRPr/>
            </a:pPr>
            <a:r>
              <a:rPr lang="en-US" sz="2400" b="1" smtClean="0"/>
              <a:t>Actually, during the last week: AD 26-33 </a:t>
            </a:r>
          </a:p>
        </p:txBody>
      </p:sp>
    </p:spTree>
    <p:extLst>
      <p:ext uri="{BB962C8B-B14F-4D97-AF65-F5344CB8AC3E}">
        <p14:creationId xmlns:p14="http://schemas.microsoft.com/office/powerpoint/2010/main" val="27493822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Grp="1" noChangeArrowheads="1"/>
          </p:cNvSpPr>
          <p:nvPr>
            <p:ph type="title"/>
          </p:nvPr>
        </p:nvSpPr>
        <p:spPr/>
        <p:txBody>
          <a:bodyPr/>
          <a:lstStyle/>
          <a:p>
            <a:pPr eaLnBrk="1" hangingPunct="1">
              <a:defRPr/>
            </a:pPr>
            <a:r>
              <a:rPr lang="en-US" sz="2800" b="1" smtClean="0">
                <a:solidFill>
                  <a:srgbClr val="FFFF00"/>
                </a:solidFill>
              </a:rPr>
              <a:t>The Destruction of Jerusalem AD 70</a:t>
            </a:r>
            <a:br>
              <a:rPr lang="en-US" sz="2800" b="1" smtClean="0">
                <a:solidFill>
                  <a:srgbClr val="FFFF00"/>
                </a:solidFill>
              </a:rPr>
            </a:br>
            <a:r>
              <a:rPr lang="en-US" sz="2800" b="1" smtClean="0">
                <a:solidFill>
                  <a:srgbClr val="FFFF00"/>
                </a:solidFill>
              </a:rPr>
              <a:t>Josephus: The Jewish Wars</a:t>
            </a:r>
          </a:p>
        </p:txBody>
      </p:sp>
      <p:pic>
        <p:nvPicPr>
          <p:cNvPr id="58371" name="Picture 6" descr="josephus-pl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555307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0892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762000" y="609600"/>
            <a:ext cx="807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base" hangingPunct="1">
              <a:spcBef>
                <a:spcPct val="0"/>
              </a:spcBef>
              <a:spcAft>
                <a:spcPct val="0"/>
              </a:spcAft>
            </a:pPr>
            <a:r>
              <a:rPr lang="en-US" altLang="en-US" sz="2400" b="1" smtClean="0">
                <a:solidFill>
                  <a:srgbClr val="FFFF00"/>
                </a:solidFill>
                <a:latin typeface="Times New Roman" pitchFamily="18" charset="0"/>
                <a:cs typeface="Times New Roman" pitchFamily="18" charset="0"/>
              </a:rPr>
              <a:t>Romans Taking Spoils of Jerusalem from the Arch of Titus, Rome,</a:t>
            </a:r>
            <a:r>
              <a:rPr lang="en-US" altLang="en-US" sz="2400" b="1" i="1" smtClean="0">
                <a:solidFill>
                  <a:srgbClr val="FFFF00"/>
                </a:solidFill>
                <a:latin typeface="Times New Roman" pitchFamily="18" charset="0"/>
                <a:cs typeface="Times New Roman" pitchFamily="18" charset="0"/>
              </a:rPr>
              <a:t> c. </a:t>
            </a:r>
            <a:r>
              <a:rPr lang="en-US" altLang="en-US" sz="2400" b="1" smtClean="0">
                <a:solidFill>
                  <a:srgbClr val="FFFF00"/>
                </a:solidFill>
                <a:latin typeface="Times New Roman" pitchFamily="18" charset="0"/>
                <a:cs typeface="Times New Roman" pitchFamily="18" charset="0"/>
              </a:rPr>
              <a:t>81 AD</a:t>
            </a:r>
          </a:p>
          <a:p>
            <a:pPr algn="ctr" fontAlgn="base">
              <a:spcBef>
                <a:spcPct val="0"/>
              </a:spcBef>
              <a:spcAft>
                <a:spcPct val="0"/>
              </a:spcAft>
            </a:pPr>
            <a:endParaRPr lang="en-US" altLang="en-US" sz="2400" smtClean="0">
              <a:solidFill>
                <a:srgbClr val="FFFF00"/>
              </a:solidFill>
              <a:latin typeface="Times New Roman" pitchFamily="18" charset="0"/>
              <a:cs typeface="Times New Roman" pitchFamily="18" charset="0"/>
            </a:endParaRPr>
          </a:p>
        </p:txBody>
      </p:sp>
      <p:pic>
        <p:nvPicPr>
          <p:cNvPr id="59395" name="Picture 2" descr="Romans Taking Spoils of Jerusalem 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54864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69908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1066800" y="0"/>
            <a:ext cx="6934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200" smtClean="0">
                <a:solidFill>
                  <a:srgbClr val="FFFFFF"/>
                </a:solidFill>
                <a:latin typeface="Times New Roman" pitchFamily="18" charset="0"/>
                <a:cs typeface="Times New Roman" pitchFamily="18" charset="0"/>
              </a:rPr>
              <a:t> </a:t>
            </a:r>
          </a:p>
          <a:p>
            <a:pPr fontAlgn="base">
              <a:spcBef>
                <a:spcPct val="0"/>
              </a:spcBef>
              <a:spcAft>
                <a:spcPct val="0"/>
              </a:spcAft>
            </a:pPr>
            <a:r>
              <a:rPr lang="en-US" altLang="en-US" sz="1200" b="1" smtClean="0">
                <a:solidFill>
                  <a:srgbClr val="FFFFFF"/>
                </a:solidFill>
                <a:latin typeface="Times New Roman" pitchFamily="18" charset="0"/>
                <a:cs typeface="Times New Roman" pitchFamily="18" charset="0"/>
              </a:rPr>
              <a:t> </a:t>
            </a:r>
            <a:endParaRPr lang="en-US" altLang="en-US" sz="1200" smtClean="0">
              <a:solidFill>
                <a:srgbClr val="FFFFFF"/>
              </a:solidFill>
              <a:latin typeface="Times New Roman" pitchFamily="18" charset="0"/>
              <a:cs typeface="Times New Roman" pitchFamily="18" charset="0"/>
            </a:endParaRPr>
          </a:p>
          <a:p>
            <a:pPr algn="ctr" fontAlgn="base">
              <a:spcBef>
                <a:spcPct val="0"/>
              </a:spcBef>
              <a:spcAft>
                <a:spcPct val="0"/>
              </a:spcAft>
            </a:pPr>
            <a:r>
              <a:rPr lang="en-US" altLang="en-US" sz="2400" b="1" smtClean="0">
                <a:solidFill>
                  <a:srgbClr val="FFFF00"/>
                </a:solidFill>
                <a:latin typeface="Times New Roman" pitchFamily="18" charset="0"/>
                <a:cs typeface="Times New Roman" pitchFamily="18" charset="0"/>
              </a:rPr>
              <a:t>Roman General and Emperor Titus who destroyed Jerusalem in AD 70</a:t>
            </a:r>
            <a:endParaRPr lang="en-US" altLang="en-US" sz="2400" smtClean="0">
              <a:solidFill>
                <a:srgbClr val="FFFF00"/>
              </a:solidFill>
              <a:latin typeface="Times New Roman" pitchFamily="18" charset="0"/>
              <a:cs typeface="Times New Roman" pitchFamily="18" charset="0"/>
            </a:endParaRPr>
          </a:p>
          <a:p>
            <a:pPr fontAlgn="base">
              <a:spcBef>
                <a:spcPct val="0"/>
              </a:spcBef>
              <a:spcAft>
                <a:spcPct val="0"/>
              </a:spcAft>
            </a:pPr>
            <a:r>
              <a:rPr lang="en-US" altLang="en-US" sz="2400" smtClean="0">
                <a:solidFill>
                  <a:srgbClr val="FFFFFF"/>
                </a:solidFill>
                <a:latin typeface="Times New Roman" pitchFamily="18" charset="0"/>
                <a:cs typeface="Times New Roman" pitchFamily="18" charset="0"/>
              </a:rPr>
              <a:t> </a:t>
            </a:r>
          </a:p>
          <a:p>
            <a:pPr fontAlgn="base">
              <a:spcBef>
                <a:spcPct val="0"/>
              </a:spcBef>
              <a:spcAft>
                <a:spcPct val="0"/>
              </a:spcAft>
            </a:pPr>
            <a:endParaRPr lang="en-US" altLang="en-US" sz="2400" smtClean="0">
              <a:solidFill>
                <a:srgbClr val="FFFFFF"/>
              </a:solidFill>
              <a:latin typeface="Times New Roman" pitchFamily="18" charset="0"/>
            </a:endParaRPr>
          </a:p>
        </p:txBody>
      </p:sp>
      <p:pic>
        <p:nvPicPr>
          <p:cNvPr id="60419" name="Picture 2" descr="Ti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0"/>
            <a:ext cx="280987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1244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175" y="45878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base" hangingPunct="1">
              <a:spcBef>
                <a:spcPct val="0"/>
              </a:spcBef>
              <a:spcAft>
                <a:spcPct val="0"/>
              </a:spcAft>
            </a:pPr>
            <a:r>
              <a:rPr lang="en-US" altLang="en-US" sz="2000" b="1" smtClean="0">
                <a:solidFill>
                  <a:srgbClr val="001B36"/>
                </a:solidFill>
                <a:latin typeface="Times New Roman" pitchFamily="18" charset="0"/>
                <a:cs typeface="Times New Roman" pitchFamily="18" charset="0"/>
              </a:rPr>
              <a:t>The Kings of the South and the Kings of the North in Daniel Eleven</a:t>
            </a:r>
            <a:endParaRPr lang="en-US" altLang="en-US" sz="2000" smtClean="0">
              <a:solidFill>
                <a:srgbClr val="001B36"/>
              </a:solidFill>
              <a:latin typeface="Times New Roman" pitchFamily="18" charset="0"/>
              <a:cs typeface="Times New Roman" pitchFamily="18" charset="0"/>
            </a:endParaRPr>
          </a:p>
          <a:p>
            <a:pPr fontAlgn="base">
              <a:spcBef>
                <a:spcPct val="0"/>
              </a:spcBef>
              <a:spcAft>
                <a:spcPct val="0"/>
              </a:spcAft>
            </a:pPr>
            <a:endParaRPr lang="en-US" altLang="en-US" sz="2000" smtClean="0">
              <a:solidFill>
                <a:srgbClr val="FFFFFF"/>
              </a:solidFill>
              <a:latin typeface="Times New Roman" pitchFamily="18" charset="0"/>
            </a:endParaRPr>
          </a:p>
        </p:txBody>
      </p:sp>
      <p:grpSp>
        <p:nvGrpSpPr>
          <p:cNvPr id="61443" name="Group 95"/>
          <p:cNvGrpSpPr>
            <a:grpSpLocks/>
          </p:cNvGrpSpPr>
          <p:nvPr/>
        </p:nvGrpSpPr>
        <p:grpSpPr bwMode="auto">
          <a:xfrm>
            <a:off x="609600" y="990600"/>
            <a:ext cx="8229600" cy="5715000"/>
            <a:chOff x="-3" y="400"/>
            <a:chExt cx="2892" cy="5876"/>
          </a:xfrm>
        </p:grpSpPr>
        <p:grpSp>
          <p:nvGrpSpPr>
            <p:cNvPr id="61445" name="Group 93"/>
            <p:cNvGrpSpPr>
              <a:grpSpLocks/>
            </p:cNvGrpSpPr>
            <p:nvPr/>
          </p:nvGrpSpPr>
          <p:grpSpPr bwMode="auto">
            <a:xfrm>
              <a:off x="0" y="403"/>
              <a:ext cx="2886" cy="5870"/>
              <a:chOff x="0" y="403"/>
              <a:chExt cx="2886" cy="5870"/>
            </a:xfrm>
          </p:grpSpPr>
          <p:grpSp>
            <p:nvGrpSpPr>
              <p:cNvPr id="61447" name="Group 34"/>
              <p:cNvGrpSpPr>
                <a:grpSpLocks/>
              </p:cNvGrpSpPr>
              <p:nvPr/>
            </p:nvGrpSpPr>
            <p:grpSpPr bwMode="auto">
              <a:xfrm>
                <a:off x="0" y="403"/>
                <a:ext cx="1094" cy="518"/>
                <a:chOff x="0" y="403"/>
                <a:chExt cx="1094" cy="518"/>
              </a:xfrm>
            </p:grpSpPr>
            <p:sp>
              <p:nvSpPr>
                <p:cNvPr id="61535" name="Rectangle 3"/>
                <p:cNvSpPr>
                  <a:spLocks noChangeArrowheads="1"/>
                </p:cNvSpPr>
                <p:nvPr/>
              </p:nvSpPr>
              <p:spPr bwMode="auto">
                <a:xfrm>
                  <a:off x="43" y="403"/>
                  <a:ext cx="10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b="1" smtClean="0">
                      <a:solidFill>
                        <a:srgbClr val="001B36"/>
                      </a:solidFill>
                      <a:latin typeface="Times New Roman" pitchFamily="18" charset="0"/>
                      <a:cs typeface="Times New Roman" pitchFamily="18" charset="0"/>
                    </a:rPr>
                    <a:t>Kings of the South</a:t>
                  </a:r>
                  <a:endParaRPr lang="en-US" altLang="en-US" sz="1600" smtClean="0">
                    <a:solidFill>
                      <a:srgbClr val="001B36"/>
                    </a:solidFill>
                    <a:latin typeface="Times New Roman" pitchFamily="18" charset="0"/>
                    <a:cs typeface="Times New Roman" pitchFamily="18" charset="0"/>
                  </a:endParaRPr>
                </a:p>
                <a:p>
                  <a:pPr fontAlgn="base">
                    <a:spcBef>
                      <a:spcPct val="0"/>
                    </a:spcBef>
                    <a:spcAft>
                      <a:spcPct val="0"/>
                    </a:spcAft>
                  </a:pPr>
                  <a:endParaRPr lang="en-US" altLang="en-US" sz="1600" smtClean="0">
                    <a:solidFill>
                      <a:srgbClr val="FFFFFF"/>
                    </a:solidFill>
                    <a:latin typeface="Times New Roman" pitchFamily="18" charset="0"/>
                  </a:endParaRPr>
                </a:p>
              </p:txBody>
            </p:sp>
            <p:sp>
              <p:nvSpPr>
                <p:cNvPr id="61536" name="Rectangle 33"/>
                <p:cNvSpPr>
                  <a:spLocks noChangeArrowheads="1"/>
                </p:cNvSpPr>
                <p:nvPr/>
              </p:nvSpPr>
              <p:spPr bwMode="auto">
                <a:xfrm>
                  <a:off x="0" y="403"/>
                  <a:ext cx="109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48" name="Group 36"/>
              <p:cNvGrpSpPr>
                <a:grpSpLocks/>
              </p:cNvGrpSpPr>
              <p:nvPr/>
            </p:nvGrpSpPr>
            <p:grpSpPr bwMode="auto">
              <a:xfrm>
                <a:off x="1094" y="403"/>
                <a:ext cx="950" cy="518"/>
                <a:chOff x="1094" y="403"/>
                <a:chExt cx="950" cy="518"/>
              </a:xfrm>
            </p:grpSpPr>
            <p:sp>
              <p:nvSpPr>
                <p:cNvPr id="61533" name="Rectangle 4"/>
                <p:cNvSpPr>
                  <a:spLocks noChangeArrowheads="1"/>
                </p:cNvSpPr>
                <p:nvPr/>
              </p:nvSpPr>
              <p:spPr bwMode="auto">
                <a:xfrm>
                  <a:off x="1137" y="403"/>
                  <a:ext cx="8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b="1" smtClean="0">
                      <a:solidFill>
                        <a:srgbClr val="001B36"/>
                      </a:solidFill>
                      <a:latin typeface="Times New Roman" pitchFamily="18" charset="0"/>
                      <a:cs typeface="Times New Roman" pitchFamily="18" charset="0"/>
                    </a:rPr>
                    <a:t>Kings of the North</a:t>
                  </a:r>
                  <a:endParaRPr lang="en-US" altLang="en-US" sz="1600" smtClean="0">
                    <a:solidFill>
                      <a:srgbClr val="001B36"/>
                    </a:solidFill>
                    <a:latin typeface="Times New Roman" pitchFamily="18" charset="0"/>
                    <a:cs typeface="Times New Roman" pitchFamily="18" charset="0"/>
                  </a:endParaRPr>
                </a:p>
                <a:p>
                  <a:pPr fontAlgn="base">
                    <a:spcBef>
                      <a:spcPct val="0"/>
                    </a:spcBef>
                    <a:spcAft>
                      <a:spcPct val="0"/>
                    </a:spcAft>
                  </a:pPr>
                  <a:endParaRPr lang="en-US" altLang="en-US" sz="1600" smtClean="0">
                    <a:solidFill>
                      <a:srgbClr val="FFFFFF"/>
                    </a:solidFill>
                    <a:latin typeface="Times New Roman" pitchFamily="18" charset="0"/>
                  </a:endParaRPr>
                </a:p>
              </p:txBody>
            </p:sp>
            <p:sp>
              <p:nvSpPr>
                <p:cNvPr id="61534" name="Rectangle 35"/>
                <p:cNvSpPr>
                  <a:spLocks noChangeArrowheads="1"/>
                </p:cNvSpPr>
                <p:nvPr/>
              </p:nvSpPr>
              <p:spPr bwMode="auto">
                <a:xfrm>
                  <a:off x="1094" y="403"/>
                  <a:ext cx="95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49" name="Group 38"/>
              <p:cNvGrpSpPr>
                <a:grpSpLocks/>
              </p:cNvGrpSpPr>
              <p:nvPr/>
            </p:nvGrpSpPr>
            <p:grpSpPr bwMode="auto">
              <a:xfrm>
                <a:off x="2044" y="403"/>
                <a:ext cx="842" cy="518"/>
                <a:chOff x="2044" y="403"/>
                <a:chExt cx="842" cy="518"/>
              </a:xfrm>
            </p:grpSpPr>
            <p:sp>
              <p:nvSpPr>
                <p:cNvPr id="61531" name="Rectangle 5"/>
                <p:cNvSpPr>
                  <a:spLocks noChangeArrowheads="1"/>
                </p:cNvSpPr>
                <p:nvPr/>
              </p:nvSpPr>
              <p:spPr bwMode="auto">
                <a:xfrm>
                  <a:off x="2087" y="403"/>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b="1" smtClean="0">
                      <a:solidFill>
                        <a:srgbClr val="001B36"/>
                      </a:solidFill>
                      <a:latin typeface="Times New Roman" pitchFamily="18" charset="0"/>
                      <a:cs typeface="Times New Roman" pitchFamily="18" charset="0"/>
                    </a:rPr>
                    <a:t>Daniel 11 Verse</a:t>
                  </a:r>
                  <a:endParaRPr lang="en-US" altLang="en-US" sz="1600" smtClean="0">
                    <a:solidFill>
                      <a:srgbClr val="001B36"/>
                    </a:solidFill>
                    <a:latin typeface="Times New Roman" pitchFamily="18" charset="0"/>
                    <a:cs typeface="Times New Roman" pitchFamily="18" charset="0"/>
                  </a:endParaRPr>
                </a:p>
                <a:p>
                  <a:pPr fontAlgn="base">
                    <a:spcBef>
                      <a:spcPct val="0"/>
                    </a:spcBef>
                    <a:spcAft>
                      <a:spcPct val="0"/>
                    </a:spcAft>
                  </a:pPr>
                  <a:endParaRPr lang="en-US" altLang="en-US" sz="2400" smtClean="0">
                    <a:solidFill>
                      <a:srgbClr val="000000"/>
                    </a:solidFill>
                    <a:latin typeface="Times New Roman" pitchFamily="18" charset="0"/>
                  </a:endParaRPr>
                </a:p>
              </p:txBody>
            </p:sp>
            <p:sp>
              <p:nvSpPr>
                <p:cNvPr id="61532" name="Rectangle 37"/>
                <p:cNvSpPr>
                  <a:spLocks noChangeArrowheads="1"/>
                </p:cNvSpPr>
                <p:nvPr/>
              </p:nvSpPr>
              <p:spPr bwMode="auto">
                <a:xfrm>
                  <a:off x="2044" y="403"/>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50" name="Group 40"/>
              <p:cNvGrpSpPr>
                <a:grpSpLocks/>
              </p:cNvGrpSpPr>
              <p:nvPr/>
            </p:nvGrpSpPr>
            <p:grpSpPr bwMode="auto">
              <a:xfrm>
                <a:off x="0" y="921"/>
                <a:ext cx="1094" cy="518"/>
                <a:chOff x="0" y="921"/>
                <a:chExt cx="1094" cy="518"/>
              </a:xfrm>
            </p:grpSpPr>
            <p:sp>
              <p:nvSpPr>
                <p:cNvPr id="61529" name="Rectangle 6"/>
                <p:cNvSpPr>
                  <a:spLocks noChangeArrowheads="1"/>
                </p:cNvSpPr>
                <p:nvPr/>
              </p:nvSpPr>
              <p:spPr bwMode="auto">
                <a:xfrm>
                  <a:off x="43" y="921"/>
                  <a:ext cx="10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Ptolemy I 323-283 BC</a:t>
                  </a:r>
                </a:p>
                <a:p>
                  <a:pPr fontAlgn="base">
                    <a:spcBef>
                      <a:spcPct val="0"/>
                    </a:spcBef>
                    <a:spcAft>
                      <a:spcPct val="0"/>
                    </a:spcAft>
                  </a:pPr>
                  <a:endParaRPr lang="en-US" altLang="en-US" sz="2400" smtClean="0">
                    <a:solidFill>
                      <a:srgbClr val="FFFFFF"/>
                    </a:solidFill>
                    <a:latin typeface="Times New Roman" pitchFamily="18" charset="0"/>
                  </a:endParaRPr>
                </a:p>
              </p:txBody>
            </p:sp>
            <p:sp>
              <p:nvSpPr>
                <p:cNvPr id="61530" name="Rectangle 39"/>
                <p:cNvSpPr>
                  <a:spLocks noChangeArrowheads="1"/>
                </p:cNvSpPr>
                <p:nvPr/>
              </p:nvSpPr>
              <p:spPr bwMode="auto">
                <a:xfrm>
                  <a:off x="0" y="921"/>
                  <a:ext cx="109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51" name="Group 42"/>
              <p:cNvGrpSpPr>
                <a:grpSpLocks/>
              </p:cNvGrpSpPr>
              <p:nvPr/>
            </p:nvGrpSpPr>
            <p:grpSpPr bwMode="auto">
              <a:xfrm>
                <a:off x="1094" y="921"/>
                <a:ext cx="950" cy="518"/>
                <a:chOff x="1094" y="921"/>
                <a:chExt cx="950" cy="518"/>
              </a:xfrm>
            </p:grpSpPr>
            <p:sp>
              <p:nvSpPr>
                <p:cNvPr id="61527" name="Rectangle 7"/>
                <p:cNvSpPr>
                  <a:spLocks noChangeArrowheads="1"/>
                </p:cNvSpPr>
                <p:nvPr/>
              </p:nvSpPr>
              <p:spPr bwMode="auto">
                <a:xfrm>
                  <a:off x="1137" y="921"/>
                  <a:ext cx="8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400" smtClean="0">
                      <a:solidFill>
                        <a:srgbClr val="001B36"/>
                      </a:solidFill>
                      <a:latin typeface="Times New Roman" pitchFamily="18" charset="0"/>
                      <a:cs typeface="Times New Roman" pitchFamily="18" charset="0"/>
                    </a:rPr>
                    <a:t>S</a:t>
                  </a:r>
                  <a:r>
                    <a:rPr lang="en-US" altLang="en-US" sz="1600" smtClean="0">
                      <a:solidFill>
                        <a:srgbClr val="001B36"/>
                      </a:solidFill>
                      <a:latin typeface="Times New Roman" pitchFamily="18" charset="0"/>
                      <a:cs typeface="Times New Roman" pitchFamily="18" charset="0"/>
                    </a:rPr>
                    <a:t>eleucus I Nicator 321-282 BC</a:t>
                  </a:r>
                </a:p>
                <a:p>
                  <a:pPr fontAlgn="base">
                    <a:spcBef>
                      <a:spcPct val="0"/>
                    </a:spcBef>
                    <a:spcAft>
                      <a:spcPct val="0"/>
                    </a:spcAft>
                  </a:pPr>
                  <a:endParaRPr lang="en-US" altLang="en-US" sz="1600" smtClean="0">
                    <a:solidFill>
                      <a:srgbClr val="001B36"/>
                    </a:solidFill>
                    <a:latin typeface="Times New Roman" pitchFamily="18" charset="0"/>
                  </a:endParaRPr>
                </a:p>
              </p:txBody>
            </p:sp>
            <p:sp>
              <p:nvSpPr>
                <p:cNvPr id="61528" name="Rectangle 41"/>
                <p:cNvSpPr>
                  <a:spLocks noChangeArrowheads="1"/>
                </p:cNvSpPr>
                <p:nvPr/>
              </p:nvSpPr>
              <p:spPr bwMode="auto">
                <a:xfrm>
                  <a:off x="1094" y="921"/>
                  <a:ext cx="95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52" name="Group 44"/>
              <p:cNvGrpSpPr>
                <a:grpSpLocks/>
              </p:cNvGrpSpPr>
              <p:nvPr/>
            </p:nvGrpSpPr>
            <p:grpSpPr bwMode="auto">
              <a:xfrm>
                <a:off x="2044" y="921"/>
                <a:ext cx="842" cy="518"/>
                <a:chOff x="2044" y="921"/>
                <a:chExt cx="842" cy="518"/>
              </a:xfrm>
            </p:grpSpPr>
            <p:sp>
              <p:nvSpPr>
                <p:cNvPr id="61525" name="Rectangle 8"/>
                <p:cNvSpPr>
                  <a:spLocks noChangeArrowheads="1"/>
                </p:cNvSpPr>
                <p:nvPr/>
              </p:nvSpPr>
              <p:spPr bwMode="auto">
                <a:xfrm>
                  <a:off x="2087" y="921"/>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Daniel 11:5</a:t>
                  </a:r>
                </a:p>
                <a:p>
                  <a:pPr fontAlgn="base">
                    <a:spcBef>
                      <a:spcPct val="0"/>
                    </a:spcBef>
                    <a:spcAft>
                      <a:spcPct val="0"/>
                    </a:spcAft>
                  </a:pPr>
                  <a:endParaRPr lang="en-US" altLang="en-US" sz="1600" smtClean="0">
                    <a:solidFill>
                      <a:srgbClr val="FFFFFF"/>
                    </a:solidFill>
                    <a:latin typeface="Times New Roman" pitchFamily="18" charset="0"/>
                  </a:endParaRPr>
                </a:p>
              </p:txBody>
            </p:sp>
            <p:sp>
              <p:nvSpPr>
                <p:cNvPr id="61526" name="Rectangle 43"/>
                <p:cNvSpPr>
                  <a:spLocks noChangeArrowheads="1"/>
                </p:cNvSpPr>
                <p:nvPr/>
              </p:nvSpPr>
              <p:spPr bwMode="auto">
                <a:xfrm>
                  <a:off x="2044" y="921"/>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53" name="Group 46"/>
              <p:cNvGrpSpPr>
                <a:grpSpLocks/>
              </p:cNvGrpSpPr>
              <p:nvPr/>
            </p:nvGrpSpPr>
            <p:grpSpPr bwMode="auto">
              <a:xfrm>
                <a:off x="0" y="1439"/>
                <a:ext cx="1094" cy="633"/>
                <a:chOff x="0" y="1439"/>
                <a:chExt cx="1094" cy="633"/>
              </a:xfrm>
            </p:grpSpPr>
            <p:sp>
              <p:nvSpPr>
                <p:cNvPr id="61523" name="Rectangle 9"/>
                <p:cNvSpPr>
                  <a:spLocks noChangeArrowheads="1"/>
                </p:cNvSpPr>
                <p:nvPr/>
              </p:nvSpPr>
              <p:spPr bwMode="auto">
                <a:xfrm>
                  <a:off x="43" y="1439"/>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Ptolemy II Philadelphus 283-247</a:t>
                  </a:r>
                  <a:r>
                    <a:rPr lang="en-US" altLang="en-US" sz="1600" smtClean="0">
                      <a:solidFill>
                        <a:srgbClr val="FFFFFF"/>
                      </a:solidFill>
                      <a:latin typeface="Times New Roman" pitchFamily="18" charset="0"/>
                      <a:cs typeface="Times New Roman" pitchFamily="18" charset="0"/>
                    </a:rPr>
                    <a:t> </a:t>
                  </a:r>
                  <a:r>
                    <a:rPr lang="en-US" altLang="en-US" sz="1600" smtClean="0">
                      <a:solidFill>
                        <a:srgbClr val="001B36"/>
                      </a:solidFill>
                      <a:latin typeface="Times New Roman" pitchFamily="18" charset="0"/>
                      <a:cs typeface="Times New Roman" pitchFamily="18" charset="0"/>
                    </a:rPr>
                    <a:t>BC</a:t>
                  </a:r>
                </a:p>
                <a:p>
                  <a:pPr fontAlgn="base">
                    <a:spcBef>
                      <a:spcPct val="0"/>
                    </a:spcBef>
                    <a:spcAft>
                      <a:spcPct val="0"/>
                    </a:spcAft>
                  </a:pPr>
                  <a:endParaRPr lang="en-US" altLang="en-US" sz="1600" smtClean="0">
                    <a:solidFill>
                      <a:srgbClr val="000000"/>
                    </a:solidFill>
                    <a:latin typeface="Times New Roman" pitchFamily="18" charset="0"/>
                  </a:endParaRPr>
                </a:p>
              </p:txBody>
            </p:sp>
            <p:sp>
              <p:nvSpPr>
                <p:cNvPr id="61524" name="Rectangle 45"/>
                <p:cNvSpPr>
                  <a:spLocks noChangeArrowheads="1"/>
                </p:cNvSpPr>
                <p:nvPr/>
              </p:nvSpPr>
              <p:spPr bwMode="auto">
                <a:xfrm>
                  <a:off x="0" y="1439"/>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54" name="Group 48"/>
              <p:cNvGrpSpPr>
                <a:grpSpLocks/>
              </p:cNvGrpSpPr>
              <p:nvPr/>
            </p:nvGrpSpPr>
            <p:grpSpPr bwMode="auto">
              <a:xfrm>
                <a:off x="1094" y="1439"/>
                <a:ext cx="950" cy="633"/>
                <a:chOff x="1094" y="1439"/>
                <a:chExt cx="950" cy="633"/>
              </a:xfrm>
            </p:grpSpPr>
            <p:sp>
              <p:nvSpPr>
                <p:cNvPr id="61521" name="Rectangle 10"/>
                <p:cNvSpPr>
                  <a:spLocks noChangeArrowheads="1"/>
                </p:cNvSpPr>
                <p:nvPr/>
              </p:nvSpPr>
              <p:spPr bwMode="auto">
                <a:xfrm>
                  <a:off x="1137" y="1439"/>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Antiochus I Soter 280-261 BC</a:t>
                  </a:r>
                </a:p>
                <a:p>
                  <a:pPr fontAlgn="base">
                    <a:spcBef>
                      <a:spcPct val="0"/>
                    </a:spcBef>
                    <a:spcAft>
                      <a:spcPct val="0"/>
                    </a:spcAft>
                  </a:pPr>
                  <a:endParaRPr lang="en-US" altLang="en-US" sz="1600" smtClean="0">
                    <a:solidFill>
                      <a:srgbClr val="001B36"/>
                    </a:solidFill>
                    <a:latin typeface="Times New Roman" pitchFamily="18" charset="0"/>
                  </a:endParaRPr>
                </a:p>
              </p:txBody>
            </p:sp>
            <p:sp>
              <p:nvSpPr>
                <p:cNvPr id="61522" name="Rectangle 47"/>
                <p:cNvSpPr>
                  <a:spLocks noChangeArrowheads="1"/>
                </p:cNvSpPr>
                <p:nvPr/>
              </p:nvSpPr>
              <p:spPr bwMode="auto">
                <a:xfrm>
                  <a:off x="1094" y="1439"/>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55" name="Group 50"/>
              <p:cNvGrpSpPr>
                <a:grpSpLocks/>
              </p:cNvGrpSpPr>
              <p:nvPr/>
            </p:nvGrpSpPr>
            <p:grpSpPr bwMode="auto">
              <a:xfrm>
                <a:off x="2044" y="1439"/>
                <a:ext cx="842" cy="633"/>
                <a:chOff x="2044" y="1439"/>
                <a:chExt cx="842" cy="633"/>
              </a:xfrm>
            </p:grpSpPr>
            <p:sp>
              <p:nvSpPr>
                <p:cNvPr id="61519" name="Rectangle 11"/>
                <p:cNvSpPr>
                  <a:spLocks noChangeArrowheads="1"/>
                </p:cNvSpPr>
                <p:nvPr/>
              </p:nvSpPr>
              <p:spPr bwMode="auto">
                <a:xfrm>
                  <a:off x="2087" y="1439"/>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Daniel 11:6</a:t>
                  </a:r>
                </a:p>
                <a:p>
                  <a:pPr fontAlgn="base">
                    <a:spcBef>
                      <a:spcPct val="0"/>
                    </a:spcBef>
                    <a:spcAft>
                      <a:spcPct val="0"/>
                    </a:spcAft>
                  </a:pPr>
                  <a:endParaRPr lang="en-US" altLang="en-US" sz="1600" smtClean="0">
                    <a:solidFill>
                      <a:srgbClr val="FFFFFF"/>
                    </a:solidFill>
                    <a:latin typeface="Times New Roman" pitchFamily="18" charset="0"/>
                  </a:endParaRPr>
                </a:p>
              </p:txBody>
            </p:sp>
            <p:sp>
              <p:nvSpPr>
                <p:cNvPr id="61520" name="Rectangle 49"/>
                <p:cNvSpPr>
                  <a:spLocks noChangeArrowheads="1"/>
                </p:cNvSpPr>
                <p:nvPr/>
              </p:nvSpPr>
              <p:spPr bwMode="auto">
                <a:xfrm>
                  <a:off x="2044" y="1439"/>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56" name="Group 52"/>
              <p:cNvGrpSpPr>
                <a:grpSpLocks/>
              </p:cNvGrpSpPr>
              <p:nvPr/>
            </p:nvGrpSpPr>
            <p:grpSpPr bwMode="auto">
              <a:xfrm>
                <a:off x="0" y="2072"/>
                <a:ext cx="1094" cy="518"/>
                <a:chOff x="0" y="2072"/>
                <a:chExt cx="1094" cy="518"/>
              </a:xfrm>
            </p:grpSpPr>
            <p:sp>
              <p:nvSpPr>
                <p:cNvPr id="61517" name="Rectangle 12"/>
                <p:cNvSpPr>
                  <a:spLocks noChangeArrowheads="1"/>
                </p:cNvSpPr>
                <p:nvPr/>
              </p:nvSpPr>
              <p:spPr bwMode="auto">
                <a:xfrm>
                  <a:off x="43" y="2072"/>
                  <a:ext cx="10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200" smtClean="0">
                      <a:solidFill>
                        <a:srgbClr val="000000"/>
                      </a:solidFill>
                      <a:latin typeface="Times New Roman" pitchFamily="18" charset="0"/>
                      <a:cs typeface="Times New Roman" pitchFamily="18" charset="0"/>
                    </a:rPr>
                    <a:t> </a:t>
                  </a:r>
                </a:p>
                <a:p>
                  <a:pPr fontAlgn="base">
                    <a:spcBef>
                      <a:spcPct val="0"/>
                    </a:spcBef>
                    <a:spcAft>
                      <a:spcPct val="0"/>
                    </a:spcAft>
                  </a:pPr>
                  <a:endParaRPr lang="en-US" altLang="en-US" sz="2400" smtClean="0">
                    <a:solidFill>
                      <a:srgbClr val="000000"/>
                    </a:solidFill>
                    <a:latin typeface="Times New Roman" pitchFamily="18" charset="0"/>
                  </a:endParaRPr>
                </a:p>
              </p:txBody>
            </p:sp>
            <p:sp>
              <p:nvSpPr>
                <p:cNvPr id="61518" name="Rectangle 51"/>
                <p:cNvSpPr>
                  <a:spLocks noChangeArrowheads="1"/>
                </p:cNvSpPr>
                <p:nvPr/>
              </p:nvSpPr>
              <p:spPr bwMode="auto">
                <a:xfrm>
                  <a:off x="0" y="2072"/>
                  <a:ext cx="109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57" name="Group 54"/>
              <p:cNvGrpSpPr>
                <a:grpSpLocks/>
              </p:cNvGrpSpPr>
              <p:nvPr/>
            </p:nvGrpSpPr>
            <p:grpSpPr bwMode="auto">
              <a:xfrm>
                <a:off x="1094" y="2072"/>
                <a:ext cx="950" cy="518"/>
                <a:chOff x="1094" y="2072"/>
                <a:chExt cx="950" cy="518"/>
              </a:xfrm>
            </p:grpSpPr>
            <p:sp>
              <p:nvSpPr>
                <p:cNvPr id="61515" name="Rectangle 13"/>
                <p:cNvSpPr>
                  <a:spLocks noChangeArrowheads="1"/>
                </p:cNvSpPr>
                <p:nvPr/>
              </p:nvSpPr>
              <p:spPr bwMode="auto">
                <a:xfrm>
                  <a:off x="1137" y="2072"/>
                  <a:ext cx="8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Antiochus II Theos 261-246 BC</a:t>
                  </a:r>
                </a:p>
                <a:p>
                  <a:pPr fontAlgn="base">
                    <a:spcBef>
                      <a:spcPct val="0"/>
                    </a:spcBef>
                    <a:spcAft>
                      <a:spcPct val="0"/>
                    </a:spcAft>
                  </a:pPr>
                  <a:endParaRPr lang="en-US" altLang="en-US" sz="1600" smtClean="0">
                    <a:solidFill>
                      <a:srgbClr val="000000"/>
                    </a:solidFill>
                    <a:latin typeface="Times New Roman" pitchFamily="18" charset="0"/>
                  </a:endParaRPr>
                </a:p>
              </p:txBody>
            </p:sp>
            <p:sp>
              <p:nvSpPr>
                <p:cNvPr id="61516" name="Rectangle 53"/>
                <p:cNvSpPr>
                  <a:spLocks noChangeArrowheads="1"/>
                </p:cNvSpPr>
                <p:nvPr/>
              </p:nvSpPr>
              <p:spPr bwMode="auto">
                <a:xfrm>
                  <a:off x="1094" y="2072"/>
                  <a:ext cx="95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58" name="Group 56"/>
              <p:cNvGrpSpPr>
                <a:grpSpLocks/>
              </p:cNvGrpSpPr>
              <p:nvPr/>
            </p:nvGrpSpPr>
            <p:grpSpPr bwMode="auto">
              <a:xfrm>
                <a:off x="2044" y="2072"/>
                <a:ext cx="842" cy="518"/>
                <a:chOff x="2044" y="2072"/>
                <a:chExt cx="842" cy="518"/>
              </a:xfrm>
            </p:grpSpPr>
            <p:sp>
              <p:nvSpPr>
                <p:cNvPr id="61513" name="Rectangle 14"/>
                <p:cNvSpPr>
                  <a:spLocks noChangeArrowheads="1"/>
                </p:cNvSpPr>
                <p:nvPr/>
              </p:nvSpPr>
              <p:spPr bwMode="auto">
                <a:xfrm>
                  <a:off x="2087" y="2072"/>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Daniel 11:6</a:t>
                  </a:r>
                </a:p>
                <a:p>
                  <a:pPr fontAlgn="base">
                    <a:spcBef>
                      <a:spcPct val="0"/>
                    </a:spcBef>
                    <a:spcAft>
                      <a:spcPct val="0"/>
                    </a:spcAft>
                  </a:pPr>
                  <a:endParaRPr lang="en-US" altLang="en-US" sz="1600" smtClean="0">
                    <a:solidFill>
                      <a:srgbClr val="FFFFFF"/>
                    </a:solidFill>
                    <a:latin typeface="Times New Roman" pitchFamily="18" charset="0"/>
                  </a:endParaRPr>
                </a:p>
              </p:txBody>
            </p:sp>
            <p:sp>
              <p:nvSpPr>
                <p:cNvPr id="61514" name="Rectangle 55"/>
                <p:cNvSpPr>
                  <a:spLocks noChangeArrowheads="1"/>
                </p:cNvSpPr>
                <p:nvPr/>
              </p:nvSpPr>
              <p:spPr bwMode="auto">
                <a:xfrm>
                  <a:off x="2044" y="2072"/>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59" name="Group 58"/>
              <p:cNvGrpSpPr>
                <a:grpSpLocks/>
              </p:cNvGrpSpPr>
              <p:nvPr/>
            </p:nvGrpSpPr>
            <p:grpSpPr bwMode="auto">
              <a:xfrm>
                <a:off x="0" y="2590"/>
                <a:ext cx="1094" cy="633"/>
                <a:chOff x="0" y="2590"/>
                <a:chExt cx="1094" cy="633"/>
              </a:xfrm>
            </p:grpSpPr>
            <p:sp>
              <p:nvSpPr>
                <p:cNvPr id="61511" name="Rectangle 15"/>
                <p:cNvSpPr>
                  <a:spLocks noChangeArrowheads="1"/>
                </p:cNvSpPr>
                <p:nvPr/>
              </p:nvSpPr>
              <p:spPr bwMode="auto">
                <a:xfrm>
                  <a:off x="43" y="2590"/>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Ptolemy III Eugertes 247-221 BC</a:t>
                  </a:r>
                </a:p>
                <a:p>
                  <a:pPr fontAlgn="base">
                    <a:spcBef>
                      <a:spcPct val="0"/>
                    </a:spcBef>
                    <a:spcAft>
                      <a:spcPct val="0"/>
                    </a:spcAft>
                  </a:pPr>
                  <a:endParaRPr lang="en-US" altLang="en-US" sz="2400" smtClean="0">
                    <a:solidFill>
                      <a:srgbClr val="FFFFFF"/>
                    </a:solidFill>
                    <a:latin typeface="Times New Roman" pitchFamily="18" charset="0"/>
                  </a:endParaRPr>
                </a:p>
              </p:txBody>
            </p:sp>
            <p:sp>
              <p:nvSpPr>
                <p:cNvPr id="61512" name="Rectangle 57"/>
                <p:cNvSpPr>
                  <a:spLocks noChangeArrowheads="1"/>
                </p:cNvSpPr>
                <p:nvPr/>
              </p:nvSpPr>
              <p:spPr bwMode="auto">
                <a:xfrm>
                  <a:off x="0" y="2590"/>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60" name="Group 60"/>
              <p:cNvGrpSpPr>
                <a:grpSpLocks/>
              </p:cNvGrpSpPr>
              <p:nvPr/>
            </p:nvGrpSpPr>
            <p:grpSpPr bwMode="auto">
              <a:xfrm>
                <a:off x="1094" y="2590"/>
                <a:ext cx="950" cy="633"/>
                <a:chOff x="1094" y="2590"/>
                <a:chExt cx="950" cy="633"/>
              </a:xfrm>
            </p:grpSpPr>
            <p:sp>
              <p:nvSpPr>
                <p:cNvPr id="61509" name="Rectangle 16"/>
                <p:cNvSpPr>
                  <a:spLocks noChangeArrowheads="1"/>
                </p:cNvSpPr>
                <p:nvPr/>
              </p:nvSpPr>
              <p:spPr bwMode="auto">
                <a:xfrm>
                  <a:off x="1137" y="2590"/>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Seleucus II Callinicus 246-226 BC</a:t>
                  </a:r>
                  <a:endParaRPr lang="en-US" altLang="en-US" sz="1600" smtClean="0">
                    <a:solidFill>
                      <a:srgbClr val="001B36"/>
                    </a:solidFill>
                    <a:latin typeface="Times New Roman" pitchFamily="18" charset="0"/>
                  </a:endParaRPr>
                </a:p>
              </p:txBody>
            </p:sp>
            <p:sp>
              <p:nvSpPr>
                <p:cNvPr id="61510" name="Rectangle 59"/>
                <p:cNvSpPr>
                  <a:spLocks noChangeArrowheads="1"/>
                </p:cNvSpPr>
                <p:nvPr/>
              </p:nvSpPr>
              <p:spPr bwMode="auto">
                <a:xfrm>
                  <a:off x="1094" y="2590"/>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61" name="Group 62"/>
              <p:cNvGrpSpPr>
                <a:grpSpLocks/>
              </p:cNvGrpSpPr>
              <p:nvPr/>
            </p:nvGrpSpPr>
            <p:grpSpPr bwMode="auto">
              <a:xfrm>
                <a:off x="2044" y="2590"/>
                <a:ext cx="842" cy="633"/>
                <a:chOff x="2044" y="2590"/>
                <a:chExt cx="842" cy="633"/>
              </a:xfrm>
            </p:grpSpPr>
            <p:sp>
              <p:nvSpPr>
                <p:cNvPr id="61507" name="Rectangle 17"/>
                <p:cNvSpPr>
                  <a:spLocks noChangeArrowheads="1"/>
                </p:cNvSpPr>
                <p:nvPr/>
              </p:nvSpPr>
              <p:spPr bwMode="auto">
                <a:xfrm>
                  <a:off x="2087" y="2590"/>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Daniel 11:7,8</a:t>
                  </a:r>
                </a:p>
                <a:p>
                  <a:pPr fontAlgn="base">
                    <a:spcBef>
                      <a:spcPct val="0"/>
                    </a:spcBef>
                    <a:spcAft>
                      <a:spcPct val="0"/>
                    </a:spcAft>
                  </a:pPr>
                  <a:endParaRPr lang="en-US" altLang="en-US" sz="1600" smtClean="0">
                    <a:solidFill>
                      <a:srgbClr val="001B36"/>
                    </a:solidFill>
                    <a:latin typeface="Times New Roman" pitchFamily="18" charset="0"/>
                  </a:endParaRPr>
                </a:p>
              </p:txBody>
            </p:sp>
            <p:sp>
              <p:nvSpPr>
                <p:cNvPr id="61508" name="Rectangle 61"/>
                <p:cNvSpPr>
                  <a:spLocks noChangeArrowheads="1"/>
                </p:cNvSpPr>
                <p:nvPr/>
              </p:nvSpPr>
              <p:spPr bwMode="auto">
                <a:xfrm>
                  <a:off x="2044" y="2590"/>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62" name="Group 64"/>
              <p:cNvGrpSpPr>
                <a:grpSpLocks/>
              </p:cNvGrpSpPr>
              <p:nvPr/>
            </p:nvGrpSpPr>
            <p:grpSpPr bwMode="auto">
              <a:xfrm>
                <a:off x="0" y="3223"/>
                <a:ext cx="1094" cy="518"/>
                <a:chOff x="0" y="3223"/>
                <a:chExt cx="1094" cy="518"/>
              </a:xfrm>
            </p:grpSpPr>
            <p:sp>
              <p:nvSpPr>
                <p:cNvPr id="61505" name="Rectangle 18"/>
                <p:cNvSpPr>
                  <a:spLocks noChangeArrowheads="1"/>
                </p:cNvSpPr>
                <p:nvPr/>
              </p:nvSpPr>
              <p:spPr bwMode="auto">
                <a:xfrm>
                  <a:off x="43" y="3223"/>
                  <a:ext cx="10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200" smtClean="0">
                      <a:solidFill>
                        <a:srgbClr val="000000"/>
                      </a:solidFill>
                      <a:latin typeface="Times New Roman" pitchFamily="18" charset="0"/>
                      <a:cs typeface="Times New Roman" pitchFamily="18" charset="0"/>
                    </a:rPr>
                    <a:t> </a:t>
                  </a:r>
                </a:p>
                <a:p>
                  <a:pPr fontAlgn="base">
                    <a:spcBef>
                      <a:spcPct val="0"/>
                    </a:spcBef>
                    <a:spcAft>
                      <a:spcPct val="0"/>
                    </a:spcAft>
                  </a:pPr>
                  <a:endParaRPr lang="en-US" altLang="en-US" sz="2400" smtClean="0">
                    <a:solidFill>
                      <a:srgbClr val="000000"/>
                    </a:solidFill>
                    <a:latin typeface="Times New Roman" pitchFamily="18" charset="0"/>
                  </a:endParaRPr>
                </a:p>
              </p:txBody>
            </p:sp>
            <p:sp>
              <p:nvSpPr>
                <p:cNvPr id="61506" name="Rectangle 63"/>
                <p:cNvSpPr>
                  <a:spLocks noChangeArrowheads="1"/>
                </p:cNvSpPr>
                <p:nvPr/>
              </p:nvSpPr>
              <p:spPr bwMode="auto">
                <a:xfrm>
                  <a:off x="0" y="3223"/>
                  <a:ext cx="109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63" name="Group 66"/>
              <p:cNvGrpSpPr>
                <a:grpSpLocks/>
              </p:cNvGrpSpPr>
              <p:nvPr/>
            </p:nvGrpSpPr>
            <p:grpSpPr bwMode="auto">
              <a:xfrm>
                <a:off x="1094" y="3223"/>
                <a:ext cx="950" cy="518"/>
                <a:chOff x="1094" y="3223"/>
                <a:chExt cx="950" cy="518"/>
              </a:xfrm>
            </p:grpSpPr>
            <p:sp>
              <p:nvSpPr>
                <p:cNvPr id="61503" name="Rectangle 19"/>
                <p:cNvSpPr>
                  <a:spLocks noChangeArrowheads="1"/>
                </p:cNvSpPr>
                <p:nvPr/>
              </p:nvSpPr>
              <p:spPr bwMode="auto">
                <a:xfrm>
                  <a:off x="1137" y="3223"/>
                  <a:ext cx="8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Seleucus III Soter 226-223</a:t>
                  </a:r>
                  <a:r>
                    <a:rPr lang="en-US" altLang="en-US" sz="1200" smtClean="0">
                      <a:solidFill>
                        <a:srgbClr val="001B36"/>
                      </a:solidFill>
                      <a:latin typeface="Times New Roman" pitchFamily="18" charset="0"/>
                      <a:cs typeface="Times New Roman" pitchFamily="18" charset="0"/>
                    </a:rPr>
                    <a:t> BC</a:t>
                  </a:r>
                </a:p>
                <a:p>
                  <a:pPr fontAlgn="base">
                    <a:spcBef>
                      <a:spcPct val="0"/>
                    </a:spcBef>
                    <a:spcAft>
                      <a:spcPct val="0"/>
                    </a:spcAft>
                  </a:pPr>
                  <a:endParaRPr lang="en-US" altLang="en-US" sz="2400" smtClean="0">
                    <a:solidFill>
                      <a:srgbClr val="001B36"/>
                    </a:solidFill>
                    <a:latin typeface="Times New Roman" pitchFamily="18" charset="0"/>
                  </a:endParaRPr>
                </a:p>
              </p:txBody>
            </p:sp>
            <p:sp>
              <p:nvSpPr>
                <p:cNvPr id="61504" name="Rectangle 65"/>
                <p:cNvSpPr>
                  <a:spLocks noChangeArrowheads="1"/>
                </p:cNvSpPr>
                <p:nvPr/>
              </p:nvSpPr>
              <p:spPr bwMode="auto">
                <a:xfrm>
                  <a:off x="1094" y="3223"/>
                  <a:ext cx="95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64" name="Group 68"/>
              <p:cNvGrpSpPr>
                <a:grpSpLocks/>
              </p:cNvGrpSpPr>
              <p:nvPr/>
            </p:nvGrpSpPr>
            <p:grpSpPr bwMode="auto">
              <a:xfrm>
                <a:off x="2044" y="3223"/>
                <a:ext cx="842" cy="518"/>
                <a:chOff x="2044" y="3223"/>
                <a:chExt cx="842" cy="518"/>
              </a:xfrm>
            </p:grpSpPr>
            <p:sp>
              <p:nvSpPr>
                <p:cNvPr id="61501" name="Rectangle 20"/>
                <p:cNvSpPr>
                  <a:spLocks noChangeArrowheads="1"/>
                </p:cNvSpPr>
                <p:nvPr/>
              </p:nvSpPr>
              <p:spPr bwMode="auto">
                <a:xfrm>
                  <a:off x="2087" y="3223"/>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Daniel 11:8</a:t>
                  </a:r>
                </a:p>
                <a:p>
                  <a:pPr fontAlgn="base">
                    <a:spcBef>
                      <a:spcPct val="0"/>
                    </a:spcBef>
                    <a:spcAft>
                      <a:spcPct val="0"/>
                    </a:spcAft>
                  </a:pPr>
                  <a:endParaRPr lang="en-US" altLang="en-US" sz="1600" smtClean="0">
                    <a:solidFill>
                      <a:srgbClr val="001B36"/>
                    </a:solidFill>
                    <a:latin typeface="Times New Roman" pitchFamily="18" charset="0"/>
                  </a:endParaRPr>
                </a:p>
              </p:txBody>
            </p:sp>
            <p:sp>
              <p:nvSpPr>
                <p:cNvPr id="61502" name="Rectangle 67"/>
                <p:cNvSpPr>
                  <a:spLocks noChangeArrowheads="1"/>
                </p:cNvSpPr>
                <p:nvPr/>
              </p:nvSpPr>
              <p:spPr bwMode="auto">
                <a:xfrm>
                  <a:off x="2044" y="3223"/>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65" name="Group 70"/>
              <p:cNvGrpSpPr>
                <a:grpSpLocks/>
              </p:cNvGrpSpPr>
              <p:nvPr/>
            </p:nvGrpSpPr>
            <p:grpSpPr bwMode="auto">
              <a:xfrm>
                <a:off x="0" y="3741"/>
                <a:ext cx="1094" cy="633"/>
                <a:chOff x="0" y="3741"/>
                <a:chExt cx="1094" cy="633"/>
              </a:xfrm>
            </p:grpSpPr>
            <p:sp>
              <p:nvSpPr>
                <p:cNvPr id="61499" name="Rectangle 21"/>
                <p:cNvSpPr>
                  <a:spLocks noChangeArrowheads="1"/>
                </p:cNvSpPr>
                <p:nvPr/>
              </p:nvSpPr>
              <p:spPr bwMode="auto">
                <a:xfrm>
                  <a:off x="43" y="3741"/>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Ptolemy IV Philopator</a:t>
                  </a:r>
                  <a:r>
                    <a:rPr lang="en-US" altLang="en-US" sz="1200" smtClean="0">
                      <a:solidFill>
                        <a:srgbClr val="001B36"/>
                      </a:solidFill>
                      <a:latin typeface="Times New Roman" pitchFamily="18" charset="0"/>
                      <a:cs typeface="Times New Roman" pitchFamily="18" charset="0"/>
                    </a:rPr>
                    <a:t> </a:t>
                  </a:r>
                  <a:r>
                    <a:rPr lang="en-US" altLang="en-US" sz="1600" smtClean="0">
                      <a:solidFill>
                        <a:srgbClr val="001B36"/>
                      </a:solidFill>
                      <a:latin typeface="Times New Roman" pitchFamily="18" charset="0"/>
                      <a:cs typeface="Times New Roman" pitchFamily="18" charset="0"/>
                    </a:rPr>
                    <a:t>221-203</a:t>
                  </a:r>
                  <a:r>
                    <a:rPr lang="en-US" altLang="en-US" sz="1200" smtClean="0">
                      <a:solidFill>
                        <a:srgbClr val="001B36"/>
                      </a:solidFill>
                      <a:latin typeface="Times New Roman" pitchFamily="18" charset="0"/>
                      <a:cs typeface="Times New Roman" pitchFamily="18" charset="0"/>
                    </a:rPr>
                    <a:t> BC</a:t>
                  </a:r>
                </a:p>
                <a:p>
                  <a:pPr fontAlgn="base">
                    <a:spcBef>
                      <a:spcPct val="0"/>
                    </a:spcBef>
                    <a:spcAft>
                      <a:spcPct val="0"/>
                    </a:spcAft>
                  </a:pPr>
                  <a:endParaRPr lang="en-US" altLang="en-US" sz="2400" smtClean="0">
                    <a:solidFill>
                      <a:srgbClr val="001B36"/>
                    </a:solidFill>
                    <a:latin typeface="Times New Roman" pitchFamily="18" charset="0"/>
                  </a:endParaRPr>
                </a:p>
              </p:txBody>
            </p:sp>
            <p:sp>
              <p:nvSpPr>
                <p:cNvPr id="61500" name="Rectangle 69"/>
                <p:cNvSpPr>
                  <a:spLocks noChangeArrowheads="1"/>
                </p:cNvSpPr>
                <p:nvPr/>
              </p:nvSpPr>
              <p:spPr bwMode="auto">
                <a:xfrm>
                  <a:off x="0" y="3741"/>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66" name="Group 72"/>
              <p:cNvGrpSpPr>
                <a:grpSpLocks/>
              </p:cNvGrpSpPr>
              <p:nvPr/>
            </p:nvGrpSpPr>
            <p:grpSpPr bwMode="auto">
              <a:xfrm>
                <a:off x="1094" y="3741"/>
                <a:ext cx="950" cy="633"/>
                <a:chOff x="1094" y="3741"/>
                <a:chExt cx="950" cy="633"/>
              </a:xfrm>
            </p:grpSpPr>
            <p:sp>
              <p:nvSpPr>
                <p:cNvPr id="61497" name="Rectangle 22"/>
                <p:cNvSpPr>
                  <a:spLocks noChangeArrowheads="1"/>
                </p:cNvSpPr>
                <p:nvPr/>
              </p:nvSpPr>
              <p:spPr bwMode="auto">
                <a:xfrm>
                  <a:off x="1137" y="3741"/>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Antiochus III “The Great” 223-187 BC</a:t>
                  </a:r>
                </a:p>
                <a:p>
                  <a:pPr fontAlgn="base">
                    <a:spcBef>
                      <a:spcPct val="0"/>
                    </a:spcBef>
                    <a:spcAft>
                      <a:spcPct val="0"/>
                    </a:spcAft>
                  </a:pPr>
                  <a:endParaRPr lang="en-US" altLang="en-US" sz="2400" smtClean="0">
                    <a:solidFill>
                      <a:srgbClr val="001B36"/>
                    </a:solidFill>
                    <a:latin typeface="Times New Roman" pitchFamily="18" charset="0"/>
                  </a:endParaRPr>
                </a:p>
              </p:txBody>
            </p:sp>
            <p:sp>
              <p:nvSpPr>
                <p:cNvPr id="61498" name="Rectangle 71"/>
                <p:cNvSpPr>
                  <a:spLocks noChangeArrowheads="1"/>
                </p:cNvSpPr>
                <p:nvPr/>
              </p:nvSpPr>
              <p:spPr bwMode="auto">
                <a:xfrm>
                  <a:off x="1094" y="3741"/>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67" name="Group 74"/>
              <p:cNvGrpSpPr>
                <a:grpSpLocks/>
              </p:cNvGrpSpPr>
              <p:nvPr/>
            </p:nvGrpSpPr>
            <p:grpSpPr bwMode="auto">
              <a:xfrm>
                <a:off x="2044" y="3741"/>
                <a:ext cx="842" cy="633"/>
                <a:chOff x="2044" y="3741"/>
                <a:chExt cx="842" cy="633"/>
              </a:xfrm>
            </p:grpSpPr>
            <p:sp>
              <p:nvSpPr>
                <p:cNvPr id="61495" name="Rectangle 23"/>
                <p:cNvSpPr>
                  <a:spLocks noChangeArrowheads="1"/>
                </p:cNvSpPr>
                <p:nvPr/>
              </p:nvSpPr>
              <p:spPr bwMode="auto">
                <a:xfrm>
                  <a:off x="2087" y="3741"/>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Daniel 11:9-19</a:t>
                  </a:r>
                </a:p>
                <a:p>
                  <a:pPr fontAlgn="base">
                    <a:spcBef>
                      <a:spcPct val="0"/>
                    </a:spcBef>
                    <a:spcAft>
                      <a:spcPct val="0"/>
                    </a:spcAft>
                  </a:pPr>
                  <a:endParaRPr lang="en-US" altLang="en-US" sz="1600" smtClean="0">
                    <a:solidFill>
                      <a:srgbClr val="001B36"/>
                    </a:solidFill>
                    <a:latin typeface="Times New Roman" pitchFamily="18" charset="0"/>
                  </a:endParaRPr>
                </a:p>
              </p:txBody>
            </p:sp>
            <p:sp>
              <p:nvSpPr>
                <p:cNvPr id="61496" name="Rectangle 73"/>
                <p:cNvSpPr>
                  <a:spLocks noChangeArrowheads="1"/>
                </p:cNvSpPr>
                <p:nvPr/>
              </p:nvSpPr>
              <p:spPr bwMode="auto">
                <a:xfrm>
                  <a:off x="2044" y="3741"/>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68" name="Group 76"/>
              <p:cNvGrpSpPr>
                <a:grpSpLocks/>
              </p:cNvGrpSpPr>
              <p:nvPr/>
            </p:nvGrpSpPr>
            <p:grpSpPr bwMode="auto">
              <a:xfrm>
                <a:off x="0" y="4374"/>
                <a:ext cx="1094" cy="633"/>
                <a:chOff x="0" y="4374"/>
                <a:chExt cx="1094" cy="633"/>
              </a:xfrm>
            </p:grpSpPr>
            <p:sp>
              <p:nvSpPr>
                <p:cNvPr id="61493" name="Rectangle 24"/>
                <p:cNvSpPr>
                  <a:spLocks noChangeArrowheads="1"/>
                </p:cNvSpPr>
                <p:nvPr/>
              </p:nvSpPr>
              <p:spPr bwMode="auto">
                <a:xfrm>
                  <a:off x="43" y="4374"/>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Ptolemy V Epiphanes 203-181</a:t>
                  </a:r>
                  <a:r>
                    <a:rPr lang="en-US" altLang="en-US" sz="1200" smtClean="0">
                      <a:solidFill>
                        <a:srgbClr val="001B36"/>
                      </a:solidFill>
                      <a:latin typeface="Times New Roman" pitchFamily="18" charset="0"/>
                      <a:cs typeface="Times New Roman" pitchFamily="18" charset="0"/>
                    </a:rPr>
                    <a:t> </a:t>
                  </a:r>
                  <a:r>
                    <a:rPr lang="en-US" altLang="en-US" sz="1600" smtClean="0">
                      <a:solidFill>
                        <a:srgbClr val="001B36"/>
                      </a:solidFill>
                      <a:latin typeface="Times New Roman" pitchFamily="18" charset="0"/>
                      <a:cs typeface="Times New Roman" pitchFamily="18" charset="0"/>
                    </a:rPr>
                    <a:t>BC</a:t>
                  </a:r>
                  <a:endParaRPr lang="en-US" altLang="en-US" sz="1600" smtClean="0">
                    <a:solidFill>
                      <a:srgbClr val="001B36"/>
                    </a:solidFill>
                    <a:latin typeface="Times New Roman" pitchFamily="18" charset="0"/>
                  </a:endParaRPr>
                </a:p>
              </p:txBody>
            </p:sp>
            <p:sp>
              <p:nvSpPr>
                <p:cNvPr id="61494" name="Rectangle 75"/>
                <p:cNvSpPr>
                  <a:spLocks noChangeArrowheads="1"/>
                </p:cNvSpPr>
                <p:nvPr/>
              </p:nvSpPr>
              <p:spPr bwMode="auto">
                <a:xfrm>
                  <a:off x="0" y="4374"/>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69" name="Group 78"/>
              <p:cNvGrpSpPr>
                <a:grpSpLocks/>
              </p:cNvGrpSpPr>
              <p:nvPr/>
            </p:nvGrpSpPr>
            <p:grpSpPr bwMode="auto">
              <a:xfrm>
                <a:off x="1094" y="4374"/>
                <a:ext cx="950" cy="633"/>
                <a:chOff x="1094" y="4374"/>
                <a:chExt cx="950" cy="633"/>
              </a:xfrm>
            </p:grpSpPr>
            <p:sp>
              <p:nvSpPr>
                <p:cNvPr id="61491" name="Rectangle 25"/>
                <p:cNvSpPr>
                  <a:spLocks noChangeArrowheads="1"/>
                </p:cNvSpPr>
                <p:nvPr/>
              </p:nvSpPr>
              <p:spPr bwMode="auto">
                <a:xfrm>
                  <a:off x="1137" y="4374"/>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Seleucus IV Philopator 187-175</a:t>
                  </a:r>
                  <a:r>
                    <a:rPr lang="en-US" altLang="en-US" sz="1600" smtClean="0">
                      <a:solidFill>
                        <a:srgbClr val="FFFFFF"/>
                      </a:solidFill>
                      <a:latin typeface="Times New Roman" pitchFamily="18" charset="0"/>
                      <a:cs typeface="Times New Roman" pitchFamily="18" charset="0"/>
                    </a:rPr>
                    <a:t> BC</a:t>
                  </a:r>
                </a:p>
                <a:p>
                  <a:pPr fontAlgn="base">
                    <a:spcBef>
                      <a:spcPct val="0"/>
                    </a:spcBef>
                    <a:spcAft>
                      <a:spcPct val="0"/>
                    </a:spcAft>
                  </a:pPr>
                  <a:endParaRPr lang="en-US" altLang="en-US" sz="1600" smtClean="0">
                    <a:solidFill>
                      <a:srgbClr val="FFFFFF"/>
                    </a:solidFill>
                    <a:latin typeface="Times New Roman" pitchFamily="18" charset="0"/>
                  </a:endParaRPr>
                </a:p>
              </p:txBody>
            </p:sp>
            <p:sp>
              <p:nvSpPr>
                <p:cNvPr id="61492" name="Rectangle 77"/>
                <p:cNvSpPr>
                  <a:spLocks noChangeArrowheads="1"/>
                </p:cNvSpPr>
                <p:nvPr/>
              </p:nvSpPr>
              <p:spPr bwMode="auto">
                <a:xfrm>
                  <a:off x="1094" y="4374"/>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70" name="Group 80"/>
              <p:cNvGrpSpPr>
                <a:grpSpLocks/>
              </p:cNvGrpSpPr>
              <p:nvPr/>
            </p:nvGrpSpPr>
            <p:grpSpPr bwMode="auto">
              <a:xfrm>
                <a:off x="2044" y="4374"/>
                <a:ext cx="842" cy="633"/>
                <a:chOff x="2044" y="4374"/>
                <a:chExt cx="842" cy="633"/>
              </a:xfrm>
            </p:grpSpPr>
            <p:sp>
              <p:nvSpPr>
                <p:cNvPr id="61489" name="Rectangle 26"/>
                <p:cNvSpPr>
                  <a:spLocks noChangeArrowheads="1"/>
                </p:cNvSpPr>
                <p:nvPr/>
              </p:nvSpPr>
              <p:spPr bwMode="auto">
                <a:xfrm>
                  <a:off x="2087" y="4374"/>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Daniel 11:20</a:t>
                  </a:r>
                </a:p>
                <a:p>
                  <a:pPr fontAlgn="base">
                    <a:spcBef>
                      <a:spcPct val="0"/>
                    </a:spcBef>
                    <a:spcAft>
                      <a:spcPct val="0"/>
                    </a:spcAft>
                  </a:pPr>
                  <a:endParaRPr lang="en-US" altLang="en-US" sz="1600" smtClean="0">
                    <a:solidFill>
                      <a:srgbClr val="FFFFFF"/>
                    </a:solidFill>
                    <a:latin typeface="Times New Roman" pitchFamily="18" charset="0"/>
                  </a:endParaRPr>
                </a:p>
              </p:txBody>
            </p:sp>
            <p:sp>
              <p:nvSpPr>
                <p:cNvPr id="61490" name="Rectangle 79"/>
                <p:cNvSpPr>
                  <a:spLocks noChangeArrowheads="1"/>
                </p:cNvSpPr>
                <p:nvPr/>
              </p:nvSpPr>
              <p:spPr bwMode="auto">
                <a:xfrm>
                  <a:off x="2044" y="4374"/>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71" name="Group 82"/>
              <p:cNvGrpSpPr>
                <a:grpSpLocks/>
              </p:cNvGrpSpPr>
              <p:nvPr/>
            </p:nvGrpSpPr>
            <p:grpSpPr bwMode="auto">
              <a:xfrm>
                <a:off x="0" y="5007"/>
                <a:ext cx="1094" cy="633"/>
                <a:chOff x="0" y="5007"/>
                <a:chExt cx="1094" cy="633"/>
              </a:xfrm>
            </p:grpSpPr>
            <p:sp>
              <p:nvSpPr>
                <p:cNvPr id="61487" name="Rectangle 27"/>
                <p:cNvSpPr>
                  <a:spLocks noChangeArrowheads="1"/>
                </p:cNvSpPr>
                <p:nvPr/>
              </p:nvSpPr>
              <p:spPr bwMode="auto">
                <a:xfrm>
                  <a:off x="43" y="5007"/>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Ptolemy VI Philometor 180-146 BC</a:t>
                  </a:r>
                </a:p>
                <a:p>
                  <a:pPr fontAlgn="base">
                    <a:spcBef>
                      <a:spcPct val="0"/>
                    </a:spcBef>
                    <a:spcAft>
                      <a:spcPct val="0"/>
                    </a:spcAft>
                  </a:pPr>
                  <a:endParaRPr lang="en-US" altLang="en-US" sz="2400" smtClean="0">
                    <a:solidFill>
                      <a:srgbClr val="FFFFFF"/>
                    </a:solidFill>
                    <a:latin typeface="Times New Roman" pitchFamily="18" charset="0"/>
                  </a:endParaRPr>
                </a:p>
              </p:txBody>
            </p:sp>
            <p:sp>
              <p:nvSpPr>
                <p:cNvPr id="61488" name="Rectangle 81"/>
                <p:cNvSpPr>
                  <a:spLocks noChangeArrowheads="1"/>
                </p:cNvSpPr>
                <p:nvPr/>
              </p:nvSpPr>
              <p:spPr bwMode="auto">
                <a:xfrm>
                  <a:off x="0" y="5007"/>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72" name="Group 84"/>
              <p:cNvGrpSpPr>
                <a:grpSpLocks/>
              </p:cNvGrpSpPr>
              <p:nvPr/>
            </p:nvGrpSpPr>
            <p:grpSpPr bwMode="auto">
              <a:xfrm>
                <a:off x="1094" y="5007"/>
                <a:ext cx="950" cy="633"/>
                <a:chOff x="1094" y="5007"/>
                <a:chExt cx="950" cy="633"/>
              </a:xfrm>
            </p:grpSpPr>
            <p:sp>
              <p:nvSpPr>
                <p:cNvPr id="61485" name="Rectangle 28"/>
                <p:cNvSpPr>
                  <a:spLocks noChangeArrowheads="1"/>
                </p:cNvSpPr>
                <p:nvPr/>
              </p:nvSpPr>
              <p:spPr bwMode="auto">
                <a:xfrm>
                  <a:off x="1137" y="5007"/>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Antiochus IV Epiphanes 175-164 BC</a:t>
                  </a:r>
                </a:p>
                <a:p>
                  <a:pPr fontAlgn="base">
                    <a:spcBef>
                      <a:spcPct val="0"/>
                    </a:spcBef>
                    <a:spcAft>
                      <a:spcPct val="0"/>
                    </a:spcAft>
                  </a:pPr>
                  <a:endParaRPr lang="en-US" altLang="en-US" sz="1600" smtClean="0">
                    <a:solidFill>
                      <a:srgbClr val="FFFFFF"/>
                    </a:solidFill>
                    <a:latin typeface="Times New Roman" pitchFamily="18" charset="0"/>
                  </a:endParaRPr>
                </a:p>
              </p:txBody>
            </p:sp>
            <p:sp>
              <p:nvSpPr>
                <p:cNvPr id="61486" name="Rectangle 83"/>
                <p:cNvSpPr>
                  <a:spLocks noChangeArrowheads="1"/>
                </p:cNvSpPr>
                <p:nvPr/>
              </p:nvSpPr>
              <p:spPr bwMode="auto">
                <a:xfrm>
                  <a:off x="1094" y="5007"/>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73" name="Group 86"/>
              <p:cNvGrpSpPr>
                <a:grpSpLocks/>
              </p:cNvGrpSpPr>
              <p:nvPr/>
            </p:nvGrpSpPr>
            <p:grpSpPr bwMode="auto">
              <a:xfrm>
                <a:off x="2044" y="5007"/>
                <a:ext cx="842" cy="633"/>
                <a:chOff x="2044" y="5007"/>
                <a:chExt cx="842" cy="633"/>
              </a:xfrm>
            </p:grpSpPr>
            <p:sp>
              <p:nvSpPr>
                <p:cNvPr id="61483" name="Rectangle 29"/>
                <p:cNvSpPr>
                  <a:spLocks noChangeArrowheads="1"/>
                </p:cNvSpPr>
                <p:nvPr/>
              </p:nvSpPr>
              <p:spPr bwMode="auto">
                <a:xfrm>
                  <a:off x="2087" y="5007"/>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Daniel 11:21-35</a:t>
                  </a:r>
                </a:p>
                <a:p>
                  <a:pPr fontAlgn="base">
                    <a:spcBef>
                      <a:spcPct val="0"/>
                    </a:spcBef>
                    <a:spcAft>
                      <a:spcPct val="0"/>
                    </a:spcAft>
                  </a:pPr>
                  <a:endParaRPr lang="en-US" altLang="en-US" sz="2400" smtClean="0">
                    <a:solidFill>
                      <a:srgbClr val="000000"/>
                    </a:solidFill>
                    <a:latin typeface="Times New Roman" pitchFamily="18" charset="0"/>
                  </a:endParaRPr>
                </a:p>
              </p:txBody>
            </p:sp>
            <p:sp>
              <p:nvSpPr>
                <p:cNvPr id="61484" name="Rectangle 85"/>
                <p:cNvSpPr>
                  <a:spLocks noChangeArrowheads="1"/>
                </p:cNvSpPr>
                <p:nvPr/>
              </p:nvSpPr>
              <p:spPr bwMode="auto">
                <a:xfrm>
                  <a:off x="2044" y="5007"/>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74" name="Group 88"/>
              <p:cNvGrpSpPr>
                <a:grpSpLocks/>
              </p:cNvGrpSpPr>
              <p:nvPr/>
            </p:nvGrpSpPr>
            <p:grpSpPr bwMode="auto">
              <a:xfrm>
                <a:off x="0" y="5640"/>
                <a:ext cx="1094" cy="633"/>
                <a:chOff x="0" y="5640"/>
                <a:chExt cx="1094" cy="633"/>
              </a:xfrm>
            </p:grpSpPr>
            <p:sp>
              <p:nvSpPr>
                <p:cNvPr id="61481" name="Rectangle 30"/>
                <p:cNvSpPr>
                  <a:spLocks noChangeArrowheads="1"/>
                </p:cNvSpPr>
                <p:nvPr/>
              </p:nvSpPr>
              <p:spPr bwMode="auto">
                <a:xfrm>
                  <a:off x="43" y="5640"/>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200" smtClean="0">
                      <a:solidFill>
                        <a:srgbClr val="000000"/>
                      </a:solidFill>
                      <a:latin typeface="Times New Roman" pitchFamily="18" charset="0"/>
                      <a:cs typeface="Times New Roman" pitchFamily="18" charset="0"/>
                    </a:rPr>
                    <a:t> </a:t>
                  </a:r>
                </a:p>
                <a:p>
                  <a:pPr fontAlgn="base">
                    <a:spcBef>
                      <a:spcPct val="0"/>
                    </a:spcBef>
                    <a:spcAft>
                      <a:spcPct val="0"/>
                    </a:spcAft>
                  </a:pPr>
                  <a:endParaRPr lang="en-US" altLang="en-US" sz="2400" smtClean="0">
                    <a:solidFill>
                      <a:srgbClr val="000000"/>
                    </a:solidFill>
                    <a:latin typeface="Times New Roman" pitchFamily="18" charset="0"/>
                  </a:endParaRPr>
                </a:p>
              </p:txBody>
            </p:sp>
            <p:sp>
              <p:nvSpPr>
                <p:cNvPr id="61482" name="Rectangle 87"/>
                <p:cNvSpPr>
                  <a:spLocks noChangeArrowheads="1"/>
                </p:cNvSpPr>
                <p:nvPr/>
              </p:nvSpPr>
              <p:spPr bwMode="auto">
                <a:xfrm>
                  <a:off x="0" y="5640"/>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75" name="Group 90"/>
              <p:cNvGrpSpPr>
                <a:grpSpLocks/>
              </p:cNvGrpSpPr>
              <p:nvPr/>
            </p:nvGrpSpPr>
            <p:grpSpPr bwMode="auto">
              <a:xfrm>
                <a:off x="1094" y="5640"/>
                <a:ext cx="950" cy="633"/>
                <a:chOff x="1094" y="5640"/>
                <a:chExt cx="950" cy="633"/>
              </a:xfrm>
            </p:grpSpPr>
            <p:sp>
              <p:nvSpPr>
                <p:cNvPr id="61479" name="Rectangle 31"/>
                <p:cNvSpPr>
                  <a:spLocks noChangeArrowheads="1"/>
                </p:cNvSpPr>
                <p:nvPr/>
              </p:nvSpPr>
              <p:spPr bwMode="auto">
                <a:xfrm>
                  <a:off x="1137" y="5640"/>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600" smtClean="0">
                      <a:solidFill>
                        <a:srgbClr val="001B36"/>
                      </a:solidFill>
                      <a:latin typeface="Times New Roman" pitchFamily="18" charset="0"/>
                      <a:cs typeface="Times New Roman" pitchFamily="18" charset="0"/>
                    </a:rPr>
                    <a:t>Antiochus V Eupator 164-162 BC</a:t>
                  </a:r>
                </a:p>
                <a:p>
                  <a:pPr fontAlgn="base">
                    <a:spcBef>
                      <a:spcPct val="0"/>
                    </a:spcBef>
                    <a:spcAft>
                      <a:spcPct val="0"/>
                    </a:spcAft>
                  </a:pPr>
                  <a:endParaRPr lang="en-US" altLang="en-US" sz="1600" smtClean="0">
                    <a:solidFill>
                      <a:srgbClr val="FFFFFF"/>
                    </a:solidFill>
                    <a:latin typeface="Times New Roman" pitchFamily="18" charset="0"/>
                  </a:endParaRPr>
                </a:p>
              </p:txBody>
            </p:sp>
            <p:sp>
              <p:nvSpPr>
                <p:cNvPr id="61480" name="Rectangle 89"/>
                <p:cNvSpPr>
                  <a:spLocks noChangeArrowheads="1"/>
                </p:cNvSpPr>
                <p:nvPr/>
              </p:nvSpPr>
              <p:spPr bwMode="auto">
                <a:xfrm>
                  <a:off x="1094" y="5640"/>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nvGrpSpPr>
              <p:cNvPr id="61476" name="Group 92"/>
              <p:cNvGrpSpPr>
                <a:grpSpLocks/>
              </p:cNvGrpSpPr>
              <p:nvPr/>
            </p:nvGrpSpPr>
            <p:grpSpPr bwMode="auto">
              <a:xfrm>
                <a:off x="2044" y="5640"/>
                <a:ext cx="842" cy="633"/>
                <a:chOff x="2044" y="5640"/>
                <a:chExt cx="842" cy="633"/>
              </a:xfrm>
            </p:grpSpPr>
            <p:sp>
              <p:nvSpPr>
                <p:cNvPr id="61477" name="Rectangle 32"/>
                <p:cNvSpPr>
                  <a:spLocks noChangeArrowheads="1"/>
                </p:cNvSpPr>
                <p:nvPr/>
              </p:nvSpPr>
              <p:spPr bwMode="auto">
                <a:xfrm>
                  <a:off x="2087" y="5640"/>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200" smtClean="0">
                      <a:solidFill>
                        <a:srgbClr val="000000"/>
                      </a:solidFill>
                      <a:latin typeface="Times New Roman" pitchFamily="18" charset="0"/>
                      <a:cs typeface="Times New Roman" pitchFamily="18" charset="0"/>
                    </a:rPr>
                    <a:t> </a:t>
                  </a:r>
                </a:p>
                <a:p>
                  <a:pPr fontAlgn="base">
                    <a:spcBef>
                      <a:spcPct val="0"/>
                    </a:spcBef>
                    <a:spcAft>
                      <a:spcPct val="0"/>
                    </a:spcAft>
                  </a:pPr>
                  <a:endParaRPr lang="en-US" altLang="en-US" sz="2400" smtClean="0">
                    <a:solidFill>
                      <a:srgbClr val="000000"/>
                    </a:solidFill>
                    <a:latin typeface="Times New Roman" pitchFamily="18" charset="0"/>
                  </a:endParaRPr>
                </a:p>
              </p:txBody>
            </p:sp>
            <p:sp>
              <p:nvSpPr>
                <p:cNvPr id="61478" name="Rectangle 91"/>
                <p:cNvSpPr>
                  <a:spLocks noChangeArrowheads="1"/>
                </p:cNvSpPr>
                <p:nvPr/>
              </p:nvSpPr>
              <p:spPr bwMode="auto">
                <a:xfrm>
                  <a:off x="2044" y="5640"/>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grpSp>
        <p:sp>
          <p:nvSpPr>
            <p:cNvPr id="61446" name="Rectangle 94"/>
            <p:cNvSpPr>
              <a:spLocks noChangeArrowheads="1"/>
            </p:cNvSpPr>
            <p:nvPr/>
          </p:nvSpPr>
          <p:spPr bwMode="auto">
            <a:xfrm>
              <a:off x="-3" y="400"/>
              <a:ext cx="2892" cy="5876"/>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61444" name="Rectangle 96"/>
          <p:cNvSpPr>
            <a:spLocks noChangeArrowheads="1"/>
          </p:cNvSpPr>
          <p:nvPr/>
        </p:nvSpPr>
        <p:spPr bwMode="auto">
          <a:xfrm>
            <a:off x="3175" y="8091488"/>
            <a:ext cx="9144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200" smtClean="0">
                <a:solidFill>
                  <a:srgbClr val="000000"/>
                </a:solidFill>
                <a:latin typeface="Times New Roman" pitchFamily="18" charset="0"/>
                <a:cs typeface="Times New Roman" pitchFamily="18" charset="0"/>
              </a:rPr>
              <a:t> </a:t>
            </a:r>
          </a:p>
          <a:p>
            <a:pPr fontAlgn="base">
              <a:spcBef>
                <a:spcPct val="0"/>
              </a:spcBef>
              <a:spcAft>
                <a:spcPct val="0"/>
              </a:spcAft>
            </a:pPr>
            <a:r>
              <a:rPr lang="en-US" altLang="en-US" sz="1200" smtClean="0">
                <a:solidFill>
                  <a:srgbClr val="000000"/>
                </a:solidFill>
                <a:latin typeface="Times New Roman" pitchFamily="18" charset="0"/>
                <a:cs typeface="Times New Roman" pitchFamily="18" charset="0"/>
              </a:rPr>
              <a:t>(v. 6) After some early, indecisive struggles, the Ptolemaic kingdom and the Seleucid kingdom will agree to share power peacefully. In order to seal the deal, Ptolemy II </a:t>
            </a:r>
            <a:endParaRPr lang="en-US" altLang="en-US" sz="2400" smtClean="0">
              <a:solidFill>
                <a:srgbClr val="000000"/>
              </a:solidFill>
              <a:latin typeface="Times New Roman" pitchFamily="18" charset="0"/>
            </a:endParaRPr>
          </a:p>
        </p:txBody>
      </p:sp>
    </p:spTree>
    <p:extLst>
      <p:ext uri="{BB962C8B-B14F-4D97-AF65-F5344CB8AC3E}">
        <p14:creationId xmlns:p14="http://schemas.microsoft.com/office/powerpoint/2010/main" val="849904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z="3200" smtClean="0"/>
              <a:t>The Theme of Daniel Eleven</a:t>
            </a:r>
          </a:p>
        </p:txBody>
      </p:sp>
      <p:sp>
        <p:nvSpPr>
          <p:cNvPr id="71683" name="Rectangle 3"/>
          <p:cNvSpPr>
            <a:spLocks noGrp="1" noChangeArrowheads="1"/>
          </p:cNvSpPr>
          <p:nvPr>
            <p:ph type="body" idx="1"/>
          </p:nvPr>
        </p:nvSpPr>
        <p:spPr>
          <a:xfrm>
            <a:off x="457200" y="1981200"/>
            <a:ext cx="8229600" cy="4149725"/>
          </a:xfrm>
        </p:spPr>
        <p:txBody>
          <a:bodyPr/>
          <a:lstStyle/>
          <a:p>
            <a:pPr eaLnBrk="1" hangingPunct="1">
              <a:defRPr/>
            </a:pPr>
            <a:r>
              <a:rPr lang="en-US" sz="2400" smtClean="0"/>
              <a:t>Those who are wise will instruct many, though for a time they will fall by the sword or be burned or captured or plundered.  When they fall, they will receive a little help, and many who are not sincere will join them.  Some of the wise will stumble, so that they may be </a:t>
            </a:r>
            <a:r>
              <a:rPr lang="en-US" sz="2400" b="1" smtClean="0">
                <a:solidFill>
                  <a:srgbClr val="FF6699"/>
                </a:solidFill>
              </a:rPr>
              <a:t>refined, purified and made spotless</a:t>
            </a:r>
            <a:r>
              <a:rPr lang="en-US" sz="2400" smtClean="0"/>
              <a:t> until the time of the end, for it will come at the appointed time.   11:33-35</a:t>
            </a:r>
          </a:p>
        </p:txBody>
      </p:sp>
    </p:spTree>
    <p:extLst>
      <p:ext uri="{BB962C8B-B14F-4D97-AF65-F5344CB8AC3E}">
        <p14:creationId xmlns:p14="http://schemas.microsoft.com/office/powerpoint/2010/main" val="57381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Detailed Outline (cont.)</a:t>
            </a:r>
            <a:br>
              <a:rPr lang="en-US" sz="2800" b="1" dirty="0" smtClean="0"/>
            </a:br>
            <a:r>
              <a:rPr lang="en-US" sz="2800" b="1" dirty="0" smtClean="0"/>
              <a:t>Judah Must Be Destroyed</a:t>
            </a:r>
            <a:endParaRPr lang="en-US" sz="2800" b="1" dirty="0"/>
          </a:p>
        </p:txBody>
      </p:sp>
      <p:sp>
        <p:nvSpPr>
          <p:cNvPr id="3" name="Content Placeholder 2"/>
          <p:cNvSpPr>
            <a:spLocks noGrp="1"/>
          </p:cNvSpPr>
          <p:nvPr>
            <p:ph idx="1"/>
          </p:nvPr>
        </p:nvSpPr>
        <p:spPr/>
        <p:txBody>
          <a:bodyPr/>
          <a:lstStyle/>
          <a:p>
            <a:pPr marL="114300" indent="0">
              <a:buNone/>
            </a:pPr>
            <a:r>
              <a:rPr lang="en-US" b="1" dirty="0" err="1"/>
              <a:t>Ch</a:t>
            </a:r>
            <a:r>
              <a:rPr lang="en-US" b="1" dirty="0"/>
              <a:t> 17 Parable of the two eagles</a:t>
            </a:r>
          </a:p>
          <a:p>
            <a:pPr marL="114300" indent="0">
              <a:buNone/>
            </a:pPr>
            <a:r>
              <a:rPr lang="en-US" b="1" dirty="0" err="1"/>
              <a:t>Ch</a:t>
            </a:r>
            <a:r>
              <a:rPr lang="en-US" b="1" dirty="0"/>
              <a:t> 18 Individual righteousness</a:t>
            </a:r>
          </a:p>
          <a:p>
            <a:pPr marL="114300" indent="0">
              <a:buNone/>
            </a:pPr>
            <a:r>
              <a:rPr lang="en-US" b="1" dirty="0" err="1"/>
              <a:t>Ch</a:t>
            </a:r>
            <a:r>
              <a:rPr lang="en-US" b="1" dirty="0"/>
              <a:t> 19 Parable of the lion and of the vine</a:t>
            </a:r>
          </a:p>
          <a:p>
            <a:pPr marL="114300" indent="0">
              <a:buNone/>
            </a:pPr>
            <a:r>
              <a:rPr lang="en-US" b="1" dirty="0" err="1"/>
              <a:t>Ch</a:t>
            </a:r>
            <a:r>
              <a:rPr lang="en-US" b="1" dirty="0"/>
              <a:t> 20 A record of rebellion</a:t>
            </a:r>
          </a:p>
          <a:p>
            <a:pPr marL="114300" indent="0">
              <a:buNone/>
            </a:pPr>
            <a:r>
              <a:rPr lang="en-US" b="1" dirty="0" err="1"/>
              <a:t>Ch</a:t>
            </a:r>
            <a:r>
              <a:rPr lang="en-US" b="1" dirty="0"/>
              <a:t> 21 Babylon, the sword of God</a:t>
            </a:r>
          </a:p>
          <a:p>
            <a:pPr marL="114300" indent="0">
              <a:buNone/>
            </a:pPr>
            <a:r>
              <a:rPr lang="en-US" b="1" dirty="0" err="1"/>
              <a:t>Ch</a:t>
            </a:r>
            <a:r>
              <a:rPr lang="en-US" b="1" dirty="0"/>
              <a:t> 22 Corruption of God’s people</a:t>
            </a:r>
          </a:p>
          <a:p>
            <a:pPr marL="114300" indent="0">
              <a:buNone/>
            </a:pPr>
            <a:r>
              <a:rPr lang="en-US" b="1" dirty="0" err="1"/>
              <a:t>Ch</a:t>
            </a:r>
            <a:r>
              <a:rPr lang="en-US" b="1" dirty="0"/>
              <a:t> 23 </a:t>
            </a:r>
            <a:r>
              <a:rPr lang="en-US" b="1" dirty="0" err="1"/>
              <a:t>Ohola</a:t>
            </a:r>
            <a:r>
              <a:rPr lang="en-US" b="1" dirty="0"/>
              <a:t> and </a:t>
            </a:r>
            <a:r>
              <a:rPr lang="en-US" b="1" dirty="0" err="1"/>
              <a:t>Oholibah</a:t>
            </a:r>
            <a:endParaRPr lang="en-US" b="1" dirty="0"/>
          </a:p>
          <a:p>
            <a:pPr marL="114300" indent="0">
              <a:buNone/>
            </a:pPr>
            <a:r>
              <a:rPr lang="en-US" b="1" dirty="0" err="1"/>
              <a:t>Ch</a:t>
            </a:r>
            <a:r>
              <a:rPr lang="en-US" b="1" dirty="0"/>
              <a:t> 24 The cauldron.  Ezekiel refuses to mourn.</a:t>
            </a:r>
          </a:p>
          <a:p>
            <a:pPr marL="114300" indent="0">
              <a:buNone/>
            </a:pPr>
            <a:endParaRPr lang="en-US" dirty="0"/>
          </a:p>
        </p:txBody>
      </p:sp>
    </p:spTree>
    <p:extLst>
      <p:ext uri="{BB962C8B-B14F-4D97-AF65-F5344CB8AC3E}">
        <p14:creationId xmlns:p14="http://schemas.microsoft.com/office/powerpoint/2010/main" val="43299835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p:txBody>
          <a:bodyPr/>
          <a:lstStyle/>
          <a:p>
            <a:pPr eaLnBrk="1" hangingPunct="1">
              <a:defRPr/>
            </a:pPr>
            <a:r>
              <a:rPr lang="en-US" sz="2800" b="1" smtClean="0"/>
              <a:t>Daniel 11:36-45  The End of the Greek Kingdoms:  The Battle of Actium.</a:t>
            </a:r>
          </a:p>
        </p:txBody>
      </p:sp>
      <p:pic>
        <p:nvPicPr>
          <p:cNvPr id="63491" name="Picture 6" descr="RomeCaes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762125"/>
            <a:ext cx="88963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3286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7813"/>
            <a:ext cx="8382000" cy="1139825"/>
          </a:xfrm>
        </p:spPr>
        <p:txBody>
          <a:bodyPr/>
          <a:lstStyle/>
          <a:p>
            <a:pPr eaLnBrk="1" hangingPunct="1">
              <a:defRPr/>
            </a:pPr>
            <a:r>
              <a:rPr lang="en-US" sz="2800" b="1" smtClean="0"/>
              <a:t>Daniel Chapter Twelve:  The Time of the End</a:t>
            </a:r>
          </a:p>
        </p:txBody>
      </p:sp>
      <p:sp>
        <p:nvSpPr>
          <p:cNvPr id="73731" name="Rectangle 3"/>
          <p:cNvSpPr>
            <a:spLocks noGrp="1" noChangeArrowheads="1"/>
          </p:cNvSpPr>
          <p:nvPr>
            <p:ph type="body" idx="1"/>
          </p:nvPr>
        </p:nvSpPr>
        <p:spPr>
          <a:xfrm>
            <a:off x="457200" y="2133600"/>
            <a:ext cx="8229600" cy="3997325"/>
          </a:xfrm>
        </p:spPr>
        <p:txBody>
          <a:bodyPr/>
          <a:lstStyle/>
          <a:p>
            <a:pPr eaLnBrk="1" hangingPunct="1">
              <a:buFont typeface="Wingdings" pitchFamily="2" charset="2"/>
              <a:buNone/>
              <a:defRPr/>
            </a:pPr>
            <a:r>
              <a:rPr lang="en-US" sz="2400" b="1" smtClean="0">
                <a:solidFill>
                  <a:srgbClr val="FFFF00"/>
                </a:solidFill>
              </a:rPr>
              <a:t>Those who are wise will shine like the brightness of the heavens, and those who lead many to righteousness, like the stars for ever and ever.</a:t>
            </a:r>
          </a:p>
          <a:p>
            <a:pPr eaLnBrk="1" hangingPunct="1">
              <a:buFont typeface="Wingdings" pitchFamily="2" charset="2"/>
              <a:buNone/>
              <a:defRPr/>
            </a:pPr>
            <a:endParaRPr lang="en-US" sz="2400" b="1" smtClean="0">
              <a:solidFill>
                <a:srgbClr val="FFFF00"/>
              </a:solidFill>
            </a:endParaRPr>
          </a:p>
          <a:p>
            <a:pPr eaLnBrk="1" hangingPunct="1">
              <a:buFont typeface="Wingdings" pitchFamily="2" charset="2"/>
              <a:buNone/>
              <a:defRPr/>
            </a:pPr>
            <a:r>
              <a:rPr lang="en-US" sz="2400" b="1" smtClean="0">
                <a:solidFill>
                  <a:srgbClr val="FFFF00"/>
                </a:solidFill>
              </a:rPr>
              <a:t>Daniel 12:3-4</a:t>
            </a:r>
          </a:p>
          <a:p>
            <a:pPr eaLnBrk="1" hangingPunct="1">
              <a:buFont typeface="Wingdings" pitchFamily="2" charset="2"/>
              <a:buNone/>
              <a:defRPr/>
            </a:pPr>
            <a:endParaRPr lang="en-US" sz="2400" b="1" smtClean="0">
              <a:solidFill>
                <a:srgbClr val="FFFF00"/>
              </a:solidFill>
            </a:endParaRPr>
          </a:p>
          <a:p>
            <a:pPr eaLnBrk="1" hangingPunct="1">
              <a:buFont typeface="Wingdings" pitchFamily="2" charset="2"/>
              <a:buNone/>
              <a:defRPr/>
            </a:pPr>
            <a:r>
              <a:rPr lang="en-US" sz="2400" b="1" smtClean="0">
                <a:solidFill>
                  <a:srgbClr val="FFFF00"/>
                </a:solidFill>
              </a:rPr>
              <a:t>How do I know that I will raise from the dead?</a:t>
            </a:r>
          </a:p>
        </p:txBody>
      </p:sp>
    </p:spTree>
    <p:extLst>
      <p:ext uri="{BB962C8B-B14F-4D97-AF65-F5344CB8AC3E}">
        <p14:creationId xmlns:p14="http://schemas.microsoft.com/office/powerpoint/2010/main" val="2931314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sp>
        <p:nvSpPr>
          <p:cNvPr id="3" name="Content Placeholder 2"/>
          <p:cNvSpPr>
            <a:spLocks noGrp="1"/>
          </p:cNvSpPr>
          <p:nvPr>
            <p:ph idx="1"/>
          </p:nvPr>
        </p:nvSpPr>
        <p:spPr/>
        <p:txBody>
          <a:bodyPr/>
          <a:lstStyle/>
          <a:p>
            <a:pPr marL="0" indent="0" eaLnBrk="1" hangingPunct="1">
              <a:buFont typeface="Wingdings" pitchFamily="2" charset="2"/>
              <a:buNone/>
              <a:defRPr/>
            </a:pPr>
            <a:r>
              <a:rPr lang="en-US" sz="2800" b="1" dirty="0" smtClean="0"/>
              <a:t>Daniel:  What about….</a:t>
            </a:r>
          </a:p>
          <a:p>
            <a:pPr marL="0" indent="0" eaLnBrk="1" hangingPunct="1">
              <a:buFont typeface="Wingdings" pitchFamily="2" charset="2"/>
              <a:buNone/>
              <a:defRPr/>
            </a:pPr>
            <a:endParaRPr lang="en-US" sz="2800" b="1" dirty="0" smtClean="0"/>
          </a:p>
          <a:p>
            <a:pPr marL="0" indent="0" eaLnBrk="1" hangingPunct="1">
              <a:buFont typeface="Wingdings" pitchFamily="2" charset="2"/>
              <a:buNone/>
              <a:defRPr/>
            </a:pPr>
            <a:r>
              <a:rPr lang="en-US" sz="2800" b="1" dirty="0" smtClean="0"/>
              <a:t>     (fill in the blank with your favorite “issue”)</a:t>
            </a:r>
          </a:p>
          <a:p>
            <a:pPr marL="0" indent="0" eaLnBrk="1" hangingPunct="1">
              <a:buFont typeface="Wingdings" pitchFamily="2" charset="2"/>
              <a:buNone/>
              <a:defRPr/>
            </a:pPr>
            <a:endParaRPr lang="en-US" sz="2800" b="1" dirty="0" smtClean="0"/>
          </a:p>
          <a:p>
            <a:pPr marL="0" indent="0" eaLnBrk="1" hangingPunct="1">
              <a:buFont typeface="Wingdings" pitchFamily="2" charset="2"/>
              <a:buNone/>
              <a:defRPr/>
            </a:pPr>
            <a:r>
              <a:rPr lang="en-US" sz="2800" b="1" dirty="0" smtClean="0"/>
              <a:t>God:  Let me mind my business.  I rule the nations.  Take care of your local  ministry and trust in me.</a:t>
            </a:r>
          </a:p>
        </p:txBody>
      </p:sp>
    </p:spTree>
    <p:extLst>
      <p:ext uri="{BB962C8B-B14F-4D97-AF65-F5344CB8AC3E}">
        <p14:creationId xmlns:p14="http://schemas.microsoft.com/office/powerpoint/2010/main" val="19074129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Memory Verses</a:t>
            </a:r>
            <a:endParaRPr lang="en-US" sz="3200" b="1" dirty="0"/>
          </a:p>
        </p:txBody>
      </p:sp>
      <p:sp>
        <p:nvSpPr>
          <p:cNvPr id="3" name="Content Placeholder 2"/>
          <p:cNvSpPr>
            <a:spLocks noGrp="1"/>
          </p:cNvSpPr>
          <p:nvPr>
            <p:ph idx="1"/>
          </p:nvPr>
        </p:nvSpPr>
        <p:spPr/>
        <p:txBody>
          <a:bodyPr/>
          <a:lstStyle/>
          <a:p>
            <a:pPr marL="0" indent="0">
              <a:buNone/>
            </a:pPr>
            <a:r>
              <a:rPr lang="en-US" sz="2400" b="1" dirty="0" smtClean="0">
                <a:effectLst/>
              </a:rPr>
              <a:t>Jeremiah 20:9</a:t>
            </a:r>
          </a:p>
          <a:p>
            <a:pPr marL="0" indent="0">
              <a:buNone/>
            </a:pPr>
            <a:r>
              <a:rPr lang="en-US" sz="2400" b="1" dirty="0" smtClean="0">
                <a:effectLst/>
              </a:rPr>
              <a:t>Jeremiah 2:5</a:t>
            </a:r>
          </a:p>
          <a:p>
            <a:pPr marL="0" indent="0">
              <a:buNone/>
            </a:pPr>
            <a:r>
              <a:rPr lang="en-US" sz="2400" b="1" dirty="0" smtClean="0">
                <a:effectLst/>
              </a:rPr>
              <a:t>Daniel 4:37b</a:t>
            </a:r>
          </a:p>
          <a:p>
            <a:pPr marL="0" indent="0">
              <a:buNone/>
            </a:pPr>
            <a:r>
              <a:rPr lang="en-US" sz="2400" b="1" dirty="0" err="1" smtClean="0">
                <a:effectLst/>
              </a:rPr>
              <a:t>Jer</a:t>
            </a:r>
            <a:r>
              <a:rPr lang="en-US" sz="2400" b="1" dirty="0" smtClean="0">
                <a:effectLst/>
              </a:rPr>
              <a:t> 17:9-10</a:t>
            </a:r>
          </a:p>
          <a:p>
            <a:pPr marL="0" indent="0">
              <a:buNone/>
            </a:pPr>
            <a:r>
              <a:rPr lang="en-US" sz="2400" b="1" dirty="0" err="1" smtClean="0">
                <a:effectLst/>
              </a:rPr>
              <a:t>Jer</a:t>
            </a:r>
            <a:r>
              <a:rPr lang="en-US" sz="2400" b="1" dirty="0" smtClean="0">
                <a:effectLst/>
              </a:rPr>
              <a:t> 17:7-8</a:t>
            </a:r>
          </a:p>
          <a:p>
            <a:pPr marL="0" indent="0">
              <a:buNone/>
            </a:pPr>
            <a:r>
              <a:rPr lang="en-US" sz="2400" b="1" dirty="0" smtClean="0">
                <a:effectLst/>
              </a:rPr>
              <a:t>Jeremiah 42:19b</a:t>
            </a:r>
          </a:p>
          <a:p>
            <a:pPr marL="0" indent="0">
              <a:buNone/>
            </a:pPr>
            <a:r>
              <a:rPr lang="en-US" sz="2400" b="1" dirty="0" smtClean="0">
                <a:effectLst/>
              </a:rPr>
              <a:t>Jeremiah 5:30-31</a:t>
            </a:r>
            <a:endParaRPr lang="en-US" sz="2400" b="1" dirty="0">
              <a:effectLst/>
            </a:endParaRPr>
          </a:p>
        </p:txBody>
      </p:sp>
    </p:spTree>
    <p:extLst>
      <p:ext uri="{BB962C8B-B14F-4D97-AF65-F5344CB8AC3E}">
        <p14:creationId xmlns:p14="http://schemas.microsoft.com/office/powerpoint/2010/main" val="6864790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r>
              <a:rPr lang="en-US" sz="3200" b="1" dirty="0" smtClean="0"/>
              <a:t>Jeremiah: The Burden of the Lord</a:t>
            </a:r>
            <a:endParaRPr lang="en-US" sz="3200" b="1" dirty="0"/>
          </a:p>
        </p:txBody>
      </p:sp>
      <p:pic>
        <p:nvPicPr>
          <p:cNvPr id="2050" name="Picture 2" descr="Jeremi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76200"/>
            <a:ext cx="2438400" cy="289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2718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Jeremiah’s Nicknames</a:t>
            </a:r>
            <a:endParaRPr lang="en-US" sz="3200" b="1" dirty="0"/>
          </a:p>
        </p:txBody>
      </p:sp>
      <p:sp>
        <p:nvSpPr>
          <p:cNvPr id="3" name="Content Placeholder 2"/>
          <p:cNvSpPr>
            <a:spLocks noGrp="1"/>
          </p:cNvSpPr>
          <p:nvPr>
            <p:ph idx="1"/>
          </p:nvPr>
        </p:nvSpPr>
        <p:spPr>
          <a:xfrm>
            <a:off x="457200" y="2743200"/>
            <a:ext cx="8229600" cy="3382963"/>
          </a:xfrm>
        </p:spPr>
        <p:txBody>
          <a:bodyPr/>
          <a:lstStyle/>
          <a:p>
            <a:pPr marL="114300" indent="0">
              <a:buNone/>
            </a:pPr>
            <a:r>
              <a:rPr lang="en-US" b="1" dirty="0" smtClean="0"/>
              <a:t>The Weeping Prophet</a:t>
            </a:r>
          </a:p>
          <a:p>
            <a:pPr marL="114300" indent="0">
              <a:buNone/>
            </a:pPr>
            <a:endParaRPr lang="en-US" b="1" dirty="0"/>
          </a:p>
          <a:p>
            <a:pPr marL="114300" indent="0">
              <a:buNone/>
            </a:pPr>
            <a:endParaRPr lang="en-US" b="1" dirty="0" smtClean="0"/>
          </a:p>
          <a:p>
            <a:pPr marL="114300" indent="0">
              <a:buNone/>
            </a:pPr>
            <a:r>
              <a:rPr lang="en-US" b="1" dirty="0" smtClean="0"/>
              <a:t>The Burden (Oracle) of the Lord (Jeremiah 23:33)</a:t>
            </a:r>
            <a:endParaRPr lang="en-US" b="1" dirty="0"/>
          </a:p>
        </p:txBody>
      </p:sp>
    </p:spTree>
    <p:extLst>
      <p:ext uri="{BB962C8B-B14F-4D97-AF65-F5344CB8AC3E}">
        <p14:creationId xmlns:p14="http://schemas.microsoft.com/office/powerpoint/2010/main" val="11816177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Historical background to Jeremiah</a:t>
            </a:r>
            <a:endParaRPr lang="en-US" sz="2800" b="1" dirty="0"/>
          </a:p>
        </p:txBody>
      </p:sp>
      <p:sp>
        <p:nvSpPr>
          <p:cNvPr id="3" name="Content Placeholder 2"/>
          <p:cNvSpPr>
            <a:spLocks noGrp="1"/>
          </p:cNvSpPr>
          <p:nvPr>
            <p:ph idx="1"/>
          </p:nvPr>
        </p:nvSpPr>
        <p:spPr>
          <a:xfrm>
            <a:off x="457200" y="1600200"/>
            <a:ext cx="8229600" cy="5029200"/>
          </a:xfrm>
        </p:spPr>
        <p:txBody>
          <a:bodyPr>
            <a:normAutofit/>
          </a:bodyPr>
          <a:lstStyle/>
          <a:p>
            <a:pPr marL="114300" indent="0">
              <a:buNone/>
            </a:pPr>
            <a:r>
              <a:rPr lang="en-US" sz="2000" b="1" dirty="0" smtClean="0"/>
              <a:t>a. Ministry began 13th </a:t>
            </a:r>
            <a:r>
              <a:rPr lang="en-US" sz="2000" b="1" dirty="0"/>
              <a:t>year of Josiah (627 BC) One year after his reform.  Started out great. </a:t>
            </a:r>
            <a:endParaRPr lang="en-US" sz="2000" b="1" dirty="0" smtClean="0"/>
          </a:p>
          <a:p>
            <a:pPr marL="114300" indent="0">
              <a:buNone/>
            </a:pPr>
            <a:endParaRPr lang="en-US" sz="800" b="1" dirty="0"/>
          </a:p>
          <a:p>
            <a:pPr marL="114300" indent="0">
              <a:buNone/>
            </a:pPr>
            <a:r>
              <a:rPr lang="en-US" sz="2000" b="1" dirty="0"/>
              <a:t>b. </a:t>
            </a:r>
            <a:r>
              <a:rPr lang="en-US" sz="2000" b="1" dirty="0" err="1" smtClean="0"/>
              <a:t>Shallum</a:t>
            </a:r>
            <a:r>
              <a:rPr lang="en-US" sz="2000" b="1" dirty="0" smtClean="0"/>
              <a:t>/</a:t>
            </a:r>
            <a:r>
              <a:rPr lang="en-US" sz="2000" b="1" dirty="0" err="1" smtClean="0"/>
              <a:t>Jehoahaz</a:t>
            </a:r>
            <a:r>
              <a:rPr lang="en-US" sz="2000" b="1" dirty="0" smtClean="0"/>
              <a:t> </a:t>
            </a:r>
            <a:r>
              <a:rPr lang="en-US" sz="2000" b="1" dirty="0"/>
              <a:t>609 3 months.  Deposed by Pharaoh</a:t>
            </a:r>
            <a:r>
              <a:rPr lang="en-US" sz="2000" b="1" dirty="0" smtClean="0"/>
              <a:t>.</a:t>
            </a:r>
          </a:p>
          <a:p>
            <a:pPr marL="114300" indent="0">
              <a:buNone/>
            </a:pPr>
            <a:endParaRPr lang="en-US" sz="800" b="1" dirty="0"/>
          </a:p>
          <a:p>
            <a:pPr marL="114300" indent="0">
              <a:buNone/>
            </a:pPr>
            <a:r>
              <a:rPr lang="en-US" sz="2000" b="1" dirty="0"/>
              <a:t>c. </a:t>
            </a:r>
            <a:r>
              <a:rPr lang="en-US" sz="2000" b="1" dirty="0" err="1"/>
              <a:t>Jehoiakim</a:t>
            </a:r>
            <a:r>
              <a:rPr lang="en-US" sz="2000" b="1" dirty="0"/>
              <a:t>  609-597    Unfaithful, worshipped Baal, etc. surrendered to Babylon, rebelled went to Egypt</a:t>
            </a:r>
            <a:r>
              <a:rPr lang="en-US" sz="2000" b="1" dirty="0" smtClean="0"/>
              <a:t>.</a:t>
            </a:r>
          </a:p>
          <a:p>
            <a:pPr marL="114300" indent="0">
              <a:buNone/>
            </a:pPr>
            <a:endParaRPr lang="en-US" sz="800" b="1" dirty="0"/>
          </a:p>
          <a:p>
            <a:pPr marL="114300" indent="0">
              <a:buNone/>
            </a:pPr>
            <a:r>
              <a:rPr lang="en-US" sz="2000" b="1" dirty="0"/>
              <a:t>d. </a:t>
            </a:r>
            <a:r>
              <a:rPr lang="en-US" sz="2000" b="1" dirty="0" err="1"/>
              <a:t>Jeconiah</a:t>
            </a:r>
            <a:r>
              <a:rPr lang="en-US" sz="2000" b="1" dirty="0"/>
              <a:t>/</a:t>
            </a:r>
            <a:r>
              <a:rPr lang="en-US" sz="2000" b="1" dirty="0" err="1"/>
              <a:t>Jehoiachin</a:t>
            </a:r>
            <a:r>
              <a:rPr lang="en-US" sz="2000" b="1" dirty="0"/>
              <a:t> 597  Also unfaithful.  Blinded and taken into exile</a:t>
            </a:r>
            <a:r>
              <a:rPr lang="en-US" sz="2000" b="1" dirty="0" smtClean="0"/>
              <a:t>.</a:t>
            </a:r>
          </a:p>
          <a:p>
            <a:pPr marL="114300" indent="0">
              <a:buNone/>
            </a:pPr>
            <a:endParaRPr lang="en-US" sz="800" b="1" dirty="0"/>
          </a:p>
          <a:p>
            <a:pPr marL="114300" indent="0">
              <a:buNone/>
            </a:pPr>
            <a:r>
              <a:rPr lang="en-US" sz="2000" b="1" dirty="0"/>
              <a:t>e. Zedekiah  597-586 </a:t>
            </a:r>
            <a:r>
              <a:rPr lang="en-US" sz="2000" b="1" dirty="0" smtClean="0"/>
              <a:t> </a:t>
            </a:r>
            <a:r>
              <a:rPr lang="en-US" sz="2000" b="1" dirty="0"/>
              <a:t>Also unfaithful</a:t>
            </a:r>
            <a:r>
              <a:rPr lang="en-US" sz="2000" b="1" dirty="0" smtClean="0"/>
              <a:t>. Turned </a:t>
            </a:r>
            <a:r>
              <a:rPr lang="en-US" sz="2000" b="1" dirty="0"/>
              <a:t>to Egypt </a:t>
            </a:r>
            <a:r>
              <a:rPr lang="en-US" sz="2000" b="1" dirty="0" smtClean="0"/>
              <a:t>again.   </a:t>
            </a:r>
            <a:r>
              <a:rPr lang="en-US" sz="2000" b="1" dirty="0"/>
              <a:t>Jerusalem destroyed</a:t>
            </a:r>
            <a:r>
              <a:rPr lang="en-US" sz="2000" b="1" dirty="0" smtClean="0"/>
              <a:t>, Zedekiah killed, </a:t>
            </a:r>
            <a:r>
              <a:rPr lang="en-US" sz="2000" b="1" dirty="0"/>
              <a:t>temple burned</a:t>
            </a:r>
            <a:r>
              <a:rPr lang="en-US" sz="2000" b="1" dirty="0" smtClean="0"/>
              <a:t>.</a:t>
            </a:r>
          </a:p>
          <a:p>
            <a:pPr marL="114300" indent="0">
              <a:buNone/>
            </a:pPr>
            <a:endParaRPr lang="en-US" sz="800" b="1" dirty="0"/>
          </a:p>
          <a:p>
            <a:pPr marL="114300" indent="0">
              <a:buNone/>
            </a:pPr>
            <a:r>
              <a:rPr lang="en-US" sz="2000" b="1" dirty="0"/>
              <a:t>d. Captivity and humility.   Rebelled again.  Ishmael murdered </a:t>
            </a:r>
            <a:r>
              <a:rPr lang="en-US" sz="2000" b="1" dirty="0" err="1"/>
              <a:t>Gedaliah</a:t>
            </a:r>
            <a:r>
              <a:rPr lang="en-US" sz="2000" b="1" dirty="0"/>
              <a:t>.   The people panic.  Jeremiah taken to Egypt.  </a:t>
            </a:r>
            <a:endParaRPr lang="en-US" sz="2000" b="1" dirty="0" smtClean="0"/>
          </a:p>
          <a:p>
            <a:pPr marL="114300" indent="0">
              <a:buNone/>
            </a:pPr>
            <a:endParaRPr lang="en-US" sz="800" b="1" dirty="0" smtClean="0"/>
          </a:p>
          <a:p>
            <a:pPr marL="114300" indent="0">
              <a:buNone/>
            </a:pPr>
            <a:r>
              <a:rPr lang="en-US" sz="2000" b="1" dirty="0" smtClean="0"/>
              <a:t>e</a:t>
            </a:r>
            <a:r>
              <a:rPr lang="en-US" sz="2000" b="1" dirty="0"/>
              <a:t>. Stoned to death in Egypt </a:t>
            </a:r>
            <a:r>
              <a:rPr lang="en-US" sz="2000" b="1" dirty="0" smtClean="0"/>
              <a:t>     </a:t>
            </a:r>
            <a:r>
              <a:rPr lang="en-US" sz="2000" b="1" dirty="0"/>
              <a:t>Bummer!</a:t>
            </a:r>
          </a:p>
          <a:p>
            <a:pPr marL="114300" indent="0">
              <a:buNone/>
            </a:pPr>
            <a:endParaRPr lang="en-US" sz="2000" b="1" dirty="0"/>
          </a:p>
        </p:txBody>
      </p:sp>
    </p:spTree>
    <p:extLst>
      <p:ext uri="{BB962C8B-B14F-4D97-AF65-F5344CB8AC3E}">
        <p14:creationId xmlns:p14="http://schemas.microsoft.com/office/powerpoint/2010/main" val="35563554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Themes in </a:t>
            </a:r>
            <a:r>
              <a:rPr lang="en-US" b="1" dirty="0"/>
              <a:t>J</a:t>
            </a:r>
            <a:r>
              <a:rPr lang="en-US" b="1" dirty="0" smtClean="0"/>
              <a:t>eremiah</a:t>
            </a:r>
            <a:endParaRPr lang="en-US" b="1" dirty="0"/>
          </a:p>
        </p:txBody>
      </p:sp>
      <p:sp>
        <p:nvSpPr>
          <p:cNvPr id="3" name="Content Placeholder 2"/>
          <p:cNvSpPr>
            <a:spLocks noGrp="1"/>
          </p:cNvSpPr>
          <p:nvPr>
            <p:ph idx="1"/>
          </p:nvPr>
        </p:nvSpPr>
        <p:spPr/>
        <p:txBody>
          <a:bodyPr/>
          <a:lstStyle/>
          <a:p>
            <a:r>
              <a:rPr lang="en-US" b="1" dirty="0" smtClean="0"/>
              <a:t>False Religion</a:t>
            </a:r>
          </a:p>
          <a:p>
            <a:endParaRPr lang="en-US" b="1" dirty="0"/>
          </a:p>
          <a:p>
            <a:r>
              <a:rPr lang="en-US" b="1" dirty="0" smtClean="0"/>
              <a:t>God’s Judgment</a:t>
            </a:r>
          </a:p>
          <a:p>
            <a:endParaRPr lang="en-US" b="1" dirty="0"/>
          </a:p>
          <a:p>
            <a:r>
              <a:rPr lang="en-US" b="1" dirty="0" smtClean="0"/>
              <a:t>The Remnant</a:t>
            </a:r>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36941041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Remnant</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smtClean="0"/>
              <a:t>Jer</a:t>
            </a:r>
            <a:r>
              <a:rPr lang="en-US" b="1" dirty="0" smtClean="0"/>
              <a:t> 6:9         God gleans the remnant</a:t>
            </a:r>
          </a:p>
          <a:p>
            <a:pPr marL="0" indent="0">
              <a:buNone/>
            </a:pPr>
            <a:r>
              <a:rPr lang="en-US" b="1" dirty="0" err="1" smtClean="0"/>
              <a:t>Jer</a:t>
            </a:r>
            <a:r>
              <a:rPr lang="en-US" b="1" dirty="0" smtClean="0"/>
              <a:t> 29:1-11 God has plans for the remnant (written      		within days of captivity)</a:t>
            </a:r>
          </a:p>
          <a:p>
            <a:pPr marL="0" indent="0">
              <a:buNone/>
            </a:pPr>
            <a:r>
              <a:rPr lang="en-US" b="1" dirty="0" err="1" smtClean="0"/>
              <a:t>Jer</a:t>
            </a:r>
            <a:r>
              <a:rPr lang="en-US" b="1" dirty="0" smtClean="0"/>
              <a:t> 31:7, </a:t>
            </a:r>
            <a:r>
              <a:rPr lang="en-US" b="1" dirty="0" err="1" smtClean="0"/>
              <a:t>Jer</a:t>
            </a:r>
            <a:r>
              <a:rPr lang="en-US" b="1" dirty="0" smtClean="0"/>
              <a:t> 33:14-18 God saves the remnant</a:t>
            </a:r>
          </a:p>
          <a:p>
            <a:pPr marL="0" indent="0">
              <a:buNone/>
            </a:pPr>
            <a:r>
              <a:rPr lang="en-US" b="1" dirty="0" err="1" smtClean="0"/>
              <a:t>Jer</a:t>
            </a:r>
            <a:r>
              <a:rPr lang="en-US" b="1" dirty="0" smtClean="0"/>
              <a:t> 39:9       God directs the remnant</a:t>
            </a:r>
          </a:p>
          <a:p>
            <a:pPr marL="0" indent="0">
              <a:buNone/>
            </a:pPr>
            <a:r>
              <a:rPr lang="en-US" b="1" dirty="0" err="1" smtClean="0"/>
              <a:t>Jer</a:t>
            </a:r>
            <a:r>
              <a:rPr lang="en-US" b="1" dirty="0" smtClean="0"/>
              <a:t> 40:11     God abundantly blesses the remnant</a:t>
            </a:r>
          </a:p>
          <a:p>
            <a:pPr marL="0" indent="0">
              <a:buNone/>
            </a:pPr>
            <a:r>
              <a:rPr lang="en-US" b="1" dirty="0" err="1" smtClean="0"/>
              <a:t>Jer</a:t>
            </a:r>
            <a:r>
              <a:rPr lang="en-US" b="1" dirty="0" smtClean="0"/>
              <a:t> 42:1-3, 15, 19  God releases the remnant</a:t>
            </a:r>
          </a:p>
          <a:p>
            <a:pPr marL="0" indent="0">
              <a:buNone/>
            </a:pPr>
            <a:r>
              <a:rPr lang="en-US" b="1" dirty="0" err="1" smtClean="0"/>
              <a:t>Jer</a:t>
            </a:r>
            <a:r>
              <a:rPr lang="en-US" b="1" dirty="0" smtClean="0"/>
              <a:t> 43:4-7, 44:14</a:t>
            </a:r>
          </a:p>
          <a:p>
            <a:pPr marL="0" indent="0">
              <a:buNone/>
            </a:pPr>
            <a:r>
              <a:rPr lang="en-US" b="1" dirty="0" err="1" smtClean="0"/>
              <a:t>Jer</a:t>
            </a:r>
            <a:r>
              <a:rPr lang="en-US" b="1" dirty="0" smtClean="0"/>
              <a:t> 50:20     God forgives the remnant </a:t>
            </a:r>
          </a:p>
          <a:p>
            <a:pPr marL="0" indent="0">
              <a:buNone/>
            </a:pPr>
            <a:endParaRPr lang="en-US" dirty="0"/>
          </a:p>
        </p:txBody>
      </p:sp>
    </p:spTree>
    <p:extLst>
      <p:ext uri="{BB962C8B-B14F-4D97-AF65-F5344CB8AC3E}">
        <p14:creationId xmlns:p14="http://schemas.microsoft.com/office/powerpoint/2010/main" val="333970248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Symbolism</a:t>
            </a:r>
            <a:endParaRPr lang="en-US" sz="3200" dirty="0"/>
          </a:p>
        </p:txBody>
      </p:sp>
      <p:sp>
        <p:nvSpPr>
          <p:cNvPr id="5" name="Content Placeholder 4"/>
          <p:cNvSpPr>
            <a:spLocks noGrp="1"/>
          </p:cNvSpPr>
          <p:nvPr>
            <p:ph idx="1"/>
          </p:nvPr>
        </p:nvSpPr>
        <p:spPr/>
        <p:txBody>
          <a:bodyPr>
            <a:normAutofit/>
          </a:bodyPr>
          <a:lstStyle/>
          <a:p>
            <a:r>
              <a:rPr lang="en-US" dirty="0" err="1" smtClean="0"/>
              <a:t>Jer</a:t>
            </a:r>
            <a:r>
              <a:rPr lang="en-US" dirty="0" smtClean="0"/>
              <a:t> 1:11-16   	 The Almond Tree</a:t>
            </a:r>
          </a:p>
          <a:p>
            <a:r>
              <a:rPr lang="en-US" dirty="0" err="1" smtClean="0"/>
              <a:t>Jer</a:t>
            </a:r>
            <a:r>
              <a:rPr lang="en-US" dirty="0" smtClean="0"/>
              <a:t> 13:1-11  	 The Linen Belt</a:t>
            </a:r>
          </a:p>
          <a:p>
            <a:r>
              <a:rPr lang="en-US" dirty="0" err="1" smtClean="0"/>
              <a:t>Jer</a:t>
            </a:r>
            <a:r>
              <a:rPr lang="en-US" dirty="0" smtClean="0"/>
              <a:t> 13:12-14 	 The Wineskins</a:t>
            </a:r>
          </a:p>
          <a:p>
            <a:r>
              <a:rPr lang="en-US" dirty="0" err="1" smtClean="0"/>
              <a:t>Jer</a:t>
            </a:r>
            <a:r>
              <a:rPr lang="en-US" dirty="0" smtClean="0"/>
              <a:t> 18:1-10    	 The Potter’s House</a:t>
            </a:r>
          </a:p>
          <a:p>
            <a:r>
              <a:rPr lang="en-US" dirty="0" err="1" smtClean="0"/>
              <a:t>Jer</a:t>
            </a:r>
            <a:r>
              <a:rPr lang="en-US" dirty="0" smtClean="0"/>
              <a:t> 19:10-13 	 The Jar</a:t>
            </a:r>
          </a:p>
          <a:p>
            <a:r>
              <a:rPr lang="en-US" dirty="0" err="1" smtClean="0"/>
              <a:t>Jer</a:t>
            </a:r>
            <a:r>
              <a:rPr lang="en-US" dirty="0" smtClean="0"/>
              <a:t> 24:1-10   	 The Fig baskets</a:t>
            </a:r>
          </a:p>
          <a:p>
            <a:r>
              <a:rPr lang="en-US" dirty="0" err="1" smtClean="0"/>
              <a:t>Jer</a:t>
            </a:r>
            <a:r>
              <a:rPr lang="en-US" dirty="0" smtClean="0"/>
              <a:t> 27:1-8     	 The Yoke</a:t>
            </a:r>
          </a:p>
          <a:p>
            <a:r>
              <a:rPr lang="en-US" dirty="0" err="1" smtClean="0"/>
              <a:t>Jer</a:t>
            </a:r>
            <a:r>
              <a:rPr lang="en-US" dirty="0" smtClean="0"/>
              <a:t> 32:1-41    	 The Field</a:t>
            </a:r>
          </a:p>
          <a:p>
            <a:r>
              <a:rPr lang="en-US" dirty="0" err="1" smtClean="0"/>
              <a:t>Jer</a:t>
            </a:r>
            <a:r>
              <a:rPr lang="en-US" dirty="0" smtClean="0"/>
              <a:t> 43: 8-13   	 The Stones</a:t>
            </a:r>
          </a:p>
          <a:p>
            <a:endParaRPr lang="en-US" dirty="0" smtClean="0"/>
          </a:p>
          <a:p>
            <a:endParaRPr lang="en-US" dirty="0" smtClean="0"/>
          </a:p>
          <a:p>
            <a:endParaRPr lang="en-US" dirty="0"/>
          </a:p>
        </p:txBody>
      </p:sp>
    </p:spTree>
    <p:extLst>
      <p:ext uri="{BB962C8B-B14F-4D97-AF65-F5344CB8AC3E}">
        <p14:creationId xmlns:p14="http://schemas.microsoft.com/office/powerpoint/2010/main" val="16346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Detailed Outline (cont.)</a:t>
            </a:r>
            <a:endParaRPr lang="en-US" sz="2800" b="1" dirty="0"/>
          </a:p>
        </p:txBody>
      </p:sp>
      <p:sp>
        <p:nvSpPr>
          <p:cNvPr id="3" name="Content Placeholder 2"/>
          <p:cNvSpPr>
            <a:spLocks noGrp="1"/>
          </p:cNvSpPr>
          <p:nvPr>
            <p:ph idx="1"/>
          </p:nvPr>
        </p:nvSpPr>
        <p:spPr/>
        <p:txBody>
          <a:bodyPr/>
          <a:lstStyle/>
          <a:p>
            <a:pPr marL="114300" indent="0">
              <a:buNone/>
            </a:pPr>
            <a:r>
              <a:rPr lang="en-US" b="1" dirty="0"/>
              <a:t>II </a:t>
            </a:r>
            <a:r>
              <a:rPr lang="en-US" b="1" dirty="0" err="1"/>
              <a:t>Ch</a:t>
            </a:r>
            <a:r>
              <a:rPr lang="en-US" b="1" dirty="0"/>
              <a:t> 25-32  The End of the Road for Judah’s enemies</a:t>
            </a:r>
          </a:p>
          <a:p>
            <a:pPr marL="114300" indent="0">
              <a:buNone/>
            </a:pPr>
            <a:endParaRPr lang="en-US" b="1" dirty="0"/>
          </a:p>
          <a:p>
            <a:pPr marL="114300" indent="0">
              <a:buNone/>
            </a:pPr>
            <a:r>
              <a:rPr lang="en-US" b="1" dirty="0" err="1"/>
              <a:t>Ch</a:t>
            </a:r>
            <a:r>
              <a:rPr lang="en-US" b="1" dirty="0"/>
              <a:t> 25 Ammon</a:t>
            </a:r>
          </a:p>
          <a:p>
            <a:pPr marL="114300" indent="0">
              <a:buNone/>
            </a:pPr>
            <a:r>
              <a:rPr lang="en-US" b="1" dirty="0" err="1"/>
              <a:t>Ch</a:t>
            </a:r>
            <a:r>
              <a:rPr lang="en-US" b="1" dirty="0"/>
              <a:t> 26-28 </a:t>
            </a:r>
            <a:r>
              <a:rPr lang="en-US" b="1" dirty="0" err="1"/>
              <a:t>Tyre</a:t>
            </a:r>
            <a:endParaRPr lang="en-US" b="1" dirty="0"/>
          </a:p>
          <a:p>
            <a:pPr marL="114300" indent="0">
              <a:buNone/>
            </a:pPr>
            <a:r>
              <a:rPr lang="en-US" b="1" dirty="0" err="1"/>
              <a:t>Ch</a:t>
            </a:r>
            <a:r>
              <a:rPr lang="en-US" b="1" dirty="0"/>
              <a:t> 28 Sidon</a:t>
            </a:r>
          </a:p>
          <a:p>
            <a:pPr marL="114300" indent="0">
              <a:buNone/>
            </a:pPr>
            <a:r>
              <a:rPr lang="en-US" b="1" dirty="0" err="1"/>
              <a:t>Ch</a:t>
            </a:r>
            <a:r>
              <a:rPr lang="en-US" b="1" dirty="0"/>
              <a:t> 29-32 Egypt</a:t>
            </a:r>
          </a:p>
          <a:p>
            <a:pPr marL="114300" indent="0">
              <a:buNone/>
            </a:pPr>
            <a:endParaRPr lang="en-US" b="1" dirty="0"/>
          </a:p>
          <a:p>
            <a:pPr marL="114300" indent="0">
              <a:buNone/>
            </a:pPr>
            <a:r>
              <a:rPr lang="en-US" b="1" dirty="0"/>
              <a:t>III   </a:t>
            </a:r>
            <a:r>
              <a:rPr lang="en-US" b="1" dirty="0" err="1"/>
              <a:t>Ch</a:t>
            </a:r>
            <a:r>
              <a:rPr lang="en-US" b="1" dirty="0"/>
              <a:t> 33  </a:t>
            </a:r>
            <a:r>
              <a:rPr lang="en-US" b="1" dirty="0" smtClean="0"/>
              <a:t>Transition: The </a:t>
            </a:r>
            <a:r>
              <a:rPr lang="en-US" b="1" dirty="0"/>
              <a:t>Watchman, Jerusalem has been destroyed </a:t>
            </a:r>
          </a:p>
        </p:txBody>
      </p:sp>
    </p:spTree>
    <p:extLst>
      <p:ext uri="{BB962C8B-B14F-4D97-AF65-F5344CB8AC3E}">
        <p14:creationId xmlns:p14="http://schemas.microsoft.com/office/powerpoint/2010/main" val="14499142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Jeremiah:  A prophet for today</a:t>
            </a:r>
            <a:endParaRPr lang="en-US" sz="2800" b="1" dirty="0"/>
          </a:p>
        </p:txBody>
      </p:sp>
      <p:sp>
        <p:nvSpPr>
          <p:cNvPr id="3" name="Content Placeholder 2"/>
          <p:cNvSpPr>
            <a:spLocks noGrp="1"/>
          </p:cNvSpPr>
          <p:nvPr>
            <p:ph idx="1"/>
          </p:nvPr>
        </p:nvSpPr>
        <p:spPr/>
        <p:txBody>
          <a:bodyPr>
            <a:normAutofit lnSpcReduction="10000"/>
          </a:bodyPr>
          <a:lstStyle/>
          <a:p>
            <a:pPr marL="114300" indent="0">
              <a:buNone/>
            </a:pPr>
            <a:r>
              <a:rPr lang="en-US" b="1" dirty="0" smtClean="0"/>
              <a:t>Arguably, Jeremiah, of all the prophets, has a message which resonates with the mindset and issues of the modern and post-modern age.</a:t>
            </a:r>
          </a:p>
          <a:p>
            <a:pPr marL="114300" indent="0">
              <a:buNone/>
            </a:pPr>
            <a:endParaRPr lang="en-US" sz="1500" b="1" dirty="0"/>
          </a:p>
          <a:p>
            <a:pPr marL="114300" indent="0">
              <a:buNone/>
            </a:pPr>
            <a:r>
              <a:rPr lang="en-US" b="1" dirty="0"/>
              <a:t>Francis Schaeffer (</a:t>
            </a:r>
            <a:r>
              <a:rPr lang="en-US" b="1" i="1" dirty="0"/>
              <a:t>Death in the City</a:t>
            </a:r>
            <a:r>
              <a:rPr lang="en-US" b="1" dirty="0"/>
              <a:t>) called Jeremiah the quintessential prophet for the postmodern age, with its moral relativism and its “open-mindedness.”   </a:t>
            </a:r>
            <a:endParaRPr lang="en-US" b="1" dirty="0" smtClean="0"/>
          </a:p>
          <a:p>
            <a:pPr marL="114300" indent="0">
              <a:buNone/>
            </a:pPr>
            <a:endParaRPr lang="en-US" sz="1400" b="1" dirty="0"/>
          </a:p>
          <a:p>
            <a:pPr marL="114300" indent="0">
              <a:buNone/>
            </a:pPr>
            <a:r>
              <a:rPr lang="en-US" b="1" dirty="0" smtClean="0"/>
              <a:t>“</a:t>
            </a:r>
            <a:r>
              <a:rPr lang="en-US" b="1" dirty="0"/>
              <a:t>Jeremiah provides us with an extended study of an era like our own, where men have turned away from God, and society has become post-Christian</a:t>
            </a:r>
            <a:r>
              <a:rPr lang="en-US" b="1" dirty="0" smtClean="0"/>
              <a:t>.”</a:t>
            </a:r>
          </a:p>
          <a:p>
            <a:pPr marL="114300" indent="0" algn="r">
              <a:buNone/>
            </a:pPr>
            <a:r>
              <a:rPr lang="en-US" b="1" dirty="0" smtClean="0"/>
              <a:t>Schaeffer</a:t>
            </a:r>
            <a:endParaRPr lang="en-US" b="1" dirty="0"/>
          </a:p>
        </p:txBody>
      </p:sp>
    </p:spTree>
    <p:extLst>
      <p:ext uri="{BB962C8B-B14F-4D97-AF65-F5344CB8AC3E}">
        <p14:creationId xmlns:p14="http://schemas.microsoft.com/office/powerpoint/2010/main" val="17572049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Jeremiah’s relationship with God</a:t>
            </a:r>
            <a:endParaRPr lang="en-US" sz="2800" b="1" dirty="0"/>
          </a:p>
        </p:txBody>
      </p:sp>
      <p:sp>
        <p:nvSpPr>
          <p:cNvPr id="3" name="Content Placeholder 2"/>
          <p:cNvSpPr>
            <a:spLocks noGrp="1"/>
          </p:cNvSpPr>
          <p:nvPr>
            <p:ph idx="1"/>
          </p:nvPr>
        </p:nvSpPr>
        <p:spPr/>
        <p:txBody>
          <a:bodyPr>
            <a:normAutofit lnSpcReduction="10000"/>
          </a:bodyPr>
          <a:lstStyle/>
          <a:p>
            <a:pPr marL="114300" indent="0">
              <a:buNone/>
            </a:pPr>
            <a:r>
              <a:rPr lang="en-US" b="1" dirty="0" smtClean="0"/>
              <a:t>An interesting aspect of Jeremiah’s relationship with his God was his openness about questioning the will of God, yet his trust and willingness to submit to his will.</a:t>
            </a:r>
          </a:p>
          <a:p>
            <a:pPr marL="114300" indent="0">
              <a:buNone/>
            </a:pPr>
            <a:endParaRPr lang="en-US" sz="800" b="1" dirty="0"/>
          </a:p>
          <a:p>
            <a:pPr marL="114300" indent="0">
              <a:buNone/>
            </a:pPr>
            <a:r>
              <a:rPr lang="en-US" b="1" dirty="0"/>
              <a:t>Jeremiah 4:10 “You have deceived this people and Jerusalem by saying, ‘You will have peace,’ when the sword is at our throats</a:t>
            </a:r>
            <a:r>
              <a:rPr lang="en-US" b="1" dirty="0" smtClean="0"/>
              <a:t>.”</a:t>
            </a:r>
          </a:p>
          <a:p>
            <a:pPr marL="114300" indent="0">
              <a:buNone/>
            </a:pPr>
            <a:endParaRPr lang="en-US" sz="900" b="1" dirty="0"/>
          </a:p>
          <a:p>
            <a:pPr marL="114300" indent="0">
              <a:buNone/>
            </a:pPr>
            <a:r>
              <a:rPr lang="en-US" b="1" dirty="0"/>
              <a:t>Jeremiah 12:1  “You are always righteous, O Lord, when I bring a case before you, Yet I would speak with you about your justice:  Why does the way of the wicked prosper?  Why do the faithless live at ease?”</a:t>
            </a:r>
          </a:p>
          <a:p>
            <a:pPr marL="114300" indent="0">
              <a:buNone/>
            </a:pPr>
            <a:endParaRPr lang="en-US" b="1" dirty="0"/>
          </a:p>
        </p:txBody>
      </p:sp>
    </p:spTree>
    <p:extLst>
      <p:ext uri="{BB962C8B-B14F-4D97-AF65-F5344CB8AC3E}">
        <p14:creationId xmlns:p14="http://schemas.microsoft.com/office/powerpoint/2010/main" val="23866757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Jeremiah: a prophet of social justice</a:t>
            </a:r>
            <a:endParaRPr lang="en-US" sz="2800" b="1" dirty="0"/>
          </a:p>
        </p:txBody>
      </p:sp>
      <p:sp>
        <p:nvSpPr>
          <p:cNvPr id="3" name="Content Placeholder 2"/>
          <p:cNvSpPr>
            <a:spLocks noGrp="1"/>
          </p:cNvSpPr>
          <p:nvPr>
            <p:ph idx="1"/>
          </p:nvPr>
        </p:nvSpPr>
        <p:spPr>
          <a:xfrm>
            <a:off x="457200" y="1752600"/>
            <a:ext cx="8229600" cy="4876800"/>
          </a:xfrm>
        </p:spPr>
        <p:txBody>
          <a:bodyPr>
            <a:normAutofit/>
          </a:bodyPr>
          <a:lstStyle/>
          <a:p>
            <a:pPr marL="114300" indent="0">
              <a:buNone/>
            </a:pPr>
            <a:r>
              <a:rPr lang="en-US" sz="2000" b="1" dirty="0" err="1"/>
              <a:t>Jer</a:t>
            </a:r>
            <a:r>
              <a:rPr lang="en-US" sz="2000" b="1" dirty="0"/>
              <a:t> 5:26-29    …they have become rich and powerful and have grown fat and sleek. Their evil deeds have no limit; they do not plead the case of the fatherless to win it, they do not defend the rights of the poor.  Should I not punish them for this</a:t>
            </a:r>
            <a:r>
              <a:rPr lang="en-US" sz="2000" b="1" dirty="0" smtClean="0"/>
              <a:t>?</a:t>
            </a:r>
          </a:p>
          <a:p>
            <a:pPr marL="114300" indent="0">
              <a:buNone/>
            </a:pPr>
            <a:endParaRPr lang="en-US" sz="800" b="1" dirty="0"/>
          </a:p>
          <a:p>
            <a:pPr marL="114300" indent="0">
              <a:buNone/>
            </a:pPr>
            <a:r>
              <a:rPr lang="en-US" sz="2000" b="1" dirty="0"/>
              <a:t>Jeremiah 22:15-16  Does it make you a king to have more and more cedar?  Did not your father have food and drink?  He did what was right and just, so all went well with him.  He defended the cause of the poor and needy, and so all went well.  Is that not what it means to know me?  Declares the Lord</a:t>
            </a:r>
            <a:r>
              <a:rPr lang="en-US" sz="2000" b="1" dirty="0" smtClean="0"/>
              <a:t>.</a:t>
            </a:r>
          </a:p>
          <a:p>
            <a:pPr marL="114300" indent="0">
              <a:buNone/>
            </a:pPr>
            <a:endParaRPr lang="en-US" sz="1000" b="1" dirty="0"/>
          </a:p>
          <a:p>
            <a:pPr marL="114300" indent="0">
              <a:buNone/>
            </a:pPr>
            <a:r>
              <a:rPr lang="en-US" sz="2000" b="1" dirty="0" err="1"/>
              <a:t>Jer</a:t>
            </a:r>
            <a:r>
              <a:rPr lang="en-US" sz="2000" b="1" dirty="0"/>
              <a:t> 22:2-3  To the king:   Do what is just and right.  Rescue from the </a:t>
            </a:r>
            <a:r>
              <a:rPr lang="en-US" sz="2000" b="1" dirty="0" err="1"/>
              <a:t>hond</a:t>
            </a:r>
            <a:r>
              <a:rPr lang="en-US" sz="2000" b="1" dirty="0"/>
              <a:t> if his oppressor the one who has been robbed.  Do not wrong or violence to the alien, the fatherless or the widow, and do not shed innocent blood in this place.</a:t>
            </a:r>
          </a:p>
          <a:p>
            <a:pPr marL="114300" indent="0">
              <a:buNone/>
            </a:pPr>
            <a:endParaRPr lang="en-US" sz="2000" b="1" dirty="0"/>
          </a:p>
        </p:txBody>
      </p:sp>
    </p:spTree>
    <p:extLst>
      <p:ext uri="{BB962C8B-B14F-4D97-AF65-F5344CB8AC3E}">
        <p14:creationId xmlns:p14="http://schemas.microsoft.com/office/powerpoint/2010/main" val="403596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Outline of </a:t>
            </a:r>
            <a:r>
              <a:rPr lang="en-US" sz="3200" b="1" dirty="0" err="1" smtClean="0"/>
              <a:t>jeremiah</a:t>
            </a:r>
            <a:endParaRPr lang="en-US" sz="3200" b="1" dirty="0"/>
          </a:p>
        </p:txBody>
      </p:sp>
      <p:sp>
        <p:nvSpPr>
          <p:cNvPr id="3" name="Content Placeholder 2"/>
          <p:cNvSpPr>
            <a:spLocks noGrp="1"/>
          </p:cNvSpPr>
          <p:nvPr>
            <p:ph idx="1"/>
          </p:nvPr>
        </p:nvSpPr>
        <p:spPr/>
        <p:txBody>
          <a:bodyPr>
            <a:normAutofit/>
          </a:bodyPr>
          <a:lstStyle/>
          <a:p>
            <a:pPr marL="114300" indent="0">
              <a:buNone/>
            </a:pPr>
            <a:r>
              <a:rPr lang="en-US" sz="2000" b="1" dirty="0" smtClean="0"/>
              <a:t>I. Jeremiah’s </a:t>
            </a:r>
            <a:r>
              <a:rPr lang="en-US" sz="2000" b="1" dirty="0"/>
              <a:t>mission   </a:t>
            </a:r>
            <a:r>
              <a:rPr lang="en-US" sz="2000" b="1" dirty="0" err="1"/>
              <a:t>Ch</a:t>
            </a:r>
            <a:r>
              <a:rPr lang="en-US" sz="2000" b="1" dirty="0"/>
              <a:t> </a:t>
            </a:r>
            <a:r>
              <a:rPr lang="en-US" sz="2000" b="1" dirty="0" smtClean="0"/>
              <a:t>1</a:t>
            </a:r>
          </a:p>
          <a:p>
            <a:pPr marL="114300" indent="0">
              <a:buNone/>
            </a:pPr>
            <a:endParaRPr lang="en-US" sz="200" b="1" dirty="0"/>
          </a:p>
          <a:p>
            <a:pPr marL="114300" indent="0">
              <a:buNone/>
            </a:pPr>
            <a:r>
              <a:rPr lang="en-US" sz="2000" b="1" dirty="0" smtClean="0"/>
              <a:t>II.  God’s </a:t>
            </a:r>
            <a:r>
              <a:rPr lang="en-US" sz="2000" b="1" dirty="0"/>
              <a:t>charge against his people  </a:t>
            </a:r>
            <a:r>
              <a:rPr lang="en-US" sz="2000" b="1" dirty="0" err="1"/>
              <a:t>Ch</a:t>
            </a:r>
            <a:r>
              <a:rPr lang="en-US" sz="2000" b="1" dirty="0"/>
              <a:t> 2   You have left God</a:t>
            </a:r>
            <a:r>
              <a:rPr lang="en-US" sz="2000" b="1" dirty="0" smtClean="0"/>
              <a:t>!</a:t>
            </a:r>
          </a:p>
          <a:p>
            <a:pPr marL="114300" indent="0">
              <a:buNone/>
            </a:pPr>
            <a:endParaRPr lang="en-US" sz="400" b="1" dirty="0"/>
          </a:p>
          <a:p>
            <a:pPr marL="114300" indent="0">
              <a:buNone/>
            </a:pPr>
            <a:r>
              <a:rPr lang="en-US" sz="2000" b="1" dirty="0" smtClean="0"/>
              <a:t>III.  Jeremiah’s </a:t>
            </a:r>
            <a:r>
              <a:rPr lang="en-US" sz="2000" b="1" dirty="0"/>
              <a:t>message </a:t>
            </a:r>
            <a:r>
              <a:rPr lang="en-US" sz="2000" b="1" dirty="0" err="1"/>
              <a:t>Ch</a:t>
            </a:r>
            <a:r>
              <a:rPr lang="en-US" sz="2000" b="1" dirty="0"/>
              <a:t> 3-5   Return and repent</a:t>
            </a:r>
            <a:r>
              <a:rPr lang="en-US" sz="2000" b="1" dirty="0" smtClean="0"/>
              <a:t>!</a:t>
            </a:r>
          </a:p>
          <a:p>
            <a:pPr marL="114300" indent="0">
              <a:buNone/>
            </a:pPr>
            <a:endParaRPr lang="en-US" sz="400" b="1" dirty="0"/>
          </a:p>
          <a:p>
            <a:pPr marL="114300" indent="0">
              <a:buNone/>
            </a:pPr>
            <a:r>
              <a:rPr lang="en-US" sz="2000" b="1" dirty="0" smtClean="0"/>
              <a:t>IV.  Jeremiah’s </a:t>
            </a:r>
            <a:r>
              <a:rPr lang="en-US" sz="2000" b="1" dirty="0"/>
              <a:t>critique  </a:t>
            </a:r>
            <a:r>
              <a:rPr lang="en-US" sz="2000" b="1" dirty="0" err="1"/>
              <a:t>Ch</a:t>
            </a:r>
            <a:r>
              <a:rPr lang="en-US" sz="2000" b="1" dirty="0"/>
              <a:t> 6  The leaders say peace, peace</a:t>
            </a:r>
            <a:r>
              <a:rPr lang="en-US" sz="2000" b="1" dirty="0" smtClean="0"/>
              <a:t>…</a:t>
            </a:r>
          </a:p>
          <a:p>
            <a:pPr marL="114300" indent="0">
              <a:buNone/>
            </a:pPr>
            <a:endParaRPr lang="en-US" sz="400" b="1" dirty="0"/>
          </a:p>
          <a:p>
            <a:pPr marL="114300" indent="0">
              <a:buNone/>
            </a:pPr>
            <a:r>
              <a:rPr lang="en-US" sz="2000" b="1" dirty="0" smtClean="0"/>
              <a:t>V.  Judgment </a:t>
            </a:r>
            <a:r>
              <a:rPr lang="en-US" sz="2000" b="1" dirty="0"/>
              <a:t>is coming on Judah  </a:t>
            </a:r>
            <a:r>
              <a:rPr lang="en-US" sz="2000" b="1" dirty="0" err="1"/>
              <a:t>Ch</a:t>
            </a:r>
            <a:r>
              <a:rPr lang="en-US" sz="2000" b="1" dirty="0"/>
              <a:t> </a:t>
            </a:r>
            <a:r>
              <a:rPr lang="en-US" sz="2000" b="1" dirty="0" smtClean="0"/>
              <a:t>7-22</a:t>
            </a:r>
          </a:p>
          <a:p>
            <a:pPr marL="114300" indent="0">
              <a:buNone/>
            </a:pPr>
            <a:endParaRPr lang="en-US" sz="400" b="1" dirty="0"/>
          </a:p>
          <a:p>
            <a:pPr marL="114300" indent="0">
              <a:buNone/>
            </a:pPr>
            <a:r>
              <a:rPr lang="en-US" sz="2000" b="1" dirty="0"/>
              <a:t>VI. Good News! </a:t>
            </a:r>
            <a:r>
              <a:rPr lang="en-US" sz="2000" b="1" dirty="0" err="1" smtClean="0"/>
              <a:t>Ch</a:t>
            </a:r>
            <a:r>
              <a:rPr lang="en-US" sz="2000" b="1" dirty="0" smtClean="0"/>
              <a:t> </a:t>
            </a:r>
            <a:r>
              <a:rPr lang="en-US" sz="2000" b="1" dirty="0"/>
              <a:t>23-33  God will gather a </a:t>
            </a:r>
            <a:r>
              <a:rPr lang="en-US" sz="2000" b="1" dirty="0" smtClean="0"/>
              <a:t>remnant.  </a:t>
            </a:r>
          </a:p>
          <a:p>
            <a:pPr marL="114300" indent="0">
              <a:buNone/>
            </a:pPr>
            <a:endParaRPr lang="en-US" sz="400" b="1" dirty="0"/>
          </a:p>
          <a:p>
            <a:pPr marL="114300" indent="0">
              <a:buNone/>
            </a:pPr>
            <a:r>
              <a:rPr lang="en-US" sz="2000" b="1" dirty="0"/>
              <a:t>VII. History surrounding the destruction of Jerusalem </a:t>
            </a:r>
            <a:r>
              <a:rPr lang="en-US" sz="2000" b="1" dirty="0" err="1"/>
              <a:t>Ch</a:t>
            </a:r>
            <a:r>
              <a:rPr lang="en-US" sz="2000" b="1" dirty="0"/>
              <a:t> </a:t>
            </a:r>
            <a:r>
              <a:rPr lang="en-US" sz="2000" b="1" dirty="0" smtClean="0"/>
              <a:t>34-45</a:t>
            </a:r>
          </a:p>
          <a:p>
            <a:pPr marL="114300" indent="0">
              <a:buNone/>
            </a:pPr>
            <a:endParaRPr lang="en-US" sz="400" b="1" dirty="0"/>
          </a:p>
          <a:p>
            <a:pPr marL="114300" indent="0">
              <a:buNone/>
            </a:pPr>
            <a:r>
              <a:rPr lang="en-US" sz="2000" b="1" dirty="0" smtClean="0"/>
              <a:t>VIII.  Judgment </a:t>
            </a:r>
            <a:r>
              <a:rPr lang="en-US" sz="2000" b="1" dirty="0"/>
              <a:t>on Judah’s enemies  </a:t>
            </a:r>
            <a:r>
              <a:rPr lang="en-US" sz="2000" b="1" dirty="0" err="1"/>
              <a:t>Ch</a:t>
            </a:r>
            <a:r>
              <a:rPr lang="en-US" sz="2000" b="1" dirty="0"/>
              <a:t> 46-51</a:t>
            </a:r>
            <a:r>
              <a:rPr lang="en-US" sz="2000" b="1" dirty="0" smtClean="0"/>
              <a:t>.</a:t>
            </a:r>
          </a:p>
          <a:p>
            <a:pPr marL="114300" indent="0">
              <a:buNone/>
            </a:pPr>
            <a:endParaRPr lang="en-US" sz="800" b="1" dirty="0"/>
          </a:p>
          <a:p>
            <a:pPr marL="114300" indent="0">
              <a:buNone/>
            </a:pPr>
            <a:r>
              <a:rPr lang="en-US" sz="2000" b="1" dirty="0"/>
              <a:t>IX.  Epilogue  </a:t>
            </a:r>
            <a:r>
              <a:rPr lang="en-US" sz="2000" b="1" dirty="0" err="1"/>
              <a:t>Ch</a:t>
            </a:r>
            <a:r>
              <a:rPr lang="en-US" sz="2000" b="1" dirty="0"/>
              <a:t> 52  The Fall of Jerusalem</a:t>
            </a:r>
          </a:p>
          <a:p>
            <a:pPr marL="114300" indent="0">
              <a:buNone/>
            </a:pPr>
            <a:endParaRPr lang="en-US" sz="2000" b="1" dirty="0"/>
          </a:p>
        </p:txBody>
      </p:sp>
    </p:spTree>
    <p:extLst>
      <p:ext uri="{BB962C8B-B14F-4D97-AF65-F5344CB8AC3E}">
        <p14:creationId xmlns:p14="http://schemas.microsoft.com/office/powerpoint/2010/main" val="293229128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Archaeological support of events recorded by </a:t>
            </a:r>
            <a:r>
              <a:rPr lang="en-US" sz="3200" b="1" dirty="0" err="1" smtClean="0"/>
              <a:t>jeremiah</a:t>
            </a:r>
            <a:r>
              <a:rPr lang="en-US" sz="3200" b="1" dirty="0" smtClean="0"/>
              <a:t> and </a:t>
            </a:r>
            <a:r>
              <a:rPr lang="en-US" sz="3200" b="1" dirty="0" err="1" smtClean="0"/>
              <a:t>baruch</a:t>
            </a:r>
            <a:endParaRPr lang="en-US" sz="3200" b="1" dirty="0"/>
          </a:p>
        </p:txBody>
      </p:sp>
      <p:sp>
        <p:nvSpPr>
          <p:cNvPr id="3" name="Content Placeholder 2"/>
          <p:cNvSpPr>
            <a:spLocks noGrp="1"/>
          </p:cNvSpPr>
          <p:nvPr>
            <p:ph idx="1"/>
          </p:nvPr>
        </p:nvSpPr>
        <p:spPr>
          <a:xfrm>
            <a:off x="457200" y="1905000"/>
            <a:ext cx="8229600" cy="4221163"/>
          </a:xfrm>
        </p:spPr>
        <p:txBody>
          <a:bodyPr/>
          <a:lstStyle/>
          <a:p>
            <a:pPr marL="114300" indent="0">
              <a:buNone/>
            </a:pPr>
            <a:r>
              <a:rPr lang="en-US" sz="2800" b="1" dirty="0" smtClean="0"/>
              <a:t>1. The </a:t>
            </a:r>
            <a:r>
              <a:rPr lang="en-US" sz="2800" b="1" dirty="0"/>
              <a:t>fall (but not destruction) of Jerusalem in 597 </a:t>
            </a:r>
            <a:r>
              <a:rPr lang="en-US" sz="2800" b="1" dirty="0" smtClean="0"/>
              <a:t>BC</a:t>
            </a:r>
          </a:p>
          <a:p>
            <a:pPr marL="114300" indent="0">
              <a:buNone/>
            </a:pPr>
            <a:endParaRPr lang="en-US" sz="2800" b="1" dirty="0"/>
          </a:p>
          <a:p>
            <a:pPr marL="114300" indent="0">
              <a:buNone/>
            </a:pPr>
            <a:r>
              <a:rPr lang="en-US" sz="2800" b="1" dirty="0"/>
              <a:t>2. The destruction of Lachish</a:t>
            </a:r>
            <a:r>
              <a:rPr lang="en-US" sz="2800" b="1" dirty="0" smtClean="0"/>
              <a:t>.</a:t>
            </a:r>
          </a:p>
          <a:p>
            <a:pPr marL="114300" indent="0">
              <a:buNone/>
            </a:pPr>
            <a:endParaRPr lang="en-US" sz="2800" b="1" dirty="0"/>
          </a:p>
          <a:p>
            <a:pPr marL="114300" indent="0">
              <a:buNone/>
            </a:pPr>
            <a:r>
              <a:rPr lang="en-US" sz="2800" b="1" dirty="0"/>
              <a:t>3. The raising up of </a:t>
            </a:r>
            <a:r>
              <a:rPr lang="en-US" sz="2800" b="1" dirty="0" err="1"/>
              <a:t>Jehoiachin</a:t>
            </a:r>
            <a:r>
              <a:rPr lang="en-US" sz="2800" b="1" dirty="0"/>
              <a:t> by Evil-</a:t>
            </a:r>
            <a:r>
              <a:rPr lang="en-US" sz="2800" b="1" dirty="0" err="1"/>
              <a:t>Merodach</a:t>
            </a:r>
            <a:r>
              <a:rPr lang="en-US" sz="2800" b="1" dirty="0"/>
              <a:t> 560 BC</a:t>
            </a:r>
          </a:p>
          <a:p>
            <a:pPr marL="114300" indent="0">
              <a:buNone/>
            </a:pPr>
            <a:endParaRPr lang="en-US" b="1" dirty="0"/>
          </a:p>
        </p:txBody>
      </p:sp>
    </p:spTree>
    <p:extLst>
      <p:ext uri="{BB962C8B-B14F-4D97-AF65-F5344CB8AC3E}">
        <p14:creationId xmlns:p14="http://schemas.microsoft.com/office/powerpoint/2010/main" val="32916977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temple-destruction-tab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5"/>
          <p:cNvSpPr txBox="1">
            <a:spLocks noChangeArrowheads="1"/>
          </p:cNvSpPr>
          <p:nvPr/>
        </p:nvSpPr>
        <p:spPr bwMode="auto">
          <a:xfrm>
            <a:off x="5562600" y="1447800"/>
            <a:ext cx="27432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algn="ctr" eaLnBrk="1" fontAlgn="base" hangingPunct="1">
              <a:spcBef>
                <a:spcPct val="50000"/>
              </a:spcBef>
              <a:spcAft>
                <a:spcPct val="0"/>
              </a:spcAft>
              <a:buClrTx/>
              <a:buSzTx/>
              <a:buFontTx/>
              <a:buNone/>
            </a:pPr>
            <a:r>
              <a:rPr lang="en-US" altLang="en-US" sz="2800" smtClean="0">
                <a:solidFill>
                  <a:srgbClr val="FFFF00"/>
                </a:solidFill>
              </a:rPr>
              <a:t>The Babylonian Chronicles  British Museum, London, 597 BC  2 Kings 24:10-17</a:t>
            </a:r>
          </a:p>
          <a:p>
            <a:pPr eaLnBrk="1" fontAlgn="base" hangingPunct="1">
              <a:spcBef>
                <a:spcPct val="50000"/>
              </a:spcBef>
              <a:spcAft>
                <a:spcPct val="0"/>
              </a:spcAft>
              <a:buClrTx/>
              <a:buSzTx/>
              <a:buFontTx/>
              <a:buNone/>
            </a:pPr>
            <a:endParaRPr lang="en-US" altLang="en-US" sz="2800" smtClean="0">
              <a:solidFill>
                <a:srgbClr val="FFFF00"/>
              </a:solidFill>
            </a:endParaRPr>
          </a:p>
        </p:txBody>
      </p:sp>
      <p:sp>
        <p:nvSpPr>
          <p:cNvPr id="43012" name="Text Box 6"/>
          <p:cNvSpPr txBox="1">
            <a:spLocks noChangeArrowheads="1"/>
          </p:cNvSpPr>
          <p:nvPr/>
        </p:nvSpPr>
        <p:spPr bwMode="auto">
          <a:xfrm>
            <a:off x="381000" y="5029200"/>
            <a:ext cx="8382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US" altLang="en-US" sz="1800" b="1" smtClean="0">
                <a:solidFill>
                  <a:srgbClr val="FFFF00"/>
                </a:solidFill>
              </a:rPr>
              <a:t>[In] the seventh year, the month of Kislev, the king of  Babylonia mustered his forces and marched to Syria.  He camped against the city of Judah (Jerusalem) and on the second day of the month of Adar he took the city and captured the king.  He appointed a king of his own choice there, took its heavy tribute and brought them to Babylon.</a:t>
            </a:r>
          </a:p>
        </p:txBody>
      </p:sp>
    </p:spTree>
    <p:extLst>
      <p:ext uri="{BB962C8B-B14F-4D97-AF65-F5344CB8AC3E}">
        <p14:creationId xmlns:p14="http://schemas.microsoft.com/office/powerpoint/2010/main" val="210863142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LachishLet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900113"/>
            <a:ext cx="54102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9"/>
          <p:cNvSpPr txBox="1">
            <a:spLocks noChangeArrowheads="1"/>
          </p:cNvSpPr>
          <p:nvPr/>
        </p:nvSpPr>
        <p:spPr bwMode="auto">
          <a:xfrm>
            <a:off x="381000" y="2667000"/>
            <a:ext cx="2971800"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eaLnBrk="1" fontAlgn="base" hangingPunct="1">
              <a:spcBef>
                <a:spcPct val="50000"/>
              </a:spcBef>
              <a:spcAft>
                <a:spcPct val="0"/>
              </a:spcAft>
              <a:buClrTx/>
              <a:buSzTx/>
              <a:buFontTx/>
              <a:buNone/>
            </a:pPr>
            <a:r>
              <a:rPr lang="en-US" altLang="en-US" b="1" smtClean="0">
                <a:solidFill>
                  <a:srgbClr val="FFFF00"/>
                </a:solidFill>
                <a:latin typeface="Times New Roman" pitchFamily="18" charset="0"/>
              </a:rPr>
              <a:t>One of the Lachish Letters, 588 BC</a:t>
            </a:r>
          </a:p>
          <a:p>
            <a:pPr eaLnBrk="1" fontAlgn="base" hangingPunct="1">
              <a:spcBef>
                <a:spcPct val="50000"/>
              </a:spcBef>
              <a:spcAft>
                <a:spcPct val="0"/>
              </a:spcAft>
              <a:buClrTx/>
              <a:buSzTx/>
              <a:buFontTx/>
              <a:buNone/>
            </a:pPr>
            <a:r>
              <a:rPr lang="en-US" altLang="en-US" sz="2800" b="1" smtClean="0">
                <a:solidFill>
                  <a:srgbClr val="FFFF00"/>
                </a:solidFill>
                <a:latin typeface="Times New Roman" pitchFamily="18" charset="0"/>
              </a:rPr>
              <a:t>Jeremiah 34:6,7</a:t>
            </a:r>
          </a:p>
        </p:txBody>
      </p:sp>
    </p:spTree>
    <p:extLst>
      <p:ext uri="{BB962C8B-B14F-4D97-AF65-F5344CB8AC3E}">
        <p14:creationId xmlns:p14="http://schemas.microsoft.com/office/powerpoint/2010/main" val="15812036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Lachish Lette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1514475"/>
            <a:ext cx="47625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02320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err="1" smtClean="0"/>
              <a:t>lachish</a:t>
            </a:r>
            <a:r>
              <a:rPr lang="en-US" b="1" dirty="0" smtClean="0"/>
              <a:t> letters</a:t>
            </a:r>
            <a:endParaRPr lang="en-US" b="1" dirty="0"/>
          </a:p>
        </p:txBody>
      </p:sp>
      <p:sp>
        <p:nvSpPr>
          <p:cNvPr id="3" name="Content Placeholder 2"/>
          <p:cNvSpPr>
            <a:spLocks noGrp="1"/>
          </p:cNvSpPr>
          <p:nvPr>
            <p:ph idx="1"/>
          </p:nvPr>
        </p:nvSpPr>
        <p:spPr/>
        <p:txBody>
          <a:bodyPr>
            <a:normAutofit/>
          </a:bodyPr>
          <a:lstStyle/>
          <a:p>
            <a:r>
              <a:rPr lang="en-US" b="1" dirty="0" smtClean="0"/>
              <a:t>The </a:t>
            </a:r>
            <a:r>
              <a:rPr lang="en-US" b="1" dirty="0"/>
              <a:t>Lachish Letters   588 BC    6 letters on clay shards</a:t>
            </a:r>
          </a:p>
          <a:p>
            <a:pPr marL="0" indent="0">
              <a:buNone/>
            </a:pPr>
            <a:r>
              <a:rPr lang="en-US" b="1" dirty="0"/>
              <a:t> </a:t>
            </a:r>
          </a:p>
          <a:p>
            <a:r>
              <a:rPr lang="en-US" b="1" dirty="0"/>
              <a:t>Send an army of relief or the city will fall to Nebuchadnezzar</a:t>
            </a:r>
          </a:p>
          <a:p>
            <a:pPr marL="0" indent="0">
              <a:buNone/>
            </a:pPr>
            <a:r>
              <a:rPr lang="en-US" b="1" dirty="0"/>
              <a:t> </a:t>
            </a:r>
          </a:p>
          <a:p>
            <a:r>
              <a:rPr lang="en-US" b="1" dirty="0"/>
              <a:t>T</a:t>
            </a:r>
            <a:r>
              <a:rPr lang="en-US" b="1" dirty="0" smtClean="0"/>
              <a:t>he </a:t>
            </a:r>
            <a:r>
              <a:rPr lang="en-US" b="1" dirty="0"/>
              <a:t>light at the top of </a:t>
            </a:r>
            <a:r>
              <a:rPr lang="en-US" b="1" dirty="0" err="1"/>
              <a:t>Azekah</a:t>
            </a:r>
            <a:r>
              <a:rPr lang="en-US" b="1" dirty="0"/>
              <a:t> just went out, and we are next   Jeremiah 34:6,7</a:t>
            </a:r>
          </a:p>
          <a:p>
            <a:pPr marL="0" indent="0">
              <a:buNone/>
            </a:pPr>
            <a:r>
              <a:rPr lang="en-US" b="1" dirty="0"/>
              <a:t> </a:t>
            </a:r>
          </a:p>
          <a:p>
            <a:r>
              <a:rPr lang="en-US" b="1" dirty="0"/>
              <a:t>Within two days, the author of this letter was killed.  Two years later, Jerusalem fell</a:t>
            </a:r>
            <a:r>
              <a:rPr lang="en-US" b="1" dirty="0" smtClean="0"/>
              <a:t>.</a:t>
            </a:r>
            <a:r>
              <a:rPr lang="en-US" b="1" dirty="0"/>
              <a:t> </a:t>
            </a:r>
          </a:p>
          <a:p>
            <a:endParaRPr lang="en-US" dirty="0"/>
          </a:p>
        </p:txBody>
      </p:sp>
    </p:spTree>
    <p:extLst>
      <p:ext uri="{BB962C8B-B14F-4D97-AF65-F5344CB8AC3E}">
        <p14:creationId xmlns:p14="http://schemas.microsoft.com/office/powerpoint/2010/main" val="95587514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21Rations-Jehoiach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752600"/>
            <a:ext cx="49530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6"/>
          <p:cNvSpPr txBox="1">
            <a:spLocks noChangeArrowheads="1"/>
          </p:cNvSpPr>
          <p:nvPr/>
        </p:nvSpPr>
        <p:spPr bwMode="auto">
          <a:xfrm>
            <a:off x="838200" y="304800"/>
            <a:ext cx="7543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115000"/>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tx2"/>
              </a:buClr>
              <a:buSzPct val="115000"/>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tx2"/>
              </a:buClr>
              <a:buSzPct val="115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SzPct val="115000"/>
              <a:buFont typeface="Wingdings" pitchFamily="2" charset="2"/>
              <a:buChar char="§"/>
              <a:defRPr sz="2000">
                <a:solidFill>
                  <a:schemeClr val="tx1"/>
                </a:solidFill>
                <a:latin typeface="Arial" charset="0"/>
                <a:cs typeface="Arial" charset="0"/>
              </a:defRPr>
            </a:lvl9pPr>
          </a:lstStyle>
          <a:p>
            <a:pPr algn="ctr" eaLnBrk="1" fontAlgn="base" hangingPunct="1">
              <a:spcBef>
                <a:spcPct val="50000"/>
              </a:spcBef>
              <a:spcAft>
                <a:spcPct val="0"/>
              </a:spcAft>
              <a:buClrTx/>
              <a:buSzTx/>
              <a:buFontTx/>
              <a:buNone/>
            </a:pPr>
            <a:r>
              <a:rPr lang="en-US" altLang="en-US" sz="2800" b="1" dirty="0" err="1" smtClean="0">
                <a:solidFill>
                  <a:srgbClr val="FFFF00"/>
                </a:solidFill>
                <a:latin typeface="Times New Roman" pitchFamily="18" charset="0"/>
              </a:rPr>
              <a:t>Yaukin</a:t>
            </a:r>
            <a:r>
              <a:rPr lang="en-US" altLang="en-US" sz="2800" b="1" dirty="0" smtClean="0">
                <a:solidFill>
                  <a:srgbClr val="FFFF00"/>
                </a:solidFill>
                <a:latin typeface="Times New Roman" pitchFamily="18" charset="0"/>
              </a:rPr>
              <a:t> (</a:t>
            </a:r>
            <a:r>
              <a:rPr lang="en-US" altLang="en-US" sz="2800" b="1" dirty="0" err="1" smtClean="0">
                <a:solidFill>
                  <a:srgbClr val="FFFF00"/>
                </a:solidFill>
                <a:latin typeface="Times New Roman" pitchFamily="18" charset="0"/>
              </a:rPr>
              <a:t>Jehoiachin</a:t>
            </a:r>
            <a:r>
              <a:rPr lang="en-US" altLang="en-US" sz="2800" b="1" dirty="0" smtClean="0">
                <a:solidFill>
                  <a:srgbClr val="FFFF00"/>
                </a:solidFill>
                <a:latin typeface="Times New Roman" pitchFamily="18" charset="0"/>
              </a:rPr>
              <a:t>), king of the land of Judah</a:t>
            </a:r>
          </a:p>
          <a:p>
            <a:pPr algn="ctr" eaLnBrk="1" fontAlgn="base" hangingPunct="1">
              <a:spcBef>
                <a:spcPct val="50000"/>
              </a:spcBef>
              <a:spcAft>
                <a:spcPct val="0"/>
              </a:spcAft>
              <a:buClrTx/>
              <a:buSzTx/>
              <a:buFontTx/>
              <a:buNone/>
            </a:pPr>
            <a:r>
              <a:rPr lang="en-US" altLang="en-US" sz="2800" b="1" dirty="0" smtClean="0">
                <a:solidFill>
                  <a:srgbClr val="FFFF00"/>
                </a:solidFill>
                <a:latin typeface="Times New Roman" pitchFamily="18" charset="0"/>
              </a:rPr>
              <a:t>Jeremiah 52:31-34</a:t>
            </a:r>
          </a:p>
        </p:txBody>
      </p:sp>
    </p:spTree>
    <p:extLst>
      <p:ext uri="{BB962C8B-B14F-4D97-AF65-F5344CB8AC3E}">
        <p14:creationId xmlns:p14="http://schemas.microsoft.com/office/powerpoint/2010/main" val="2653086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Detailed Outline (cont.)</a:t>
            </a:r>
            <a:br>
              <a:rPr lang="en-US" sz="2800" b="1" dirty="0" smtClean="0"/>
            </a:br>
            <a:r>
              <a:rPr lang="en-US" sz="2800" b="1" dirty="0" smtClean="0"/>
              <a:t>Jerusalem Must Be comforted</a:t>
            </a:r>
            <a:endParaRPr lang="en-US" sz="2800" b="1" dirty="0"/>
          </a:p>
        </p:txBody>
      </p:sp>
      <p:sp>
        <p:nvSpPr>
          <p:cNvPr id="3" name="Content Placeholder 2"/>
          <p:cNvSpPr>
            <a:spLocks noGrp="1"/>
          </p:cNvSpPr>
          <p:nvPr>
            <p:ph idx="1"/>
          </p:nvPr>
        </p:nvSpPr>
        <p:spPr/>
        <p:txBody>
          <a:bodyPr/>
          <a:lstStyle/>
          <a:p>
            <a:pPr marL="114300" indent="0">
              <a:buNone/>
            </a:pPr>
            <a:r>
              <a:rPr lang="en-US" b="1" dirty="0" err="1"/>
              <a:t>Ch</a:t>
            </a:r>
            <a:r>
              <a:rPr lang="en-US" b="1" dirty="0"/>
              <a:t> 34 A better shepherd</a:t>
            </a:r>
          </a:p>
          <a:p>
            <a:pPr marL="114300" indent="0">
              <a:buNone/>
            </a:pPr>
            <a:r>
              <a:rPr lang="en-US" b="1" dirty="0" err="1"/>
              <a:t>Ch</a:t>
            </a:r>
            <a:r>
              <a:rPr lang="en-US" b="1" dirty="0"/>
              <a:t> 35 Edom judged</a:t>
            </a:r>
          </a:p>
          <a:p>
            <a:pPr marL="114300" indent="0">
              <a:buNone/>
            </a:pPr>
            <a:r>
              <a:rPr lang="en-US" b="1" dirty="0" err="1"/>
              <a:t>Ch</a:t>
            </a:r>
            <a:r>
              <a:rPr lang="en-US" b="1" dirty="0"/>
              <a:t> 36 The mountain of the Lord</a:t>
            </a:r>
          </a:p>
          <a:p>
            <a:pPr marL="114300" indent="0">
              <a:buNone/>
            </a:pPr>
            <a:r>
              <a:rPr lang="en-US" b="1" dirty="0" err="1"/>
              <a:t>Ch</a:t>
            </a:r>
            <a:r>
              <a:rPr lang="en-US" b="1" dirty="0"/>
              <a:t> 37 Valley of dry bones</a:t>
            </a:r>
          </a:p>
          <a:p>
            <a:pPr marL="114300" indent="0">
              <a:buNone/>
            </a:pPr>
            <a:r>
              <a:rPr lang="en-US" b="1" dirty="0" err="1"/>
              <a:t>Ch</a:t>
            </a:r>
            <a:r>
              <a:rPr lang="en-US" b="1" dirty="0"/>
              <a:t> 38-39  God and </a:t>
            </a:r>
            <a:r>
              <a:rPr lang="en-US" b="1" dirty="0" err="1"/>
              <a:t>Magog</a:t>
            </a:r>
            <a:r>
              <a:rPr lang="en-US" b="1" dirty="0"/>
              <a:t>—the enemies of God’s people—destroyed.  God’s people saved.</a:t>
            </a:r>
          </a:p>
          <a:p>
            <a:pPr marL="114300" indent="0">
              <a:buNone/>
            </a:pPr>
            <a:r>
              <a:rPr lang="en-US" b="1" dirty="0" err="1"/>
              <a:t>Ch</a:t>
            </a:r>
            <a:r>
              <a:rPr lang="en-US" b="1" dirty="0"/>
              <a:t> 40-48  The temple rebuilt   Restoration of the remnant</a:t>
            </a:r>
          </a:p>
          <a:p>
            <a:pPr marL="114300" indent="0">
              <a:buNone/>
            </a:pPr>
            <a:endParaRPr lang="en-US" dirty="0"/>
          </a:p>
        </p:txBody>
      </p:sp>
    </p:spTree>
    <p:extLst>
      <p:ext uri="{BB962C8B-B14F-4D97-AF65-F5344CB8AC3E}">
        <p14:creationId xmlns:p14="http://schemas.microsoft.com/office/powerpoint/2010/main" val="117352979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 Jeremiah’s Mission  </a:t>
            </a:r>
            <a:r>
              <a:rPr lang="en-US" sz="3200" b="1" dirty="0" err="1" smtClean="0"/>
              <a:t>Ch</a:t>
            </a:r>
            <a:r>
              <a:rPr lang="en-US" sz="3200" b="1" dirty="0" smtClean="0"/>
              <a:t> 1 </a:t>
            </a:r>
            <a:endParaRPr lang="en-US" sz="3200" b="1" dirty="0"/>
          </a:p>
        </p:txBody>
      </p:sp>
      <p:sp>
        <p:nvSpPr>
          <p:cNvPr id="3" name="Content Placeholder 2"/>
          <p:cNvSpPr>
            <a:spLocks noGrp="1"/>
          </p:cNvSpPr>
          <p:nvPr>
            <p:ph idx="1"/>
          </p:nvPr>
        </p:nvSpPr>
        <p:spPr/>
        <p:txBody>
          <a:bodyPr>
            <a:normAutofit fontScale="92500"/>
          </a:bodyPr>
          <a:lstStyle/>
          <a:p>
            <a:pPr marL="114300" indent="0">
              <a:buNone/>
            </a:pPr>
            <a:r>
              <a:rPr lang="en-US" b="1" dirty="0" err="1" smtClean="0"/>
              <a:t>Jer</a:t>
            </a:r>
            <a:r>
              <a:rPr lang="en-US" b="1" dirty="0" smtClean="0"/>
              <a:t> 1:4  </a:t>
            </a:r>
            <a:r>
              <a:rPr lang="en-US" b="1" dirty="0"/>
              <a:t>I have set you apart before you were born as a prophet to the nations</a:t>
            </a:r>
            <a:r>
              <a:rPr lang="en-US" b="1" dirty="0" smtClean="0"/>
              <a:t>.</a:t>
            </a:r>
          </a:p>
          <a:p>
            <a:pPr marL="114300" indent="0">
              <a:buNone/>
            </a:pPr>
            <a:endParaRPr lang="en-US" sz="1300" b="1" dirty="0"/>
          </a:p>
          <a:p>
            <a:pPr marL="114300" indent="0">
              <a:buNone/>
            </a:pPr>
            <a:r>
              <a:rPr lang="en-US" b="1" dirty="0" err="1" smtClean="0"/>
              <a:t>Jer</a:t>
            </a:r>
            <a:r>
              <a:rPr lang="en-US" b="1" dirty="0" smtClean="0"/>
              <a:t> 1:7-8  His mission: Say </a:t>
            </a:r>
            <a:r>
              <a:rPr lang="en-US" b="1" dirty="0"/>
              <a:t>whatever I command you.  </a:t>
            </a:r>
            <a:endParaRPr lang="en-US" b="1" dirty="0" smtClean="0"/>
          </a:p>
          <a:p>
            <a:pPr marL="114300" indent="0">
              <a:buNone/>
            </a:pPr>
            <a:endParaRPr lang="en-US" sz="1300" b="1" dirty="0"/>
          </a:p>
          <a:p>
            <a:pPr marL="114300" indent="0">
              <a:buNone/>
            </a:pPr>
            <a:r>
              <a:rPr lang="en-US" b="1" dirty="0" smtClean="0"/>
              <a:t>His mission: </a:t>
            </a:r>
            <a:r>
              <a:rPr lang="en-US" b="1" dirty="0"/>
              <a:t>to preach judgment is coming.   </a:t>
            </a:r>
            <a:endParaRPr lang="en-US" b="1" dirty="0" smtClean="0"/>
          </a:p>
          <a:p>
            <a:pPr marL="114300" indent="0">
              <a:buNone/>
            </a:pPr>
            <a:r>
              <a:rPr lang="en-US" b="1" dirty="0"/>
              <a:t>	</a:t>
            </a:r>
            <a:r>
              <a:rPr lang="en-US" b="1" dirty="0" smtClean="0"/>
              <a:t>A </a:t>
            </a:r>
            <a:r>
              <a:rPr lang="en-US" b="1" dirty="0"/>
              <a:t>seething cauldron (1:13) </a:t>
            </a:r>
            <a:endParaRPr lang="en-US" b="1" dirty="0" smtClean="0"/>
          </a:p>
          <a:p>
            <a:pPr marL="114300" indent="0">
              <a:buNone/>
            </a:pPr>
            <a:r>
              <a:rPr lang="en-US" b="1" dirty="0"/>
              <a:t>	</a:t>
            </a:r>
            <a:r>
              <a:rPr lang="en-US" b="1" dirty="0" smtClean="0"/>
              <a:t>Disaster </a:t>
            </a:r>
            <a:r>
              <a:rPr lang="en-US" b="1" dirty="0"/>
              <a:t>from the North (Babylon) </a:t>
            </a:r>
            <a:r>
              <a:rPr lang="en-US" b="1" dirty="0" smtClean="0"/>
              <a:t>1:14</a:t>
            </a:r>
          </a:p>
          <a:p>
            <a:pPr marL="114300" indent="0">
              <a:buNone/>
            </a:pPr>
            <a:endParaRPr lang="en-US" sz="1300" b="1" dirty="0"/>
          </a:p>
          <a:p>
            <a:pPr marL="114300" indent="0">
              <a:buNone/>
            </a:pPr>
            <a:r>
              <a:rPr lang="en-US" b="1" dirty="0" smtClean="0"/>
              <a:t>But </a:t>
            </a:r>
            <a:r>
              <a:rPr lang="en-US" b="1" dirty="0"/>
              <a:t>he </a:t>
            </a:r>
            <a:r>
              <a:rPr lang="en-US" b="1" dirty="0" smtClean="0"/>
              <a:t>also </a:t>
            </a:r>
            <a:r>
              <a:rPr lang="en-US" b="1" dirty="0"/>
              <a:t>a positive mission to build and to plant (1:9)  </a:t>
            </a:r>
            <a:endParaRPr lang="en-US" b="1" dirty="0" smtClean="0"/>
          </a:p>
          <a:p>
            <a:pPr marL="114300" indent="0">
              <a:buNone/>
            </a:pPr>
            <a:r>
              <a:rPr lang="en-US" b="1" dirty="0" smtClean="0"/>
              <a:t>like </a:t>
            </a:r>
            <a:r>
              <a:rPr lang="en-US" b="1" dirty="0"/>
              <a:t>the branch of an almond tree (the first to bud in the early spring) </a:t>
            </a:r>
            <a:r>
              <a:rPr lang="en-US" b="1" dirty="0" err="1" smtClean="0"/>
              <a:t>Jer</a:t>
            </a:r>
            <a:r>
              <a:rPr lang="en-US" b="1" dirty="0" smtClean="0"/>
              <a:t> 1:11</a:t>
            </a:r>
            <a:endParaRPr lang="en-US" b="1" dirty="0"/>
          </a:p>
          <a:p>
            <a:pPr marL="114300" indent="0">
              <a:buNone/>
            </a:pPr>
            <a:endParaRPr lang="en-US" sz="2000" b="1" dirty="0"/>
          </a:p>
        </p:txBody>
      </p:sp>
    </p:spTree>
    <p:extLst>
      <p:ext uri="{BB962C8B-B14F-4D97-AF65-F5344CB8AC3E}">
        <p14:creationId xmlns:p14="http://schemas.microsoft.com/office/powerpoint/2010/main" val="23740344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Jeremiah’s commission</a:t>
            </a:r>
            <a:endParaRPr lang="en-US" b="1"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b="1" dirty="0" err="1" smtClean="0"/>
              <a:t>Jer</a:t>
            </a:r>
            <a:r>
              <a:rPr lang="en-US" b="1" dirty="0" smtClean="0"/>
              <a:t> 1:6   Jeremiah insecure.  Are you sure you want me to be your prophet?</a:t>
            </a:r>
          </a:p>
          <a:p>
            <a:pPr marL="114300" indent="0">
              <a:buNone/>
            </a:pPr>
            <a:endParaRPr lang="en-US" sz="800" b="1" dirty="0" smtClean="0"/>
          </a:p>
          <a:p>
            <a:pPr marL="114300" indent="0">
              <a:buNone/>
            </a:pPr>
            <a:r>
              <a:rPr lang="en-US" b="1" dirty="0" smtClean="0"/>
              <a:t>No wonder.  He was terribly persecuted by his own people!</a:t>
            </a:r>
          </a:p>
          <a:p>
            <a:pPr marL="114300" indent="0">
              <a:buNone/>
            </a:pPr>
            <a:endParaRPr lang="en-US" sz="800" b="1" dirty="0" smtClean="0"/>
          </a:p>
          <a:p>
            <a:pPr marL="114300" indent="0">
              <a:buNone/>
            </a:pPr>
            <a:r>
              <a:rPr lang="en-US" b="1" dirty="0" smtClean="0"/>
              <a:t>Jeremiah </a:t>
            </a:r>
            <a:r>
              <a:rPr lang="en-US" b="1" dirty="0"/>
              <a:t>20:1-18.     </a:t>
            </a:r>
            <a:r>
              <a:rPr lang="en-US" b="1" dirty="0" err="1"/>
              <a:t>Esp</a:t>
            </a:r>
            <a:r>
              <a:rPr lang="en-US" b="1" dirty="0"/>
              <a:t> v. 9 </a:t>
            </a:r>
            <a:endParaRPr lang="en-US" b="1" dirty="0" smtClean="0"/>
          </a:p>
          <a:p>
            <a:pPr marL="114300" indent="0">
              <a:buNone/>
            </a:pPr>
            <a:endParaRPr lang="en-US" sz="1300" b="1" dirty="0" smtClean="0"/>
          </a:p>
          <a:p>
            <a:pPr marL="114300" indent="0">
              <a:buNone/>
            </a:pPr>
            <a:r>
              <a:rPr lang="en-US" b="1" dirty="0" smtClean="0"/>
              <a:t>Q:  </a:t>
            </a:r>
            <a:r>
              <a:rPr lang="en-US" b="1" dirty="0"/>
              <a:t>Are you prepared to be a “laughing stock?”    Are you prepared to “sit alone?” </a:t>
            </a:r>
            <a:r>
              <a:rPr lang="en-US" b="1" dirty="0" smtClean="0"/>
              <a:t>(</a:t>
            </a:r>
            <a:r>
              <a:rPr lang="en-US" b="1" dirty="0" err="1" smtClean="0"/>
              <a:t>Jer</a:t>
            </a:r>
            <a:r>
              <a:rPr lang="en-US" b="1" dirty="0" smtClean="0"/>
              <a:t> 15:17) to be thrown into a miry pit (</a:t>
            </a:r>
            <a:r>
              <a:rPr lang="en-US" b="1" dirty="0" err="1" smtClean="0"/>
              <a:t>Jer</a:t>
            </a:r>
            <a:r>
              <a:rPr lang="en-US" b="1" dirty="0" smtClean="0"/>
              <a:t> 38:6}?</a:t>
            </a:r>
            <a:endParaRPr lang="en-US" b="1" dirty="0"/>
          </a:p>
          <a:p>
            <a:pPr marL="114300" indent="0">
              <a:buNone/>
            </a:pPr>
            <a:r>
              <a:rPr lang="en-US" b="1" dirty="0"/>
              <a:t>R</a:t>
            </a:r>
            <a:r>
              <a:rPr lang="en-US" b="1" dirty="0" smtClean="0"/>
              <a:t>emember </a:t>
            </a:r>
            <a:r>
              <a:rPr lang="en-US" b="1" dirty="0"/>
              <a:t>that God will put words in our mouth (Luke 12:11-12)  </a:t>
            </a:r>
            <a:r>
              <a:rPr lang="en-US" b="1" dirty="0" smtClean="0"/>
              <a:t> </a:t>
            </a:r>
            <a:r>
              <a:rPr lang="en-US" b="1" dirty="0"/>
              <a:t>You will be my spokesman </a:t>
            </a:r>
            <a:r>
              <a:rPr lang="en-US" b="1" dirty="0" err="1"/>
              <a:t>Jer</a:t>
            </a:r>
            <a:r>
              <a:rPr lang="en-US" b="1" dirty="0"/>
              <a:t> 15:19  I will be with you and will rescue you </a:t>
            </a:r>
            <a:r>
              <a:rPr lang="en-US" b="1" dirty="0" smtClean="0"/>
              <a:t>(</a:t>
            </a:r>
            <a:r>
              <a:rPr lang="en-US" b="1" dirty="0" err="1" smtClean="0"/>
              <a:t>Jer</a:t>
            </a:r>
            <a:r>
              <a:rPr lang="en-US" b="1" dirty="0" smtClean="0"/>
              <a:t> </a:t>
            </a:r>
            <a:r>
              <a:rPr lang="en-US" b="1" dirty="0"/>
              <a:t>1:8, Jer15:20)</a:t>
            </a:r>
          </a:p>
          <a:p>
            <a:pPr marL="114300" indent="0">
              <a:buNone/>
            </a:pPr>
            <a:endParaRPr lang="en-US" b="1" dirty="0"/>
          </a:p>
        </p:txBody>
      </p:sp>
    </p:spTree>
    <p:extLst>
      <p:ext uri="{BB962C8B-B14F-4D97-AF65-F5344CB8AC3E}">
        <p14:creationId xmlns:p14="http://schemas.microsoft.com/office/powerpoint/2010/main" val="41822490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II.  God’s charge against his people:</a:t>
            </a:r>
            <a:br>
              <a:rPr lang="en-US" sz="2800" b="1" dirty="0" smtClean="0"/>
            </a:br>
            <a:r>
              <a:rPr lang="en-US" sz="2800" b="1" dirty="0" smtClean="0"/>
              <a:t>They have betrayed his love   </a:t>
            </a:r>
            <a:r>
              <a:rPr lang="en-US" sz="2800" b="1" dirty="0" err="1" smtClean="0"/>
              <a:t>Ch</a:t>
            </a:r>
            <a:r>
              <a:rPr lang="en-US" sz="2800" b="1" dirty="0" smtClean="0"/>
              <a:t> 2</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sz="2000" b="1" dirty="0"/>
              <a:t>Jer. 2:4-5  </a:t>
            </a:r>
            <a:r>
              <a:rPr lang="en-US" sz="2000" b="1" dirty="0" smtClean="0"/>
              <a:t>You became worthless to God.</a:t>
            </a:r>
          </a:p>
          <a:p>
            <a:pPr marL="114300" indent="0">
              <a:buNone/>
            </a:pPr>
            <a:r>
              <a:rPr lang="en-US" sz="2000" b="1" dirty="0" smtClean="0"/>
              <a:t>Q: Is </a:t>
            </a:r>
            <a:r>
              <a:rPr lang="en-US" sz="2000" b="1" dirty="0"/>
              <a:t>God exaggerating</a:t>
            </a:r>
            <a:r>
              <a:rPr lang="en-US" sz="2000" b="1" dirty="0" smtClean="0"/>
              <a:t>?   (Titus 1:15)</a:t>
            </a:r>
          </a:p>
          <a:p>
            <a:pPr marL="114300" indent="0">
              <a:buNone/>
            </a:pPr>
            <a:endParaRPr lang="en-US" sz="800" b="1" dirty="0"/>
          </a:p>
          <a:p>
            <a:pPr marL="114300" indent="0">
              <a:buNone/>
            </a:pPr>
            <a:r>
              <a:rPr lang="en-US" sz="2000" b="1" dirty="0"/>
              <a:t>v. 5  </a:t>
            </a:r>
            <a:r>
              <a:rPr lang="en-US" sz="2000" b="1" dirty="0" smtClean="0"/>
              <a:t>Q:  </a:t>
            </a:r>
            <a:r>
              <a:rPr lang="en-US" sz="2000" b="1" dirty="0"/>
              <a:t>Is God enough for you?   Or do you need more?  Are you willing to accept what God gives you</a:t>
            </a:r>
            <a:r>
              <a:rPr lang="en-US" sz="2000" b="1" dirty="0" smtClean="0"/>
              <a:t>?</a:t>
            </a:r>
          </a:p>
          <a:p>
            <a:pPr marL="114300" indent="0">
              <a:buNone/>
            </a:pPr>
            <a:endParaRPr lang="en-US" sz="800" b="1" dirty="0"/>
          </a:p>
          <a:p>
            <a:pPr marL="114300" indent="0">
              <a:buNone/>
            </a:pPr>
            <a:r>
              <a:rPr lang="en-US" sz="2000" b="1" dirty="0"/>
              <a:t>You (v. 6) and the priests (v. 8) do not ask “Where is the Lord?” </a:t>
            </a:r>
            <a:r>
              <a:rPr lang="en-US" sz="2000" b="1" dirty="0" smtClean="0"/>
              <a:t>  They stopped seeking the Lord.</a:t>
            </a:r>
          </a:p>
          <a:p>
            <a:pPr marL="114300" indent="0">
              <a:buNone/>
            </a:pPr>
            <a:endParaRPr lang="en-US" sz="800" b="1" dirty="0"/>
          </a:p>
          <a:p>
            <a:pPr marL="114300" indent="0">
              <a:buNone/>
            </a:pPr>
            <a:r>
              <a:rPr lang="en-US" sz="2000" b="1" dirty="0"/>
              <a:t>2:11-13  Q:  How do we become worthless?    Answer: By seeking the blessings of the world rather than the blessings God offers</a:t>
            </a:r>
            <a:r>
              <a:rPr lang="en-US" sz="2000" b="1" dirty="0" smtClean="0"/>
              <a:t>.    </a:t>
            </a:r>
            <a:endParaRPr lang="en-US" sz="2000" b="1" dirty="0"/>
          </a:p>
          <a:p>
            <a:pPr marL="114300" indent="0">
              <a:buNone/>
            </a:pPr>
            <a:r>
              <a:rPr lang="en-US" sz="2000" b="1" dirty="0"/>
              <a:t>v. 11  Has a nation ever changed its gods? </a:t>
            </a:r>
            <a:r>
              <a:rPr lang="en-US" sz="2000" b="1" dirty="0" smtClean="0"/>
              <a:t>  Even the pagans are more loyal than you!</a:t>
            </a:r>
            <a:endParaRPr lang="en-US" sz="2000" b="1" dirty="0"/>
          </a:p>
        </p:txBody>
      </p:sp>
    </p:spTree>
    <p:extLst>
      <p:ext uri="{BB962C8B-B14F-4D97-AF65-F5344CB8AC3E}">
        <p14:creationId xmlns:p14="http://schemas.microsoft.com/office/powerpoint/2010/main" val="9538398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II.  God’s Charge against his people (cont.)</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sz="2000" b="1" dirty="0"/>
              <a:t>v. 13  Q:  Have you “dug your own cisterns”—looked for satisfying water elsewhere than in the living water from God?   </a:t>
            </a:r>
            <a:r>
              <a:rPr lang="en-US" sz="2000" b="1" dirty="0" smtClean="0"/>
              <a:t>(</a:t>
            </a:r>
            <a:r>
              <a:rPr lang="en-US" sz="2000" b="1" dirty="0" err="1" smtClean="0"/>
              <a:t>Jer</a:t>
            </a:r>
            <a:r>
              <a:rPr lang="en-US" sz="2000" b="1" dirty="0" smtClean="0"/>
              <a:t> 18:14-15a)</a:t>
            </a:r>
          </a:p>
          <a:p>
            <a:pPr marL="114300" indent="0">
              <a:buNone/>
            </a:pPr>
            <a:endParaRPr lang="en-US" sz="1200" b="1" dirty="0"/>
          </a:p>
          <a:p>
            <a:pPr marL="114300" indent="0">
              <a:buNone/>
            </a:pPr>
            <a:r>
              <a:rPr lang="en-US" sz="2000" b="1" dirty="0"/>
              <a:t>2:20-22   You are like a runaway bride—loved deeply by her lover, yet you went for prostitution.  (also 2:32</a:t>
            </a:r>
            <a:r>
              <a:rPr lang="en-US" sz="2000" b="1" dirty="0" smtClean="0"/>
              <a:t>)</a:t>
            </a:r>
          </a:p>
          <a:p>
            <a:pPr marL="114300" indent="0">
              <a:buNone/>
            </a:pPr>
            <a:endParaRPr lang="en-US" sz="1200" b="1" dirty="0"/>
          </a:p>
          <a:p>
            <a:pPr marL="114300" indent="0">
              <a:buNone/>
            </a:pPr>
            <a:r>
              <a:rPr lang="en-US" sz="2000" b="1" dirty="0"/>
              <a:t>v. 23  You are like a wild donkey in heat</a:t>
            </a:r>
            <a:r>
              <a:rPr lang="en-US" sz="2000" b="1" dirty="0" smtClean="0"/>
              <a:t>…   ouch!</a:t>
            </a:r>
          </a:p>
          <a:p>
            <a:pPr marL="114300" indent="0">
              <a:buNone/>
            </a:pPr>
            <a:endParaRPr lang="en-US" sz="1200" b="1" dirty="0"/>
          </a:p>
          <a:p>
            <a:pPr marL="114300" indent="0">
              <a:buNone/>
            </a:pPr>
            <a:r>
              <a:rPr lang="en-US" sz="2000" b="1" dirty="0"/>
              <a:t>v. 27  We say to an inanimate piece of wood, “You are our father.”   Who, me????  (Rom 1:25</a:t>
            </a:r>
            <a:r>
              <a:rPr lang="en-US" sz="2000" b="1" dirty="0" smtClean="0"/>
              <a:t>)</a:t>
            </a:r>
          </a:p>
          <a:p>
            <a:pPr marL="114300" indent="0">
              <a:buNone/>
            </a:pPr>
            <a:endParaRPr lang="en-US" sz="1200" b="1" dirty="0"/>
          </a:p>
          <a:p>
            <a:pPr marL="114300" indent="0">
              <a:buNone/>
            </a:pPr>
            <a:r>
              <a:rPr lang="en-US" sz="2000" b="1" dirty="0" smtClean="0"/>
              <a:t>Titus </a:t>
            </a:r>
            <a:r>
              <a:rPr lang="en-US" sz="2000" b="1" dirty="0"/>
              <a:t>1:15-16</a:t>
            </a:r>
          </a:p>
          <a:p>
            <a:pPr marL="114300" indent="0">
              <a:buNone/>
            </a:pPr>
            <a:endParaRPr lang="en-US" sz="2000" b="1" dirty="0"/>
          </a:p>
        </p:txBody>
      </p:sp>
    </p:spTree>
    <p:extLst>
      <p:ext uri="{BB962C8B-B14F-4D97-AF65-F5344CB8AC3E}">
        <p14:creationId xmlns:p14="http://schemas.microsoft.com/office/powerpoint/2010/main" val="26058537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III. Jeremiah’s Message:  </a:t>
            </a:r>
            <a:br>
              <a:rPr lang="en-US" sz="2800" b="1" dirty="0" smtClean="0"/>
            </a:br>
            <a:r>
              <a:rPr lang="en-US" sz="2800" b="1" dirty="0" smtClean="0"/>
              <a:t>Repent and Return    </a:t>
            </a:r>
            <a:r>
              <a:rPr lang="en-US" sz="2800" b="1" dirty="0" err="1" smtClean="0"/>
              <a:t>Ch</a:t>
            </a:r>
            <a:r>
              <a:rPr lang="en-US" sz="2800" b="1" dirty="0" smtClean="0"/>
              <a:t> 3-5</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b="1" dirty="0"/>
              <a:t>3:14-18   Return and I will choose you.  I will bring you back from the northern land and I will make a new covenant</a:t>
            </a:r>
            <a:r>
              <a:rPr lang="en-US" b="1" dirty="0" smtClean="0"/>
              <a:t>.</a:t>
            </a:r>
          </a:p>
          <a:p>
            <a:pPr marL="114300" indent="0">
              <a:buNone/>
            </a:pPr>
            <a:endParaRPr lang="en-US" sz="1100" b="1" dirty="0"/>
          </a:p>
          <a:p>
            <a:pPr marL="114300" indent="0">
              <a:buNone/>
            </a:pPr>
            <a:r>
              <a:rPr lang="en-US" b="1" dirty="0"/>
              <a:t>3:22  Return from backsliding. </a:t>
            </a:r>
            <a:r>
              <a:rPr lang="en-US" b="1" dirty="0" smtClean="0"/>
              <a:t>Rev </a:t>
            </a:r>
            <a:r>
              <a:rPr lang="en-US" b="1" dirty="0"/>
              <a:t>2:1-7 </a:t>
            </a:r>
            <a:endParaRPr lang="en-US" b="1" dirty="0" smtClean="0"/>
          </a:p>
          <a:p>
            <a:pPr marL="114300" indent="0">
              <a:buNone/>
            </a:pPr>
            <a:endParaRPr lang="en-US" sz="1000" b="1" dirty="0"/>
          </a:p>
          <a:p>
            <a:pPr marL="114300" indent="0">
              <a:buNone/>
            </a:pPr>
            <a:r>
              <a:rPr lang="en-US" b="1" dirty="0"/>
              <a:t>4:1-4  What “unplowed ground” do you need to break up? </a:t>
            </a:r>
            <a:endParaRPr lang="en-US" b="1" dirty="0" smtClean="0"/>
          </a:p>
          <a:p>
            <a:pPr marL="114300" indent="0">
              <a:buNone/>
            </a:pPr>
            <a:endParaRPr lang="en-US" sz="1000" b="1" dirty="0" smtClean="0"/>
          </a:p>
          <a:p>
            <a:pPr marL="114300" indent="0">
              <a:buNone/>
            </a:pPr>
            <a:r>
              <a:rPr lang="en-US" b="1" dirty="0" smtClean="0"/>
              <a:t>4:8  </a:t>
            </a:r>
            <a:r>
              <a:rPr lang="en-US" b="1" dirty="0"/>
              <a:t>Do you need to put on sackcloth and ashes?  (</a:t>
            </a:r>
            <a:r>
              <a:rPr lang="en-US" b="1" dirty="0" err="1"/>
              <a:t>ie</a:t>
            </a:r>
            <a:r>
              <a:rPr lang="en-US" b="1" dirty="0"/>
              <a:t> not take care of even your most basic needs as you attend to repentance)    </a:t>
            </a:r>
            <a:r>
              <a:rPr lang="en-US" b="1" dirty="0" smtClean="0"/>
              <a:t>(2 </a:t>
            </a:r>
            <a:r>
              <a:rPr lang="en-US" b="1" dirty="0" err="1"/>
              <a:t>Cor</a:t>
            </a:r>
            <a:r>
              <a:rPr lang="en-US" b="1" dirty="0"/>
              <a:t> </a:t>
            </a:r>
            <a:r>
              <a:rPr lang="en-US" b="1" dirty="0" smtClean="0"/>
              <a:t>7:11-12)</a:t>
            </a:r>
            <a:endParaRPr lang="en-US" b="1" dirty="0"/>
          </a:p>
          <a:p>
            <a:pPr marL="114300" indent="0">
              <a:buNone/>
            </a:pPr>
            <a:endParaRPr lang="en-US" sz="2000" b="1" dirty="0"/>
          </a:p>
        </p:txBody>
      </p:sp>
    </p:spTree>
    <p:extLst>
      <p:ext uri="{BB962C8B-B14F-4D97-AF65-F5344CB8AC3E}">
        <p14:creationId xmlns:p14="http://schemas.microsoft.com/office/powerpoint/2010/main" val="38017363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Disaster from the north</a:t>
            </a:r>
            <a:endParaRPr lang="en-US" sz="3200" b="1" dirty="0"/>
          </a:p>
        </p:txBody>
      </p:sp>
      <p:sp>
        <p:nvSpPr>
          <p:cNvPr id="3" name="Content Placeholder 2"/>
          <p:cNvSpPr>
            <a:spLocks noGrp="1"/>
          </p:cNvSpPr>
          <p:nvPr>
            <p:ph idx="1"/>
          </p:nvPr>
        </p:nvSpPr>
        <p:spPr/>
        <p:txBody>
          <a:bodyPr>
            <a:normAutofit/>
          </a:bodyPr>
          <a:lstStyle/>
          <a:p>
            <a:pPr marL="114300" indent="0">
              <a:buNone/>
            </a:pPr>
            <a:r>
              <a:rPr lang="en-US" sz="2000" b="1" dirty="0"/>
              <a:t>The result: Disaster from the North (Babylon) 4:5,6  a lion = </a:t>
            </a:r>
            <a:r>
              <a:rPr lang="en-US" sz="2000" b="1" dirty="0" smtClean="0"/>
              <a:t>Babylon</a:t>
            </a:r>
          </a:p>
          <a:p>
            <a:pPr marL="114300" indent="0">
              <a:buNone/>
            </a:pPr>
            <a:endParaRPr lang="en-US" sz="800" b="1" dirty="0"/>
          </a:p>
          <a:p>
            <a:pPr marL="114300" indent="0">
              <a:buNone/>
            </a:pPr>
            <a:r>
              <a:rPr lang="en-US" sz="2000" b="1" dirty="0" err="1"/>
              <a:t>Jer</a:t>
            </a:r>
            <a:r>
              <a:rPr lang="en-US" sz="2000" b="1" dirty="0"/>
              <a:t> 4:23-26   The natural result of sin:  an empty life in ruins</a:t>
            </a:r>
            <a:r>
              <a:rPr lang="en-US" sz="2000" b="1" dirty="0" smtClean="0"/>
              <a:t>.</a:t>
            </a:r>
          </a:p>
          <a:p>
            <a:pPr marL="114300" indent="0">
              <a:buNone/>
            </a:pPr>
            <a:endParaRPr lang="en-US" sz="800" b="1" dirty="0"/>
          </a:p>
          <a:p>
            <a:pPr marL="114300" indent="0">
              <a:buNone/>
            </a:pPr>
            <a:r>
              <a:rPr lang="en-US" sz="2000" b="1" dirty="0"/>
              <a:t>The postmodern attitude:  </a:t>
            </a:r>
            <a:r>
              <a:rPr lang="en-US" sz="2000" b="1" dirty="0" err="1"/>
              <a:t>Jer</a:t>
            </a:r>
            <a:r>
              <a:rPr lang="en-US" sz="2000" b="1" dirty="0"/>
              <a:t> </a:t>
            </a:r>
            <a:r>
              <a:rPr lang="en-US" sz="2000" b="1" dirty="0" smtClean="0"/>
              <a:t>5:12-13</a:t>
            </a:r>
          </a:p>
          <a:p>
            <a:pPr marL="114300" indent="0">
              <a:buNone/>
            </a:pPr>
            <a:endParaRPr lang="en-US" sz="800" b="1" dirty="0"/>
          </a:p>
          <a:p>
            <a:pPr marL="114300" indent="0">
              <a:buNone/>
            </a:pPr>
            <a:r>
              <a:rPr lang="en-US" sz="2000" b="1" dirty="0"/>
              <a:t>Jeremiah:  a prophet of social justice.  </a:t>
            </a:r>
            <a:r>
              <a:rPr lang="en-US" sz="2000" b="1" dirty="0" err="1"/>
              <a:t>Jer</a:t>
            </a:r>
            <a:r>
              <a:rPr lang="en-US" sz="2000" b="1" dirty="0"/>
              <a:t> </a:t>
            </a:r>
            <a:r>
              <a:rPr lang="en-US" sz="2000" b="1" dirty="0" smtClean="0"/>
              <a:t>5:26-29</a:t>
            </a:r>
          </a:p>
          <a:p>
            <a:pPr marL="114300" indent="0">
              <a:buNone/>
            </a:pPr>
            <a:r>
              <a:rPr lang="en-US" sz="2000" b="1" dirty="0" smtClean="0"/>
              <a:t>A passage </a:t>
            </a:r>
            <a:r>
              <a:rPr lang="en-US" sz="2000" b="1" dirty="0"/>
              <a:t>relevant for the postmodern, post-Christian world:  </a:t>
            </a:r>
            <a:r>
              <a:rPr lang="en-US" sz="2000" b="1" dirty="0" err="1"/>
              <a:t>Jer</a:t>
            </a:r>
            <a:r>
              <a:rPr lang="en-US" sz="2000" b="1" dirty="0"/>
              <a:t> 5:30-31   A horrible and shocking thing has happened in the land:  The prophets prophesy lies, the priests rule by their own authority, and my people love it that way.  But what will you do in the end</a:t>
            </a:r>
            <a:r>
              <a:rPr lang="en-US" sz="2000" b="1" dirty="0" smtClean="0"/>
              <a:t>?</a:t>
            </a:r>
          </a:p>
          <a:p>
            <a:pPr marL="114300" indent="0">
              <a:buNone/>
            </a:pPr>
            <a:endParaRPr lang="en-US" sz="800" b="1" dirty="0"/>
          </a:p>
          <a:p>
            <a:pPr marL="114300" indent="0">
              <a:buNone/>
            </a:pPr>
            <a:r>
              <a:rPr lang="en-US" sz="2000" b="1" dirty="0"/>
              <a:t>This is our struggle!!!</a:t>
            </a:r>
          </a:p>
          <a:p>
            <a:pPr marL="114300" indent="0">
              <a:buNone/>
            </a:pPr>
            <a:endParaRPr lang="en-US" sz="2000" b="1" dirty="0"/>
          </a:p>
        </p:txBody>
      </p:sp>
    </p:spTree>
    <p:extLst>
      <p:ext uri="{BB962C8B-B14F-4D97-AF65-F5344CB8AC3E}">
        <p14:creationId xmlns:p14="http://schemas.microsoft.com/office/powerpoint/2010/main" val="23780588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Disaster from the North: Babylon</a:t>
            </a:r>
            <a:br>
              <a:rPr lang="en-US" sz="3200" b="1" dirty="0" smtClean="0"/>
            </a:br>
            <a:r>
              <a:rPr lang="en-US" sz="3200" b="1" dirty="0" smtClean="0"/>
              <a:t>Jeremiah 4:5,6</a:t>
            </a:r>
            <a:endParaRPr lang="en-US" sz="3200" b="1" dirty="0"/>
          </a:p>
        </p:txBody>
      </p:sp>
      <p:sp>
        <p:nvSpPr>
          <p:cNvPr id="4" name="AutoShape 2" descr="data:image/jpeg;base64,/9j/4AAQSkZJRgABAQAAAQABAAD/2wCEAAkGBxQTEhUTExQWFhUWGBkbGRgYGSAgHBsgHh4cIB0bHR0ZHSgkGx4nHBgbITEkJSkrLi4uHB8zODMsNygtLisBCgoKDg0OGxAQGzIlICQ1Ly0vLDQ0LiwsLzQsNCw0LCw0LC8vLCw0LywsLCwsLCwsLCwvLCwsLCwsNCwsLCwsLP/AABEIAJgBSgMBIgACEQEDEQH/xAAbAAACAwEBAQAAAAAAAAAAAAADBAACBQYBB//EAEMQAAECBAQDBQUFBwIFBQAAAAECEQADITEEEkFRBSJhEzJxgZGhscHR8AYjQlLhFBUzYoKS8XKyQ1Oi0uIkNGNzwv/EABkBAAMBAQEAAAAAAAAAAAAAAAECAwQABf/EADERAAEEAQMCBAQGAwEBAAAAAAEAAgMRIQQSMRNBFFFhoSJxgfAyQrHB0fEjUpHhFf/aAAwDAQACEQMRAD8Acw3CsKoTJk1OZWaZQCpLlqtu/lAcJwrDEgKlIfyan5qeVNxaE1cQmpJT2aGzrYlRqMxaySx+cEmKnPZABZnUr/st+kSLXk4CoHxgZK2JfB8KUuJUtNHdve8BTgJDVlpCibZRbo4rSM9M5QuJb6c594l9INI4mtaUHs0jMxDqdiKkFk3D6dYbY84pd1Ixm1oJ4LLcAS0ggOSUpINSAA3htCeL4dK7NX3YCmJ7vTwpAzxqc7JQh7d4+7LpF04jETZailEoOCkPMIrr+ClxcwBDJxtQ8RFzuWhK4TgxhEKEuUZnZhxQqUSKG93PsN4y53C5DpBlSwBcgMTt4+PQwPCjEt2fZygEZUkhZUBYADKkuX0ELz5kxyMstR3SsltGqnc+TxVrH/6pDNEM7k3hODyStLoQUFTd1O7bV8v8NcV4RhgwlyECtTlswfX6rGMufMlpqlFDfPq42TuU2u40jQOPWBVKal3zEWand6084i+N4xtVWSxnNoQ4dJ/5KGOuQbG1KWv1iuN4XJyA9khLrSHArVQ29wvExfECwIQkf1Gjuz0GoP8Ad1gM/ikwhCcqCQUK7xa4UB3enl1jN0ZFbrRVa1F8JkBmly2v3AaNrSljHuM4fIZ0y5T0Zkp+A2gSuNKN5aKUIzl+pfJoT7YXmcVX+VNtzXzam8REE3l7qhmh80VODl1eVLH9A+V4qjBStZaCQCRyp38KXgOJxq3TypNQCMx1N+79dIoOIr0SgGo7xf8A2tD9GYVhL4iA3kf0np2BlBLmXLFvwAV2trCk7CSgtBQhIJJ/C1MqtG6CIrGzCByooQaqPgPwwPiCpmdBT2ZCRuS7tXQ0rpCCGW6KbrRVYR5clJJBlpNfyg+tOhj2dhpND2cvV/uxvShF2+MAK5oJbIw6qHpSKyMXNLpZFbVPv26ww08h/tcZ4h/S9XhJWsuWP6E/KLYXh8ku8uWWr3Bb0+qQNU2YFpCkJYguynIo7Nl6HXTrHozspQCPAkvazZb/ACjmwy/ZXOmhH9IysDKf+DL/ALU/AQIYOSJik9ihsiCXA1K6ilKAekF7PEWCZev4i3urC/ZzxNKpgl8yUgAE8uXM/wCEvf2RXpvIIU+pGCEz+75VD2crp92n5R5Jw0kkjspVP/jT7aQRMhZAPJ/cf+2F1GYkl0y6E1zqq233esSMUqr1YuUzMwMp/wCFLymzpT8qViHhspg0qW9P+Gn3tAv2mcFH7uWOUF85rUj8kQT51kplVNTnUP8A8V90MI5fJKZYvNMHhcoZc0mWATohLsCxYtv1hbC8LldrPaUhu05QpLUpS1N4IMZOqClCX6qL9e74R7JmTeYrKDnUVEB+lGbpeLbZAOFPqRE8psYGQy/upb2HKmlBsN6wwnCYYkEy5SQM1cgrsPFgaQkJKrpyk6Mo0/6YrMmTE8hSlyxfOf8Ath2iUdkhfF5rZw3DZTD7gKNcw7NABFWU93oC3WotBMHgMK2ZUlHNWiaDpTprqXtpzuAxuJKliUiXQlJ+9IsAP+XTekHw/E5p5QmUMo7oUR6MkEny0igL/wDVLbPNbxwWDH/CTVT1yihBIFSXYgCmzxi8H4VhyFth0LPaTspyhyAtTAKbRPhaPZeMxAc5JJLXUoki7sMgA/QVhbAYzF4dKh9woLUsvzUzKKilm6tHOa7yXNe3zWvh+FyVgpRJRqByasxU5FxdiakbWbncIw6pah+zywtJALSy463YpYaGtdRHOo4vikU+5IzEsUqcPsXtFhxzGJqmZLCbZcpItq5J1MUBAGRaUmzgrojwuQh1Kw6QgpISrILAjmLVDjcW1EWwnCsMSgqlSwnmzOAGexTuxv0LxhSuJYtUrKZkhyAkDIaC2V89qAVDtEx3EMWGC1Yc/wBKinz56j9Yb4T+VLZ4tbuK4Jh1FKeyluMoOUBWfNfTlYV845jhs0pkyw9kJFegEVn8fn1AOHSS1UoUGUC4NFmh1pWB4BTSpYVfIl23YPHDb2CDr7qiy7l3Yqt0Jp6wyjFSyOYkKDsHDN4+cZ2L4akrSUouSVnKGckn/L7+UEwXC0AFRGYCjAgitwwDUr7H0izGuugsUj2gElQ4hIPKoU2IEGwGMSUpojmQkM92A108YTXhwhRYOmpZnFRTTfTQmD4bBoKQspCVHMGIDPo1GNH9RFA1wOKSFzS0E3SbGKyWSlixJszavp5atvHsjGoDkKTXRwa+O1IxESlZ2SkFWZJJI3Io+ppc0tGlxTAIWhRMuWyaKpfMwv8A1H6s9uAP/VIhhI7Xj9E8MegjnIY0axGpLnSmtIWVj056qQVJL1AoQwANBqCfqopSJI78lKg1WDXrRtm1gYwqGzJAYvRrdKXiXVNYVuiLyleLTwpB5nzKTmJOgLv0/wAbQ3LKCDzpIDKLl6DZqvXTaL4TgZml2SEi5KaeVK0iKkiWtUuWkljcBgQ1ST8oxyzfUrZFBnyC8OJkpP5utG9HPjWBjGS7haDuMwfzLx5KxCS/apIlp7yhU/6agByxuNK9RT5OdlFJYEFlFy7m7iwLW6xl6z7WzoMITgnoyk5kl+orrpATjEghylnFiKQ7h8FnGYywAbMkE9CDpA5mCCQwCagsWqdnaKxajcaOFnl020W3Kz52IlmaBnBs/N3dT8vKCTJqaqJA8x8bx4rDBagCBlcPYFvLwHxhkSpRIZKQ7tQO5NfYQYv8lDtnhJycYkh1EBjZx66Vf3Q2ZyQakB+tfKvRoPyFOjgaN5+4xmcYkhJRMylJzEOzUILsbxxxkrmgH4RhasqYlSQcyKj84BbrV4VmYiWH55egFbe337QrLTmsQQCDVt3sHYwFJDkk0cPVnd62+Vom00rOaDymcXiUCYhpiHyqL5xSwah2J9kP4XjyGqpDvdx7WZx0fWE8BigU3v8AWopu0BmYt1sk06WfdtBBe4uNlCOMMaGhaauIBNFKSMxcEHQ7NBJuOlllZ0NYl/MU8vbCcvEMeYHyPzhXETOflSM2VrOQHJ3gXhHaLTk3GpRXOhn1WBf/ABA5uPlu2ZLltR8IWw6yl3Bq4BLOKBqNSvWGcdMSJbZQSohnS1iOgB1hhaUhvZXRj0k5RMDhAF6s5LFjXyi0jEygyStD0o46aeEIy5goVOH/AJRtcil3imGkJUpaiElJJ/CPxd0DwaGbhB+VqImpWeUhjcBmDePi8WJRmdRDgNU+UZPEBK5UlAckmw90XkYVEvOezRUJ/CNruY48rgAAtbD4uWkvnS50zbefjBzPQxUpabAgvYfP63jJyJoMiLCwDUroPPygxQFcpADbAbaeUEWuwExw/jMjtJoEyWGXcqH5UwCdNkJmFQmJ7zghYp0vvGbiZOUh6sLt7/CBS5ynLZQG2FbWf08o4OIXFoOV0K+Kyy4MxLmxzJ1bUm1Ip+1pUzzkO4uQ2t/nGAiYJhdaKWdra16RoYcZHRKAQnMo0Au5O3WCHrtq0JeKkByuZLJBAAChU7irv5wsrGSnosB/whUecNxJJY1A1NNvZfxg655BJYD68KNHF19lwZXdDkY2UZZUJqH5nGYOzlreEUm8QQT3wXDNmFR4A1pBZGPObKm+1a+Z8R7IIJy3cq9ugPpoPbHAkClxAJtZOLlIesxLCruGHiXpb2Q1h1ulJFQQGO4a8bM5YylmNaAeNOukc9wsjsZX/wBaP9ogNFJiVqScPMUMwWkO9MhLCv8APWlbQKdg5oBJnI3ICNenM9wKCGpGLSJaWWlxRur/ADf0gWJngnMVp1oPhXzi+6xysm0B3ASHZrYJK0jM1TLcAnZlU/SAqw81kLVMSDlCu67Ps6+msPqKSQkLDnf3UBc/OMpah2YzhSCwdJCgbXZqViRPqrUPLKcwsucTyrRYF+zNenfi8rhE9ipM2WHNeQsG177XhTD49KUM6noKA+2lukPo4gFIUGUBXQ+p8X+rxUZGT7qRppwPZUnSJpJbszqzH4G8DmYeclCVugy6OwBqKlKhmfr1raGMHikpChUKNHYukG5YatDM7GoTK7LIVJUQpyCCR1zCoZx50jLJJmmrVFGatyqftBighRlqQrkcEo7obopm61icS4NPQkEzUF1AUls5Z3ScxOUFzUjeEBiOTssiuyIKWShTAG7EXpWN37QYuUkoImEpGYFAJYAhnbTQefSIZ2krTYsLnsXg5lAZgISXSkigJ1Ie97wXEYJRCVqnJUsmqUoe5N+Z7l4Hj+JFeUsUs4HKdSwPW/ujzB8QRZaspYBiliSFMA5TQs2ukSz3VMdlopRMDJBSUpF+zW/g2YCJiJC8wCpiKhxyE+vN1iTMSjOMilkOygXcBug3YxabiUJHIFcxq+Z70uOsTNkYCfASUxKwQEzJTuHBQQfLn0vXSBTkru4P+lDC4f8AH+kUxK1Ok5SWUKAGlDctSrXg/apBYBVb0PqW+EWbK8EDsoOgYQT3QBKWljmo5oEmnjzQvi8OpVCpLJL0T/5Qzi52WgOY7ZSWcdRBEzZX3eciu+4FvRPo/WNAeHNwspY5rspTDSJhoJiBb/h+n44YPB1K70xNzVKC1z/PDE0imTqSEh9eg+GkLonXJBYaMRAwnyk8dKXJCcqkKFu6XfyVURn4dSqc6RQtyU3FlX/SGuJT1K5WULmooSKM5HU+yM9YUVDKg2qADp5Mae6HaAQlLiCtBc9YUGUGA1QaUf8APWpiq5q1KCytNUtWX12zgveBpDtykKYAsaEMHfrSBLdZYA5rgOXYNptmvTpBDEpeiyuJTEl+0RR6dkTqS3f8YJMxClFJUsK8U71eq6fpCa8AtR5UljehvXfS0Fw+HWEsErez5VN5UtHLhaelTlsHyBqBk11eua1vUw4JpDDKnyDDzY3pGTKStw6VP4Hrv0aNCZOOVmILfkPyghpIwuLgDkoU5lKFeYtc1FNnhpZIABUks7MnTRw9au5+EZ/ZKBBYqI2B8iaQ0pYDAhRKQ9El9tBb5GGArlKXXwvDPN3qKClPE80Wct3y9qCu+7tCkxadRM/tUzdHG8FnTMwYIWQ2iSPC43avhDANISlzrWnwtK1Alc9CQdCkkkCg/HV222hf9gYsFgiwOWl2IPNZ9YrhQ0sAiYC5SHlqubG21POGUSGObnSzlihZAbWg/wAwAAi4u7KYbAFS2ExKQ3MAi3g6muDBZnA+ySoiaokqJqkUc9NKwDEYrKXAmIUo3yKYtsKPXoILM47mlkKTMAPLmEpVa1YFNP8AMOGt4KQufgoUiWpRoo1NaMxqA/S5frDuMwLCs5IcH8L+VFB4zE4pADJE57H7tTNt3doNw7GgA5UKV1yKp6iCGtuilL3kWCluEibNBUCkZNVBgabaf4j2ZMm5WHT8N3sPX0iIQsF0oXXQpIGtfGtzDSnKfxPQO1/X03ghrNueV26Tca4S0rFLCauTSouCfK3nFsBSVLB0Qn3CBzEkpLgitQQQerb/AOY9wYPZozUOVLg6FqiFc1oqlWNzje5HRVN96eZjU4VighOrjfz+EZkvBKYcxALmqRrtWu0FlYU1AWp96M/p7ocE9llMeTa1hxBSctDT3tf9YHxDGqXlUWDVvXU+VTCiAouDOU1u6PDaFc6ly0krZRCSeUdLdI7eThd0QMlNZgoBmzF3+jGbjJ5TLUSQGSt9wz+j0i07AuHK1dDSp9B/mF8ZwYLSUGdMAUKtl18nGnrAfZHCMTQDg4+q35mET2WdJyrWBnGhI8BZ2byjHmzSu62Hd7NNLXL/AFpeNGTMmAZUqzMkCyT5u3T3wrKwScz5iNCogUBN7ROSMOdZV4pCxtA/JL4XGqlZVdotws0mLKkkMzMS9aj3R02NmpmYdwm6Tr+ajV6t6RzmPRJlqLTM04KBlsHzDMCXAqAH18Y0J/CVy8PKKppcslKQx7znvEO4PowjK7uRwtjAaAPKS4fMIzE90qFNQSxBB0F4rjFJmKzG+YAUdJuSerQNSCpYRLmqBNSSUgdLJqGcw5IwYyICisnoUhhcKt433MY9o3Xa1Waql7JmjKFA0cVMo0OoVox3q0Axk0Zic0tiWKVJDLsWG36Q1gsJmmGWlc1mOYUejU7pF3EB4jIQk8syYWcnMkOCLUy+kc2OrFri60nh0vRM1FAxl5bPZuavqzQwVplqBSuWpw4y1fqRcG0Dw4USlysO5DJTW7M6XBpGnKwJbN2hC92a3gPa0Gs8rrwjcIRMz9oULPZkZu7lYuLHvXcNr7dpHDJRVJXNQkKKnc2BKFuGNBQmMrhOA7UqWZs09mUggFLO5cBk6MGrGxh+H5lhXaz1AcwSVAMXbMOXZ6RaJtKMhtXk8OSSWlJS5JQzAkDUUp+sKHCpVmBBGVRAv5+OsaWI4es83bzQEuUuQ46OB9UgCsEQgLM6YSSnZqkAlsuxMWcFIUs1HB0Zg0sHYnQecHXwRAILM5Z/gIJxLDHtZSETZgTlUo92pBQz8vVUUxmDmEOZ8w5asMg8+5WBnuVwA7BGk8ClpqE3Bu3xeFpvDgmYg8rFC8rNuh7AOLQxIwhqVzp4QAKnKK7d2lx6xMDwmWuYhYnzXSF5uYFw4H5aPynwhtpQwFaUkgFIDAMQQHd3oQ9usDP8MkuFh6OW3ZtmgmKwa5c3MmYsoIqC1Wsxalz6QQYWX2b82ZaiKqZw/s5RpC7U4KSx2DUFyiACld0KBYUFQ1oJK4ZK7RUsAggA94lnfcmtDHowYnzih52VEt6qYguQSCkuQzDaC4DgsrOsZpomS8tc5FCBUN0J9YYWOEpDTyFnnAJCl84Rl/N+LypCC5C0kliUlKVOkHUqZ9orxnCqlzlpE+YpThaXCVCtATaxSQ+xTDOCxCUIWozZonKFSWILE5QzU7xtvFml4z2UXNjPw91m4lSTd6kdLeMGkhzRsrMG8xWNOZwFMyTnQsBQBJc0oK2jNQlKUu7Clyb/AF8Yo2Rp4UXxOHJVVS+Yu96jQsQana/mYuATygmjaejvowaMtScy1kzF5XDAEFuUHVL3JMFShics2dXcp0Zh3d39kWaC7hQcQ3BRsWqhoa60LHU6dPSFZBqSoF69NOlKwxisIcjhSgb1L02oKmF5eES7qzsRuRWganQRTa7FqRe3O3n2+ScUpNSHFgX/AOoa08NYGlaw5SqlE0FQ9adTQ+D7QCdITnJruXVuCQC+7fCGcPhAXKXDkO1vV6Hwg5HCWg7J/wDcpsYtRSEqzBAYVy5qM3Mw1/2wjmKQ2UZQopCnuRp4V036RXA4YZpgUosCrpUUADDbUvZtYalcKBSVG4sXP1ofZEzKTyFVsFfhKWxM2hNlEbMKX8XIveM4qjRmYCSp+8CBfMana9r6xlLZJKRZNA9TSl9Yg9+7la4mbSaWlLxiShIBJIpRKqbju11iYaaWdlGrvlV16be+C8GxCpUvMFXPzt4/CGpau2Lg8xJceNm8Yt07rKyGeiRWEvKxoSC6SrwBIFKwpgJxWEJyLKgKJCFbWonYRpzsUcpSSSKv5H2wvhsQpKhUgAvQwABfPsuLjXHuvVhk5VSpgLufuzb06wPMGzZVZXNcpAoz31Zj5xqKnEgLcuWALMw0J8/fCPEZ5KVEqIYEVq53fT9IBCYP7V7r3C4hIZQSopI0SbhukDXPclgpjoUkDpfcGGpaglISMpISkHyYU8mDQvMYFn02sfqsK40na0FBVMShJCEqJqzoJYOHDiprpSKz8aqpaYu5ACCwJ2oyRX2QeUtVQHKumoFflFZc0od3DpZrCukRLGkUr9RwIckOHmYM7hSVEg2IYaJAa0MKxWQoGQuWHcc2O1bOfpoZwKlFeUMVGpdV9w/neC8SQAUHJqW56vlUGetQ94wGmvLaW9h3MDrSoxWRWZCFE7Cj71d/ryis+ctTTOzWm4PMNdrG3pG7wPA9qEqWOZJL3IUGfmASKh2oW90bmP4FKmSUlCQheV0qQ6RzVYtcOpg8PsNX3Q3gGlxIKhlCUTQ1TmYiyhQ+kEM9an5Jjg1BFABdmAhfEk5khlMlILZmFdaFwbPDEuaiudQddQCs76VqKRM47KlFN4Ti3ZTuYTVHLUENQksSB3tt/WNeXx0JIOSYZcxgCUElwNgHGscnNlAqVQlWgM1QKdSxqCLWsItgMcUsUqXmCg2cgsyDXK/ias/LDtfSRzLXZT+IioyTWGplqr1ZntHgxazkCRMZLuMhp+UHelYwpv2hmuFAJW7ErUlNGcOAGPgLWrBpXGVJzHMEpNzlAPikBNVHyD6aQ+8JNhWli+I5ZgKZM5dCknKeVylvM1tHiMepXKuRNHMQWHsq3gYx5nHVqXlzKTmdklwS2pagH0+kIYzEzFFipx6hrMC96P5wd+LXBnZdHj+LlaSJEpZJuSWZ3Fipya+UDw3FEyCM0uaJ6geUo5FJBANfMa38457CJWZqRLKnLJzFgxJDq8Wcvr0jrOOYcJnyM4dJlzEhW5KkVc6sAfOC1xKDqGFF8YUsdoZExIoKMx1GvW8BxeL+6yGTNGU5k92nTvdTDuFKAlTK5QCG8f1tCc6aAoczunVt/wDEEpQgYXiC8/a9lMDIUnMGo5TbmpQEecMYecoKUoSVqWoAiqQKObFWreIaBTMSkKDmgIJG8HRlVNPMpwhwx1cx1o9lg4jiHaT1r7JYZICrUrSoPSEJ+KqcoW4NRoxdvHXWOjlJ7Ra5bMVIyWduUn4xzKEIzHMHPKxenmPGKxuNUoSsG7cr/tqsuUZ0g3+XrG3gOJ4fsUyyhSpznMya6tUkBra7xgqyuT3vO5pp0fSD4XEBKnygvVye7e3oPoRTYOWqYkIsO4XmMzpWc0uYkKLjMzkMALG709IAJyjypSavcgNfcx0OOx/7QpClp5DyFQdgWu4sQ79YzeJYTspgAZSSDlINwXHkdCPGKMmccWpyQNFOAxj2SP7RNt2d/wCdPzgSMTML5UKoWp/mCIJCnp0EXwfF1YZSiG5iKGv4RVj0p6RZkjis0kTGgn6qie2IBElSjqaWA6mu8Of+oyg9moeYBeu6vGsWmcbCq3NSWDe4QGfxYM7OH7rsPn9GKjHcqJduv4R/XyVTLmDMRLKXUTVSPiraLgz6KMssTopDqv8AzOQ2sJjGJ1DOzV/SLL4sUs77sens3ibYG+aq/UuA/CPdNqMxLAylMNHS3sVeMmbMBJOVnJLUp0hxXF1k50BitPjq1PSM6QrMlKjcgE+YiErQMBa9O8uyfRM8MSpSGCld5VOWvOWFt6ekOyUBw6lONmHuHSM7hiVCX3VEFSjp+dRSQ6hDAlzioZZS1HK6QcoehZnUxHL7I0M2loysUm8OIrv6J5UocwdbBnB61GnWA8FwqpiAVzlOVKFAKJo3iWv4RWXhp5LqkKSFWAUDRtQFWr7YLwuTNlplJXJUgpDUAJIAYmiut44hm4eSAMhYSef2orR/cuUOcUulSAkPYmkKjhqFJdU5S3ukUcV1NdBUCCCcqY6RLmAsWYCtPc0K45apSCpcuZLSGckN1NHrbSHcGc4SM6nBu0XESJYWAFKLsSAolg7V/mDbxfD4cFKlATACSzqLjxDG0JrwqlPMyr56gFvm9/fDKCBQoVowN78xNbxP/GFU9U5ylsQlYAIUpOZQBY6ZqgEjb4Q4jCpLOtxVnUHoLmjm2kTiGJChyJVQgpSAKkEFy5DQqqZMcKyFns48NOgFom4MvCqwv2ndg/fqq8UwvYpStBBrUOXY38D848w0rtVJFaKDVWavdwdx8YYnSDNAQEk5moGe71JNLa7x6lSsIXOFXMyqT+JJPMwRZQfmI9kYNQw9X4eF6Okf/h+Plddg+ApEoFc2ZzC4mkBjYMPOnWM5Sky5Z55hyh0KMw2FRq1ABQeGsY+K44qSM02RMlkkJ5ylidA2YmxekZmJ+0U2cUoQjNLKkpSAUZnYMLh9/IQh8lUBAmHMUd51LZQBLEZFFiTS6RZ4al4dKspUlgCWqCw1YCpr0gs/gk8qQkpWpRNHygB0qDOFl6qEHlfZrElL5ScqsveQLXq51b5xMtf2VNzO6z8amWgMC7vQMb05tReF8BgkkuAUWLhRvUClSaE+phri2DmSU/eI1oQRfYgGpvCMnipcJSlaXNgAPeqkEMfzSBkjurymp6abi+ZSjvch390eA5lOrNlT+YqDdQLj2XvC+UB6rzVLZAcvn2mnQCJJG6lkalgT6FYiYjm4pEzQ82i4lZQxAISQTVROa1aVpW5imGUpZAQVKKiAEsVEmlAkEGgc7a2i8vJNKTM7RSa6gVoxIc9dI1zxqTh//by8imuwc11NzbUxYRv+SmZWditLBcBypzT1HOWLBRHZhVEDlNSSC+1B1LCuDBSgpYmqRlOUdqq71IrYsKFrxgYnjs2a/RnZh1DkmraQfg3GZnbA5FKoQQ4y5XFQSaF2iu2lMPBW1K4XIUWCVBTVGdVPJ994ojhslKHKSValRLAavWGsVjCshsOtkvzcoJ6UNr+yMibj1lQl9ktwQMrJr0cqrCFUC0+EcKkLmkKQ7oBHMoAMakMet41sZwnDy0lSUMwNQpVfbWMLDYibIxHbmSTLKWIBBIe5Z9wPbEncdnzZmWXh1KCCjMaAEirNnYBwaOYdvFJTk2mZvAZcqVLI7TtipLstT7q1pSnpHOcSwCZayGPe/Eol7s7kjWOxnYjELKCcORdwFp165qUEc3xuVMM0laMjpBuD0dwToNoqwgHIUZQ4jBysYFLNlatw7jfW1vSLSTTKpswsdxBlSFIGYJSoEN3nd+hiKlFIYoAJ1DV6WH08Wa28gLM51YJS/D5gzzJZKikqcjMrKzAswOpeOp4fh8IpOWZLCVMa5laWLvX4RzkjDrBJygPYk3YMYJM7QioSzs78oNWDkX6wdo25Hsl6h3ijjvlNYnhkoVQRMSoA5gpdATZTKoaN7dWCkzhsk8yk1IZ8yiaUDOYcwGImSlOlEtbpZYBASQWqzMLV8Yv+wzJiVzEoShKDUKW+gLpIBpzC/WOY4DDx9U0jC7MZv0tISuHyfyZT+YqU1vGLTcDKTUywb2Woe8wni500F8gLa5g0XTiaFKgM2tbfVRF2lhbwsjxKH816JzBYOXkfsQQcxckkgBRDX0A13iLMkcvYoNgAz+N2YPCGDxKy4QmtSA+nkKFjCqMQuYtRGVIKXdzYEfy1c+o9IjNL02gN/F8lpggMriXfh9DytfC5FEky0AEMzBqNTxjAWWJCWCQWSBZtG8oa4SiYEqJYlyfkBysL6fCEpvMSTQkkkbPppCF25jSRlWYzZI4A4xSc4OtkqUTY77lvY4Ea2EYlIzP1L0Naj1gPAeGYdUsFctKiVEl7lzoXsxJ8ugjWwGCwwcdikvQFzy7sXcRpbdALzX0HON+3qgqlNm5nLULn3Ptrb0hf9uUFMBQ0J2qNL32eLcTwEsBQynXVRID7vUQtgsBJVLQ/aKGQVTMW9qknNr031hLzSrtxdrSVilPu2l+lekKfamQuZhlJKksJZJq+/t+toKnCSyglKFuKvnmOB/Mc1SBTyEGm4CSpkLTMUJiSC8xTH0OwV4uID2ucOVzXNa4E9vvzVVA5UgmwZnZvBtYTnLRu6qX0rYfQhifIlBg61LUHpMWG8S/00Dl4TDE1zAk2Mxdn6K2F3hOme5Vus2sApdKklQCiWY603v5++DJx6TQvV7C7CvhV4y+NYZFezXMAoBzq950r742cNw6WOzUXUMpKhmXQCjM7Euc1NE+pF3QQcG1ZV8LjRLZaUpBD5hplowe5LvA8fxzMc2UJOeSal7KdnalQPbHQYb7OSQgiZLUSrMo1UWD0F9EsI5/EowvaK7OWooQylutaQgpLsC9z1oKRiflxK9GMU0BG+1ZlTZRlTFFKyApLaNYqOgFb1v0ji8HhZclY7MORqb+W0dNxiVLUtwlQWpPaFJWSUgMEhTqNWDtceUJy+FoYENe4ezUJIN30i7IPh3FZJtUA8MafvyXTcKxCZ6XC2UlmfvJVS3Ty90bkybMlEgc6VElxY02OjAENePm+IwQQoFgEuahwWsC7/TR0/AEyZoShmnJL8xLENoTo/mCdmhHMLThWjlDxlPcfwkqcko7QKmJAJDjMzOGH9UfOMhlzmW/KTWteUt6t7Y7fivCJRVnEkZgdga11PvjBxUhILqTR3BIdjqPGFjcd23zRnYA3eRwspeIzZioZUu3111g0qelKDUDYamHpUmWcvIkFQpy9OtrGPJ0lCWBQiuwG56Rq2kcLzy9pGeErJAopJATqL/TRWfu7iprdyIZTLTcoSQkEjlDPUfEQ3h8jheVL6hqGlKWpfyhTGU4macJdUkJQohzqwaoHXwinA8crtCAkBwpAIdjmBu/gK9YvNlsxNCrdmDEuA/8ASekMcKwKUupQSp3LMGDFg9Lkj0hXRkDKeOYOcAF33D0pCQhJNAxJc+94yeHTkzlKWo5WJrrR8tNA3thqZIlZXEoJ5SWUn8XQ2jPn4CUiWoiUEqb8PKVbAtasZrpehyvVY0rm9klLZnqSGyg94i79I0uEhCZi5CHCUBwNVKpmLmxtakfPhhQDnSDmchJKibAVD0F/bG7gcaSXmBBUPxJYK12oSKvY7mNAgdyFl8Uy6P8A1dyp2lnM5UDQsDufHR/KOa4viBNnlC15QlFU/iAKiEk6XS48Ifl9isy1gIUl1A5qkGhDbEsRF8Nw2TM7SanDoZlAZkDMtjRwA5SKs5NzEjlaBS4fFTFyVFDgPXMwc6UOgMBmz1imckCw2LV9sfQcZwWSJBUZKSlgQpnKXbmY2Id9o5aciUgMhCSEkVKQGc3cdYYPPCkY+SsqVi1Fgo2ArX086v4wGbiQC7htOrXY6aevWCrKZalHIioFMoIsLBm00gfaS9ZaFBiwygBJ3Ar7vdGhu4jlY3lgdS8k8SDUUcz9Otm+Qg6OIzRzImFKVJLi4Vd6EXbXpEkZTRCZYehBSAa6i/S0e4jEoApKlg2BDguBch7sDfcxTNZUwRfw2lsJj0iYl3CQXZJdwKtXwjocdxrBzH+6AmWBKW5mYPoah6xhYEIqciQdwA4/u8Ibky5ZXlSlBN+ZKXPjSpvodIQRg8Kx1BAo5paOD49JySimVLSsE5ylLBQqAAGoKjXSEMTJE2dMmVGZSXSKCgL0veAy8KkFSUhISFEAe30hnKgAk/7RXpDthZycqb9S/wDCDtv781RZCEmgCWYAGvi4p/mOanr5leJjp5cpIoUIuXZPs9kc9jAkTFgAABSqbVhZgTSppiG2Fq8Cx03s0hBTnBUNKBJIBYh7MNamHkqL5iE1NSCps1XoE0f0tGPKmBMsKSwUU5SRQ6ueu31SYdbkJChnQATZruACLEVigAoLM9x3HH6/fmteeVTFFIvlI7xFGbVJeJg5kwS0pIQ6QkGqtqkMiz0qQYy8Li9VKIIJNb7H2t6Q3Idk1JUHIUDSvv8A0EcRWQUAd3wluPv1T0udMDgJQQQrmdQS9buj5wLEzpiA5lheSnfvUClHJctbWKDErGorUgkN7epgMzEl8ylJLVOpcVDerW/UPsC7/RGNrXGtv6/yr4eUuaBNCQlKmUEuaOxuBtDv7KtKTRH4QeY1vbl8dYW4FjgqVLBo0tGUvYFNDetfjDS5zAjvNZvr6rCNOOeVSRvxVXCz5+GmcxADnlAzFnOtRUi8Pr4r2KkJKDMZQDJNzQsC1dNNesRKEnmrqzUHuraND7J43DLKQHK0MpiaZwaK6jSlgmsJI6vqrQRg9uPmtRfFMWHfBmoDtMFHqKFtB5P1jheNcSzqmLlylJQh1rSWdSkuXDXtqdI7j7RcX7JBQhYMxT1zOQ7urxeg8I4WetIkTCSzpU77sT5xJkYJs9leWUtpoGSjSsOUrKyp1KetXJcG5G8HMlVGUlrtWmtXTAFY0KWoAkV0NP0/xFcTjSQQVJOUEUYO7XYV8TGwEHlea5pAofv/ACqzULmEMU94XJrY7UEESshVCnWoe/p7oDLIJDkOHZ9vLzj0KSFeB8B0+HpCUSaKcFrQC1bmA4ktwlSEqzlgczMXq4y21e1YLipE4JMnspfNNAPMSXNAzJ0qelNCHwZqu4rOQbitjb3NHTSeMhEpBVNQqYVyU1ABBzhJUovfKWc6DxbLIza7Awt8Eu9lONlcxPkTipUvMlC0Kq76Zvp+semVMCcpEs9a2pq24ja+0c6UJqMqwpSklZJIL1BCaaDMeoCW8MaZPS5OZLGhqK7D6aKtduFkrM9mw0AqiSpeYEoCWajjUMRTw9sEweBKKk+QPxIiiFJynmSf6gHqLHzMVONsklI3G2wi+OLWXOHVn5I8xMxQqQwfXfel4vIlrzBASlRVTvMXfVkmnN7IzsLxEZmKmBej03BDxu/ZyaFTSpOVXZpzEZr97Lcbj2QJQA3KfTnc4V+/3wtnEY+clHPLlOCUsJhcnl0y60jM4jjppDLlhAd82Z6AFmpvUv4Qzx3HfeSUoyZpoeYLqAYMX0ALl+g0EZnHMTzGWCFAOAQbj13EedZtezQrKzA6goXylRJL0LpuCLODXqIDKkHMQFMBQg0c/wCQPWIJ4zsAlQUpIq9QT411qdoNiUZSXU+oIFGNQD5F96xqZK4Lz5dOw5pMDM1CguA1TSoqQzEP8I1sB9pp0k5DLC8rJBdizAuelW198Y6b3CXGVswJJ6B+jsdo8lzmUXOY0qafWsMKe7K7cY2HaP1W/jMVjuwSygZbKBTLcqAN0nlsxPrTpT76ZIlkS0IlqbNmUSoVuOWiXFtH9K/Z3HJTNSnM4VYjSh18G+mjp8WlBlEghgN3FLhntd4m5hY7K0slEjLauCxOCWokukigZ1edWrFJvCJgDpUhtRWgvqPdBJmMSA2YUNGNOrPWBoxqfzDo6hSNZaKtea05ojOFSTwqYFVXLSdHzN4UT9OICnALOYqKE1KWzvmZ0lmTalPLWG18RSpwFArZxV32DVF4SnY3MEZSkkZnIq5Jeng/tMTLW7gL+qclwYXbfp+qunBTFBnl1ANZmWnR01NPZEOCU78lKXLeNQNtIDiMTQOQKVDUd79dLRfDYxJT30t0Ip46mD02+aTrvsjanMLKmI/FJYl3KjR+mUvvFsyyoMpBSQ5bPT1Te2mohUYtAPfSWIPe2+tIt++aZRlSDZi3vvD0MgH3SCQ2C9vt/KbWkXVMqrUJcDqRmH0Y5yeDmU5cuXIteNMY9CnZQJY0enjeMaYCSTuTE57J5WnRYBAC6fB4RCEjlCiRVw56s9GqNoYMtDl5SC+4BHlpAOGJWqUglSQwcHISw0/FWG0YdSmAWNmEvbxmD36CF68YOFU6aVwIPf1QMoJKlISxD92jdHFKwpw2ktGbKwAtYEeEPTJU1LDMgAgh1Sy/QMJhf9IDw7gS0JCe2CqAVlsx/vLDWrRMzMtUGnk20vEpSpTJY6lx9PWPJ80pd0poQBQdNW8dekOy+GFLfeCuuX/yc6U8IX4hgJsuVMUmakqQkqCezbM1QHzU1rpDdeMd0p08p7e6CMSEuciCk3dPtq7Xj3EYpOQMnmUaJCaDcuza28IYVwFWUfepL1ICCwe5Fbj4QpiOEzCgS0TcoSolwlr6AknlLO3hCSagflKeLSu/MEXiRQnDrzp+8YpABupQoK26w/Mk4VGARP8A2eUqaEHKkgB1ClXNa16wtieGTZwLzpaLEHIdGr3v5Yr+45i5ZJmpBbKMqGsXBLK1GnWM3UaO619J3YLICAlGaYEZ1FR5JaUgD8NAG8fO8VkzXCnAYDUA+Qf6pGqPs1MZQ7dBLgv2ZIIYvUqBf61gGO4YtEtxMluFpT3CAcxAdyosa+y8MyaMYtTkgkPZKSwBfKHNgwGuzdPoQMrQBmN3Zm6/KH8Rwev8QU/l31HN8fZAZvBE5ioTjkFnQxcXpnLfXmx1UR7qY0kwKzp6UrmywcpJVLvZnB22D+cbDigVRjozdGGsKSuGhgczEHRNNxcvrGhKwILHNUbppv8AmhPERjuqeFlKZ4ZhzNUQDlQLs3XTd4dlcNSczgzEgMASA5uXLggaP5QnJxE1AARMSA5fkqf+rq0LDiGJbImZLCVXPZ83d0OZtBCeKYTyqDSvaOMpmdgUyZSFEBC1hWaW4fvAuMpLihqd9Izu1/lfpobO3peDT5Kpi802bmISwZDAAWDZt/jFZmG2X07v6w7dXG3FqcmilebQVlDgihANWOrdK1hhOAmFAUEKUCWSrLyUdySDpsLu8VRw9yHU9GLBtXu/SIO0lSF4eXMIRzZRVRS/5SVWBqBUeUUOtYBg8qbdA4kbhx6/P1THF0olpQlWHDrV30lWarFik90OXd7BvHew65SJLCUkKZstD05lfhADFz745vCyZpKFLWFsGDpIJ8S8BxiJqphBIAUKhAIoDQlzzXhBO1x5VTp3NGGoGJkpSTNll6lLtRyxOUHagfr6qrxICFKXWqQCz7000EPysGFc3aEBsrZQzFIIav8ApVa8F/c6SEjtGAJPMh81KOMzUrAGpga6rSP007xdLPm4j7slAFQl6MQKmm0LyZrpSpRVSh3ofK4r5Rrq4aQCFzCsH+Uhmdm5to8l8MltldTir0rpXw+cc7WQnNoDRzgVXusNIXYEl9j7/nDiQo91QdkgOCWZqWN7+UaKeEoFQs6/h8nvARgS6hmIqGIBBcMXorR7Whhq4uxQ8JLeR7rRwnBmWlU0khgXaitaC+Wg8ejxoqwkkigQ2YEJ5dUnu3cEJfp7IyMTOmKmJUlZBQnKlJS6A5qQnNUn60hpGdIzDsnNCQjmrchlUNrNYQhma43au2AtFALnMfyzF8iGJNkioC5go3T3CCJmVDWOlx1rp7YPO4Qta8wmhiKjsn1Jv2l3O1oIngyiQO1ADu3ZnRqUmXoa6bRoZqYgKvKxTaOdziawlP3soqNU0qFKAJBpUUoX+hDWG40vu53ehOUD3bx6r7NFyUrSgMzFJNTr3oDgvs+SCVzKhShyy6BiQDVd9Wi3jIubWf8A+fqLqvdeDGqsFFjQ0oNrG5Y08LwafiUqSFEJBu9BqzDc94xJ3BgM3Paxa3jzUgs77P5gFIxCQQG5kKctUWV9NAGriJwUfAakXaBhZuUHszyuSC93qTpV3NqRczzRnBfVvL2wzguALSgpM+WS57qD6PmrWnlF5PB5pLKmpAoXyk72APqC2kZTK2zlbxBJQsZQZMwiX3OYC+/jGTOlgqJLhydR8Y6AYRYGVSk0oGT6a7NHLrmKcuqvQQY3Ndwi9j2chdBwfiMtMlKStIUEiiizMGNDD8niMkLP3iLBiVj6eJEhHx0VVklheTuJSlEDtUCtTmG316wZXEJDfxUBv5gfjWJEgObmkzX3lKfvmWX+8Qx0B+EF4jxST2KnWhyhTAEbeddKRIkP0wUnUKMOJSLmYknTnDDqXMBHFZL0my6/zUFN3O0SJHOjFItlKp+8pSh/GQwuMwFdYLK4nJSP40tiagrTS/nHkSEMDUwnKh4rJOYicgObdp6a1/zGdxTikjswAsKPaSyyS9AtNadA8SJCeGF8onUGuESfxXDs/aotvWFZnEpIOUTUFy5UDejMa9G8okSC3StaeUDqnEcLzE8QkBXJMQxNACKdItK4pKA/ioqXYqA2iRIHhG8Wu8W7yRU8Uk27RPqPnC6+ISkqRzhnNq/hVdnYPR/CPYkcNEzmyuOtd5BeniUlv4g1jxXEZX/MR6xIkcdEw90fGv8AJXVxGUAwmp1qFD2NHieJSie+B5/rHkSA/RNdm0Waxw7Jw8TkgD7xBpobb+cLTOKSzMH3icpQaksxCkt0dn1iRII0rT3QdqXVwio4rKcgzZeUkkEqBbwrF1cUktSYj+4fOJEhPANJsk2mGscBgIiuKyTaZLf/AFD5xRHEZOZ86P7xEiQp0TQOURq3E8K87isoAZZiC1BWovq9fKElcSlOXWlzrmDAAdTWJEirNI3i0j9SfJepx0qrzUAs1FjoXd70aCYfiMoAvOQ9fxAelYkSG8I0d0vineSkriklKf4iD0cRSfxOUEjLMTv3hHsSFOla3IKYalxxSrh+KgB0rS9qn5mBYTi0sA5lpJzKBBI/MfZXWJEhelY5TdYg8Jj94ySXK5Ie7ZRTwAasFk8Yw4Kj2ktP8xIH0KCJEgiHzK7reiPI4xKqROlnXvpf32aIeKynH30pzXvBgPEm9I8iQpgGcphMcYXp4nJJrNln+ofWkcrNqokWJLRIkaIIwy1CeQup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87" y="1676400"/>
            <a:ext cx="94297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5400" y="6088408"/>
            <a:ext cx="6934200" cy="461665"/>
          </a:xfrm>
          <a:prstGeom prst="rect">
            <a:avLst/>
          </a:prstGeom>
          <a:noFill/>
        </p:spPr>
        <p:txBody>
          <a:bodyPr wrap="square" rtlCol="0">
            <a:spAutoFit/>
          </a:bodyPr>
          <a:lstStyle/>
          <a:p>
            <a:r>
              <a:rPr lang="en-US" sz="2400" b="1" dirty="0" smtClean="0"/>
              <a:t>The Ishtar Gate, Babylon, Pergamum Museum</a:t>
            </a:r>
            <a:endParaRPr lang="en-US" sz="2400" b="1" dirty="0"/>
          </a:p>
        </p:txBody>
      </p:sp>
    </p:spTree>
    <p:extLst>
      <p:ext uri="{BB962C8B-B14F-4D97-AF65-F5344CB8AC3E}">
        <p14:creationId xmlns:p14="http://schemas.microsoft.com/office/powerpoint/2010/main" val="41973610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IV.  Jeremiah’s critique:</a:t>
            </a:r>
            <a:br>
              <a:rPr lang="en-US" sz="2800" b="1" dirty="0" smtClean="0"/>
            </a:br>
            <a:r>
              <a:rPr lang="en-US" sz="2800" b="1" dirty="0" smtClean="0"/>
              <a:t>The Leaders say “peace, peace”  </a:t>
            </a:r>
            <a:r>
              <a:rPr lang="en-US" sz="2800" dirty="0" smtClean="0"/>
              <a:t>  </a:t>
            </a:r>
            <a:r>
              <a:rPr lang="en-US" sz="2800" b="1" dirty="0" err="1" smtClean="0"/>
              <a:t>Ch</a:t>
            </a:r>
            <a:r>
              <a:rPr lang="en-US" sz="2800" b="1" dirty="0" smtClean="0"/>
              <a:t> 6</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sz="2000" b="1" dirty="0" err="1"/>
              <a:t>Jer</a:t>
            </a:r>
            <a:r>
              <a:rPr lang="en-US" sz="2000" b="1" dirty="0"/>
              <a:t> 6:13-15    The leaders dress the wounds of my people lightly.    They say “peace, peace.”   </a:t>
            </a:r>
            <a:r>
              <a:rPr lang="en-US" sz="2000" b="1" dirty="0" smtClean="0"/>
              <a:t>Leaders:  Is that you?</a:t>
            </a:r>
          </a:p>
          <a:p>
            <a:pPr marL="114300" indent="0">
              <a:buNone/>
            </a:pPr>
            <a:endParaRPr lang="en-US" sz="2000" b="1" dirty="0"/>
          </a:p>
          <a:p>
            <a:pPr marL="114300" indent="0">
              <a:buNone/>
            </a:pPr>
            <a:r>
              <a:rPr lang="en-US" sz="2000" b="1" dirty="0"/>
              <a:t>v. 15   no longer ashamed…. </a:t>
            </a:r>
            <a:r>
              <a:rPr lang="en-US" sz="2000" b="1" dirty="0" smtClean="0"/>
              <a:t>Are </a:t>
            </a:r>
            <a:r>
              <a:rPr lang="en-US" sz="2000" b="1" dirty="0"/>
              <a:t>you able to be ashamed as you once were</a:t>
            </a:r>
            <a:r>
              <a:rPr lang="en-US" sz="2000" b="1" dirty="0" smtClean="0"/>
              <a:t>?  Some </a:t>
            </a:r>
            <a:r>
              <a:rPr lang="en-US" sz="2000" b="1" dirty="0"/>
              <a:t>of us are no longer willing to confront </a:t>
            </a:r>
            <a:r>
              <a:rPr lang="en-US" sz="2000" b="1" dirty="0" smtClean="0"/>
              <a:t>sin.</a:t>
            </a:r>
            <a:endParaRPr lang="en-US" sz="2000" b="1" dirty="0"/>
          </a:p>
          <a:p>
            <a:pPr marL="114300" indent="0">
              <a:buNone/>
            </a:pPr>
            <a:r>
              <a:rPr lang="en-US" sz="2000" b="1" dirty="0"/>
              <a:t>If you are friends of the world</a:t>
            </a:r>
            <a:r>
              <a:rPr lang="en-US" sz="2000" b="1" dirty="0" smtClean="0"/>
              <a:t>, God says </a:t>
            </a:r>
            <a:r>
              <a:rPr lang="en-US" sz="2000" b="1" dirty="0"/>
              <a:t>it is no longer peace, </a:t>
            </a:r>
            <a:r>
              <a:rPr lang="en-US" sz="2000" b="1" dirty="0" smtClean="0"/>
              <a:t>peace for you.   2 </a:t>
            </a:r>
            <a:r>
              <a:rPr lang="en-US" sz="2000" b="1" dirty="0"/>
              <a:t>Tim 4:1-5 </a:t>
            </a:r>
            <a:endParaRPr lang="en-US" sz="2000" b="1" dirty="0" smtClean="0"/>
          </a:p>
          <a:p>
            <a:pPr marL="114300" indent="0">
              <a:buNone/>
            </a:pPr>
            <a:endParaRPr lang="en-US" sz="2000" b="1" dirty="0" smtClean="0"/>
          </a:p>
          <a:p>
            <a:pPr marL="114300" indent="0">
              <a:buNone/>
            </a:pPr>
            <a:r>
              <a:rPr lang="en-US" sz="2000" b="1" dirty="0" smtClean="0"/>
              <a:t>God’s </a:t>
            </a:r>
            <a:r>
              <a:rPr lang="en-US" sz="2000" b="1" dirty="0"/>
              <a:t>solution: </a:t>
            </a:r>
            <a:r>
              <a:rPr lang="en-US" sz="2000" b="1" dirty="0" smtClean="0"/>
              <a:t>6:16-20  Stand </a:t>
            </a:r>
            <a:r>
              <a:rPr lang="en-US" sz="2000" b="1" dirty="0"/>
              <a:t>at the crossroads and </a:t>
            </a:r>
            <a:r>
              <a:rPr lang="en-US" sz="2000" b="1" dirty="0" smtClean="0"/>
              <a:t>look… </a:t>
            </a:r>
            <a:r>
              <a:rPr lang="en-US" sz="2000" b="1" dirty="0"/>
              <a:t>Seek the good way and walk in it. </a:t>
            </a:r>
            <a:r>
              <a:rPr lang="en-US" sz="2000" b="1" dirty="0" smtClean="0"/>
              <a:t>We </a:t>
            </a:r>
            <a:r>
              <a:rPr lang="en-US" sz="2000" b="1" dirty="0"/>
              <a:t>already know what to do….</a:t>
            </a:r>
          </a:p>
          <a:p>
            <a:pPr marL="114300" indent="0">
              <a:buNone/>
            </a:pPr>
            <a:r>
              <a:rPr lang="en-US" sz="2000" b="1" dirty="0"/>
              <a:t>6:20   It is not simply about being more religious</a:t>
            </a:r>
            <a:r>
              <a:rPr lang="en-US" sz="2000" b="1" dirty="0" smtClean="0"/>
              <a:t>.   Jeremiah </a:t>
            </a:r>
            <a:r>
              <a:rPr lang="en-US" sz="2000" b="1" dirty="0"/>
              <a:t>23:16-24, </a:t>
            </a:r>
            <a:r>
              <a:rPr lang="en-US" sz="2000" b="1" dirty="0" smtClean="0"/>
              <a:t>33-40</a:t>
            </a:r>
            <a:endParaRPr lang="en-US" sz="2000" b="1" dirty="0"/>
          </a:p>
          <a:p>
            <a:pPr marL="114300" indent="0">
              <a:buNone/>
            </a:pPr>
            <a:endParaRPr lang="en-US" sz="2000" b="1" dirty="0"/>
          </a:p>
        </p:txBody>
      </p:sp>
    </p:spTree>
    <p:extLst>
      <p:ext uri="{BB962C8B-B14F-4D97-AF65-F5344CB8AC3E}">
        <p14:creationId xmlns:p14="http://schemas.microsoft.com/office/powerpoint/2010/main" val="219281251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Peace, peace!                       They dress the wounds of my people lightly</a:t>
            </a:r>
            <a:endParaRPr lang="en-US" sz="2800" b="1"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371141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2" name="Picture 4" descr="https://encrypted-tbn2.gstatic.com/images?q=tbn:ANd9GcQsCQYpzWFn00m9dd7AVf8-85wg1xVQNaN06hDhIzHYBxJf1C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912" y="2438400"/>
            <a:ext cx="3503838" cy="416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42488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temple of the Lord,</a:t>
            </a:r>
            <a:br>
              <a:rPr lang="en-US" sz="2800" b="1" dirty="0" smtClean="0"/>
            </a:br>
            <a:r>
              <a:rPr lang="en-US" sz="2800" b="1" dirty="0" smtClean="0"/>
              <a:t>the temple of the lord</a:t>
            </a:r>
            <a:endParaRPr lang="en-US" sz="2800" b="1" dirty="0"/>
          </a:p>
        </p:txBody>
      </p:sp>
      <p:sp>
        <p:nvSpPr>
          <p:cNvPr id="3" name="Content Placeholder 2"/>
          <p:cNvSpPr>
            <a:spLocks noGrp="1"/>
          </p:cNvSpPr>
          <p:nvPr>
            <p:ph idx="1"/>
          </p:nvPr>
        </p:nvSpPr>
        <p:spPr/>
        <p:txBody>
          <a:bodyPr>
            <a:normAutofit lnSpcReduction="10000"/>
          </a:bodyPr>
          <a:lstStyle/>
          <a:p>
            <a:pPr marL="114300" indent="0">
              <a:buNone/>
            </a:pPr>
            <a:r>
              <a:rPr lang="en-US" b="1" dirty="0" err="1" smtClean="0"/>
              <a:t>Jer</a:t>
            </a:r>
            <a:r>
              <a:rPr lang="en-US" b="1" dirty="0" smtClean="0"/>
              <a:t> 7:1-8   Do not trust in deceptive words.</a:t>
            </a:r>
          </a:p>
          <a:p>
            <a:pPr marL="114300" indent="0">
              <a:buNone/>
            </a:pPr>
            <a:r>
              <a:rPr lang="en-US" b="1" dirty="0" smtClean="0"/>
              <a:t>The sanctuary will not save you if you are not already sanctified.</a:t>
            </a:r>
          </a:p>
          <a:p>
            <a:pPr marL="114300" indent="0">
              <a:buNone/>
            </a:pPr>
            <a:endParaRPr lang="en-US" sz="800" b="1" dirty="0" smtClean="0"/>
          </a:p>
          <a:p>
            <a:pPr marL="114300" indent="0">
              <a:buNone/>
            </a:pPr>
            <a:r>
              <a:rPr lang="en-US" b="1" dirty="0" smtClean="0"/>
              <a:t>Q:   Equivalent for us?</a:t>
            </a:r>
          </a:p>
          <a:p>
            <a:pPr marL="114300" indent="0">
              <a:buNone/>
            </a:pPr>
            <a:endParaRPr lang="en-US" sz="900" b="1" dirty="0"/>
          </a:p>
          <a:p>
            <a:pPr marL="114300" indent="0">
              <a:buNone/>
            </a:pPr>
            <a:r>
              <a:rPr lang="en-US" b="1" dirty="0" smtClean="0"/>
              <a:t>Trusting in the church rather than in Jesus, who is the head of the church.</a:t>
            </a:r>
          </a:p>
          <a:p>
            <a:pPr marL="114300" indent="0">
              <a:buNone/>
            </a:pPr>
            <a:endParaRPr lang="en-US" b="1" dirty="0"/>
          </a:p>
          <a:p>
            <a:pPr marL="114300" indent="0">
              <a:buNone/>
            </a:pPr>
            <a:r>
              <a:rPr lang="en-US" b="1" dirty="0" smtClean="0"/>
              <a:t>Notice:  Jesus quoted </a:t>
            </a:r>
            <a:r>
              <a:rPr lang="en-US" b="1" dirty="0" err="1" smtClean="0"/>
              <a:t>Jer</a:t>
            </a:r>
            <a:r>
              <a:rPr lang="en-US" b="1" dirty="0" smtClean="0"/>
              <a:t> 7:11 in Matthew 21:13  Might we view the church as the source of our livelihood or a business opportunity?</a:t>
            </a:r>
            <a:endParaRPr lang="en-US" b="1" dirty="0"/>
          </a:p>
        </p:txBody>
      </p:sp>
    </p:spTree>
    <p:extLst>
      <p:ext uri="{BB962C8B-B14F-4D97-AF65-F5344CB8AC3E}">
        <p14:creationId xmlns:p14="http://schemas.microsoft.com/office/powerpoint/2010/main" val="353779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Ezekiel 1</a:t>
            </a:r>
            <a:endParaRPr lang="en-US" b="1" dirty="0"/>
          </a:p>
        </p:txBody>
      </p:sp>
      <p:sp>
        <p:nvSpPr>
          <p:cNvPr id="3" name="Content Placeholder 2"/>
          <p:cNvSpPr>
            <a:spLocks noGrp="1"/>
          </p:cNvSpPr>
          <p:nvPr>
            <p:ph idx="1"/>
          </p:nvPr>
        </p:nvSpPr>
        <p:spPr/>
        <p:txBody>
          <a:bodyPr/>
          <a:lstStyle/>
          <a:p>
            <a:pPr marL="114300" indent="0">
              <a:buNone/>
            </a:pPr>
            <a:r>
              <a:rPr lang="en-US" b="1" dirty="0" smtClean="0"/>
              <a:t>1:1 </a:t>
            </a:r>
            <a:r>
              <a:rPr lang="en-US" b="1" dirty="0"/>
              <a:t>5</a:t>
            </a:r>
            <a:r>
              <a:rPr lang="en-US" b="1" baseline="30000" dirty="0"/>
              <a:t>th</a:t>
            </a:r>
            <a:r>
              <a:rPr lang="en-US" b="1" dirty="0"/>
              <a:t> year of </a:t>
            </a:r>
            <a:r>
              <a:rPr lang="en-US" b="1" dirty="0" err="1"/>
              <a:t>Jehoiachin’s</a:t>
            </a:r>
            <a:r>
              <a:rPr lang="en-US" b="1" dirty="0"/>
              <a:t> exile   592 </a:t>
            </a:r>
            <a:r>
              <a:rPr lang="en-US" b="1" dirty="0" smtClean="0"/>
              <a:t>BC</a:t>
            </a:r>
          </a:p>
          <a:p>
            <a:pPr marL="114300" indent="0">
              <a:buNone/>
            </a:pPr>
            <a:endParaRPr lang="en-US" sz="800" b="1" dirty="0"/>
          </a:p>
          <a:p>
            <a:pPr marL="114300" indent="0">
              <a:buNone/>
            </a:pPr>
            <a:r>
              <a:rPr lang="en-US" b="1" dirty="0" smtClean="0"/>
              <a:t>Ezekiel “among the captives”</a:t>
            </a:r>
          </a:p>
          <a:p>
            <a:pPr marL="114300" indent="0">
              <a:buNone/>
            </a:pPr>
            <a:r>
              <a:rPr lang="en-US" b="1" dirty="0" smtClean="0"/>
              <a:t>10,000 captives—the cream of the crop  </a:t>
            </a:r>
            <a:r>
              <a:rPr lang="en-US" b="1" dirty="0"/>
              <a:t>(2 Kings 24:14 </a:t>
            </a:r>
            <a:r>
              <a:rPr lang="en-US" b="1" dirty="0" err="1"/>
              <a:t>Jer</a:t>
            </a:r>
            <a:r>
              <a:rPr lang="en-US" b="1" dirty="0"/>
              <a:t> </a:t>
            </a:r>
            <a:r>
              <a:rPr lang="en-US" b="1" dirty="0" smtClean="0"/>
              <a:t>24:1-10)</a:t>
            </a:r>
          </a:p>
          <a:p>
            <a:pPr marL="114300" indent="0">
              <a:buNone/>
            </a:pPr>
            <a:endParaRPr lang="en-US" b="1" dirty="0"/>
          </a:p>
          <a:p>
            <a:pPr marL="114300" indent="0">
              <a:buNone/>
            </a:pPr>
            <a:r>
              <a:rPr lang="en-US" b="1" dirty="0" err="1" smtClean="0"/>
              <a:t>Ezek</a:t>
            </a:r>
            <a:r>
              <a:rPr lang="en-US" b="1" dirty="0" smtClean="0"/>
              <a:t> </a:t>
            </a:r>
            <a:r>
              <a:rPr lang="en-US" b="1" dirty="0"/>
              <a:t>1:4-28  Ezekiel sees the glory of </a:t>
            </a:r>
            <a:r>
              <a:rPr lang="en-US" b="1" dirty="0" smtClean="0"/>
              <a:t>God</a:t>
            </a:r>
          </a:p>
          <a:p>
            <a:pPr marL="114300" indent="0">
              <a:buNone/>
            </a:pPr>
            <a:endParaRPr lang="en-US" b="1" dirty="0"/>
          </a:p>
          <a:p>
            <a:pPr marL="114300" indent="0">
              <a:buNone/>
            </a:pPr>
            <a:r>
              <a:rPr lang="en-US" b="1" dirty="0"/>
              <a:t>On the throne, surrounded by the cherubim (Rev 4:6f). </a:t>
            </a:r>
            <a:endParaRPr lang="en-US" b="1" dirty="0" smtClean="0"/>
          </a:p>
          <a:p>
            <a:pPr marL="114300" indent="0">
              <a:buNone/>
            </a:pPr>
            <a:r>
              <a:rPr lang="en-US" b="1" dirty="0"/>
              <a:t>The cherubim are the ones who guard God’s holiness </a:t>
            </a:r>
          </a:p>
        </p:txBody>
      </p:sp>
    </p:spTree>
    <p:extLst>
      <p:ext uri="{BB962C8B-B14F-4D97-AF65-F5344CB8AC3E}">
        <p14:creationId xmlns:p14="http://schemas.microsoft.com/office/powerpoint/2010/main" val="56272739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v.  Judgment is coming on </a:t>
            </a:r>
            <a:r>
              <a:rPr lang="en-US" sz="2800" b="1" dirty="0" err="1" smtClean="0"/>
              <a:t>judah</a:t>
            </a:r>
            <a:r>
              <a:rPr lang="en-US" sz="2800" b="1" dirty="0" smtClean="0"/>
              <a:t>   </a:t>
            </a:r>
            <a:br>
              <a:rPr lang="en-US" sz="2800" b="1" dirty="0" smtClean="0"/>
            </a:br>
            <a:r>
              <a:rPr lang="en-US" sz="2800" b="1" dirty="0" err="1" smtClean="0"/>
              <a:t>Ch</a:t>
            </a:r>
            <a:r>
              <a:rPr lang="en-US" sz="2800" b="1" dirty="0" smtClean="0"/>
              <a:t> 7-22</a:t>
            </a:r>
            <a:endParaRPr lang="en-US" sz="2800" b="1" dirty="0"/>
          </a:p>
        </p:txBody>
      </p:sp>
      <p:sp>
        <p:nvSpPr>
          <p:cNvPr id="3" name="Content Placeholder 2"/>
          <p:cNvSpPr>
            <a:spLocks noGrp="1"/>
          </p:cNvSpPr>
          <p:nvPr>
            <p:ph idx="1"/>
          </p:nvPr>
        </p:nvSpPr>
        <p:spPr/>
        <p:txBody>
          <a:bodyPr>
            <a:normAutofit lnSpcReduction="10000"/>
          </a:bodyPr>
          <a:lstStyle/>
          <a:p>
            <a:pPr marL="114300" indent="0">
              <a:buNone/>
            </a:pPr>
            <a:r>
              <a:rPr lang="en-US" b="1" dirty="0" err="1"/>
              <a:t>Jer</a:t>
            </a:r>
            <a:r>
              <a:rPr lang="en-US" b="1" dirty="0"/>
              <a:t> 15:1-2  Even if Moses and Samuel were to stand before me, my heart would not go out to this people.    Death, sword, starvation, captivity</a:t>
            </a:r>
            <a:r>
              <a:rPr lang="en-US" b="1" dirty="0" smtClean="0"/>
              <a:t>. (</a:t>
            </a:r>
            <a:r>
              <a:rPr lang="en-US" b="1" dirty="0" err="1" smtClean="0"/>
              <a:t>Ezek</a:t>
            </a:r>
            <a:r>
              <a:rPr lang="en-US" b="1" dirty="0" smtClean="0"/>
              <a:t> 14:13-14)</a:t>
            </a:r>
            <a:endParaRPr lang="en-US" b="1" dirty="0"/>
          </a:p>
          <a:p>
            <a:pPr marL="114300" indent="0">
              <a:buNone/>
            </a:pPr>
            <a:endParaRPr lang="en-US" b="1" dirty="0" smtClean="0"/>
          </a:p>
          <a:p>
            <a:pPr marL="114300" indent="0">
              <a:buNone/>
            </a:pPr>
            <a:r>
              <a:rPr lang="en-US" b="1" dirty="0" smtClean="0"/>
              <a:t>17:5 </a:t>
            </a:r>
            <a:r>
              <a:rPr lang="en-US" b="1" dirty="0"/>
              <a:t>Do not trust in man</a:t>
            </a:r>
          </a:p>
          <a:p>
            <a:pPr marL="114300" indent="0">
              <a:buNone/>
            </a:pPr>
            <a:r>
              <a:rPr lang="en-US" b="1" dirty="0"/>
              <a:t>17:7 Blessed is the man who trusts in the Lord</a:t>
            </a:r>
          </a:p>
          <a:p>
            <a:pPr marL="114300" indent="0">
              <a:buNone/>
            </a:pPr>
            <a:r>
              <a:rPr lang="en-US" b="1" dirty="0"/>
              <a:t>17:9  The heart is deceitful above all things</a:t>
            </a:r>
          </a:p>
          <a:p>
            <a:pPr marL="114300" indent="0">
              <a:buNone/>
            </a:pPr>
            <a:r>
              <a:rPr lang="en-US" b="1" dirty="0"/>
              <a:t>17:10   I, the Lord, search the heart.</a:t>
            </a:r>
          </a:p>
          <a:p>
            <a:pPr marL="114300" indent="0">
              <a:buNone/>
            </a:pPr>
            <a:endParaRPr lang="en-US" b="1" dirty="0"/>
          </a:p>
          <a:p>
            <a:pPr marL="114300" indent="0">
              <a:buNone/>
            </a:pPr>
            <a:r>
              <a:rPr lang="en-US" b="1" dirty="0"/>
              <a:t>God’s plan for his people  </a:t>
            </a:r>
            <a:r>
              <a:rPr lang="en-US" b="1" dirty="0" err="1"/>
              <a:t>Jer</a:t>
            </a:r>
            <a:r>
              <a:rPr lang="en-US" b="1" dirty="0"/>
              <a:t> 18:1-12  (sounds like </a:t>
            </a:r>
            <a:r>
              <a:rPr lang="en-US" b="1" dirty="0" err="1"/>
              <a:t>Ezek</a:t>
            </a:r>
            <a:r>
              <a:rPr lang="en-US" b="1" dirty="0"/>
              <a:t> 18)   Q: What is God saying about us?</a:t>
            </a:r>
          </a:p>
          <a:p>
            <a:pPr marL="114300" indent="0">
              <a:buNone/>
            </a:pPr>
            <a:endParaRPr lang="en-US" b="1" dirty="0"/>
          </a:p>
        </p:txBody>
      </p:sp>
    </p:spTree>
    <p:extLst>
      <p:ext uri="{BB962C8B-B14F-4D97-AF65-F5344CB8AC3E}">
        <p14:creationId xmlns:p14="http://schemas.microsoft.com/office/powerpoint/2010/main" val="2585656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Keeping the Sabbath as a measuring line of our heart </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sz="2000" b="1" dirty="0"/>
              <a:t>17:19-27  If you keep the Sabbath, you will have kings on their throne in Jerusalem forever, but if you do not, I will kindle an unquenchable fire</a:t>
            </a:r>
            <a:r>
              <a:rPr lang="en-US" sz="2000" b="1" dirty="0" smtClean="0"/>
              <a:t>.</a:t>
            </a:r>
          </a:p>
          <a:p>
            <a:pPr marL="114300" indent="0">
              <a:buNone/>
            </a:pPr>
            <a:endParaRPr lang="en-US" sz="1400" b="1" dirty="0"/>
          </a:p>
          <a:p>
            <a:pPr marL="114300" indent="0">
              <a:buNone/>
            </a:pPr>
            <a:r>
              <a:rPr lang="en-US" sz="2000" b="1" dirty="0"/>
              <a:t>Q: Is God exaggerating?   As how we view and use our money is an accurate reflection of how we view God, so how we accept and use an opportunity from God to rest, reflect and enjoy a relationship (putting aside the worries, pleasures and attractions of the world) with him is an accurate reflection of our wider spiritual health.   Thus, this is not a gross exaggeration.   Amos 8:5 expresses this well. “When will the New Moon be over that we may sell grain, and the Sabbath be ended that we may market meat</a:t>
            </a:r>
            <a:r>
              <a:rPr lang="en-US" sz="2000" b="1" dirty="0" smtClean="0"/>
              <a:t>.”     (also Isaiah 58:13-14)</a:t>
            </a:r>
            <a:endParaRPr lang="en-US" sz="2000" b="1" dirty="0"/>
          </a:p>
          <a:p>
            <a:pPr marL="114300" indent="0">
              <a:buNone/>
            </a:pPr>
            <a:endParaRPr lang="en-US" sz="2000" b="1" dirty="0"/>
          </a:p>
        </p:txBody>
      </p:sp>
    </p:spTree>
    <p:extLst>
      <p:ext uri="{BB962C8B-B14F-4D97-AF65-F5344CB8AC3E}">
        <p14:creationId xmlns:p14="http://schemas.microsoft.com/office/powerpoint/2010/main" val="13577457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Jeremiah 18&amp;19  God is the Potter, we are the clay</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b="1" dirty="0"/>
              <a:t> Jer. 18  At the potter’s house.   God’s plan for his people  </a:t>
            </a:r>
            <a:r>
              <a:rPr lang="en-US" b="1" dirty="0" err="1"/>
              <a:t>Jer</a:t>
            </a:r>
            <a:r>
              <a:rPr lang="en-US" b="1" dirty="0"/>
              <a:t> 18:1-12    </a:t>
            </a:r>
            <a:r>
              <a:rPr lang="en-US" b="1" dirty="0" smtClean="0"/>
              <a:t>The </a:t>
            </a:r>
            <a:r>
              <a:rPr lang="en-US" b="1" dirty="0"/>
              <a:t>pot was marred, so he formed it into something different</a:t>
            </a:r>
            <a:r>
              <a:rPr lang="en-US" b="1" dirty="0" smtClean="0"/>
              <a:t>.</a:t>
            </a:r>
          </a:p>
          <a:p>
            <a:pPr marL="114300" indent="0">
              <a:buNone/>
            </a:pPr>
            <a:endParaRPr lang="en-US" b="1" dirty="0"/>
          </a:p>
          <a:p>
            <a:pPr marL="114300" indent="0">
              <a:buNone/>
            </a:pPr>
            <a:r>
              <a:rPr lang="en-US" b="1" dirty="0" err="1" smtClean="0"/>
              <a:t>Jer</a:t>
            </a:r>
            <a:r>
              <a:rPr lang="en-US" b="1" dirty="0" smtClean="0"/>
              <a:t> 18:12  </a:t>
            </a:r>
            <a:r>
              <a:rPr lang="en-US" b="1" dirty="0"/>
              <a:t>The people’s response:  It is no use.  We will not change.    </a:t>
            </a:r>
            <a:endParaRPr lang="en-US" b="1" dirty="0" smtClean="0"/>
          </a:p>
          <a:p>
            <a:pPr marL="114300" indent="0">
              <a:buNone/>
            </a:pPr>
            <a:endParaRPr lang="en-US" b="1" dirty="0"/>
          </a:p>
          <a:p>
            <a:pPr marL="114300" indent="0">
              <a:buNone/>
            </a:pPr>
            <a:r>
              <a:rPr lang="en-US" b="1" dirty="0" err="1" smtClean="0"/>
              <a:t>Jer</a:t>
            </a:r>
            <a:r>
              <a:rPr lang="en-US" b="1" dirty="0" smtClean="0"/>
              <a:t> 19:1-10  God’s response.  Jeremiah shatters </a:t>
            </a:r>
            <a:r>
              <a:rPr lang="en-US" b="1" dirty="0"/>
              <a:t>the pot.  </a:t>
            </a:r>
            <a:r>
              <a:rPr lang="en-US" b="1" dirty="0" err="1" smtClean="0"/>
              <a:t>Jer</a:t>
            </a:r>
            <a:r>
              <a:rPr lang="en-US" b="1" dirty="0" smtClean="0"/>
              <a:t> 19:10  These </a:t>
            </a:r>
            <a:r>
              <a:rPr lang="en-US" b="1" dirty="0"/>
              <a:t>people are past remaking.  </a:t>
            </a:r>
            <a:r>
              <a:rPr lang="en-US" b="1" dirty="0" smtClean="0"/>
              <a:t> </a:t>
            </a:r>
            <a:r>
              <a:rPr lang="en-US" b="1" dirty="0"/>
              <a:t>Judgment and doom!</a:t>
            </a:r>
          </a:p>
          <a:p>
            <a:pPr marL="114300" indent="0">
              <a:buNone/>
            </a:pPr>
            <a:endParaRPr lang="en-US" b="1" dirty="0"/>
          </a:p>
        </p:txBody>
      </p:sp>
    </p:spTree>
    <p:extLst>
      <p:ext uri="{BB962C8B-B14F-4D97-AF65-F5344CB8AC3E}">
        <p14:creationId xmlns:p14="http://schemas.microsoft.com/office/powerpoint/2010/main" val="20072849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Jeremiah 20  Jeremiah and </a:t>
            </a:r>
            <a:r>
              <a:rPr lang="en-US" sz="3200" b="1" dirty="0" err="1" smtClean="0"/>
              <a:t>Pashhur</a:t>
            </a:r>
            <a:endParaRPr lang="en-US" sz="3200" b="1" dirty="0"/>
          </a:p>
        </p:txBody>
      </p:sp>
      <p:sp>
        <p:nvSpPr>
          <p:cNvPr id="3" name="Content Placeholder 2"/>
          <p:cNvSpPr>
            <a:spLocks noGrp="1"/>
          </p:cNvSpPr>
          <p:nvPr>
            <p:ph idx="1"/>
          </p:nvPr>
        </p:nvSpPr>
        <p:spPr>
          <a:xfrm>
            <a:off x="457200" y="2133600"/>
            <a:ext cx="8229600" cy="3992563"/>
          </a:xfrm>
        </p:spPr>
        <p:txBody>
          <a:bodyPr/>
          <a:lstStyle/>
          <a:p>
            <a:pPr marL="114300" indent="0">
              <a:buNone/>
            </a:pPr>
            <a:r>
              <a:rPr lang="en-US" b="1" dirty="0" smtClean="0"/>
              <a:t>Jeremiah (about the insult and reproach of </a:t>
            </a:r>
            <a:r>
              <a:rPr lang="en-US" b="1" dirty="0" err="1" smtClean="0"/>
              <a:t>Pashhur</a:t>
            </a:r>
            <a:r>
              <a:rPr lang="en-US" b="1" dirty="0" smtClean="0"/>
              <a:t>):</a:t>
            </a:r>
          </a:p>
          <a:p>
            <a:pPr marL="114300" indent="0">
              <a:buNone/>
            </a:pPr>
            <a:endParaRPr lang="en-US" b="1" dirty="0"/>
          </a:p>
          <a:p>
            <a:pPr marL="114300" indent="0">
              <a:buNone/>
            </a:pPr>
            <a:r>
              <a:rPr lang="en-US" b="1" dirty="0"/>
              <a:t>“But if I say, ‘I will not mention him or speak any more in his name,’ his word is in my heart like a fire, a fire shut up in my bones.  I am weary of holding it in; indeed I cannot.”   (</a:t>
            </a:r>
            <a:r>
              <a:rPr lang="en-US" b="1" dirty="0" err="1"/>
              <a:t>Jer</a:t>
            </a:r>
            <a:r>
              <a:rPr lang="en-US" b="1" dirty="0"/>
              <a:t> 20:9)</a:t>
            </a:r>
          </a:p>
        </p:txBody>
      </p:sp>
    </p:spTree>
    <p:extLst>
      <p:ext uri="{BB962C8B-B14F-4D97-AF65-F5344CB8AC3E}">
        <p14:creationId xmlns:p14="http://schemas.microsoft.com/office/powerpoint/2010/main" val="100232368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vi. Good news!</a:t>
            </a:r>
            <a:br>
              <a:rPr lang="en-US" sz="2800" b="1" dirty="0" smtClean="0"/>
            </a:br>
            <a:r>
              <a:rPr lang="en-US" sz="2800" b="1" dirty="0" smtClean="0"/>
              <a:t>God will gather a remnant   </a:t>
            </a:r>
            <a:r>
              <a:rPr lang="en-US" sz="2800" b="1" dirty="0" err="1" smtClean="0"/>
              <a:t>Ch</a:t>
            </a:r>
            <a:r>
              <a:rPr lang="en-US" sz="2800" b="1" dirty="0" smtClean="0"/>
              <a:t> 23-33</a:t>
            </a:r>
            <a:endParaRPr lang="en-US" sz="2800" b="1" dirty="0"/>
          </a:p>
        </p:txBody>
      </p:sp>
      <p:sp>
        <p:nvSpPr>
          <p:cNvPr id="3" name="Content Placeholder 2"/>
          <p:cNvSpPr>
            <a:spLocks noGrp="1"/>
          </p:cNvSpPr>
          <p:nvPr>
            <p:ph idx="1"/>
          </p:nvPr>
        </p:nvSpPr>
        <p:spPr/>
        <p:txBody>
          <a:bodyPr>
            <a:normAutofit lnSpcReduction="10000"/>
          </a:bodyPr>
          <a:lstStyle/>
          <a:p>
            <a:pPr marL="114300" indent="0">
              <a:buNone/>
            </a:pPr>
            <a:r>
              <a:rPr lang="en-US" b="1" dirty="0"/>
              <a:t>Jeremiah 23:1-8  God will gather a remnant and place shepherds over them</a:t>
            </a:r>
            <a:r>
              <a:rPr lang="en-US" b="1" dirty="0" smtClean="0"/>
              <a:t>.</a:t>
            </a:r>
          </a:p>
          <a:p>
            <a:pPr marL="114300" indent="0">
              <a:buNone/>
            </a:pPr>
            <a:endParaRPr lang="en-US" b="1" dirty="0"/>
          </a:p>
          <a:p>
            <a:pPr marL="114300" indent="0">
              <a:buNone/>
            </a:pPr>
            <a:r>
              <a:rPr lang="en-US" b="1" dirty="0"/>
              <a:t>v. 5 a righteous branch.   </a:t>
            </a:r>
            <a:r>
              <a:rPr lang="en-US" b="1" dirty="0" smtClean="0"/>
              <a:t>the </a:t>
            </a:r>
            <a:r>
              <a:rPr lang="en-US" b="1" dirty="0"/>
              <a:t>Hebrew for branch is </a:t>
            </a:r>
            <a:r>
              <a:rPr lang="en-US" b="1" i="1" dirty="0" err="1"/>
              <a:t>nazer</a:t>
            </a:r>
            <a:r>
              <a:rPr lang="en-US" b="1" dirty="0"/>
              <a:t> </a:t>
            </a:r>
            <a:r>
              <a:rPr lang="en-US" b="1" dirty="0" smtClean="0"/>
              <a:t>  Jesus </a:t>
            </a:r>
            <a:r>
              <a:rPr lang="en-US" b="1" dirty="0"/>
              <a:t>is called the </a:t>
            </a:r>
            <a:r>
              <a:rPr lang="en-US" b="1" dirty="0" smtClean="0"/>
              <a:t>branch in </a:t>
            </a:r>
            <a:r>
              <a:rPr lang="en-US" b="1" dirty="0"/>
              <a:t>that he is the “branch” of </a:t>
            </a:r>
            <a:r>
              <a:rPr lang="en-US" b="1" dirty="0" smtClean="0"/>
              <a:t>David/Jesse (Isaiah 11:1,11) , </a:t>
            </a:r>
            <a:r>
              <a:rPr lang="en-US" b="1" dirty="0"/>
              <a:t>but also in that he is a Nazarene</a:t>
            </a:r>
            <a:r>
              <a:rPr lang="en-US" b="1" dirty="0" smtClean="0"/>
              <a:t>. (Matthew 2:23)</a:t>
            </a:r>
            <a:endParaRPr lang="en-US" b="1" dirty="0"/>
          </a:p>
          <a:p>
            <a:pPr marL="114300" indent="0">
              <a:buNone/>
            </a:pPr>
            <a:endParaRPr lang="en-US" b="1" dirty="0" smtClean="0"/>
          </a:p>
          <a:p>
            <a:pPr marL="114300" indent="0">
              <a:buNone/>
            </a:pPr>
            <a:r>
              <a:rPr lang="en-US" b="1" dirty="0"/>
              <a:t>v. 6 a king.  The Lord our Righteousness.</a:t>
            </a:r>
          </a:p>
          <a:p>
            <a:pPr marL="114300" indent="0">
              <a:buNone/>
            </a:pPr>
            <a:endParaRPr lang="en-US" b="1" dirty="0" smtClean="0"/>
          </a:p>
          <a:p>
            <a:pPr marL="114300" indent="0">
              <a:buNone/>
            </a:pPr>
            <a:r>
              <a:rPr lang="en-US" b="1" dirty="0" err="1" smtClean="0"/>
              <a:t>Jer</a:t>
            </a:r>
            <a:r>
              <a:rPr lang="en-US" b="1" dirty="0" smtClean="0"/>
              <a:t> </a:t>
            </a:r>
            <a:r>
              <a:rPr lang="en-US" b="1" dirty="0"/>
              <a:t>25:8-14 70 years</a:t>
            </a:r>
          </a:p>
          <a:p>
            <a:pPr marL="114300" indent="0">
              <a:buNone/>
            </a:pPr>
            <a:endParaRPr lang="en-US" b="1" dirty="0"/>
          </a:p>
        </p:txBody>
      </p:sp>
    </p:spTree>
    <p:extLst>
      <p:ext uri="{BB962C8B-B14F-4D97-AF65-F5344CB8AC3E}">
        <p14:creationId xmlns:p14="http://schemas.microsoft.com/office/powerpoint/2010/main" val="219472084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t>Jer</a:t>
            </a:r>
            <a:r>
              <a:rPr lang="en-US" sz="2800" b="1" dirty="0" smtClean="0"/>
              <a:t> 29:10-14 </a:t>
            </a:r>
            <a:br>
              <a:rPr lang="en-US" sz="2800" b="1" dirty="0" smtClean="0"/>
            </a:br>
            <a:r>
              <a:rPr lang="en-US" sz="2800" b="1" dirty="0" smtClean="0"/>
              <a:t>I know the plans I have for you</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b="1" dirty="0"/>
              <a:t>Jeremiah 29:10-14   I will rescue you from captivity.   I will bring you back to the Promised Land</a:t>
            </a:r>
            <a:r>
              <a:rPr lang="en-US" b="1" dirty="0" smtClean="0"/>
              <a:t>.</a:t>
            </a:r>
          </a:p>
          <a:p>
            <a:pPr marL="114300" indent="0">
              <a:buNone/>
            </a:pPr>
            <a:endParaRPr lang="en-US" sz="1600" b="1" dirty="0"/>
          </a:p>
          <a:p>
            <a:pPr marL="114300" indent="0">
              <a:buNone/>
            </a:pPr>
            <a:r>
              <a:rPr lang="en-US" b="1" dirty="0"/>
              <a:t>Do you believe God has great plans for you if you will plow up the unplowed ground, seek the ancient paths, and seek him with all your heart</a:t>
            </a:r>
            <a:r>
              <a:rPr lang="en-US" b="1" dirty="0" smtClean="0"/>
              <a:t>?</a:t>
            </a:r>
          </a:p>
          <a:p>
            <a:pPr marL="114300" indent="0">
              <a:buNone/>
            </a:pPr>
            <a:endParaRPr lang="en-US" sz="1600" b="1" dirty="0"/>
          </a:p>
          <a:p>
            <a:pPr marL="114300" indent="0">
              <a:buNone/>
            </a:pPr>
            <a:r>
              <a:rPr lang="en-US" b="1" dirty="0"/>
              <a:t>Will you wait seventy years for God to bless you?</a:t>
            </a:r>
          </a:p>
          <a:p>
            <a:pPr marL="114300" indent="0">
              <a:buNone/>
            </a:pPr>
            <a:r>
              <a:rPr lang="en-US" b="1" dirty="0"/>
              <a:t>Jeremiah 30:1-11  </a:t>
            </a:r>
            <a:endParaRPr lang="en-US" b="1" dirty="0" smtClean="0"/>
          </a:p>
          <a:p>
            <a:pPr marL="114300" indent="0">
              <a:buNone/>
            </a:pPr>
            <a:endParaRPr lang="en-US" sz="1600" b="1" dirty="0"/>
          </a:p>
          <a:p>
            <a:pPr marL="114300" indent="0">
              <a:buNone/>
            </a:pPr>
            <a:r>
              <a:rPr lang="en-US" b="1" dirty="0"/>
              <a:t>v. 10  Has God saved you from a distant place?</a:t>
            </a:r>
          </a:p>
          <a:p>
            <a:pPr marL="114300" indent="0">
              <a:buNone/>
            </a:pPr>
            <a:endParaRPr lang="en-US" b="1" dirty="0"/>
          </a:p>
        </p:txBody>
      </p:sp>
    </p:spTree>
    <p:extLst>
      <p:ext uri="{BB962C8B-B14F-4D97-AF65-F5344CB8AC3E}">
        <p14:creationId xmlns:p14="http://schemas.microsoft.com/office/powerpoint/2010/main" val="290145274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Jeremiah 31:27-37  A new covenant</a:t>
            </a:r>
            <a:endParaRPr lang="en-US" b="1" dirty="0"/>
          </a:p>
        </p:txBody>
      </p:sp>
      <p:sp>
        <p:nvSpPr>
          <p:cNvPr id="3" name="Content Placeholder 2"/>
          <p:cNvSpPr>
            <a:spLocks noGrp="1"/>
          </p:cNvSpPr>
          <p:nvPr>
            <p:ph idx="1"/>
          </p:nvPr>
        </p:nvSpPr>
        <p:spPr/>
        <p:txBody>
          <a:bodyPr>
            <a:normAutofit/>
          </a:bodyPr>
          <a:lstStyle/>
          <a:p>
            <a:pPr marL="114300" indent="0">
              <a:buNone/>
            </a:pPr>
            <a:r>
              <a:rPr lang="en-US" sz="2000" b="1" dirty="0" smtClean="0"/>
              <a:t>v. 32  It will not be like the covenant I made with their forefathers.  How is that?  </a:t>
            </a:r>
            <a:endParaRPr lang="en-US" sz="2000" b="1" dirty="0"/>
          </a:p>
          <a:p>
            <a:pPr marL="114300" indent="0">
              <a:buNone/>
            </a:pPr>
            <a:endParaRPr lang="en-US" sz="1200" b="1" dirty="0"/>
          </a:p>
          <a:p>
            <a:pPr marL="114300" indent="0">
              <a:buNone/>
            </a:pPr>
            <a:r>
              <a:rPr lang="en-US" sz="2000" b="1" dirty="0"/>
              <a:t>v. 28 A covenant only of blessing.</a:t>
            </a:r>
          </a:p>
          <a:p>
            <a:pPr marL="114300" indent="0">
              <a:buNone/>
            </a:pPr>
            <a:r>
              <a:rPr lang="en-US" sz="2000" b="1" dirty="0"/>
              <a:t>v. 29-30  About individuals in a relationship with God. </a:t>
            </a:r>
            <a:r>
              <a:rPr lang="en-US" sz="2000" b="1" dirty="0" smtClean="0"/>
              <a:t>No </a:t>
            </a:r>
            <a:r>
              <a:rPr lang="en-US" sz="2000" b="1" dirty="0"/>
              <a:t>more group blessings and curses (such as </a:t>
            </a:r>
            <a:r>
              <a:rPr lang="en-US" sz="2000" b="1" dirty="0" err="1"/>
              <a:t>Deut</a:t>
            </a:r>
            <a:r>
              <a:rPr lang="en-US" sz="2000" b="1" dirty="0"/>
              <a:t> 29,30)</a:t>
            </a:r>
          </a:p>
          <a:p>
            <a:pPr marL="114300" indent="0">
              <a:buNone/>
            </a:pPr>
            <a:r>
              <a:rPr lang="en-US" sz="2000" b="1" dirty="0"/>
              <a:t>v. 34 It won’t be you are born then you get to know me.  You will be born knowing me.</a:t>
            </a:r>
          </a:p>
          <a:p>
            <a:pPr marL="114300" indent="0">
              <a:buNone/>
            </a:pPr>
            <a:r>
              <a:rPr lang="en-US" sz="2000" b="1" dirty="0" smtClean="0"/>
              <a:t>v</a:t>
            </a:r>
            <a:r>
              <a:rPr lang="en-US" sz="2000" b="1" dirty="0"/>
              <a:t>. 34b  I will forgive their wickedness.  (Q: Wasn’t that also true with Israel?  </a:t>
            </a:r>
            <a:r>
              <a:rPr lang="en-US" sz="2000" b="1" dirty="0" err="1"/>
              <a:t>Heb</a:t>
            </a:r>
            <a:r>
              <a:rPr lang="en-US" sz="2000" b="1" dirty="0"/>
              <a:t> 9:6-10, </a:t>
            </a:r>
            <a:r>
              <a:rPr lang="en-US" sz="2000" b="1" dirty="0" smtClean="0"/>
              <a:t>10:15-18)</a:t>
            </a:r>
            <a:endParaRPr lang="en-US" sz="2000" b="1" dirty="0"/>
          </a:p>
          <a:p>
            <a:pPr marL="114300" indent="0">
              <a:buNone/>
            </a:pPr>
            <a:endParaRPr lang="en-US" sz="2000" b="1" dirty="0" smtClean="0"/>
          </a:p>
          <a:p>
            <a:pPr marL="114300" indent="0">
              <a:buNone/>
            </a:pPr>
            <a:r>
              <a:rPr lang="en-US" sz="2000" b="1" dirty="0" smtClean="0"/>
              <a:t>v</a:t>
            </a:r>
            <a:r>
              <a:rPr lang="en-US" sz="2000" b="1" dirty="0"/>
              <a:t>. 35-37  Great assurance!</a:t>
            </a:r>
          </a:p>
          <a:p>
            <a:pPr marL="114300" indent="0">
              <a:buNone/>
            </a:pPr>
            <a:endParaRPr lang="en-US" sz="2000" b="1" dirty="0"/>
          </a:p>
        </p:txBody>
      </p:sp>
    </p:spTree>
    <p:extLst>
      <p:ext uri="{BB962C8B-B14F-4D97-AF65-F5344CB8AC3E}">
        <p14:creationId xmlns:p14="http://schemas.microsoft.com/office/powerpoint/2010/main" val="403488193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 sign of hope: Jeremiah buys a field</a:t>
            </a:r>
            <a:endParaRPr lang="en-US" sz="2800" b="1" dirty="0"/>
          </a:p>
        </p:txBody>
      </p:sp>
      <p:sp>
        <p:nvSpPr>
          <p:cNvPr id="3" name="Content Placeholder 2"/>
          <p:cNvSpPr>
            <a:spLocks noGrp="1"/>
          </p:cNvSpPr>
          <p:nvPr>
            <p:ph idx="1"/>
          </p:nvPr>
        </p:nvSpPr>
        <p:spPr>
          <a:xfrm>
            <a:off x="457200" y="1981200"/>
            <a:ext cx="8229600" cy="4144963"/>
          </a:xfrm>
        </p:spPr>
        <p:txBody>
          <a:bodyPr/>
          <a:lstStyle/>
          <a:p>
            <a:pPr marL="114300" indent="0">
              <a:buNone/>
            </a:pPr>
            <a:r>
              <a:rPr lang="en-US" b="1" dirty="0" err="1"/>
              <a:t>Jer</a:t>
            </a:r>
            <a:r>
              <a:rPr lang="en-US" b="1" dirty="0"/>
              <a:t> 32:1-15   Jeremiah buys a field.  This represents confidence that God will do what he says.</a:t>
            </a:r>
          </a:p>
          <a:p>
            <a:pPr marL="114300" indent="0">
              <a:buNone/>
            </a:pPr>
            <a:endParaRPr lang="en-US" sz="1200" b="1" dirty="0" smtClean="0"/>
          </a:p>
          <a:p>
            <a:pPr marL="114300" indent="0">
              <a:buNone/>
            </a:pPr>
            <a:r>
              <a:rPr lang="en-US" b="1" dirty="0" smtClean="0"/>
              <a:t>Note </a:t>
            </a:r>
            <a:r>
              <a:rPr lang="en-US" b="1" dirty="0"/>
              <a:t>v. 4 Zedekiah will see it all with his own eyes (but then will have his eyes taken out)</a:t>
            </a:r>
          </a:p>
          <a:p>
            <a:pPr marL="114300" indent="0">
              <a:buNone/>
            </a:pPr>
            <a:endParaRPr lang="en-US" sz="1200" b="1" dirty="0" smtClean="0"/>
          </a:p>
          <a:p>
            <a:pPr marL="114300" indent="0">
              <a:buNone/>
            </a:pPr>
            <a:r>
              <a:rPr lang="en-US" b="1" dirty="0" smtClean="0"/>
              <a:t>Destruction </a:t>
            </a:r>
            <a:r>
              <a:rPr lang="en-US" b="1" dirty="0"/>
              <a:t>(v. 26-29) and renewal (36-44)</a:t>
            </a:r>
          </a:p>
          <a:p>
            <a:pPr marL="114300" indent="0">
              <a:buNone/>
            </a:pPr>
            <a:endParaRPr lang="en-US" sz="1200" b="1" dirty="0" smtClean="0"/>
          </a:p>
          <a:p>
            <a:pPr marL="114300" indent="0">
              <a:buNone/>
            </a:pPr>
            <a:r>
              <a:rPr lang="en-US" b="1" dirty="0" smtClean="0"/>
              <a:t>Jeremiah </a:t>
            </a:r>
            <a:r>
              <a:rPr lang="en-US" b="1" dirty="0"/>
              <a:t>33:12-22  Still more encouragement.  Why does God make such a strong promise?</a:t>
            </a:r>
          </a:p>
          <a:p>
            <a:pPr marL="114300" indent="0">
              <a:buNone/>
            </a:pPr>
            <a:endParaRPr lang="en-US" b="1" dirty="0"/>
          </a:p>
        </p:txBody>
      </p:sp>
    </p:spTree>
    <p:extLst>
      <p:ext uri="{BB962C8B-B14F-4D97-AF65-F5344CB8AC3E}">
        <p14:creationId xmlns:p14="http://schemas.microsoft.com/office/powerpoint/2010/main" val="280125723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vii.  History surrounding the destruction of </a:t>
            </a:r>
            <a:r>
              <a:rPr lang="en-US" sz="2800" b="1" dirty="0" err="1" smtClean="0"/>
              <a:t>jerusalem</a:t>
            </a:r>
            <a:r>
              <a:rPr lang="en-US" sz="2800" b="1" dirty="0" smtClean="0"/>
              <a:t>   </a:t>
            </a:r>
            <a:r>
              <a:rPr lang="en-US" sz="2800" b="1" dirty="0" err="1" smtClean="0"/>
              <a:t>ch</a:t>
            </a:r>
            <a:r>
              <a:rPr lang="en-US" sz="2800" b="1" dirty="0" smtClean="0"/>
              <a:t> 34-45</a:t>
            </a:r>
            <a:endParaRPr lang="en-US" sz="2800" b="1" dirty="0"/>
          </a:p>
        </p:txBody>
      </p:sp>
      <p:sp>
        <p:nvSpPr>
          <p:cNvPr id="3" name="Content Placeholder 2"/>
          <p:cNvSpPr>
            <a:spLocks noGrp="1"/>
          </p:cNvSpPr>
          <p:nvPr>
            <p:ph idx="1"/>
          </p:nvPr>
        </p:nvSpPr>
        <p:spPr>
          <a:xfrm>
            <a:off x="457200" y="1752600"/>
            <a:ext cx="8229600" cy="1371599"/>
          </a:xfrm>
        </p:spPr>
        <p:txBody>
          <a:bodyPr>
            <a:normAutofit/>
          </a:bodyPr>
          <a:lstStyle/>
          <a:p>
            <a:pPr marL="114300" indent="0">
              <a:buNone/>
            </a:pPr>
            <a:r>
              <a:rPr lang="en-US" b="1" dirty="0" smtClean="0"/>
              <a:t>The tragic events of 588-586 BC serve as vindication of God’ justice and of Jeremiah as a true prophet of God.</a:t>
            </a:r>
            <a:endParaRPr lang="en-US" b="1" dirty="0"/>
          </a:p>
        </p:txBody>
      </p:sp>
      <p:pic>
        <p:nvPicPr>
          <p:cNvPr id="49154" name="Picture 2" descr="https://encrypted-tbn3.gstatic.com/images?q=tbn:ANd9GcQ2lEqLpmEIxl6syM565fjG6TrBP6NxesIdVbdqFOC_IYEVo4ph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2979550"/>
            <a:ext cx="6427978" cy="372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1689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Jeremiah 35 The </a:t>
            </a:r>
            <a:r>
              <a:rPr lang="en-US" sz="3200" b="1" dirty="0" err="1" smtClean="0"/>
              <a:t>Recabites</a:t>
            </a:r>
            <a:endParaRPr lang="en-US" sz="3200" b="1" dirty="0"/>
          </a:p>
        </p:txBody>
      </p:sp>
      <p:sp>
        <p:nvSpPr>
          <p:cNvPr id="3" name="Content Placeholder 2"/>
          <p:cNvSpPr>
            <a:spLocks noGrp="1"/>
          </p:cNvSpPr>
          <p:nvPr>
            <p:ph idx="1"/>
          </p:nvPr>
        </p:nvSpPr>
        <p:spPr>
          <a:xfrm>
            <a:off x="457200" y="2514600"/>
            <a:ext cx="8229600" cy="3611563"/>
          </a:xfrm>
        </p:spPr>
        <p:txBody>
          <a:bodyPr/>
          <a:lstStyle/>
          <a:p>
            <a:pPr marL="114300" indent="0">
              <a:buNone/>
            </a:pPr>
            <a:r>
              <a:rPr lang="en-US" b="1" dirty="0" err="1"/>
              <a:t>Jer</a:t>
            </a:r>
            <a:r>
              <a:rPr lang="en-US" b="1" dirty="0"/>
              <a:t> 35:1-16   The </a:t>
            </a:r>
            <a:r>
              <a:rPr lang="en-US" b="1" dirty="0" err="1"/>
              <a:t>Recabites</a:t>
            </a:r>
            <a:r>
              <a:rPr lang="en-US" b="1" dirty="0" smtClean="0"/>
              <a:t>.</a:t>
            </a:r>
          </a:p>
          <a:p>
            <a:pPr marL="114300" indent="0">
              <a:buNone/>
            </a:pPr>
            <a:endParaRPr lang="en-US" b="1" dirty="0"/>
          </a:p>
          <a:p>
            <a:pPr marL="114300" indent="0">
              <a:buNone/>
            </a:pPr>
            <a:r>
              <a:rPr lang="en-US" b="1" dirty="0"/>
              <a:t>Q: What is God’s point to his people?</a:t>
            </a:r>
          </a:p>
          <a:p>
            <a:pPr marL="114300" indent="0">
              <a:buNone/>
            </a:pPr>
            <a:endParaRPr lang="en-US" b="1" dirty="0" smtClean="0"/>
          </a:p>
          <a:p>
            <a:pPr marL="114300" indent="0">
              <a:buNone/>
            </a:pPr>
            <a:r>
              <a:rPr lang="en-US" b="1" dirty="0" smtClean="0"/>
              <a:t>Q</a:t>
            </a:r>
            <a:r>
              <a:rPr lang="en-US" b="1" dirty="0"/>
              <a:t>: What is God’s message to us? </a:t>
            </a:r>
            <a:endParaRPr lang="en-US" b="1" dirty="0" smtClean="0"/>
          </a:p>
          <a:p>
            <a:pPr marL="114300" indent="0">
              <a:buNone/>
            </a:pPr>
            <a:endParaRPr lang="en-US" b="1" dirty="0"/>
          </a:p>
          <a:p>
            <a:pPr marL="114300" indent="0">
              <a:buNone/>
            </a:pPr>
            <a:endParaRPr lang="en-US" b="1" dirty="0"/>
          </a:p>
        </p:txBody>
      </p:sp>
    </p:spTree>
    <p:extLst>
      <p:ext uri="{BB962C8B-B14F-4D97-AF65-F5344CB8AC3E}">
        <p14:creationId xmlns:p14="http://schemas.microsoft.com/office/powerpoint/2010/main" val="101385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Ezekiel’s vision</a:t>
            </a:r>
            <a:endParaRPr lang="en-US" b="1" dirty="0"/>
          </a:p>
        </p:txBody>
      </p:sp>
      <p:sp>
        <p:nvSpPr>
          <p:cNvPr id="3" name="Content Placeholder 2"/>
          <p:cNvSpPr>
            <a:spLocks noGrp="1"/>
          </p:cNvSpPr>
          <p:nvPr>
            <p:ph idx="1"/>
          </p:nvPr>
        </p:nvSpPr>
        <p:spPr/>
        <p:txBody>
          <a:bodyPr>
            <a:normAutofit/>
          </a:bodyPr>
          <a:lstStyle/>
          <a:p>
            <a:pPr marL="114300" indent="0">
              <a:buNone/>
            </a:pPr>
            <a:r>
              <a:rPr lang="en-US" sz="2000" b="1" dirty="0"/>
              <a:t>1:4 cloud, flash of lightening (also fire in v. 13)  =  judgment    From the North  =  Babylon</a:t>
            </a:r>
          </a:p>
          <a:p>
            <a:pPr marL="114300" indent="0">
              <a:buNone/>
            </a:pPr>
            <a:r>
              <a:rPr lang="en-US" sz="2000" b="1" dirty="0"/>
              <a:t>v. 5 four living creatures = cherubim   Rev 4:6b-8  Identified as such in </a:t>
            </a:r>
            <a:r>
              <a:rPr lang="en-US" sz="2000" b="1" dirty="0" err="1"/>
              <a:t>Ezek</a:t>
            </a:r>
            <a:r>
              <a:rPr lang="en-US" sz="2000" b="1" dirty="0"/>
              <a:t> 10:1</a:t>
            </a:r>
          </a:p>
          <a:p>
            <a:pPr marL="114300" indent="0">
              <a:buNone/>
            </a:pPr>
            <a:r>
              <a:rPr lang="en-US" sz="2000" b="1" dirty="0"/>
              <a:t>v. 10 four faces  man, lion, ox (Hebrew could be bull), eagle    (Rev 4 lion, ox, eagle, man)</a:t>
            </a:r>
          </a:p>
          <a:p>
            <a:pPr marL="114300" indent="0">
              <a:buNone/>
            </a:pPr>
            <a:r>
              <a:rPr lang="en-US" sz="2000" b="1" dirty="0"/>
              <a:t>v. 12, 17  move    God’s judgment coming  like a chariot</a:t>
            </a:r>
          </a:p>
          <a:p>
            <a:pPr marL="114300" indent="0">
              <a:buNone/>
            </a:pPr>
            <a:r>
              <a:rPr lang="en-US" sz="2000" b="1" dirty="0"/>
              <a:t>v. 15-18  Wheels in wheels, with eyes all over  = searching to protect God’s holiness  (the version in </a:t>
            </a:r>
            <a:r>
              <a:rPr lang="en-US" sz="2000" b="1" dirty="0" err="1"/>
              <a:t>Ezek</a:t>
            </a:r>
            <a:r>
              <a:rPr lang="en-US" sz="2000" b="1" dirty="0"/>
              <a:t> 10:12, Rev 4:6 has eyes all over).</a:t>
            </a:r>
          </a:p>
          <a:p>
            <a:pPr marL="114300" indent="0">
              <a:buNone/>
            </a:pPr>
            <a:r>
              <a:rPr lang="en-US" sz="2000" b="1" dirty="0"/>
              <a:t>v. 22-28  The throne of God.    </a:t>
            </a:r>
            <a:endParaRPr lang="en-US" sz="2000" b="1" dirty="0" smtClean="0"/>
          </a:p>
          <a:p>
            <a:pPr marL="114300" indent="0">
              <a:buNone/>
            </a:pPr>
            <a:r>
              <a:rPr lang="en-US" sz="2000" b="1" dirty="0" smtClean="0"/>
              <a:t>v</a:t>
            </a:r>
            <a:r>
              <a:rPr lang="en-US" sz="2000" b="1" dirty="0"/>
              <a:t>. 28 rainbow = hope  (hope recalls Lam 3:22-23)</a:t>
            </a:r>
          </a:p>
          <a:p>
            <a:pPr marL="114300" indent="0">
              <a:buNone/>
            </a:pPr>
            <a:endParaRPr lang="en-US" sz="2000" b="1" dirty="0"/>
          </a:p>
        </p:txBody>
      </p:sp>
    </p:spTree>
    <p:extLst>
      <p:ext uri="{BB962C8B-B14F-4D97-AF65-F5344CB8AC3E}">
        <p14:creationId xmlns:p14="http://schemas.microsoft.com/office/powerpoint/2010/main" val="420935922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Jeremiah 36 </a:t>
            </a:r>
            <a:br>
              <a:rPr lang="en-US" sz="3200" b="1" dirty="0" smtClean="0"/>
            </a:br>
            <a:r>
              <a:rPr lang="en-US" sz="3200" b="1" dirty="0" err="1" smtClean="0"/>
              <a:t>Jehoiakim</a:t>
            </a:r>
            <a:r>
              <a:rPr lang="en-US" sz="3200" b="1" dirty="0" smtClean="0"/>
              <a:t> Burns the scroll</a:t>
            </a:r>
            <a:endParaRPr lang="en-US" sz="3200" b="1" dirty="0"/>
          </a:p>
        </p:txBody>
      </p:sp>
      <p:sp>
        <p:nvSpPr>
          <p:cNvPr id="3" name="Content Placeholder 2"/>
          <p:cNvSpPr>
            <a:spLocks noGrp="1"/>
          </p:cNvSpPr>
          <p:nvPr>
            <p:ph idx="1"/>
          </p:nvPr>
        </p:nvSpPr>
        <p:spPr/>
        <p:txBody>
          <a:bodyPr/>
          <a:lstStyle/>
          <a:p>
            <a:pPr marL="114300" indent="0">
              <a:buNone/>
            </a:pPr>
            <a:r>
              <a:rPr lang="en-US" b="1" dirty="0" err="1"/>
              <a:t>Jer</a:t>
            </a:r>
            <a:r>
              <a:rPr lang="en-US" b="1" dirty="0"/>
              <a:t> 36:1-3  What was on the scroll</a:t>
            </a:r>
            <a:r>
              <a:rPr lang="en-US" b="1" dirty="0" smtClean="0"/>
              <a:t>?</a:t>
            </a:r>
          </a:p>
          <a:p>
            <a:pPr marL="114300" indent="0">
              <a:buNone/>
            </a:pPr>
            <a:endParaRPr lang="en-US" sz="1000" b="1" dirty="0"/>
          </a:p>
          <a:p>
            <a:pPr marL="114300" indent="0">
              <a:buNone/>
            </a:pPr>
            <a:r>
              <a:rPr lang="en-US" b="1" dirty="0"/>
              <a:t>36:4 What if they had repented</a:t>
            </a:r>
            <a:r>
              <a:rPr lang="en-US" b="1" dirty="0" smtClean="0"/>
              <a:t>?</a:t>
            </a:r>
          </a:p>
          <a:p>
            <a:pPr marL="114300" indent="0">
              <a:buNone/>
            </a:pPr>
            <a:endParaRPr lang="en-US" sz="1000" b="1" dirty="0"/>
          </a:p>
          <a:p>
            <a:pPr marL="114300" indent="0">
              <a:buNone/>
            </a:pPr>
            <a:r>
              <a:rPr lang="en-US" b="1" dirty="0"/>
              <a:t>36:15-26  How might we be like </a:t>
            </a:r>
            <a:r>
              <a:rPr lang="en-US" b="1" dirty="0" err="1"/>
              <a:t>Jehoiakim</a:t>
            </a:r>
            <a:r>
              <a:rPr lang="en-US" b="1" dirty="0" smtClean="0"/>
              <a:t>?</a:t>
            </a:r>
          </a:p>
          <a:p>
            <a:pPr marL="114300" indent="0">
              <a:buNone/>
            </a:pPr>
            <a:endParaRPr lang="en-US" sz="1000" b="1" dirty="0"/>
          </a:p>
          <a:p>
            <a:pPr marL="114300" indent="0">
              <a:buNone/>
            </a:pPr>
            <a:r>
              <a:rPr lang="en-US" b="1" dirty="0"/>
              <a:t>Q: Did God’s word work? (Isaiah 55:11) Is it true that God’s word always works (either to judge or to save</a:t>
            </a:r>
            <a:r>
              <a:rPr lang="en-US" b="1" dirty="0" smtClean="0"/>
              <a:t>).</a:t>
            </a:r>
          </a:p>
          <a:p>
            <a:pPr marL="114300" indent="0">
              <a:buNone/>
            </a:pPr>
            <a:endParaRPr lang="en-US" sz="1200" b="1" dirty="0"/>
          </a:p>
          <a:p>
            <a:pPr marL="114300" indent="0">
              <a:buNone/>
            </a:pPr>
            <a:r>
              <a:rPr lang="en-US" b="1" dirty="0"/>
              <a:t>36:27-32  We cannot destroy God’s word, but if we reject his word we will be destroyed.</a:t>
            </a:r>
          </a:p>
        </p:txBody>
      </p:sp>
    </p:spTree>
    <p:extLst>
      <p:ext uri="{BB962C8B-B14F-4D97-AF65-F5344CB8AC3E}">
        <p14:creationId xmlns:p14="http://schemas.microsoft.com/office/powerpoint/2010/main" val="138744136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More events surrounding the destruction of Jerusalem</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sz="2000" b="1" dirty="0" err="1"/>
              <a:t>Jer</a:t>
            </a:r>
            <a:r>
              <a:rPr lang="en-US" sz="2000" b="1" dirty="0"/>
              <a:t> 37 Zedekiah replaces </a:t>
            </a:r>
            <a:r>
              <a:rPr lang="en-US" sz="2000" b="1" dirty="0" err="1"/>
              <a:t>Jehoiachin</a:t>
            </a:r>
            <a:r>
              <a:rPr lang="en-US" sz="2000" b="1" dirty="0"/>
              <a:t>. V. 1-3</a:t>
            </a:r>
          </a:p>
          <a:p>
            <a:pPr marL="114300" indent="0">
              <a:buNone/>
            </a:pPr>
            <a:r>
              <a:rPr lang="en-US" sz="2000" b="1" dirty="0"/>
              <a:t>37:9 Do not trust in Egypt.  God’s plans are set.</a:t>
            </a:r>
          </a:p>
          <a:p>
            <a:pPr marL="114300" indent="0">
              <a:buNone/>
            </a:pPr>
            <a:r>
              <a:rPr lang="en-US" sz="2000" b="1" dirty="0"/>
              <a:t>37:13 Jeremiah inspects his property, is accused of treason with Babylonians, beaten and jailed.</a:t>
            </a:r>
          </a:p>
          <a:p>
            <a:pPr marL="114300" indent="0">
              <a:buNone/>
            </a:pPr>
            <a:r>
              <a:rPr lang="en-US" sz="2000" b="1" dirty="0" err="1"/>
              <a:t>Jer</a:t>
            </a:r>
            <a:r>
              <a:rPr lang="en-US" sz="2000" b="1" dirty="0"/>
              <a:t> 38:1-3  Jeremiah prophesies—speaks treason.  Zedekiah not very happy.    v. 4-6 lowered into a cistern.  Jeremiah is getting to a pretty low place.</a:t>
            </a:r>
          </a:p>
          <a:p>
            <a:pPr marL="114300" indent="0">
              <a:buNone/>
            </a:pPr>
            <a:r>
              <a:rPr lang="en-US" sz="2000" b="1" dirty="0"/>
              <a:t>38:17-18   God is upset when we do not accept the discipline he puts into our lives.   38:19 Zedekiah’s excuse.</a:t>
            </a:r>
          </a:p>
          <a:p>
            <a:pPr marL="114300" indent="0">
              <a:buNone/>
            </a:pPr>
            <a:r>
              <a:rPr lang="en-US" sz="2000" b="1" dirty="0" err="1"/>
              <a:t>Jer</a:t>
            </a:r>
            <a:r>
              <a:rPr lang="en-US" sz="2000" b="1" dirty="0"/>
              <a:t> 39 Jerusalem falls</a:t>
            </a:r>
          </a:p>
          <a:p>
            <a:pPr marL="114300" indent="0">
              <a:buNone/>
            </a:pPr>
            <a:endParaRPr lang="en-US" sz="2000" b="1" dirty="0"/>
          </a:p>
        </p:txBody>
      </p:sp>
    </p:spTree>
    <p:extLst>
      <p:ext uri="{BB962C8B-B14F-4D97-AF65-F5344CB8AC3E}">
        <p14:creationId xmlns:p14="http://schemas.microsoft.com/office/powerpoint/2010/main" val="221323007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Don’t go down to </a:t>
            </a:r>
            <a:r>
              <a:rPr lang="en-US" sz="3200" b="1" dirty="0" err="1" smtClean="0"/>
              <a:t>egypt</a:t>
            </a:r>
            <a:r>
              <a:rPr lang="en-US" sz="3200" b="1" dirty="0" smtClean="0"/>
              <a:t>!</a:t>
            </a:r>
            <a:endParaRPr lang="en-US" sz="3200" b="1" dirty="0"/>
          </a:p>
        </p:txBody>
      </p:sp>
      <p:sp>
        <p:nvSpPr>
          <p:cNvPr id="3" name="Content Placeholder 2"/>
          <p:cNvSpPr>
            <a:spLocks noGrp="1"/>
          </p:cNvSpPr>
          <p:nvPr>
            <p:ph idx="1"/>
          </p:nvPr>
        </p:nvSpPr>
        <p:spPr/>
        <p:txBody>
          <a:bodyPr/>
          <a:lstStyle/>
          <a:p>
            <a:pPr marL="114300" indent="0">
              <a:buNone/>
            </a:pPr>
            <a:r>
              <a:rPr lang="en-US" b="1" dirty="0" err="1"/>
              <a:t>Jer</a:t>
            </a:r>
            <a:r>
              <a:rPr lang="en-US" b="1" dirty="0"/>
              <a:t> 40:1-6 Nebuchadnezzar frees Jeremiah, leaves </a:t>
            </a:r>
            <a:r>
              <a:rPr lang="en-US" b="1" dirty="0" err="1"/>
              <a:t>Gedaliah</a:t>
            </a:r>
            <a:r>
              <a:rPr lang="en-US" b="1" dirty="0"/>
              <a:t> in charge.   Israel to serve Babylon (v. 9) 70 years.</a:t>
            </a:r>
          </a:p>
          <a:p>
            <a:pPr marL="114300" indent="0">
              <a:buNone/>
            </a:pPr>
            <a:r>
              <a:rPr lang="en-US" b="1" dirty="0" err="1"/>
              <a:t>Jer</a:t>
            </a:r>
            <a:r>
              <a:rPr lang="en-US" b="1" dirty="0"/>
              <a:t> 41  </a:t>
            </a:r>
            <a:r>
              <a:rPr lang="en-US" b="1" dirty="0" err="1"/>
              <a:t>Gedaliah</a:t>
            </a:r>
            <a:r>
              <a:rPr lang="en-US" b="1" dirty="0"/>
              <a:t> assassinated, Jews flee to Egypt.</a:t>
            </a:r>
          </a:p>
          <a:p>
            <a:pPr marL="114300" indent="0">
              <a:buNone/>
            </a:pPr>
            <a:r>
              <a:rPr lang="en-US" b="1" dirty="0" err="1"/>
              <a:t>Jer</a:t>
            </a:r>
            <a:r>
              <a:rPr lang="en-US" b="1" dirty="0"/>
              <a:t> 42:10-12  Serve Nebuchadnezzar I will save and deliver you.  Will you trust God?</a:t>
            </a:r>
          </a:p>
          <a:p>
            <a:pPr marL="114300" indent="0">
              <a:buNone/>
            </a:pPr>
            <a:r>
              <a:rPr lang="en-US" b="1" dirty="0" err="1"/>
              <a:t>Jer</a:t>
            </a:r>
            <a:r>
              <a:rPr lang="en-US" b="1" dirty="0"/>
              <a:t> 42:19-22   If you go to Egypt, you will die by the sword.</a:t>
            </a:r>
          </a:p>
          <a:p>
            <a:pPr marL="114300" indent="0">
              <a:buNone/>
            </a:pPr>
            <a:r>
              <a:rPr lang="en-US" b="1" dirty="0"/>
              <a:t>42:19   A clarion call to all who would follow God.  DO NOT GO TO EGYPT!</a:t>
            </a:r>
          </a:p>
          <a:p>
            <a:pPr marL="114300" indent="0">
              <a:buNone/>
            </a:pPr>
            <a:endParaRPr lang="en-US" b="1" dirty="0"/>
          </a:p>
        </p:txBody>
      </p:sp>
    </p:spTree>
    <p:extLst>
      <p:ext uri="{BB962C8B-B14F-4D97-AF65-F5344CB8AC3E}">
        <p14:creationId xmlns:p14="http://schemas.microsoft.com/office/powerpoint/2010/main" val="386803831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viii. Judgment on </a:t>
            </a:r>
            <a:r>
              <a:rPr lang="en-US" sz="2800" b="1" dirty="0" err="1" smtClean="0"/>
              <a:t>judah’s</a:t>
            </a:r>
            <a:r>
              <a:rPr lang="en-US" sz="2800" b="1" dirty="0" smtClean="0"/>
              <a:t> enemies</a:t>
            </a:r>
            <a:br>
              <a:rPr lang="en-US" sz="2800" b="1" dirty="0" smtClean="0"/>
            </a:br>
            <a:r>
              <a:rPr lang="en-US" sz="2800" b="1" dirty="0" err="1" smtClean="0"/>
              <a:t>ch</a:t>
            </a:r>
            <a:r>
              <a:rPr lang="en-US" sz="2800" b="1" dirty="0" smtClean="0"/>
              <a:t> 46-51</a:t>
            </a:r>
            <a:endParaRPr lang="en-US" sz="2800" b="1" dirty="0"/>
          </a:p>
        </p:txBody>
      </p:sp>
      <p:sp>
        <p:nvSpPr>
          <p:cNvPr id="3" name="Content Placeholder 2"/>
          <p:cNvSpPr>
            <a:spLocks noGrp="1"/>
          </p:cNvSpPr>
          <p:nvPr>
            <p:ph idx="1"/>
          </p:nvPr>
        </p:nvSpPr>
        <p:spPr/>
        <p:txBody>
          <a:bodyPr/>
          <a:lstStyle/>
          <a:p>
            <a:pPr marL="114300" indent="0">
              <a:buNone/>
            </a:pPr>
            <a:r>
              <a:rPr lang="en-US" b="1" dirty="0" smtClean="0"/>
              <a:t>Judgment may begin with the household of God, but God’s enemies should not take this as a sign that they will escape a similar judgment.</a:t>
            </a:r>
          </a:p>
          <a:p>
            <a:pPr marL="114300" indent="0">
              <a:buNone/>
            </a:pPr>
            <a:endParaRPr lang="en-US" b="1" dirty="0"/>
          </a:p>
          <a:p>
            <a:pPr marL="114300" indent="0">
              <a:buNone/>
            </a:pPr>
            <a:r>
              <a:rPr lang="en-US" b="1" dirty="0" smtClean="0"/>
              <a:t>1 Pet 4:17</a:t>
            </a:r>
            <a:endParaRPr lang="en-US" b="1" dirty="0"/>
          </a:p>
        </p:txBody>
      </p:sp>
    </p:spTree>
    <p:extLst>
      <p:ext uri="{BB962C8B-B14F-4D97-AF65-F5344CB8AC3E}">
        <p14:creationId xmlns:p14="http://schemas.microsoft.com/office/powerpoint/2010/main" val="255722507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ix.  Epilogue</a:t>
            </a:r>
            <a:br>
              <a:rPr lang="en-US" sz="2800" b="1" dirty="0" smtClean="0"/>
            </a:br>
            <a:r>
              <a:rPr lang="en-US" sz="2800" b="1" dirty="0" smtClean="0"/>
              <a:t>the fall of </a:t>
            </a:r>
            <a:r>
              <a:rPr lang="en-US" sz="2800" b="1" dirty="0" err="1" smtClean="0"/>
              <a:t>jerusalem</a:t>
            </a:r>
            <a:r>
              <a:rPr lang="en-US" sz="2800" b="1" dirty="0" smtClean="0"/>
              <a:t>   </a:t>
            </a:r>
            <a:r>
              <a:rPr lang="en-US" sz="2800" b="1" dirty="0" err="1" smtClean="0"/>
              <a:t>ch</a:t>
            </a:r>
            <a:r>
              <a:rPr lang="en-US" sz="2800" b="1" dirty="0" smtClean="0"/>
              <a:t> 52</a:t>
            </a:r>
            <a:endParaRPr lang="en-US" sz="2800" b="1" dirty="0"/>
          </a:p>
        </p:txBody>
      </p:sp>
      <p:sp>
        <p:nvSpPr>
          <p:cNvPr id="3" name="Content Placeholder 2"/>
          <p:cNvSpPr>
            <a:spLocks noGrp="1"/>
          </p:cNvSpPr>
          <p:nvPr>
            <p:ph idx="1"/>
          </p:nvPr>
        </p:nvSpPr>
        <p:spPr/>
        <p:txBody>
          <a:bodyPr/>
          <a:lstStyle/>
          <a:p>
            <a:pPr marL="114300" indent="0">
              <a:buNone/>
            </a:pPr>
            <a:r>
              <a:rPr lang="en-US" b="1" dirty="0" smtClean="0"/>
              <a:t>This passage clearly is an epilogue, given Jeremiah 51:64    “The words of Jeremiah end here.”</a:t>
            </a:r>
          </a:p>
          <a:p>
            <a:pPr marL="114300" indent="0">
              <a:buNone/>
            </a:pPr>
            <a:endParaRPr lang="en-US" b="1" dirty="0"/>
          </a:p>
          <a:p>
            <a:pPr marL="114300" indent="0">
              <a:buNone/>
            </a:pPr>
            <a:r>
              <a:rPr lang="en-US" b="1" dirty="0" smtClean="0"/>
              <a:t>It may have been added by Baruch or by another editor.</a:t>
            </a:r>
          </a:p>
          <a:p>
            <a:pPr marL="114300" indent="0">
              <a:buNone/>
            </a:pPr>
            <a:endParaRPr lang="en-US" b="1" dirty="0"/>
          </a:p>
          <a:p>
            <a:pPr marL="114300" indent="0">
              <a:buNone/>
            </a:pPr>
            <a:r>
              <a:rPr lang="en-US" b="1" dirty="0" smtClean="0"/>
              <a:t>The events of </a:t>
            </a:r>
            <a:r>
              <a:rPr lang="en-US" b="1" dirty="0" err="1" smtClean="0"/>
              <a:t>Jer</a:t>
            </a:r>
            <a:r>
              <a:rPr lang="en-US" b="1" dirty="0" smtClean="0"/>
              <a:t> 52:31-34 have been confirmed by archaeological discovery, as </a:t>
            </a:r>
            <a:r>
              <a:rPr lang="en-US" b="1" smtClean="0"/>
              <a:t>mentioned previously.</a:t>
            </a:r>
            <a:endParaRPr lang="en-US" b="1" dirty="0"/>
          </a:p>
        </p:txBody>
      </p:sp>
    </p:spTree>
    <p:extLst>
      <p:ext uri="{BB962C8B-B14F-4D97-AF65-F5344CB8AC3E}">
        <p14:creationId xmlns:p14="http://schemas.microsoft.com/office/powerpoint/2010/main" val="3383484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Ezekiel 2 &amp; 3</a:t>
            </a:r>
            <a:br>
              <a:rPr lang="en-US" b="1" dirty="0" smtClean="0"/>
            </a:br>
            <a:r>
              <a:rPr lang="en-US" b="1" dirty="0" smtClean="0"/>
              <a:t>Ezekiel Commissioned</a:t>
            </a:r>
            <a:endParaRPr lang="en-US" b="1" dirty="0"/>
          </a:p>
        </p:txBody>
      </p:sp>
      <p:sp>
        <p:nvSpPr>
          <p:cNvPr id="3" name="Content Placeholder 2"/>
          <p:cNvSpPr>
            <a:spLocks noGrp="1"/>
          </p:cNvSpPr>
          <p:nvPr>
            <p:ph idx="1"/>
          </p:nvPr>
        </p:nvSpPr>
        <p:spPr/>
        <p:txBody>
          <a:bodyPr/>
          <a:lstStyle/>
          <a:p>
            <a:pPr marL="114300" indent="0">
              <a:buNone/>
            </a:pPr>
            <a:r>
              <a:rPr lang="en-US" b="1" dirty="0" err="1"/>
              <a:t>Ezek</a:t>
            </a:r>
            <a:r>
              <a:rPr lang="en-US" b="1" dirty="0"/>
              <a:t> 2:1-7   Ezekiel’s mission </a:t>
            </a:r>
            <a:endParaRPr lang="en-US" b="1" dirty="0" smtClean="0"/>
          </a:p>
          <a:p>
            <a:pPr marL="114300" indent="0">
              <a:buNone/>
            </a:pPr>
            <a:r>
              <a:rPr lang="en-US" b="1" dirty="0" smtClean="0"/>
              <a:t>v</a:t>
            </a:r>
            <a:r>
              <a:rPr lang="en-US" b="1" dirty="0"/>
              <a:t>. 4  say to them: this is what the Lord says</a:t>
            </a:r>
            <a:r>
              <a:rPr lang="en-US" b="1" dirty="0" smtClean="0"/>
              <a:t>.</a:t>
            </a:r>
          </a:p>
          <a:p>
            <a:pPr marL="114300" indent="0">
              <a:buNone/>
            </a:pPr>
            <a:endParaRPr lang="en-US" sz="1400" b="1" dirty="0"/>
          </a:p>
          <a:p>
            <a:pPr marL="114300" indent="0">
              <a:buNone/>
            </a:pPr>
            <a:r>
              <a:rPr lang="en-US" b="1" dirty="0"/>
              <a:t>2:1 “Son of man”  (</a:t>
            </a:r>
            <a:r>
              <a:rPr lang="en-US" b="1" dirty="0" smtClean="0"/>
              <a:t>ben-</a:t>
            </a:r>
            <a:r>
              <a:rPr lang="en-US" b="1" dirty="0" err="1" smtClean="0"/>
              <a:t>adam</a:t>
            </a:r>
            <a:r>
              <a:rPr lang="en-US" b="1" dirty="0"/>
              <a:t>) stresses his humanness </a:t>
            </a:r>
            <a:endParaRPr lang="en-US" b="1" dirty="0" smtClean="0"/>
          </a:p>
          <a:p>
            <a:pPr marL="114300" indent="0">
              <a:buNone/>
            </a:pPr>
            <a:endParaRPr lang="en-US" sz="1400" b="1" dirty="0"/>
          </a:p>
          <a:p>
            <a:pPr marL="114300" indent="0">
              <a:buNone/>
            </a:pPr>
            <a:r>
              <a:rPr lang="en-US" b="1" dirty="0"/>
              <a:t>v. 4  Ezekiel needs to be obstinate and stubborn.  Why?   Because the people are obstinate and stubborn.</a:t>
            </a:r>
          </a:p>
        </p:txBody>
      </p:sp>
    </p:spTree>
    <p:extLst>
      <p:ext uri="{BB962C8B-B14F-4D97-AF65-F5344CB8AC3E}">
        <p14:creationId xmlns:p14="http://schemas.microsoft.com/office/powerpoint/2010/main" val="3051958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Why Do the Captives Continue to be stubborn?</a:t>
            </a:r>
            <a:endParaRPr lang="en-US" sz="3200" b="1" dirty="0"/>
          </a:p>
        </p:txBody>
      </p:sp>
      <p:sp>
        <p:nvSpPr>
          <p:cNvPr id="3" name="Content Placeholder 2"/>
          <p:cNvSpPr>
            <a:spLocks noGrp="1"/>
          </p:cNvSpPr>
          <p:nvPr>
            <p:ph idx="1"/>
          </p:nvPr>
        </p:nvSpPr>
        <p:spPr/>
        <p:txBody>
          <a:bodyPr>
            <a:normAutofit/>
          </a:bodyPr>
          <a:lstStyle/>
          <a:p>
            <a:pPr marL="114300" indent="0">
              <a:buNone/>
            </a:pPr>
            <a:r>
              <a:rPr lang="en-US" sz="2000" b="1" dirty="0" smtClean="0"/>
              <a:t>Holding </a:t>
            </a:r>
            <a:r>
              <a:rPr lang="en-US" sz="2000" b="1" dirty="0"/>
              <a:t>out hope.  Jerusalem has not yet been destroyed.   </a:t>
            </a:r>
            <a:endParaRPr lang="en-US" sz="2000" b="1" dirty="0" smtClean="0"/>
          </a:p>
          <a:p>
            <a:pPr marL="114300" indent="0">
              <a:buNone/>
            </a:pPr>
            <a:endParaRPr lang="en-US" sz="1297" b="1" dirty="0"/>
          </a:p>
          <a:p>
            <a:pPr marL="114300" indent="0">
              <a:buNone/>
            </a:pPr>
            <a:r>
              <a:rPr lang="en-US" sz="2000" b="1" dirty="0" smtClean="0"/>
              <a:t>False prophecies   </a:t>
            </a:r>
            <a:r>
              <a:rPr lang="en-US" sz="2000" b="1" dirty="0" err="1" smtClean="0"/>
              <a:t>Jer</a:t>
            </a:r>
            <a:r>
              <a:rPr lang="en-US" sz="2000" b="1" dirty="0" smtClean="0"/>
              <a:t> </a:t>
            </a:r>
            <a:r>
              <a:rPr lang="en-US" sz="2000" b="1" dirty="0"/>
              <a:t>28:1-4  </a:t>
            </a:r>
            <a:r>
              <a:rPr lang="en-US" sz="2000" b="1" dirty="0" err="1" smtClean="0"/>
              <a:t>Jer</a:t>
            </a:r>
            <a:r>
              <a:rPr lang="en-US" sz="2000" b="1" dirty="0" smtClean="0"/>
              <a:t> </a:t>
            </a:r>
            <a:r>
              <a:rPr lang="en-US" sz="2000" b="1" dirty="0"/>
              <a:t>29:15-23  </a:t>
            </a:r>
            <a:endParaRPr lang="en-US" sz="2000" b="1" dirty="0" smtClean="0"/>
          </a:p>
          <a:p>
            <a:pPr marL="114300" indent="0">
              <a:buNone/>
            </a:pPr>
            <a:endParaRPr lang="en-US" sz="1200" b="1" dirty="0" smtClean="0"/>
          </a:p>
          <a:p>
            <a:pPr marL="114300" indent="0">
              <a:buNone/>
            </a:pPr>
            <a:r>
              <a:rPr lang="en-US" sz="2000" b="1" dirty="0" smtClean="0"/>
              <a:t>2 </a:t>
            </a:r>
            <a:r>
              <a:rPr lang="en-US" sz="2000" b="1" dirty="0" err="1"/>
              <a:t>Chron</a:t>
            </a:r>
            <a:r>
              <a:rPr lang="en-US" sz="2000" b="1" dirty="0"/>
              <a:t> 7: (v. 16 for example, but ignoring </a:t>
            </a:r>
            <a:r>
              <a:rPr lang="en-US" sz="2000" b="1" dirty="0" smtClean="0"/>
              <a:t>7:13-14)</a:t>
            </a:r>
          </a:p>
          <a:p>
            <a:pPr marL="114300" indent="0">
              <a:buNone/>
            </a:pPr>
            <a:r>
              <a:rPr lang="en-US" sz="2000" b="1" dirty="0" smtClean="0"/>
              <a:t>Psalm </a:t>
            </a:r>
            <a:r>
              <a:rPr lang="en-US" sz="2000" b="1" dirty="0"/>
              <a:t>89. (v. 3-4, </a:t>
            </a:r>
            <a:r>
              <a:rPr lang="en-US" sz="2000" b="1" dirty="0" smtClean="0"/>
              <a:t>26-29 for </a:t>
            </a:r>
            <a:r>
              <a:rPr lang="en-US" sz="2000" b="1" dirty="0"/>
              <a:t>example)   </a:t>
            </a:r>
            <a:endParaRPr lang="en-US" sz="2000" b="1" dirty="0" smtClean="0"/>
          </a:p>
          <a:p>
            <a:pPr marL="114300" indent="0">
              <a:buNone/>
            </a:pPr>
            <a:endParaRPr lang="en-US" sz="1200" b="1" dirty="0"/>
          </a:p>
          <a:p>
            <a:pPr marL="114300" indent="0">
              <a:buNone/>
            </a:pPr>
            <a:r>
              <a:rPr lang="en-US" sz="2000" b="1" dirty="0" smtClean="0"/>
              <a:t>Itching ears 2 </a:t>
            </a:r>
            <a:r>
              <a:rPr lang="en-US" sz="2000" b="1" dirty="0"/>
              <a:t>Tim </a:t>
            </a:r>
            <a:r>
              <a:rPr lang="en-US" sz="2000" b="1" dirty="0" smtClean="0"/>
              <a:t>4:3-4  </a:t>
            </a:r>
          </a:p>
          <a:p>
            <a:pPr marL="114300" indent="0">
              <a:buNone/>
            </a:pPr>
            <a:endParaRPr lang="en-US" sz="1200" b="1" dirty="0" smtClean="0"/>
          </a:p>
          <a:p>
            <a:pPr marL="114300" indent="0">
              <a:buNone/>
            </a:pPr>
            <a:r>
              <a:rPr lang="en-US" sz="2000" b="1" dirty="0" smtClean="0"/>
              <a:t>Trusting </a:t>
            </a:r>
            <a:r>
              <a:rPr lang="en-US" sz="2000" b="1" dirty="0"/>
              <a:t>in the temple, rather than the God of the temple. (Jeremiah 7:4).  </a:t>
            </a:r>
            <a:endParaRPr lang="en-US" sz="2000" b="1" dirty="0" smtClean="0"/>
          </a:p>
          <a:p>
            <a:pPr marL="114300" indent="0">
              <a:buNone/>
            </a:pPr>
            <a:endParaRPr lang="en-US" sz="1200" b="1" dirty="0" smtClean="0"/>
          </a:p>
          <a:p>
            <a:pPr marL="114300" indent="0">
              <a:buNone/>
            </a:pPr>
            <a:r>
              <a:rPr lang="en-US" sz="2000" b="1" dirty="0" smtClean="0"/>
              <a:t>Being </a:t>
            </a:r>
            <a:r>
              <a:rPr lang="en-US" sz="2000" b="1" dirty="0"/>
              <a:t>told “peace, peace.” (</a:t>
            </a:r>
            <a:r>
              <a:rPr lang="en-US" sz="2000" b="1" dirty="0" err="1"/>
              <a:t>Jer</a:t>
            </a:r>
            <a:r>
              <a:rPr lang="en-US" sz="2000" b="1" dirty="0"/>
              <a:t> 6:13-14, 8:11-12)</a:t>
            </a:r>
          </a:p>
        </p:txBody>
      </p:sp>
    </p:spTree>
    <p:extLst>
      <p:ext uri="{BB962C8B-B14F-4D97-AF65-F5344CB8AC3E}">
        <p14:creationId xmlns:p14="http://schemas.microsoft.com/office/powerpoint/2010/main" val="737537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Ezekiel’s Commission (cont.)</a:t>
            </a:r>
            <a:endParaRPr lang="en-US" b="1"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b="1" dirty="0" err="1"/>
              <a:t>Ezek</a:t>
            </a:r>
            <a:r>
              <a:rPr lang="en-US" b="1" dirty="0"/>
              <a:t> 2:5  </a:t>
            </a:r>
            <a:r>
              <a:rPr lang="en-US" b="1" dirty="0" smtClean="0"/>
              <a:t>Whether </a:t>
            </a:r>
            <a:r>
              <a:rPr lang="en-US" b="1" dirty="0"/>
              <a:t>they listen or fail to </a:t>
            </a:r>
            <a:r>
              <a:rPr lang="en-US" b="1" dirty="0" smtClean="0"/>
              <a:t>listen….</a:t>
            </a:r>
          </a:p>
          <a:p>
            <a:pPr marL="114300" indent="0">
              <a:buNone/>
            </a:pPr>
            <a:endParaRPr lang="en-US" sz="1100" b="1" dirty="0"/>
          </a:p>
          <a:p>
            <a:pPr marL="114300" indent="0">
              <a:buNone/>
            </a:pPr>
            <a:r>
              <a:rPr lang="en-US" b="1" dirty="0"/>
              <a:t>v. 5  They knew a prophet had been among </a:t>
            </a:r>
            <a:r>
              <a:rPr lang="en-US" b="1" dirty="0" smtClean="0"/>
              <a:t>them….</a:t>
            </a:r>
          </a:p>
          <a:p>
            <a:pPr marL="114300" indent="0">
              <a:buNone/>
            </a:pPr>
            <a:endParaRPr lang="en-US" sz="1100" b="1" dirty="0"/>
          </a:p>
          <a:p>
            <a:pPr marL="114300" indent="0">
              <a:buNone/>
            </a:pPr>
            <a:r>
              <a:rPr lang="en-US" b="1" dirty="0" err="1"/>
              <a:t>Ezek</a:t>
            </a:r>
            <a:r>
              <a:rPr lang="en-US" b="1" dirty="0"/>
              <a:t> 2:8-3:3  Ezekiel eats the scroll.   </a:t>
            </a:r>
            <a:r>
              <a:rPr lang="en-US" b="1" dirty="0" smtClean="0"/>
              <a:t>To be God’s prophet we must:</a:t>
            </a:r>
          </a:p>
          <a:p>
            <a:pPr marL="114300" indent="0">
              <a:buNone/>
            </a:pPr>
            <a:r>
              <a:rPr lang="en-US" b="1" dirty="0" smtClean="0"/>
              <a:t>1. Have </a:t>
            </a:r>
            <a:r>
              <a:rPr lang="en-US" b="1" dirty="0"/>
              <a:t>a personal encounter with God (1:4f)   </a:t>
            </a:r>
            <a:endParaRPr lang="en-US" b="1" dirty="0" smtClean="0"/>
          </a:p>
          <a:p>
            <a:pPr marL="114300" indent="0">
              <a:buNone/>
            </a:pPr>
            <a:r>
              <a:rPr lang="en-US" b="1" dirty="0" smtClean="0"/>
              <a:t>2</a:t>
            </a:r>
            <a:r>
              <a:rPr lang="en-US" b="1" dirty="0"/>
              <a:t>. </a:t>
            </a:r>
            <a:r>
              <a:rPr lang="en-US" b="1" dirty="0" smtClean="0"/>
              <a:t>Digest </a:t>
            </a:r>
            <a:r>
              <a:rPr lang="en-US" b="1" dirty="0"/>
              <a:t>his </a:t>
            </a:r>
            <a:r>
              <a:rPr lang="en-US" b="1" dirty="0" smtClean="0"/>
              <a:t>Words    (Jeremiah </a:t>
            </a:r>
            <a:r>
              <a:rPr lang="en-US" b="1" dirty="0"/>
              <a:t>15:16,  Rev </a:t>
            </a:r>
            <a:r>
              <a:rPr lang="en-US" b="1" dirty="0" smtClean="0"/>
              <a:t>10:9-11)</a:t>
            </a:r>
          </a:p>
          <a:p>
            <a:pPr marL="114300" indent="0">
              <a:buNone/>
            </a:pPr>
            <a:endParaRPr lang="en-US" sz="1100" b="1" dirty="0"/>
          </a:p>
          <a:p>
            <a:pPr marL="114300" indent="0">
              <a:buNone/>
            </a:pPr>
            <a:r>
              <a:rPr lang="en-US" b="1" dirty="0" err="1"/>
              <a:t>Ezek</a:t>
            </a:r>
            <a:r>
              <a:rPr lang="en-US" b="1" dirty="0"/>
              <a:t> 3:4-9   </a:t>
            </a:r>
            <a:r>
              <a:rPr lang="en-US" b="1" dirty="0" smtClean="0"/>
              <a:t>They </a:t>
            </a:r>
            <a:r>
              <a:rPr lang="en-US" b="1" dirty="0"/>
              <a:t>have heard it all before.  They are very religious. </a:t>
            </a:r>
            <a:endParaRPr lang="en-US" b="1" dirty="0" smtClean="0"/>
          </a:p>
          <a:p>
            <a:pPr marL="114300" indent="0">
              <a:buNone/>
            </a:pPr>
            <a:endParaRPr lang="en-US" sz="1100" b="1" dirty="0"/>
          </a:p>
          <a:p>
            <a:pPr marL="114300" indent="0">
              <a:buNone/>
            </a:pPr>
            <a:r>
              <a:rPr lang="en-US" b="1" dirty="0"/>
              <a:t>3:8  God’s solution:   We need to be as hard and stubborn as they are.</a:t>
            </a:r>
          </a:p>
        </p:txBody>
      </p:sp>
    </p:spTree>
    <p:extLst>
      <p:ext uri="{BB962C8B-B14F-4D97-AF65-F5344CB8AC3E}">
        <p14:creationId xmlns:p14="http://schemas.microsoft.com/office/powerpoint/2010/main" val="12947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Prophets of the Exile</a:t>
            </a:r>
            <a:endParaRPr lang="en-US" b="1" dirty="0"/>
          </a:p>
        </p:txBody>
      </p:sp>
      <p:sp>
        <p:nvSpPr>
          <p:cNvPr id="3" name="Content Placeholder 2"/>
          <p:cNvSpPr>
            <a:spLocks noGrp="1"/>
          </p:cNvSpPr>
          <p:nvPr>
            <p:ph idx="1"/>
          </p:nvPr>
        </p:nvSpPr>
        <p:spPr>
          <a:xfrm>
            <a:off x="457200" y="1828800"/>
            <a:ext cx="8229600" cy="4297363"/>
          </a:xfrm>
        </p:spPr>
        <p:txBody>
          <a:bodyPr/>
          <a:lstStyle/>
          <a:p>
            <a:pPr marL="114300" indent="0">
              <a:buNone/>
            </a:pPr>
            <a:r>
              <a:rPr lang="en-US" b="1" dirty="0" smtClean="0"/>
              <a:t>Jeremiah 627-585 BC</a:t>
            </a:r>
          </a:p>
          <a:p>
            <a:pPr marL="114300" indent="0">
              <a:buNone/>
            </a:pPr>
            <a:endParaRPr lang="en-US" b="1" dirty="0" smtClean="0"/>
          </a:p>
          <a:p>
            <a:pPr marL="114300" indent="0">
              <a:buNone/>
            </a:pPr>
            <a:r>
              <a:rPr lang="en-US" b="1" dirty="0" smtClean="0"/>
              <a:t>Lamentations</a:t>
            </a:r>
          </a:p>
          <a:p>
            <a:pPr marL="114300" indent="0">
              <a:buNone/>
            </a:pPr>
            <a:endParaRPr lang="en-US" b="1" dirty="0"/>
          </a:p>
          <a:p>
            <a:pPr marL="114300" indent="0">
              <a:buNone/>
            </a:pPr>
            <a:r>
              <a:rPr lang="en-US" b="1" dirty="0" smtClean="0"/>
              <a:t>Ezekiel 593-570 BC</a:t>
            </a:r>
          </a:p>
          <a:p>
            <a:pPr marL="114300" indent="0">
              <a:buNone/>
            </a:pPr>
            <a:endParaRPr lang="en-US" b="1" dirty="0"/>
          </a:p>
          <a:p>
            <a:pPr marL="114300" indent="0">
              <a:buNone/>
            </a:pPr>
            <a:r>
              <a:rPr lang="en-US" b="1" dirty="0" smtClean="0"/>
              <a:t>Daniel 605-535 BC</a:t>
            </a:r>
          </a:p>
          <a:p>
            <a:pPr marL="114300" indent="0">
              <a:buNone/>
            </a:pPr>
            <a:endParaRPr lang="en-US" b="1" dirty="0"/>
          </a:p>
        </p:txBody>
      </p:sp>
    </p:spTree>
    <p:extLst>
      <p:ext uri="{BB962C8B-B14F-4D97-AF65-F5344CB8AC3E}">
        <p14:creationId xmlns:p14="http://schemas.microsoft.com/office/powerpoint/2010/main" val="203015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Ezekiel:  The Watchman of Israel</a:t>
            </a:r>
            <a:endParaRPr lang="en-US" sz="3200" b="1" dirty="0"/>
          </a:p>
        </p:txBody>
      </p:sp>
      <p:sp>
        <p:nvSpPr>
          <p:cNvPr id="3" name="Content Placeholder 2"/>
          <p:cNvSpPr>
            <a:spLocks noGrp="1"/>
          </p:cNvSpPr>
          <p:nvPr>
            <p:ph idx="1"/>
          </p:nvPr>
        </p:nvSpPr>
        <p:spPr/>
        <p:txBody>
          <a:bodyPr/>
          <a:lstStyle/>
          <a:p>
            <a:pPr marL="114300" indent="0">
              <a:buNone/>
            </a:pPr>
            <a:r>
              <a:rPr lang="en-US" b="1" dirty="0" smtClean="0"/>
              <a:t>Ezekiel 3:16-21  Ezekiel a watchman</a:t>
            </a:r>
          </a:p>
          <a:p>
            <a:pPr marL="114300" indent="0">
              <a:buNone/>
            </a:pPr>
            <a:endParaRPr lang="en-US" sz="800" b="1" dirty="0"/>
          </a:p>
          <a:p>
            <a:pPr marL="114300" indent="0">
              <a:buNone/>
            </a:pPr>
            <a:r>
              <a:rPr lang="en-US" b="1" dirty="0" smtClean="0"/>
              <a:t>Hosea 9:8  A lookout</a:t>
            </a:r>
          </a:p>
          <a:p>
            <a:pPr marL="114300" indent="0">
              <a:buNone/>
            </a:pPr>
            <a:endParaRPr lang="en-US" sz="800" b="1" dirty="0"/>
          </a:p>
          <a:p>
            <a:pPr marL="114300" indent="0">
              <a:buNone/>
            </a:pPr>
            <a:r>
              <a:rPr lang="en-US" b="1" dirty="0" smtClean="0"/>
              <a:t>God to Ezekiel: Start prophesying</a:t>
            </a:r>
          </a:p>
          <a:p>
            <a:pPr marL="114300" indent="0">
              <a:buNone/>
            </a:pPr>
            <a:endParaRPr lang="en-US" sz="800" b="1" dirty="0"/>
          </a:p>
          <a:p>
            <a:pPr marL="114300" indent="0">
              <a:buNone/>
            </a:pPr>
            <a:r>
              <a:rPr lang="en-US" b="1" dirty="0" smtClean="0"/>
              <a:t>Q:  Are you willing to be God’s watchman?</a:t>
            </a:r>
          </a:p>
          <a:p>
            <a:pPr marL="114300" indent="0">
              <a:buNone/>
            </a:pPr>
            <a:endParaRPr lang="en-US" sz="800" b="1" dirty="0"/>
          </a:p>
          <a:p>
            <a:pPr marL="114300" indent="0">
              <a:buNone/>
            </a:pPr>
            <a:r>
              <a:rPr lang="en-US" b="1" dirty="0" err="1"/>
              <a:t>Eph</a:t>
            </a:r>
            <a:r>
              <a:rPr lang="en-US" b="1" dirty="0"/>
              <a:t> 2:1-3 </a:t>
            </a:r>
            <a:r>
              <a:rPr lang="en-US" b="1" i="1" dirty="0"/>
              <a:t>and</a:t>
            </a:r>
            <a:r>
              <a:rPr lang="en-US" b="1" dirty="0"/>
              <a:t> </a:t>
            </a:r>
            <a:r>
              <a:rPr lang="en-US" b="1" dirty="0" err="1"/>
              <a:t>Eph</a:t>
            </a:r>
            <a:r>
              <a:rPr lang="en-US" b="1" dirty="0"/>
              <a:t> 2:4-10</a:t>
            </a:r>
            <a:r>
              <a:rPr lang="en-US" b="1" dirty="0" smtClean="0"/>
              <a:t>.</a:t>
            </a:r>
          </a:p>
          <a:p>
            <a:pPr marL="114300" indent="0">
              <a:buNone/>
            </a:pPr>
            <a:endParaRPr lang="en-US" sz="800" b="1" dirty="0"/>
          </a:p>
          <a:p>
            <a:pPr marL="114300" indent="0">
              <a:buNone/>
            </a:pPr>
            <a:r>
              <a:rPr lang="en-US" b="1" dirty="0"/>
              <a:t>v. 20  Does God put stumbling blocks in front of people?  Yes, he does.  2 </a:t>
            </a:r>
            <a:r>
              <a:rPr lang="en-US" b="1" dirty="0" err="1"/>
              <a:t>Thess</a:t>
            </a:r>
            <a:r>
              <a:rPr lang="en-US" b="1" dirty="0"/>
              <a:t> 2:11 </a:t>
            </a:r>
            <a:endParaRPr lang="en-US" b="1" dirty="0" smtClean="0"/>
          </a:p>
        </p:txBody>
      </p:sp>
    </p:spTree>
    <p:extLst>
      <p:ext uri="{BB962C8B-B14F-4D97-AF65-F5344CB8AC3E}">
        <p14:creationId xmlns:p14="http://schemas.microsoft.com/office/powerpoint/2010/main" val="174512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Ezekiel 4 &amp; 5</a:t>
            </a:r>
            <a:br>
              <a:rPr lang="en-US" b="1" dirty="0" smtClean="0"/>
            </a:br>
            <a:r>
              <a:rPr lang="en-US" b="1" dirty="0" smtClean="0"/>
              <a:t>Dramatic symbolism</a:t>
            </a:r>
            <a:endParaRPr lang="en-US" b="1" dirty="0"/>
          </a:p>
        </p:txBody>
      </p:sp>
      <p:sp>
        <p:nvSpPr>
          <p:cNvPr id="3" name="Content Placeholder 2"/>
          <p:cNvSpPr>
            <a:spLocks noGrp="1"/>
          </p:cNvSpPr>
          <p:nvPr>
            <p:ph idx="1"/>
          </p:nvPr>
        </p:nvSpPr>
        <p:spPr>
          <a:xfrm>
            <a:off x="457200" y="1752600"/>
            <a:ext cx="8229600" cy="4953000"/>
          </a:xfrm>
        </p:spPr>
        <p:txBody>
          <a:bodyPr>
            <a:normAutofit lnSpcReduction="10000"/>
          </a:bodyPr>
          <a:lstStyle/>
          <a:p>
            <a:pPr marL="114300" indent="0">
              <a:buNone/>
            </a:pPr>
            <a:r>
              <a:rPr lang="en-US" sz="2000" b="1" dirty="0" err="1" smtClean="0"/>
              <a:t>Ezek</a:t>
            </a:r>
            <a:r>
              <a:rPr lang="en-US" sz="2000" b="1" dirty="0" smtClean="0"/>
              <a:t> 4:1-3  Ezekiel acts out the siege of Jerusalem (588-586 BC)</a:t>
            </a:r>
          </a:p>
          <a:p>
            <a:pPr marL="114300" indent="0">
              <a:buNone/>
            </a:pPr>
            <a:r>
              <a:rPr lang="en-US" sz="2000" b="1" dirty="0"/>
              <a:t>	</a:t>
            </a:r>
            <a:r>
              <a:rPr lang="en-US" sz="2000" b="1" dirty="0" smtClean="0"/>
              <a:t>a. Draws the city</a:t>
            </a:r>
          </a:p>
          <a:p>
            <a:pPr marL="114300" indent="0">
              <a:buNone/>
            </a:pPr>
            <a:r>
              <a:rPr lang="en-US" sz="2000" b="1" dirty="0"/>
              <a:t>	</a:t>
            </a:r>
            <a:r>
              <a:rPr lang="en-US" sz="2000" b="1" dirty="0" smtClean="0"/>
              <a:t>b. Siege works: Babylon</a:t>
            </a:r>
          </a:p>
          <a:p>
            <a:pPr marL="114300" indent="0">
              <a:buNone/>
            </a:pPr>
            <a:r>
              <a:rPr lang="en-US" sz="2000" b="1" dirty="0"/>
              <a:t>	</a:t>
            </a:r>
            <a:r>
              <a:rPr lang="en-US" sz="2000" b="1" dirty="0" smtClean="0"/>
              <a:t>c. Iron pan   God is against Jerusalem and will not hear </a:t>
            </a:r>
          </a:p>
          <a:p>
            <a:pPr marL="114300" indent="0">
              <a:buNone/>
            </a:pPr>
            <a:r>
              <a:rPr lang="en-US" sz="2000" b="1" dirty="0"/>
              <a:t> </a:t>
            </a:r>
            <a:r>
              <a:rPr lang="en-US" sz="2000" b="1" dirty="0" smtClean="0"/>
              <a:t>               their prayers</a:t>
            </a:r>
          </a:p>
          <a:p>
            <a:pPr marL="114300" indent="0">
              <a:buNone/>
            </a:pPr>
            <a:endParaRPr lang="en-US" sz="2000" b="1" dirty="0"/>
          </a:p>
          <a:p>
            <a:pPr marL="114300" indent="0">
              <a:buNone/>
            </a:pPr>
            <a:r>
              <a:rPr lang="en-US" sz="2000" b="1" dirty="0" smtClean="0"/>
              <a:t>4:4-7   430 Days = 430 years = symbolically, length of captivity in                 Egypt</a:t>
            </a:r>
          </a:p>
          <a:p>
            <a:pPr marL="114300" indent="0">
              <a:buNone/>
            </a:pPr>
            <a:r>
              <a:rPr lang="en-US" sz="2000" b="1" dirty="0"/>
              <a:t>	</a:t>
            </a:r>
            <a:r>
              <a:rPr lang="en-US" sz="2000" b="1" dirty="0" smtClean="0"/>
              <a:t>390 days for sin of Ephraim/Samaria/Northern Kingdom</a:t>
            </a:r>
          </a:p>
          <a:p>
            <a:pPr marL="114300" indent="0">
              <a:buNone/>
            </a:pPr>
            <a:r>
              <a:rPr lang="en-US" sz="2000" b="1" dirty="0"/>
              <a:t>	</a:t>
            </a:r>
            <a:r>
              <a:rPr lang="en-US" sz="2000" b="1" dirty="0" smtClean="0"/>
              <a:t>40 days = 40 years of suffering for lack of faith (</a:t>
            </a:r>
            <a:r>
              <a:rPr lang="en-US" sz="2000" b="1" dirty="0" err="1" smtClean="0"/>
              <a:t>Heb</a:t>
            </a:r>
            <a:r>
              <a:rPr lang="en-US" sz="2000" b="1" dirty="0" smtClean="0"/>
              <a:t> 3:7-   .  .          4:2   (Numbers 14:26-35)</a:t>
            </a:r>
          </a:p>
          <a:p>
            <a:pPr marL="114300" indent="0">
              <a:buNone/>
            </a:pPr>
            <a:r>
              <a:rPr lang="en-US" sz="2000" b="1" dirty="0"/>
              <a:t>	</a:t>
            </a:r>
            <a:r>
              <a:rPr lang="en-US" sz="2000" b="1" dirty="0" smtClean="0"/>
              <a:t>v. 4  “bear their sin” = bear the consequences</a:t>
            </a:r>
          </a:p>
          <a:p>
            <a:pPr marL="114300" indent="0">
              <a:buNone/>
            </a:pPr>
            <a:r>
              <a:rPr lang="en-US" sz="2000" b="1" dirty="0" smtClean="0"/>
              <a:t>4:9-11  mixing and weighing grain = shortage of food during siege.</a:t>
            </a:r>
          </a:p>
          <a:p>
            <a:pPr marL="114300" indent="0">
              <a:buNone/>
            </a:pPr>
            <a:r>
              <a:rPr lang="en-US" sz="2000" b="1" dirty="0" smtClean="0"/>
              <a:t>4:12  cook over human dung = unclean during exile.</a:t>
            </a:r>
            <a:r>
              <a:rPr lang="en-US" sz="2000" b="1" dirty="0"/>
              <a:t>	</a:t>
            </a:r>
          </a:p>
        </p:txBody>
      </p:sp>
    </p:spTree>
    <p:extLst>
      <p:ext uri="{BB962C8B-B14F-4D97-AF65-F5344CB8AC3E}">
        <p14:creationId xmlns:p14="http://schemas.microsoft.com/office/powerpoint/2010/main" val="1618514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Ezekiel 5  Ezekiel gets a haircut</a:t>
            </a:r>
            <a:endParaRPr lang="en-US" b="1" dirty="0"/>
          </a:p>
        </p:txBody>
      </p:sp>
      <p:sp>
        <p:nvSpPr>
          <p:cNvPr id="3" name="Content Placeholder 2"/>
          <p:cNvSpPr>
            <a:spLocks noGrp="1"/>
          </p:cNvSpPr>
          <p:nvPr>
            <p:ph idx="1"/>
          </p:nvPr>
        </p:nvSpPr>
        <p:spPr/>
        <p:txBody>
          <a:bodyPr>
            <a:normAutofit/>
          </a:bodyPr>
          <a:lstStyle/>
          <a:p>
            <a:pPr marL="114300" indent="0">
              <a:buNone/>
            </a:pPr>
            <a:r>
              <a:rPr lang="en-US" sz="2000" b="1" dirty="0" smtClean="0"/>
              <a:t>A haircut:   The point: From those to whom much has been given, much will be expected.</a:t>
            </a:r>
          </a:p>
          <a:p>
            <a:pPr marL="114300" indent="0">
              <a:buNone/>
            </a:pPr>
            <a:endParaRPr lang="en-US" sz="800" b="1" dirty="0"/>
          </a:p>
          <a:p>
            <a:pPr marL="114300" indent="0">
              <a:buNone/>
            </a:pPr>
            <a:r>
              <a:rPr lang="en-US" sz="2000" b="1" dirty="0" smtClean="0"/>
              <a:t>Cutting off hair and beard a big deal for Jews.</a:t>
            </a:r>
          </a:p>
          <a:p>
            <a:pPr marL="114300" indent="0">
              <a:buNone/>
            </a:pPr>
            <a:endParaRPr lang="en-US" sz="800" b="1" dirty="0"/>
          </a:p>
          <a:p>
            <a:pPr marL="114300" indent="0">
              <a:buNone/>
            </a:pPr>
            <a:r>
              <a:rPr lang="en-US" sz="2000" b="1" dirty="0" smtClean="0"/>
              <a:t>v. 2  fire, sword and exile</a:t>
            </a:r>
          </a:p>
          <a:p>
            <a:pPr marL="114300" indent="0">
              <a:buNone/>
            </a:pPr>
            <a:endParaRPr lang="en-US" sz="800" b="1" dirty="0"/>
          </a:p>
          <a:p>
            <a:pPr marL="114300" indent="0">
              <a:buNone/>
            </a:pPr>
            <a:r>
              <a:rPr lang="en-US" sz="2000" b="1" dirty="0" smtClean="0"/>
              <a:t>v. 3  The remnant motif  (but even some of them will suffer v. 4)</a:t>
            </a:r>
          </a:p>
          <a:p>
            <a:pPr marL="114300" indent="0">
              <a:buNone/>
            </a:pPr>
            <a:endParaRPr lang="en-US" sz="800" b="1" dirty="0"/>
          </a:p>
          <a:p>
            <a:pPr marL="114300" indent="0">
              <a:buNone/>
            </a:pPr>
            <a:r>
              <a:rPr lang="en-US" sz="2000" b="1" dirty="0" smtClean="0"/>
              <a:t>v. 5 I have set you in the center of the nations.  Great responsibility.</a:t>
            </a:r>
          </a:p>
          <a:p>
            <a:pPr marL="114300" indent="0">
              <a:buNone/>
            </a:pPr>
            <a:endParaRPr lang="en-US" sz="800" b="1" dirty="0"/>
          </a:p>
          <a:p>
            <a:pPr marL="114300" indent="0">
              <a:buNone/>
            </a:pPr>
            <a:r>
              <a:rPr lang="en-US" sz="2000" b="1" dirty="0" smtClean="0"/>
              <a:t>v. 12  Judgment on Judah! (as prophesied </a:t>
            </a:r>
            <a:r>
              <a:rPr lang="en-US" sz="2000" b="1" dirty="0" err="1" smtClean="0"/>
              <a:t>Deut</a:t>
            </a:r>
            <a:r>
              <a:rPr lang="en-US" sz="2000" b="1" dirty="0" smtClean="0"/>
              <a:t> 28:53-57)</a:t>
            </a:r>
          </a:p>
          <a:p>
            <a:pPr marL="114300" indent="0">
              <a:buNone/>
            </a:pPr>
            <a:endParaRPr lang="en-US" sz="1000" b="1" dirty="0"/>
          </a:p>
          <a:p>
            <a:pPr marL="114300" indent="0">
              <a:buNone/>
            </a:pPr>
            <a:r>
              <a:rPr lang="en-US" sz="2000" b="1" dirty="0" smtClean="0"/>
              <a:t>v. 13  Comfort</a:t>
            </a:r>
            <a:endParaRPr lang="en-US" sz="2000" b="1" dirty="0"/>
          </a:p>
        </p:txBody>
      </p:sp>
    </p:spTree>
    <p:extLst>
      <p:ext uri="{BB962C8B-B14F-4D97-AF65-F5344CB8AC3E}">
        <p14:creationId xmlns:p14="http://schemas.microsoft.com/office/powerpoint/2010/main" val="2946918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Ezekiel 6 &amp; 7 Judgment on Judah</a:t>
            </a:r>
            <a:br>
              <a:rPr lang="en-US" sz="3200" b="1" dirty="0" smtClean="0"/>
            </a:br>
            <a:r>
              <a:rPr lang="en-US" sz="3200" b="1" dirty="0" smtClean="0"/>
              <a:t>(and a ray of hope)</a:t>
            </a:r>
            <a:endParaRPr lang="en-US" sz="3200" b="1" dirty="0"/>
          </a:p>
        </p:txBody>
      </p:sp>
      <p:sp>
        <p:nvSpPr>
          <p:cNvPr id="3" name="Content Placeholder 2"/>
          <p:cNvSpPr>
            <a:spLocks noGrp="1"/>
          </p:cNvSpPr>
          <p:nvPr>
            <p:ph idx="1"/>
          </p:nvPr>
        </p:nvSpPr>
        <p:spPr/>
        <p:txBody>
          <a:bodyPr>
            <a:normAutofit lnSpcReduction="10000"/>
          </a:bodyPr>
          <a:lstStyle/>
          <a:p>
            <a:pPr marL="114300" indent="0">
              <a:buNone/>
            </a:pPr>
            <a:r>
              <a:rPr lang="en-US" sz="2000" b="1" dirty="0" smtClean="0"/>
              <a:t>v. 2 Judgment on the Mountains, not just on Jerusalem.</a:t>
            </a:r>
          </a:p>
          <a:p>
            <a:pPr marL="114300" indent="0">
              <a:buNone/>
            </a:pPr>
            <a:endParaRPr lang="en-US" sz="800" b="1" dirty="0"/>
          </a:p>
          <a:p>
            <a:pPr marL="114300" indent="0">
              <a:buNone/>
            </a:pPr>
            <a:r>
              <a:rPr lang="en-US" sz="2000" b="1" dirty="0" smtClean="0"/>
              <a:t>v. 8  But a remnant will be saved.   (because they “loathe themselves for the evil they have done)</a:t>
            </a:r>
          </a:p>
          <a:p>
            <a:pPr marL="114300" indent="0">
              <a:buNone/>
            </a:pPr>
            <a:endParaRPr lang="en-US" sz="800" b="1" dirty="0"/>
          </a:p>
          <a:p>
            <a:pPr marL="114300" indent="0">
              <a:buNone/>
            </a:pPr>
            <a:r>
              <a:rPr lang="en-US" sz="2000" b="1" dirty="0" smtClean="0"/>
              <a:t>v. 10  An ominous passage.  “And you will know that I am the Lord” 72 times in Ezekiel.</a:t>
            </a:r>
          </a:p>
          <a:p>
            <a:pPr marL="114300" indent="0">
              <a:buNone/>
            </a:pPr>
            <a:endParaRPr lang="en-US" sz="800" b="1" dirty="0"/>
          </a:p>
          <a:p>
            <a:pPr marL="114300" indent="0">
              <a:buNone/>
            </a:pPr>
            <a:r>
              <a:rPr lang="en-US" sz="2000" b="1" dirty="0" smtClean="0"/>
              <a:t>Jeremiah 7  The end has come.  Too late to repent (</a:t>
            </a:r>
            <a:r>
              <a:rPr lang="en-US" sz="2000" b="1" dirty="0" err="1" smtClean="0"/>
              <a:t>Heb</a:t>
            </a:r>
            <a:r>
              <a:rPr lang="en-US" sz="2000" b="1" dirty="0" smtClean="0"/>
              <a:t> 6:4-6)</a:t>
            </a:r>
          </a:p>
          <a:p>
            <a:pPr marL="114300" indent="0">
              <a:buNone/>
            </a:pPr>
            <a:endParaRPr lang="en-US" sz="800" b="1" dirty="0"/>
          </a:p>
          <a:p>
            <a:pPr marL="114300" indent="0">
              <a:buNone/>
            </a:pPr>
            <a:r>
              <a:rPr lang="en-US" sz="2000" b="1" dirty="0" smtClean="0"/>
              <a:t>This is “the day of the Lord”  26 times in OT (Is 2:12-22, Is 13:6-13, Is 34:4,8-10, </a:t>
            </a:r>
            <a:r>
              <a:rPr lang="en-US" sz="2000" b="1" dirty="0" err="1" smtClean="0"/>
              <a:t>Jer</a:t>
            </a:r>
            <a:r>
              <a:rPr lang="en-US" sz="2000" b="1" dirty="0" smtClean="0"/>
              <a:t> 46:10, Joel 1:15, 2:11-17, 2:28-31, 3:9-14*, etc.)</a:t>
            </a:r>
          </a:p>
          <a:p>
            <a:pPr marL="114300" indent="0">
              <a:buNone/>
            </a:pPr>
            <a:endParaRPr lang="en-US" sz="2000" b="1" dirty="0"/>
          </a:p>
          <a:p>
            <a:pPr marL="114300" indent="0">
              <a:buNone/>
            </a:pPr>
            <a:r>
              <a:rPr lang="en-US" sz="2000" b="1" dirty="0" err="1" smtClean="0"/>
              <a:t>Ezek</a:t>
            </a:r>
            <a:r>
              <a:rPr lang="en-US" sz="2000" b="1" dirty="0" smtClean="0"/>
              <a:t> 7:4,9  We can reach the point that God shows no pity.   Amos 5:24  Let justice roll on like a river.</a:t>
            </a:r>
          </a:p>
          <a:p>
            <a:pPr marL="114300" indent="0">
              <a:buNone/>
            </a:pPr>
            <a:r>
              <a:rPr lang="en-US" sz="2000" b="1" dirty="0" smtClean="0"/>
              <a:t>v. 5 disaster!   v. 7 doom!!!</a:t>
            </a:r>
            <a:endParaRPr lang="en-US" sz="2000" b="1" dirty="0"/>
          </a:p>
        </p:txBody>
      </p:sp>
    </p:spTree>
    <p:extLst>
      <p:ext uri="{BB962C8B-B14F-4D97-AF65-F5344CB8AC3E}">
        <p14:creationId xmlns:p14="http://schemas.microsoft.com/office/powerpoint/2010/main" val="494238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Ezekiel 7  Cursed Money</a:t>
            </a:r>
            <a:endParaRPr lang="en-US" b="1" dirty="0"/>
          </a:p>
        </p:txBody>
      </p:sp>
      <p:sp>
        <p:nvSpPr>
          <p:cNvPr id="3" name="Content Placeholder 2"/>
          <p:cNvSpPr>
            <a:spLocks noGrp="1"/>
          </p:cNvSpPr>
          <p:nvPr>
            <p:ph idx="1"/>
          </p:nvPr>
        </p:nvSpPr>
        <p:spPr/>
        <p:txBody>
          <a:bodyPr/>
          <a:lstStyle/>
          <a:p>
            <a:pPr marL="114300" indent="0">
              <a:buNone/>
            </a:pPr>
            <a:r>
              <a:rPr lang="en-US" b="1" dirty="0" smtClean="0"/>
              <a:t>Ezekiel 7:19-22   They will throw their silver into the streets.    On the Day of Judgment, what the world holds to be valuable will be abominable.</a:t>
            </a:r>
          </a:p>
          <a:p>
            <a:pPr marL="114300" indent="0">
              <a:buNone/>
            </a:pPr>
            <a:endParaRPr lang="en-US" b="1" dirty="0" smtClean="0"/>
          </a:p>
          <a:p>
            <a:pPr marL="114300" indent="0">
              <a:buNone/>
            </a:pPr>
            <a:r>
              <a:rPr lang="en-US" b="1" dirty="0" smtClean="0"/>
              <a:t>Things you can buy        Things you cannot buy</a:t>
            </a:r>
          </a:p>
          <a:p>
            <a:pPr marL="114300" indent="0">
              <a:buNone/>
            </a:pPr>
            <a:r>
              <a:rPr lang="en-US" b="1" dirty="0" smtClean="0"/>
              <a:t>Medicine			health</a:t>
            </a:r>
          </a:p>
          <a:p>
            <a:pPr marL="114300" indent="0">
              <a:buNone/>
            </a:pPr>
            <a:r>
              <a:rPr lang="en-US" b="1" dirty="0" smtClean="0"/>
              <a:t>Books			knowledge of God, wisdom</a:t>
            </a:r>
          </a:p>
          <a:p>
            <a:pPr marL="114300" indent="0">
              <a:buNone/>
            </a:pPr>
            <a:r>
              <a:rPr lang="en-US" b="1" dirty="0" smtClean="0"/>
              <a:t>Position			favor with God</a:t>
            </a:r>
          </a:p>
          <a:p>
            <a:pPr marL="114300" indent="0">
              <a:buNone/>
            </a:pPr>
            <a:r>
              <a:rPr lang="en-US" b="1" dirty="0" smtClean="0"/>
              <a:t>Attention			love</a:t>
            </a:r>
            <a:endParaRPr lang="en-US" b="1" dirty="0"/>
          </a:p>
        </p:txBody>
      </p:sp>
    </p:spTree>
    <p:extLst>
      <p:ext uri="{BB962C8B-B14F-4D97-AF65-F5344CB8AC3E}">
        <p14:creationId xmlns:p14="http://schemas.microsoft.com/office/powerpoint/2010/main" val="30751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Ezekiel </a:t>
            </a:r>
            <a:r>
              <a:rPr lang="en-US" sz="2800" b="1" dirty="0" err="1" smtClean="0"/>
              <a:t>Ch</a:t>
            </a:r>
            <a:r>
              <a:rPr lang="en-US" sz="2800" b="1" dirty="0" smtClean="0"/>
              <a:t> 8-11 </a:t>
            </a:r>
            <a:br>
              <a:rPr lang="en-US" sz="2800" b="1" dirty="0" smtClean="0"/>
            </a:br>
            <a:r>
              <a:rPr lang="en-US" sz="2800" b="1" dirty="0" smtClean="0"/>
              <a:t>Necessity of destruction of Judah</a:t>
            </a:r>
            <a:endParaRPr lang="en-US" sz="2800" b="1" dirty="0"/>
          </a:p>
        </p:txBody>
      </p:sp>
      <p:sp>
        <p:nvSpPr>
          <p:cNvPr id="3" name="Content Placeholder 2"/>
          <p:cNvSpPr>
            <a:spLocks noGrp="1"/>
          </p:cNvSpPr>
          <p:nvPr>
            <p:ph idx="1"/>
          </p:nvPr>
        </p:nvSpPr>
        <p:spPr>
          <a:xfrm>
            <a:off x="457200" y="1752600"/>
            <a:ext cx="8229600" cy="4724400"/>
          </a:xfrm>
        </p:spPr>
        <p:txBody>
          <a:bodyPr>
            <a:normAutofit/>
          </a:bodyPr>
          <a:lstStyle/>
          <a:p>
            <a:pPr marL="114300" indent="0">
              <a:buNone/>
            </a:pPr>
            <a:r>
              <a:rPr lang="en-US" b="1" dirty="0" smtClean="0"/>
              <a:t>Ezekiel 8:1 6</a:t>
            </a:r>
            <a:r>
              <a:rPr lang="en-US" b="1" baseline="30000" dirty="0" smtClean="0"/>
              <a:t>th</a:t>
            </a:r>
            <a:r>
              <a:rPr lang="en-US" b="1" dirty="0" smtClean="0"/>
              <a:t> year 6</a:t>
            </a:r>
            <a:r>
              <a:rPr lang="en-US" b="1" baseline="30000" dirty="0" smtClean="0"/>
              <a:t>th</a:t>
            </a:r>
            <a:r>
              <a:rPr lang="en-US" b="1" dirty="0" smtClean="0"/>
              <a:t> month  now 31 years old.</a:t>
            </a:r>
          </a:p>
          <a:p>
            <a:pPr marL="114300" indent="0">
              <a:buNone/>
            </a:pPr>
            <a:endParaRPr lang="en-US" sz="800" b="1" dirty="0"/>
          </a:p>
          <a:p>
            <a:pPr marL="114300" indent="0">
              <a:buNone/>
            </a:pPr>
            <a:r>
              <a:rPr lang="en-US" b="1" dirty="0" smtClean="0"/>
              <a:t>Speaking to the elders.  v. 3 by the hair of my head. Ezekiel reluctant to prophesy.</a:t>
            </a:r>
          </a:p>
          <a:p>
            <a:pPr marL="114300" indent="0">
              <a:buNone/>
            </a:pPr>
            <a:r>
              <a:rPr lang="en-US" b="1" dirty="0" smtClean="0"/>
              <a:t>8:3 “idol of jealousy”  A statue to Ashtoreth?</a:t>
            </a:r>
          </a:p>
          <a:p>
            <a:pPr marL="114300" indent="0">
              <a:buNone/>
            </a:pPr>
            <a:r>
              <a:rPr lang="en-US" b="1" dirty="0" smtClean="0"/>
              <a:t>8:4  Note: God still occupies the temple.   But…</a:t>
            </a:r>
          </a:p>
          <a:p>
            <a:pPr marL="114300" indent="0">
              <a:buNone/>
            </a:pPr>
            <a:r>
              <a:rPr lang="en-US" b="1" dirty="0" smtClean="0"/>
              <a:t>8:6  Detestable things (</a:t>
            </a:r>
            <a:r>
              <a:rPr lang="en-US" b="1" dirty="0" err="1" smtClean="0"/>
              <a:t>Heb</a:t>
            </a:r>
            <a:r>
              <a:rPr lang="en-US" b="1" dirty="0" smtClean="0"/>
              <a:t> 10:26-31)</a:t>
            </a:r>
          </a:p>
          <a:p>
            <a:pPr marL="114300" indent="0">
              <a:buNone/>
            </a:pPr>
            <a:r>
              <a:rPr lang="en-US" b="1" dirty="0" smtClean="0"/>
              <a:t>8:7-13 Hidden idols</a:t>
            </a:r>
          </a:p>
          <a:p>
            <a:pPr marL="114300" indent="0">
              <a:buNone/>
            </a:pPr>
            <a:r>
              <a:rPr lang="en-US" b="1" dirty="0" smtClean="0"/>
              <a:t>8:14 Women</a:t>
            </a:r>
          </a:p>
          <a:p>
            <a:pPr marL="114300" indent="0">
              <a:buNone/>
            </a:pPr>
            <a:r>
              <a:rPr lang="en-US" b="1" dirty="0" smtClean="0"/>
              <a:t>8:15 priests</a:t>
            </a:r>
          </a:p>
          <a:p>
            <a:pPr marL="114300" indent="0">
              <a:buNone/>
            </a:pPr>
            <a:r>
              <a:rPr lang="en-US" b="1" dirty="0" smtClean="0"/>
              <a:t>8:18  even if they shout their prayers….</a:t>
            </a:r>
            <a:endParaRPr lang="en-US" b="1" dirty="0"/>
          </a:p>
        </p:txBody>
      </p:sp>
    </p:spTree>
    <p:extLst>
      <p:ext uri="{BB962C8B-B14F-4D97-AF65-F5344CB8AC3E}">
        <p14:creationId xmlns:p14="http://schemas.microsoft.com/office/powerpoint/2010/main" val="1872339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Ezekiel 9</a:t>
            </a:r>
            <a:endParaRPr lang="en-US" b="1" dirty="0"/>
          </a:p>
        </p:txBody>
      </p:sp>
      <p:sp>
        <p:nvSpPr>
          <p:cNvPr id="3" name="Content Placeholder 2"/>
          <p:cNvSpPr>
            <a:spLocks noGrp="1"/>
          </p:cNvSpPr>
          <p:nvPr>
            <p:ph idx="1"/>
          </p:nvPr>
        </p:nvSpPr>
        <p:spPr>
          <a:xfrm>
            <a:off x="457200" y="1951037"/>
            <a:ext cx="8229600" cy="4297363"/>
          </a:xfrm>
        </p:spPr>
        <p:txBody>
          <a:bodyPr>
            <a:normAutofit/>
          </a:bodyPr>
          <a:lstStyle/>
          <a:p>
            <a:pPr marL="114300" indent="0">
              <a:buNone/>
            </a:pPr>
            <a:r>
              <a:rPr lang="en-US" b="1" dirty="0" smtClean="0"/>
              <a:t>9:1 Executioners from North (Babylon?).</a:t>
            </a:r>
          </a:p>
          <a:p>
            <a:pPr marL="114300" indent="0">
              <a:buNone/>
            </a:pPr>
            <a:endParaRPr lang="en-US" sz="1000" b="1" dirty="0" smtClean="0"/>
          </a:p>
          <a:p>
            <a:pPr marL="114300" indent="0">
              <a:buNone/>
            </a:pPr>
            <a:r>
              <a:rPr lang="en-US" b="1" dirty="0" smtClean="0"/>
              <a:t>9:2 Put a mark on the foreheads of those who grieve and lament.  Rev 7:1-17   Mark = protect from eternal judgment. (note: not protected from temporal judgment  </a:t>
            </a:r>
            <a:r>
              <a:rPr lang="en-US" b="1" dirty="0" err="1" smtClean="0"/>
              <a:t>Ezek</a:t>
            </a:r>
            <a:r>
              <a:rPr lang="en-US" b="1" dirty="0" smtClean="0"/>
              <a:t> 21:3-4)</a:t>
            </a:r>
          </a:p>
          <a:p>
            <a:pPr marL="114300" indent="0">
              <a:buNone/>
            </a:pPr>
            <a:endParaRPr lang="en-US" sz="1200" b="1" dirty="0"/>
          </a:p>
          <a:p>
            <a:pPr marL="114300" indent="0">
              <a:buNone/>
            </a:pPr>
            <a:r>
              <a:rPr lang="en-US" b="1" dirty="0" smtClean="0"/>
              <a:t>For us, the mark is the Holy Spirit </a:t>
            </a:r>
            <a:r>
              <a:rPr lang="en-US" b="1" dirty="0" err="1" smtClean="0"/>
              <a:t>Eph</a:t>
            </a:r>
            <a:r>
              <a:rPr lang="en-US" b="1" dirty="0" smtClean="0"/>
              <a:t> 1:13-14.</a:t>
            </a:r>
          </a:p>
          <a:p>
            <a:pPr marL="114300" indent="0">
              <a:buNone/>
            </a:pPr>
            <a:endParaRPr lang="en-US" sz="1200" b="1" dirty="0"/>
          </a:p>
          <a:p>
            <a:pPr marL="114300" indent="0">
              <a:buNone/>
            </a:pPr>
            <a:r>
              <a:rPr lang="en-US" b="1" dirty="0" smtClean="0"/>
              <a:t>9:6 Begin with my sanctuary.  Judgment begins with the leaders.</a:t>
            </a:r>
            <a:endParaRPr lang="en-US" b="1" dirty="0"/>
          </a:p>
        </p:txBody>
      </p:sp>
    </p:spTree>
    <p:extLst>
      <p:ext uri="{BB962C8B-B14F-4D97-AF65-F5344CB8AC3E}">
        <p14:creationId xmlns:p14="http://schemas.microsoft.com/office/powerpoint/2010/main" val="883265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Ezekiel and Theodicy</a:t>
            </a:r>
            <a:endParaRPr lang="en-US" b="1" dirty="0"/>
          </a:p>
        </p:txBody>
      </p:sp>
      <p:sp>
        <p:nvSpPr>
          <p:cNvPr id="3" name="Content Placeholder 2"/>
          <p:cNvSpPr>
            <a:spLocks noGrp="1"/>
          </p:cNvSpPr>
          <p:nvPr>
            <p:ph idx="1"/>
          </p:nvPr>
        </p:nvSpPr>
        <p:spPr/>
        <p:txBody>
          <a:bodyPr>
            <a:normAutofit lnSpcReduction="10000"/>
          </a:bodyPr>
          <a:lstStyle/>
          <a:p>
            <a:pPr marL="114300" indent="0">
              <a:buNone/>
            </a:pPr>
            <a:r>
              <a:rPr lang="en-US" sz="2000" b="1" dirty="0" smtClean="0"/>
              <a:t>Ezekiel emphasized both judgment and grace.</a:t>
            </a:r>
          </a:p>
          <a:p>
            <a:pPr marL="114300" indent="0">
              <a:buNone/>
            </a:pPr>
            <a:endParaRPr lang="en-US" sz="1200" b="1" dirty="0"/>
          </a:p>
          <a:p>
            <a:pPr marL="114300" indent="0">
              <a:buNone/>
            </a:pPr>
            <a:r>
              <a:rPr lang="en-US" sz="2000" b="1" dirty="0" err="1" smtClean="0"/>
              <a:t>Ezek</a:t>
            </a:r>
            <a:r>
              <a:rPr lang="en-US" sz="2000" b="1" dirty="0" smtClean="0"/>
              <a:t> 9:1-6  Righteous are sealed from spiritual destruction</a:t>
            </a:r>
          </a:p>
          <a:p>
            <a:pPr marL="114300" indent="0">
              <a:buNone/>
            </a:pPr>
            <a:r>
              <a:rPr lang="en-US" sz="2000" b="1" dirty="0" err="1" smtClean="0"/>
              <a:t>Ezek</a:t>
            </a:r>
            <a:r>
              <a:rPr lang="en-US" sz="2000" b="1" dirty="0" smtClean="0"/>
              <a:t> 21:3-4   But righteous are not necessarily protected from the physical results of sin.</a:t>
            </a:r>
          </a:p>
          <a:p>
            <a:pPr marL="114300" indent="0">
              <a:buNone/>
            </a:pPr>
            <a:endParaRPr lang="en-US" sz="1200" b="1" dirty="0"/>
          </a:p>
          <a:p>
            <a:pPr marL="114300" indent="0">
              <a:buNone/>
            </a:pPr>
            <a:r>
              <a:rPr lang="en-US" sz="2000" b="1" dirty="0" smtClean="0"/>
              <a:t>Exodus 34:6 is worked out in Ezekiel  (</a:t>
            </a:r>
            <a:r>
              <a:rPr lang="en-US" sz="2000" b="1" dirty="0" err="1" smtClean="0"/>
              <a:t>Ezek</a:t>
            </a:r>
            <a:r>
              <a:rPr lang="en-US" sz="2000" b="1" dirty="0" smtClean="0"/>
              <a:t> 18:20, </a:t>
            </a:r>
            <a:r>
              <a:rPr lang="en-US" sz="2000" b="1" dirty="0" err="1" smtClean="0"/>
              <a:t>Jer</a:t>
            </a:r>
            <a:r>
              <a:rPr lang="en-US" sz="2000" b="1" dirty="0" smtClean="0"/>
              <a:t> 31:30)</a:t>
            </a:r>
          </a:p>
          <a:p>
            <a:pPr marL="114300" indent="0">
              <a:buNone/>
            </a:pPr>
            <a:endParaRPr lang="en-US" sz="1200" b="1" dirty="0"/>
          </a:p>
          <a:p>
            <a:pPr marL="114300" indent="0">
              <a:buNone/>
            </a:pPr>
            <a:r>
              <a:rPr lang="en-US" sz="2000" b="1" dirty="0" smtClean="0"/>
              <a:t>But </a:t>
            </a:r>
          </a:p>
          <a:p>
            <a:pPr marL="114300" indent="0">
              <a:buNone/>
            </a:pPr>
            <a:endParaRPr lang="en-US" sz="1200" b="1" dirty="0"/>
          </a:p>
          <a:p>
            <a:pPr marL="114300" indent="0">
              <a:buNone/>
            </a:pPr>
            <a:r>
              <a:rPr lang="en-US" sz="2000" b="1" dirty="0" smtClean="0"/>
              <a:t>Exodus 34:7 and </a:t>
            </a:r>
            <a:r>
              <a:rPr lang="en-US" sz="2000" b="1" dirty="0" err="1" smtClean="0"/>
              <a:t>Deut</a:t>
            </a:r>
            <a:r>
              <a:rPr lang="en-US" sz="2000" b="1" dirty="0" smtClean="0"/>
              <a:t> 5:9-10 are as well.</a:t>
            </a:r>
          </a:p>
          <a:p>
            <a:pPr marL="114300" indent="0">
              <a:buNone/>
            </a:pPr>
            <a:endParaRPr lang="en-US" sz="2000" b="1" dirty="0"/>
          </a:p>
          <a:p>
            <a:pPr marL="114300" indent="0">
              <a:buNone/>
            </a:pPr>
            <a:r>
              <a:rPr lang="en-US" sz="2000" b="1" dirty="0" smtClean="0"/>
              <a:t>When God shows patience (which he does massively), it is tempting to doubt his willingness to judge, but when God finally comes in judgment, it can cause us to doubt his mercy.</a:t>
            </a:r>
            <a:endParaRPr lang="en-US" sz="2000" b="1" dirty="0"/>
          </a:p>
        </p:txBody>
      </p:sp>
    </p:spTree>
    <p:extLst>
      <p:ext uri="{BB962C8B-B14F-4D97-AF65-F5344CB8AC3E}">
        <p14:creationId xmlns:p14="http://schemas.microsoft.com/office/powerpoint/2010/main" val="762945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Ezekiel 9 (cont.)</a:t>
            </a:r>
            <a:endParaRPr lang="en-US" b="1" dirty="0"/>
          </a:p>
        </p:txBody>
      </p:sp>
      <p:sp>
        <p:nvSpPr>
          <p:cNvPr id="3" name="Content Placeholder 2"/>
          <p:cNvSpPr>
            <a:spLocks noGrp="1"/>
          </p:cNvSpPr>
          <p:nvPr>
            <p:ph idx="1"/>
          </p:nvPr>
        </p:nvSpPr>
        <p:spPr/>
        <p:txBody>
          <a:bodyPr/>
          <a:lstStyle/>
          <a:p>
            <a:pPr marL="114300" indent="0">
              <a:buNone/>
            </a:pPr>
            <a:r>
              <a:rPr lang="en-US" b="1" dirty="0" err="1" smtClean="0"/>
              <a:t>Ezek</a:t>
            </a:r>
            <a:r>
              <a:rPr lang="en-US" b="1" dirty="0" smtClean="0"/>
              <a:t> 9:5  Kill without pity or compassion.  Whew!</a:t>
            </a:r>
          </a:p>
          <a:p>
            <a:pPr marL="114300" indent="0">
              <a:buNone/>
            </a:pPr>
            <a:endParaRPr lang="en-US" b="1" dirty="0"/>
          </a:p>
          <a:p>
            <a:pPr marL="114300" indent="0">
              <a:buNone/>
            </a:pPr>
            <a:r>
              <a:rPr lang="en-US" b="1" dirty="0" smtClean="0"/>
              <a:t>9:6  Begin at my sanctuary (1 Pet 4:17)</a:t>
            </a:r>
          </a:p>
          <a:p>
            <a:pPr marL="114300" indent="0">
              <a:buNone/>
            </a:pPr>
            <a:endParaRPr lang="en-US" b="1" dirty="0"/>
          </a:p>
          <a:p>
            <a:pPr marL="114300" indent="0">
              <a:buNone/>
            </a:pPr>
            <a:r>
              <a:rPr lang="en-US" b="1" dirty="0" smtClean="0"/>
              <a:t>9:9-10  They brought this on themselves</a:t>
            </a:r>
          </a:p>
          <a:p>
            <a:pPr marL="114300" indent="0">
              <a:buNone/>
            </a:pPr>
            <a:endParaRPr lang="en-US" b="1" dirty="0"/>
          </a:p>
          <a:p>
            <a:pPr marL="114300" indent="0">
              <a:buNone/>
            </a:pPr>
            <a:r>
              <a:rPr lang="en-US" b="1" dirty="0" smtClean="0"/>
              <a:t>9:11 It (God’s wrath) is accomplished!</a:t>
            </a:r>
            <a:endParaRPr lang="en-US" b="1" dirty="0"/>
          </a:p>
        </p:txBody>
      </p:sp>
    </p:spTree>
    <p:extLst>
      <p:ext uri="{BB962C8B-B14F-4D97-AF65-F5344CB8AC3E}">
        <p14:creationId xmlns:p14="http://schemas.microsoft.com/office/powerpoint/2010/main" val="3566014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Ezekiel 10,11  Necessity of Judgment</a:t>
            </a:r>
            <a:endParaRPr lang="en-US" sz="2800" b="1" dirty="0"/>
          </a:p>
        </p:txBody>
      </p:sp>
      <p:sp>
        <p:nvSpPr>
          <p:cNvPr id="3" name="Content Placeholder 2"/>
          <p:cNvSpPr>
            <a:spLocks noGrp="1"/>
          </p:cNvSpPr>
          <p:nvPr>
            <p:ph idx="1"/>
          </p:nvPr>
        </p:nvSpPr>
        <p:spPr/>
        <p:txBody>
          <a:bodyPr/>
          <a:lstStyle/>
          <a:p>
            <a:pPr marL="114300" indent="0">
              <a:buNone/>
            </a:pPr>
            <a:r>
              <a:rPr lang="en-US" b="1" dirty="0" err="1" smtClean="0"/>
              <a:t>Ezek</a:t>
            </a:r>
            <a:r>
              <a:rPr lang="en-US" b="1" dirty="0" smtClean="0"/>
              <a:t> 10:1  God on a sapphire (blue, royal) throne with his cherubim protecting his holiness.</a:t>
            </a:r>
          </a:p>
          <a:p>
            <a:pPr marL="114300" indent="0">
              <a:buNone/>
            </a:pPr>
            <a:endParaRPr lang="en-US" sz="1400" b="1" dirty="0"/>
          </a:p>
          <a:p>
            <a:pPr marL="114300" indent="0">
              <a:buNone/>
            </a:pPr>
            <a:r>
              <a:rPr lang="en-US" b="1" dirty="0" err="1" smtClean="0"/>
              <a:t>Ezek</a:t>
            </a:r>
            <a:r>
              <a:rPr lang="en-US" b="1" dirty="0" smtClean="0"/>
              <a:t> 10:2-8  The one who showed mercy in </a:t>
            </a:r>
            <a:r>
              <a:rPr lang="en-US" b="1" dirty="0" err="1" smtClean="0"/>
              <a:t>Ezek</a:t>
            </a:r>
            <a:r>
              <a:rPr lang="en-US" b="1" dirty="0" smtClean="0"/>
              <a:t> 9 is now exacting judgment.</a:t>
            </a:r>
          </a:p>
          <a:p>
            <a:pPr marL="114300" indent="0">
              <a:buNone/>
            </a:pPr>
            <a:endParaRPr lang="en-US" sz="1400" b="1" dirty="0"/>
          </a:p>
          <a:p>
            <a:pPr marL="114300" indent="0">
              <a:buNone/>
            </a:pPr>
            <a:r>
              <a:rPr lang="en-US" b="1" dirty="0" err="1" smtClean="0"/>
              <a:t>Ezek</a:t>
            </a:r>
            <a:r>
              <a:rPr lang="en-US" b="1" dirty="0" smtClean="0"/>
              <a:t> 10:9-17  Cherubim </a:t>
            </a:r>
            <a:r>
              <a:rPr lang="en-US" b="1" dirty="0" err="1" smtClean="0"/>
              <a:t>redescribed</a:t>
            </a:r>
            <a:endParaRPr lang="en-US" b="1" dirty="0" smtClean="0"/>
          </a:p>
          <a:p>
            <a:pPr marL="114300" indent="0">
              <a:buNone/>
            </a:pPr>
            <a:endParaRPr lang="en-US" sz="1400" b="1" dirty="0"/>
          </a:p>
          <a:p>
            <a:pPr marL="114300" indent="0">
              <a:buNone/>
            </a:pPr>
            <a:r>
              <a:rPr lang="en-US" b="1" dirty="0" err="1" smtClean="0"/>
              <a:t>Ezek</a:t>
            </a:r>
            <a:r>
              <a:rPr lang="en-US" b="1" dirty="0" smtClean="0"/>
              <a:t> 10:18  A momentous event.  The Lord departs from the temple in Jerusalem.  Judgment is around the corner.  Jerusalem is doomed.</a:t>
            </a:r>
            <a:endParaRPr lang="en-US" b="1" dirty="0"/>
          </a:p>
        </p:txBody>
      </p:sp>
    </p:spTree>
    <p:extLst>
      <p:ext uri="{BB962C8B-B14F-4D97-AF65-F5344CB8AC3E}">
        <p14:creationId xmlns:p14="http://schemas.microsoft.com/office/powerpoint/2010/main" val="67804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Ezekiel: Resources</a:t>
            </a:r>
            <a:endParaRPr lang="en-US" b="1" dirty="0"/>
          </a:p>
        </p:txBody>
      </p:sp>
      <p:sp>
        <p:nvSpPr>
          <p:cNvPr id="3" name="Content Placeholder 2"/>
          <p:cNvSpPr>
            <a:spLocks noGrp="1"/>
          </p:cNvSpPr>
          <p:nvPr>
            <p:ph idx="1"/>
          </p:nvPr>
        </p:nvSpPr>
        <p:spPr/>
        <p:txBody>
          <a:bodyPr/>
          <a:lstStyle/>
          <a:p>
            <a:pPr marL="114300" indent="0">
              <a:buNone/>
            </a:pPr>
            <a:r>
              <a:rPr lang="en-US" i="1" dirty="0" smtClean="0">
                <a:latin typeface="Times New Roman" panose="02020603050405020304" pitchFamily="18" charset="0"/>
                <a:cs typeface="Times New Roman" panose="02020603050405020304" pitchFamily="18" charset="0"/>
              </a:rPr>
              <a:t>The Book of Ezekiel</a:t>
            </a:r>
            <a:r>
              <a:rPr lang="en-US" dirty="0" smtClean="0">
                <a:latin typeface="Times New Roman" panose="02020603050405020304" pitchFamily="18" charset="0"/>
                <a:cs typeface="Times New Roman" panose="02020603050405020304" pitchFamily="18" charset="0"/>
              </a:rPr>
              <a:t> Jim </a:t>
            </a:r>
            <a:r>
              <a:rPr lang="en-US" dirty="0" err="1" smtClean="0">
                <a:latin typeface="Times New Roman" panose="02020603050405020304" pitchFamily="18" charset="0"/>
                <a:cs typeface="Times New Roman" panose="02020603050405020304" pitchFamily="18" charset="0"/>
              </a:rPr>
              <a:t>McGuiggan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Montex</a:t>
            </a:r>
            <a:r>
              <a:rPr lang="en-US" dirty="0" smtClean="0">
                <a:latin typeface="Times New Roman" panose="02020603050405020304" pitchFamily="18" charset="0"/>
                <a:cs typeface="Times New Roman" panose="02020603050405020304" pitchFamily="18" charset="0"/>
              </a:rPr>
              <a:t> Publishers</a:t>
            </a:r>
          </a:p>
          <a:p>
            <a:pPr marL="114300" indent="0">
              <a:buNone/>
            </a:pPr>
            <a:endParaRPr lang="en-US" i="1" dirty="0">
              <a:latin typeface="Times New Roman" panose="02020603050405020304" pitchFamily="18" charset="0"/>
              <a:cs typeface="Times New Roman" panose="02020603050405020304" pitchFamily="18" charset="0"/>
            </a:endParaRPr>
          </a:p>
          <a:p>
            <a:pPr marL="114300" indent="0">
              <a:buNone/>
            </a:pPr>
            <a:r>
              <a:rPr lang="en-US" i="1" dirty="0" smtClean="0">
                <a:latin typeface="Times New Roman" panose="02020603050405020304" pitchFamily="18" charset="0"/>
                <a:cs typeface="Times New Roman" panose="02020603050405020304" pitchFamily="18" charset="0"/>
              </a:rPr>
              <a:t>Ezekiel  </a:t>
            </a:r>
            <a:r>
              <a:rPr lang="en-US" dirty="0" smtClean="0">
                <a:latin typeface="Times New Roman" panose="02020603050405020304" pitchFamily="18" charset="0"/>
                <a:cs typeface="Times New Roman" panose="02020603050405020304" pitchFamily="18" charset="0"/>
              </a:rPr>
              <a:t> Iain M. </a:t>
            </a:r>
            <a:r>
              <a:rPr lang="en-US" dirty="0" err="1" smtClean="0">
                <a:latin typeface="Times New Roman" panose="02020603050405020304" pitchFamily="18" charset="0"/>
                <a:cs typeface="Times New Roman" panose="02020603050405020304" pitchFamily="18" charset="0"/>
              </a:rPr>
              <a:t>Duguid</a:t>
            </a:r>
            <a:r>
              <a:rPr lang="en-US" dirty="0" smtClean="0">
                <a:latin typeface="Times New Roman" panose="02020603050405020304" pitchFamily="18" charset="0"/>
                <a:cs typeface="Times New Roman" panose="02020603050405020304" pitchFamily="18" charset="0"/>
              </a:rPr>
              <a:t>     The NIV Application Commentary</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098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Ezekiel 11  Judgment on the Leaders of Judah</a:t>
            </a:r>
            <a:endParaRPr lang="en-US" sz="3200" b="1"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sz="2000" b="1" dirty="0" smtClean="0"/>
              <a:t>Remember, this is being said to the elders.</a:t>
            </a:r>
          </a:p>
          <a:p>
            <a:pPr marL="114300" indent="0">
              <a:buNone/>
            </a:pPr>
            <a:endParaRPr lang="en-US" sz="800" b="1" dirty="0"/>
          </a:p>
          <a:p>
            <a:pPr marL="114300" indent="0">
              <a:buNone/>
            </a:pPr>
            <a:r>
              <a:rPr lang="en-US" sz="2000" b="1" dirty="0" smtClean="0"/>
              <a:t>Their  sin?  </a:t>
            </a:r>
            <a:r>
              <a:rPr lang="en-US" sz="2000" b="1" dirty="0" err="1" smtClean="0"/>
              <a:t>Ezek</a:t>
            </a:r>
            <a:r>
              <a:rPr lang="en-US" sz="2000" b="1" dirty="0" smtClean="0"/>
              <a:t> 11:3  They say “peace, peace” when there is no peace.</a:t>
            </a:r>
          </a:p>
          <a:p>
            <a:pPr marL="114300" indent="0">
              <a:buNone/>
            </a:pPr>
            <a:endParaRPr lang="en-US" sz="800" b="1" dirty="0"/>
          </a:p>
          <a:p>
            <a:pPr marL="114300" indent="0">
              <a:buNone/>
            </a:pPr>
            <a:r>
              <a:rPr lang="en-US" sz="2000" b="1" dirty="0" err="1" smtClean="0"/>
              <a:t>Ezek</a:t>
            </a:r>
            <a:r>
              <a:rPr lang="en-US" sz="2000" b="1" dirty="0" smtClean="0"/>
              <a:t> 11:15  Peace, peace.</a:t>
            </a:r>
          </a:p>
          <a:p>
            <a:pPr marL="114300" indent="0">
              <a:buNone/>
            </a:pPr>
            <a:endParaRPr lang="en-US" sz="800" b="1" dirty="0"/>
          </a:p>
          <a:p>
            <a:pPr marL="114300" indent="0">
              <a:buNone/>
            </a:pPr>
            <a:r>
              <a:rPr lang="en-US" sz="2000" b="1" dirty="0" err="1" smtClean="0"/>
              <a:t>Ezek</a:t>
            </a:r>
            <a:r>
              <a:rPr lang="en-US" sz="2000" b="1" dirty="0" smtClean="0"/>
              <a:t> 11:7-11  The leaders will be killed outside Jerusalem.  This is exactly what happened.  2 Kings 25:1-7</a:t>
            </a:r>
          </a:p>
          <a:p>
            <a:pPr marL="114300" indent="0">
              <a:buNone/>
            </a:pPr>
            <a:endParaRPr lang="en-US" sz="800" b="1" dirty="0"/>
          </a:p>
          <a:p>
            <a:pPr marL="114300" indent="0">
              <a:buNone/>
            </a:pPr>
            <a:r>
              <a:rPr lang="en-US" sz="2000" b="1" dirty="0" err="1" smtClean="0"/>
              <a:t>Ezek</a:t>
            </a:r>
            <a:r>
              <a:rPr lang="en-US" sz="2000" b="1" dirty="0" smtClean="0"/>
              <a:t> 11:18-19  A hopeful promise for those of the remnant. (parallel: </a:t>
            </a:r>
            <a:r>
              <a:rPr lang="en-US" sz="2000" b="1" dirty="0" err="1" smtClean="0"/>
              <a:t>Ezek</a:t>
            </a:r>
            <a:r>
              <a:rPr lang="en-US" sz="2000" b="1" dirty="0" smtClean="0"/>
              <a:t> 36:24-30)</a:t>
            </a:r>
          </a:p>
          <a:p>
            <a:pPr marL="114300" indent="0">
              <a:buNone/>
            </a:pPr>
            <a:endParaRPr lang="en-US" sz="900" b="1" dirty="0"/>
          </a:p>
          <a:p>
            <a:pPr marL="114300" indent="0">
              <a:buNone/>
            </a:pPr>
            <a:r>
              <a:rPr lang="en-US" sz="2000" b="1" dirty="0" smtClean="0"/>
              <a:t>11:23 The end of the road (so much for the P in TULIP)</a:t>
            </a:r>
          </a:p>
          <a:p>
            <a:pPr marL="114300" indent="0">
              <a:buNone/>
            </a:pPr>
            <a:endParaRPr lang="en-US" sz="900" b="1" dirty="0"/>
          </a:p>
          <a:p>
            <a:pPr marL="114300" indent="0">
              <a:buNone/>
            </a:pPr>
            <a:r>
              <a:rPr lang="en-US" sz="2000" b="1" dirty="0" smtClean="0"/>
              <a:t>God goes to Mt. of Olives.  An interesting foreshadow.</a:t>
            </a:r>
          </a:p>
          <a:p>
            <a:pPr marL="114300" indent="0">
              <a:buNone/>
            </a:pPr>
            <a:endParaRPr lang="en-US" sz="900" b="1" dirty="0"/>
          </a:p>
          <a:p>
            <a:pPr marL="114300" indent="0">
              <a:buNone/>
            </a:pPr>
            <a:r>
              <a:rPr lang="en-US" sz="2000" b="1" dirty="0" smtClean="0"/>
              <a:t>11:24-25  Ezekiel has an unenviable job:  tell the leaders.</a:t>
            </a:r>
            <a:endParaRPr lang="en-US" sz="2000" b="1" dirty="0"/>
          </a:p>
        </p:txBody>
      </p:sp>
    </p:spTree>
    <p:extLst>
      <p:ext uri="{BB962C8B-B14F-4D97-AF65-F5344CB8AC3E}">
        <p14:creationId xmlns:p14="http://schemas.microsoft.com/office/powerpoint/2010/main" val="3828258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Ezekiel 12   Acting out the destruction of Jerusalem</a:t>
            </a:r>
            <a:endParaRPr lang="en-US" sz="3200" b="1"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sz="2000" b="1" dirty="0" smtClean="0"/>
              <a:t>12:3  Son of man, pack your bags…   A visual prophecy.   Hopefully we, like Ezekiel, have packed our bags (</a:t>
            </a:r>
            <a:r>
              <a:rPr lang="en-US" sz="2000" b="1" dirty="0" err="1" smtClean="0"/>
              <a:t>Heb</a:t>
            </a:r>
            <a:r>
              <a:rPr lang="en-US" sz="2000" b="1" dirty="0" smtClean="0"/>
              <a:t> 11:13f)</a:t>
            </a:r>
          </a:p>
          <a:p>
            <a:pPr marL="114300" indent="0">
              <a:buNone/>
            </a:pPr>
            <a:endParaRPr lang="en-US" sz="800" b="1" dirty="0"/>
          </a:p>
          <a:p>
            <a:pPr marL="114300" indent="0">
              <a:buNone/>
            </a:pPr>
            <a:r>
              <a:rPr lang="en-US" sz="2000" b="1" dirty="0" smtClean="0"/>
              <a:t>12:5-10  A prophecy about Zedekiah.    Dig through wall (v. 5)  Cover your face (v. 6)  At night (v. 7).   Zedekiah (v. 10-14)</a:t>
            </a:r>
          </a:p>
          <a:p>
            <a:pPr marL="114300" indent="0">
              <a:buNone/>
            </a:pPr>
            <a:endParaRPr lang="en-US" sz="800" b="1" dirty="0"/>
          </a:p>
          <a:p>
            <a:pPr marL="114300" indent="0">
              <a:buNone/>
            </a:pPr>
            <a:r>
              <a:rPr lang="en-US" sz="2000" b="1" dirty="0" smtClean="0"/>
              <a:t>All fulfilled in detail.  Jeremiah 52:4-11, 2 Kings 25:1-7  Ezekiel is a prophet!</a:t>
            </a:r>
          </a:p>
          <a:p>
            <a:pPr marL="114300" indent="0">
              <a:buNone/>
            </a:pPr>
            <a:endParaRPr lang="en-US" sz="800" b="1" dirty="0"/>
          </a:p>
          <a:p>
            <a:pPr marL="114300" indent="0">
              <a:buNone/>
            </a:pPr>
            <a:r>
              <a:rPr lang="en-US" sz="2000" b="1" dirty="0" smtClean="0"/>
              <a:t>12:16  But I will spare a remnant.</a:t>
            </a:r>
          </a:p>
          <a:p>
            <a:pPr marL="114300" indent="0">
              <a:buNone/>
            </a:pPr>
            <a:endParaRPr lang="en-US" sz="800" b="1" dirty="0"/>
          </a:p>
          <a:p>
            <a:pPr marL="114300" indent="0">
              <a:buNone/>
            </a:pPr>
            <a:r>
              <a:rPr lang="en-US" sz="2000" b="1" dirty="0" smtClean="0"/>
              <a:t>12:17-20  A second visual prophecy.  Trembling.</a:t>
            </a:r>
          </a:p>
          <a:p>
            <a:pPr marL="114300" indent="0">
              <a:buNone/>
            </a:pPr>
            <a:endParaRPr lang="en-US" sz="900" b="1" dirty="0"/>
          </a:p>
          <a:p>
            <a:pPr marL="114300" indent="0">
              <a:buNone/>
            </a:pPr>
            <a:r>
              <a:rPr lang="en-US" sz="2000" b="1" dirty="0" smtClean="0"/>
              <a:t>12:21, 27  Every vision fails, It is the distant future.  Don’t worry, be happy.  (2 Peter 3:3-7).</a:t>
            </a:r>
          </a:p>
          <a:p>
            <a:pPr marL="114300" indent="0">
              <a:buNone/>
            </a:pPr>
            <a:endParaRPr lang="en-US" sz="900" b="1" dirty="0"/>
          </a:p>
          <a:p>
            <a:pPr marL="114300" indent="0">
              <a:buNone/>
            </a:pPr>
            <a:r>
              <a:rPr lang="en-US" sz="2000" b="1" dirty="0" smtClean="0"/>
              <a:t>12:28  God replies:  No more delay!</a:t>
            </a:r>
            <a:endParaRPr lang="en-US" sz="2000" b="1" dirty="0"/>
          </a:p>
        </p:txBody>
      </p:sp>
    </p:spTree>
    <p:extLst>
      <p:ext uri="{BB962C8B-B14F-4D97-AF65-F5344CB8AC3E}">
        <p14:creationId xmlns:p14="http://schemas.microsoft.com/office/powerpoint/2010/main" val="988578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Ezekiel 13  False Prophets Condemned</a:t>
            </a:r>
            <a:endParaRPr lang="en-US" sz="2800" b="1" dirty="0"/>
          </a:p>
        </p:txBody>
      </p:sp>
      <p:sp>
        <p:nvSpPr>
          <p:cNvPr id="3" name="Content Placeholder 2"/>
          <p:cNvSpPr>
            <a:spLocks noGrp="1"/>
          </p:cNvSpPr>
          <p:nvPr>
            <p:ph idx="1"/>
          </p:nvPr>
        </p:nvSpPr>
        <p:spPr/>
        <p:txBody>
          <a:bodyPr>
            <a:normAutofit lnSpcReduction="10000"/>
          </a:bodyPr>
          <a:lstStyle/>
          <a:p>
            <a:pPr marL="114300" indent="0">
              <a:buNone/>
            </a:pPr>
            <a:r>
              <a:rPr lang="en-US" b="1" dirty="0" err="1" smtClean="0"/>
              <a:t>Ezek</a:t>
            </a:r>
            <a:r>
              <a:rPr lang="en-US" b="1" dirty="0" smtClean="0"/>
              <a:t> 13:10  False prophet’s message:  Peace, peace.  Flimsy walls against sin.</a:t>
            </a:r>
          </a:p>
          <a:p>
            <a:pPr marL="114300" indent="0">
              <a:buNone/>
            </a:pPr>
            <a:endParaRPr lang="en-US" sz="1300" b="1" dirty="0"/>
          </a:p>
          <a:p>
            <a:pPr marL="114300" indent="0">
              <a:buNone/>
            </a:pPr>
            <a:r>
              <a:rPr lang="en-US" b="1" dirty="0" smtClean="0"/>
              <a:t>Ezek13:11  When I come, your whitewashed walls will be revealed for what they are!</a:t>
            </a:r>
          </a:p>
          <a:p>
            <a:pPr marL="114300" indent="0">
              <a:buNone/>
            </a:pPr>
            <a:endParaRPr lang="en-US" sz="1300" b="1" dirty="0"/>
          </a:p>
          <a:p>
            <a:pPr marL="114300" indent="0">
              <a:buNone/>
            </a:pPr>
            <a:r>
              <a:rPr lang="en-US" b="1" dirty="0" smtClean="0"/>
              <a:t>Ezek13:15-16  Let us not be like them!</a:t>
            </a:r>
          </a:p>
          <a:p>
            <a:pPr marL="114300" indent="0">
              <a:buNone/>
            </a:pPr>
            <a:endParaRPr lang="en-US" b="1" dirty="0"/>
          </a:p>
          <a:p>
            <a:pPr marL="114300" indent="0">
              <a:buNone/>
            </a:pPr>
            <a:r>
              <a:rPr lang="en-US" b="1" dirty="0" smtClean="0"/>
              <a:t>13:17f Prophetesses as well.</a:t>
            </a:r>
          </a:p>
          <a:p>
            <a:pPr marL="114300" indent="0">
              <a:buNone/>
            </a:pPr>
            <a:endParaRPr lang="en-US" sz="1200" b="1" dirty="0"/>
          </a:p>
          <a:p>
            <a:pPr marL="114300" indent="0">
              <a:buNone/>
            </a:pPr>
            <a:r>
              <a:rPr lang="en-US" b="1" dirty="0" smtClean="0"/>
              <a:t>13:22   They dishearten the righteous and give heart to the unrighteous.</a:t>
            </a:r>
            <a:endParaRPr lang="en-US" b="1" dirty="0"/>
          </a:p>
        </p:txBody>
      </p:sp>
    </p:spTree>
    <p:extLst>
      <p:ext uri="{BB962C8B-B14F-4D97-AF65-F5344CB8AC3E}">
        <p14:creationId xmlns:p14="http://schemas.microsoft.com/office/powerpoint/2010/main" val="2637003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Ezekiel 14 Idols in the heart</a:t>
            </a:r>
            <a:endParaRPr lang="en-US" sz="3200" b="1" dirty="0"/>
          </a:p>
        </p:txBody>
      </p:sp>
      <p:sp>
        <p:nvSpPr>
          <p:cNvPr id="3" name="Content Placeholder 2"/>
          <p:cNvSpPr>
            <a:spLocks noGrp="1"/>
          </p:cNvSpPr>
          <p:nvPr>
            <p:ph idx="1"/>
          </p:nvPr>
        </p:nvSpPr>
        <p:spPr/>
        <p:txBody>
          <a:bodyPr>
            <a:normAutofit/>
          </a:bodyPr>
          <a:lstStyle/>
          <a:p>
            <a:pPr marL="114300" indent="0">
              <a:buNone/>
            </a:pPr>
            <a:r>
              <a:rPr lang="en-US" sz="2000" b="1" dirty="0" err="1" smtClean="0"/>
              <a:t>Ezek</a:t>
            </a:r>
            <a:r>
              <a:rPr lang="en-US" sz="2000" b="1" dirty="0" smtClean="0"/>
              <a:t> 14:2  Elders have outward but not inward righteousness.</a:t>
            </a:r>
          </a:p>
          <a:p>
            <a:pPr marL="114300" indent="0">
              <a:buNone/>
            </a:pPr>
            <a:endParaRPr lang="en-US" sz="1600" b="1" dirty="0"/>
          </a:p>
          <a:p>
            <a:pPr marL="114300" indent="0">
              <a:buNone/>
            </a:pPr>
            <a:r>
              <a:rPr lang="en-US" sz="2000" b="1" dirty="0" err="1" smtClean="0"/>
              <a:t>Ezek</a:t>
            </a:r>
            <a:r>
              <a:rPr lang="en-US" sz="2000" b="1" dirty="0" smtClean="0"/>
              <a:t> 14:3,4,7   Stumbling blocks before their faces.  Looking at worldly things (entertainment, pornography, materialism)</a:t>
            </a:r>
          </a:p>
          <a:p>
            <a:pPr marL="114300" indent="0">
              <a:buNone/>
            </a:pPr>
            <a:endParaRPr lang="en-US" sz="1600" b="1" dirty="0"/>
          </a:p>
          <a:p>
            <a:pPr marL="114300" indent="0">
              <a:buNone/>
            </a:pPr>
            <a:r>
              <a:rPr lang="en-US" sz="2000" b="1" dirty="0" smtClean="0"/>
              <a:t>14:9-11  God allows false prophets to test our hearts and as a lesson.   (</a:t>
            </a:r>
            <a:r>
              <a:rPr lang="en-US" sz="2000" b="1" dirty="0" err="1" smtClean="0"/>
              <a:t>Deut</a:t>
            </a:r>
            <a:r>
              <a:rPr lang="en-US" sz="2000" b="1" dirty="0" smtClean="0"/>
              <a:t> 13:1-5)</a:t>
            </a:r>
          </a:p>
          <a:p>
            <a:pPr marL="114300" indent="0">
              <a:buNone/>
            </a:pPr>
            <a:endParaRPr lang="en-US" sz="1600" b="1" dirty="0"/>
          </a:p>
          <a:p>
            <a:pPr marL="114300" indent="0">
              <a:buNone/>
            </a:pPr>
            <a:r>
              <a:rPr lang="en-US" sz="2000" b="1" dirty="0" smtClean="0"/>
              <a:t>14:13-14  I have decided.  Even Noah, Daniel and Job could not change my mind!   (parallel:  </a:t>
            </a:r>
            <a:r>
              <a:rPr lang="en-US" sz="2000" b="1" dirty="0" err="1" smtClean="0"/>
              <a:t>Jer</a:t>
            </a:r>
            <a:r>
              <a:rPr lang="en-US" sz="2000" b="1" dirty="0" smtClean="0"/>
              <a:t> 15:1-2)</a:t>
            </a:r>
          </a:p>
          <a:p>
            <a:pPr marL="114300" indent="0">
              <a:buNone/>
            </a:pPr>
            <a:endParaRPr lang="en-US" sz="1600" b="1" dirty="0"/>
          </a:p>
          <a:p>
            <a:pPr marL="114300" indent="0">
              <a:buNone/>
            </a:pPr>
            <a:r>
              <a:rPr lang="en-US" sz="2000" b="1" dirty="0" smtClean="0"/>
              <a:t>14:22-23  Ezekiel consoled.  God is compassionate but not sentimental.</a:t>
            </a:r>
            <a:endParaRPr lang="en-US" sz="2000" b="1" dirty="0"/>
          </a:p>
        </p:txBody>
      </p:sp>
    </p:spTree>
    <p:extLst>
      <p:ext uri="{BB962C8B-B14F-4D97-AF65-F5344CB8AC3E}">
        <p14:creationId xmlns:p14="http://schemas.microsoft.com/office/powerpoint/2010/main" val="1320600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Ezekiel 15  The useless vine</a:t>
            </a:r>
            <a:endParaRPr lang="en-US" sz="3200" b="1" dirty="0"/>
          </a:p>
        </p:txBody>
      </p:sp>
      <p:sp>
        <p:nvSpPr>
          <p:cNvPr id="3" name="Content Placeholder 2"/>
          <p:cNvSpPr>
            <a:spLocks noGrp="1"/>
          </p:cNvSpPr>
          <p:nvPr>
            <p:ph idx="1"/>
          </p:nvPr>
        </p:nvSpPr>
        <p:spPr/>
        <p:txBody>
          <a:bodyPr/>
          <a:lstStyle/>
          <a:p>
            <a:pPr marL="114300" indent="0">
              <a:buNone/>
            </a:pPr>
            <a:r>
              <a:rPr lang="en-US" b="1" dirty="0" smtClean="0"/>
              <a:t>What good is a vine if it bears no fruit?</a:t>
            </a:r>
          </a:p>
          <a:p>
            <a:pPr marL="114300" indent="0">
              <a:buNone/>
            </a:pPr>
            <a:endParaRPr lang="en-US" b="1" dirty="0"/>
          </a:p>
          <a:p>
            <a:pPr marL="114300" indent="0">
              <a:buNone/>
            </a:pPr>
            <a:r>
              <a:rPr lang="en-US" b="1" dirty="0" smtClean="0"/>
              <a:t>Even less the trimmings of the vine.  Their only use is as fuel for the fire.</a:t>
            </a:r>
          </a:p>
          <a:p>
            <a:pPr marL="114300" indent="0">
              <a:buNone/>
            </a:pPr>
            <a:endParaRPr lang="en-US" b="1" dirty="0"/>
          </a:p>
          <a:p>
            <a:pPr marL="114300" indent="0">
              <a:buNone/>
            </a:pPr>
            <a:r>
              <a:rPr lang="en-US" b="1" dirty="0" err="1" smtClean="0"/>
              <a:t>Ezek</a:t>
            </a:r>
            <a:r>
              <a:rPr lang="en-US" b="1" dirty="0" smtClean="0"/>
              <a:t> 15:7  Even if the people have emerged from the fire (605, 597 BC), they will still be consumed by fire.</a:t>
            </a:r>
            <a:endParaRPr lang="en-US" b="1" dirty="0"/>
          </a:p>
          <a:p>
            <a:pPr marL="114300" indent="0">
              <a:buNone/>
            </a:pPr>
            <a:endParaRPr lang="en-US" b="1" dirty="0"/>
          </a:p>
        </p:txBody>
      </p:sp>
    </p:spTree>
    <p:extLst>
      <p:ext uri="{BB962C8B-B14F-4D97-AF65-F5344CB8AC3E}">
        <p14:creationId xmlns:p14="http://schemas.microsoft.com/office/powerpoint/2010/main" val="665123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Ezekiel 16   Shameful history</a:t>
            </a:r>
            <a:endParaRPr lang="en-US" sz="3200" b="1"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sz="2000" b="1" dirty="0" err="1" smtClean="0"/>
              <a:t>Ezek</a:t>
            </a:r>
            <a:r>
              <a:rPr lang="en-US" sz="2000" b="1" dirty="0" smtClean="0"/>
              <a:t> 16:1  What to do about sin?  Confront it!</a:t>
            </a:r>
          </a:p>
          <a:p>
            <a:pPr marL="114300" indent="0">
              <a:buNone/>
            </a:pPr>
            <a:endParaRPr lang="en-US" sz="800" b="1" dirty="0"/>
          </a:p>
          <a:p>
            <a:pPr marL="114300" indent="0">
              <a:buNone/>
            </a:pPr>
            <a:r>
              <a:rPr lang="en-US" sz="2000" b="1" dirty="0" smtClean="0"/>
              <a:t>16:2-5  You were the lowest of the low.</a:t>
            </a:r>
          </a:p>
          <a:p>
            <a:pPr marL="114300" indent="0">
              <a:buNone/>
            </a:pPr>
            <a:endParaRPr lang="en-US" sz="800" b="1" dirty="0"/>
          </a:p>
          <a:p>
            <a:pPr marL="114300" indent="0">
              <a:buNone/>
            </a:pPr>
            <a:r>
              <a:rPr lang="en-US" sz="2000" b="1" dirty="0" smtClean="0"/>
              <a:t>16:6-7  Yet I chose you.</a:t>
            </a:r>
          </a:p>
          <a:p>
            <a:pPr marL="114300" indent="0">
              <a:buNone/>
            </a:pPr>
            <a:endParaRPr lang="en-US" sz="800" b="1" dirty="0"/>
          </a:p>
          <a:p>
            <a:pPr marL="114300" indent="0">
              <a:buNone/>
            </a:pPr>
            <a:r>
              <a:rPr lang="en-US" sz="2000" b="1" dirty="0" smtClean="0"/>
              <a:t>16:8-14  I even entered an intimate relationship with you (Mosaic covenant).</a:t>
            </a:r>
          </a:p>
          <a:p>
            <a:pPr marL="114300" indent="0">
              <a:buNone/>
            </a:pPr>
            <a:endParaRPr lang="en-US" sz="800" b="1" dirty="0"/>
          </a:p>
          <a:p>
            <a:pPr marL="114300" indent="0">
              <a:buNone/>
            </a:pPr>
            <a:r>
              <a:rPr lang="en-US" sz="2000" b="1" dirty="0" smtClean="0"/>
              <a:t>16:15-34  But you trusted in self and made yourself a prostitute with Egypt, Philistia, Assyria and Babylon.</a:t>
            </a:r>
          </a:p>
          <a:p>
            <a:pPr marL="114300" indent="0">
              <a:buNone/>
            </a:pPr>
            <a:endParaRPr lang="en-US" sz="900" b="1" dirty="0"/>
          </a:p>
          <a:p>
            <a:pPr marL="114300" indent="0">
              <a:buNone/>
            </a:pPr>
            <a:r>
              <a:rPr lang="en-US" sz="2000" b="1" dirty="0" smtClean="0"/>
              <a:t>16:35-41  Therefore you will be destroyed.</a:t>
            </a:r>
          </a:p>
          <a:p>
            <a:pPr marL="114300" indent="0">
              <a:buNone/>
            </a:pPr>
            <a:endParaRPr lang="en-US" sz="900" b="1" dirty="0"/>
          </a:p>
          <a:p>
            <a:pPr marL="114300" indent="0">
              <a:buNone/>
            </a:pPr>
            <a:r>
              <a:rPr lang="en-US" sz="2000" b="1" dirty="0" smtClean="0"/>
              <a:t>16:43  The antidote:  Remember the days of your youth.</a:t>
            </a:r>
          </a:p>
          <a:p>
            <a:pPr marL="114300" indent="0">
              <a:buNone/>
            </a:pPr>
            <a:endParaRPr lang="en-US" sz="900" b="1" dirty="0"/>
          </a:p>
          <a:p>
            <a:pPr marL="114300" indent="0">
              <a:buNone/>
            </a:pPr>
            <a:r>
              <a:rPr lang="en-US" sz="2000" b="1" dirty="0" smtClean="0"/>
              <a:t>16:60-62  Great news!!!  I will remember the first covenant and will make a new covenant with you.  (Hosea </a:t>
            </a:r>
            <a:r>
              <a:rPr lang="en-US" sz="2000" b="1" dirty="0" err="1" smtClean="0"/>
              <a:t>Ch</a:t>
            </a:r>
            <a:r>
              <a:rPr lang="en-US" sz="2000" b="1" dirty="0" smtClean="0"/>
              <a:t> 3,  Jeremiah 31:31)</a:t>
            </a:r>
            <a:endParaRPr lang="en-US" sz="2000" b="1" dirty="0"/>
          </a:p>
        </p:txBody>
      </p:sp>
    </p:spTree>
    <p:extLst>
      <p:ext uri="{BB962C8B-B14F-4D97-AF65-F5344CB8AC3E}">
        <p14:creationId xmlns:p14="http://schemas.microsoft.com/office/powerpoint/2010/main" val="1048265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Ezekiel 17  Parable of two eagles</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sz="2000" b="1" dirty="0" smtClean="0"/>
              <a:t>The two eagles are Babylon and Egypt.   Message:  Do not rely on the world for security.  Do not make alliances with the world.</a:t>
            </a:r>
          </a:p>
          <a:p>
            <a:pPr marL="114300" indent="0">
              <a:buNone/>
            </a:pPr>
            <a:endParaRPr lang="en-US" sz="800" b="1" dirty="0"/>
          </a:p>
          <a:p>
            <a:pPr marL="114300" indent="0">
              <a:buNone/>
            </a:pPr>
            <a:r>
              <a:rPr lang="en-US" sz="2000" b="1" dirty="0" err="1" smtClean="0"/>
              <a:t>Ezek</a:t>
            </a:r>
            <a:r>
              <a:rPr lang="en-US" sz="2000" b="1" dirty="0" smtClean="0"/>
              <a:t> 17:2-4   Nebuchadnezzar  takes a topmost shoot:  </a:t>
            </a:r>
            <a:r>
              <a:rPr lang="en-US" sz="2000" b="1" dirty="0" err="1" smtClean="0"/>
              <a:t>Jehoiachin</a:t>
            </a:r>
            <a:r>
              <a:rPr lang="en-US" sz="2000" b="1" dirty="0" smtClean="0"/>
              <a:t> (597 BC)   “Lebanon” = Israel (</a:t>
            </a:r>
            <a:r>
              <a:rPr lang="en-US" sz="2000" b="1" dirty="0" err="1" smtClean="0"/>
              <a:t>Jer</a:t>
            </a:r>
            <a:r>
              <a:rPr lang="en-US" sz="2000" b="1" dirty="0" smtClean="0"/>
              <a:t> 22:23)  “Lebanon” = palace of Lebanese cedar.</a:t>
            </a:r>
          </a:p>
          <a:p>
            <a:pPr marL="114300" indent="0">
              <a:buNone/>
            </a:pPr>
            <a:endParaRPr lang="en-US" sz="800" b="1" dirty="0"/>
          </a:p>
          <a:p>
            <a:pPr marL="114300" indent="0">
              <a:buNone/>
            </a:pPr>
            <a:r>
              <a:rPr lang="en-US" sz="2000" b="1" dirty="0" smtClean="0"/>
              <a:t>17:5-6  A low-spreading vine: The Jews, although powerless, could flourish if they accept discipline and serve Nebuchadnezzar.</a:t>
            </a:r>
          </a:p>
          <a:p>
            <a:pPr marL="114300" indent="0">
              <a:buNone/>
            </a:pPr>
            <a:endParaRPr lang="en-US" sz="800" b="1" dirty="0"/>
          </a:p>
          <a:p>
            <a:pPr marL="114300" indent="0">
              <a:buNone/>
            </a:pPr>
            <a:r>
              <a:rPr lang="en-US" sz="2000" b="1" dirty="0" smtClean="0"/>
              <a:t>17:7-8  But Judah relied on the less powerful eagle: Egypt</a:t>
            </a:r>
          </a:p>
          <a:p>
            <a:pPr marL="114300" indent="0">
              <a:buNone/>
            </a:pPr>
            <a:endParaRPr lang="en-US" sz="2000" b="1" dirty="0" smtClean="0"/>
          </a:p>
          <a:p>
            <a:pPr marL="114300" indent="0">
              <a:buNone/>
            </a:pPr>
            <a:r>
              <a:rPr lang="en-US" sz="2000" b="1" dirty="0" smtClean="0"/>
              <a:t>17:9-10  This is a big mistake.  17:11-21 Parable interpreted.</a:t>
            </a:r>
            <a:endParaRPr lang="en-US" sz="2000" b="1" dirty="0"/>
          </a:p>
        </p:txBody>
      </p:sp>
    </p:spTree>
    <p:extLst>
      <p:ext uri="{BB962C8B-B14F-4D97-AF65-F5344CB8AC3E}">
        <p14:creationId xmlns:p14="http://schemas.microsoft.com/office/powerpoint/2010/main" val="3891822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t>Ezek</a:t>
            </a:r>
            <a:r>
              <a:rPr lang="en-US" sz="2800" b="1" dirty="0" smtClean="0"/>
              <a:t> 17 cont.  God’s remnant</a:t>
            </a:r>
            <a:endParaRPr lang="en-US" sz="2800" b="1" dirty="0"/>
          </a:p>
        </p:txBody>
      </p:sp>
      <p:sp>
        <p:nvSpPr>
          <p:cNvPr id="3" name="Content Placeholder 2"/>
          <p:cNvSpPr>
            <a:spLocks noGrp="1"/>
          </p:cNvSpPr>
          <p:nvPr>
            <p:ph idx="1"/>
          </p:nvPr>
        </p:nvSpPr>
        <p:spPr/>
        <p:txBody>
          <a:bodyPr/>
          <a:lstStyle/>
          <a:p>
            <a:pPr marL="114300" indent="0">
              <a:buNone/>
            </a:pPr>
            <a:r>
              <a:rPr lang="en-US" b="1" dirty="0" err="1" smtClean="0"/>
              <a:t>Ezek</a:t>
            </a:r>
            <a:r>
              <a:rPr lang="en-US" b="1" dirty="0" smtClean="0"/>
              <a:t> 17:22-24  But I (God) will plant a shoot—a remnant—on a high mountain.    I will make it flourish.</a:t>
            </a:r>
          </a:p>
          <a:p>
            <a:pPr marL="114300" indent="0">
              <a:buNone/>
            </a:pPr>
            <a:endParaRPr lang="en-US" b="1" dirty="0"/>
          </a:p>
          <a:p>
            <a:pPr marL="114300" indent="0">
              <a:buNone/>
            </a:pPr>
            <a:r>
              <a:rPr lang="en-US" b="1" dirty="0" smtClean="0"/>
              <a:t>A double prophecy of the kingdom:  Restored Israel and the Church.</a:t>
            </a:r>
          </a:p>
          <a:p>
            <a:pPr marL="114300" indent="0">
              <a:buNone/>
            </a:pPr>
            <a:endParaRPr lang="en-US" b="1" dirty="0"/>
          </a:p>
          <a:p>
            <a:pPr marL="114300" indent="0">
              <a:buNone/>
            </a:pPr>
            <a:r>
              <a:rPr lang="en-US" b="1" dirty="0" smtClean="0"/>
              <a:t>Amos 9:14,   Isaiah 53:2   Isaiah 11:1-11 (esp. 10-11)</a:t>
            </a:r>
            <a:endParaRPr lang="en-US" b="1" dirty="0"/>
          </a:p>
        </p:txBody>
      </p:sp>
    </p:spTree>
    <p:extLst>
      <p:ext uri="{BB962C8B-B14F-4D97-AF65-F5344CB8AC3E}">
        <p14:creationId xmlns:p14="http://schemas.microsoft.com/office/powerpoint/2010/main" val="1973392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Ezekiel 18  Individual Righteousness</a:t>
            </a:r>
            <a:endParaRPr lang="en-US" sz="3200" b="1" dirty="0"/>
          </a:p>
        </p:txBody>
      </p:sp>
      <p:sp>
        <p:nvSpPr>
          <p:cNvPr id="3" name="Content Placeholder 2"/>
          <p:cNvSpPr>
            <a:spLocks noGrp="1"/>
          </p:cNvSpPr>
          <p:nvPr>
            <p:ph idx="1"/>
          </p:nvPr>
        </p:nvSpPr>
        <p:spPr/>
        <p:txBody>
          <a:bodyPr>
            <a:normAutofit/>
          </a:bodyPr>
          <a:lstStyle/>
          <a:p>
            <a:pPr marL="114300" indent="0">
              <a:buNone/>
            </a:pPr>
            <a:r>
              <a:rPr lang="en-US" sz="2000" b="1" dirty="0" err="1" smtClean="0"/>
              <a:t>Ezek</a:t>
            </a:r>
            <a:r>
              <a:rPr lang="en-US" sz="2000" b="1" dirty="0" smtClean="0"/>
              <a:t> 18:2  A bogus proverb:  Sour grapes.</a:t>
            </a:r>
          </a:p>
          <a:p>
            <a:pPr marL="114300" indent="0">
              <a:buNone/>
            </a:pPr>
            <a:endParaRPr lang="en-US" sz="2000" b="1" dirty="0"/>
          </a:p>
          <a:p>
            <a:pPr marL="114300" indent="0">
              <a:buNone/>
            </a:pPr>
            <a:r>
              <a:rPr lang="en-US" sz="2000" b="1" dirty="0" smtClean="0"/>
              <a:t>The exiles:  It is not our fault.  Blame it on our fathers!</a:t>
            </a:r>
          </a:p>
          <a:p>
            <a:pPr marL="114300" indent="0">
              <a:buNone/>
            </a:pPr>
            <a:endParaRPr lang="en-US" sz="2000" b="1" dirty="0"/>
          </a:p>
          <a:p>
            <a:pPr marL="114300" indent="0">
              <a:buNone/>
            </a:pPr>
            <a:r>
              <a:rPr lang="en-US" sz="2000" b="1" dirty="0" smtClean="0"/>
              <a:t>God:  Wrong!  Everyone is accountable for their own actions.  So much for predestination/Original sin.</a:t>
            </a:r>
          </a:p>
          <a:p>
            <a:pPr marL="114300" indent="0">
              <a:buNone/>
            </a:pPr>
            <a:endParaRPr lang="en-US" sz="2000" b="1" dirty="0"/>
          </a:p>
          <a:p>
            <a:pPr marL="114300" indent="0">
              <a:buNone/>
            </a:pPr>
            <a:r>
              <a:rPr lang="en-US" sz="2000" b="1" dirty="0" err="1" smtClean="0"/>
              <a:t>Ezek</a:t>
            </a:r>
            <a:r>
              <a:rPr lang="en-US" sz="2000" b="1" dirty="0" smtClean="0"/>
              <a:t> 18:4  All souls are mine.  All can be saved (Rom 8:28-30)</a:t>
            </a:r>
          </a:p>
          <a:p>
            <a:pPr marL="114300" indent="0">
              <a:buNone/>
            </a:pPr>
            <a:endParaRPr lang="en-US" sz="2000" b="1" dirty="0"/>
          </a:p>
          <a:p>
            <a:pPr marL="114300" indent="0">
              <a:buNone/>
            </a:pPr>
            <a:r>
              <a:rPr lang="en-US" sz="2000" b="1" dirty="0" err="1" smtClean="0"/>
              <a:t>Ezek</a:t>
            </a:r>
            <a:r>
              <a:rPr lang="en-US" sz="2000" b="1" dirty="0" smtClean="0"/>
              <a:t> 18:5-18  God’s justice.  (does this contradict Exodus 20:4?)</a:t>
            </a:r>
            <a:endParaRPr lang="en-US" sz="2000" b="1" dirty="0"/>
          </a:p>
        </p:txBody>
      </p:sp>
    </p:spTree>
    <p:extLst>
      <p:ext uri="{BB962C8B-B14F-4D97-AF65-F5344CB8AC3E}">
        <p14:creationId xmlns:p14="http://schemas.microsoft.com/office/powerpoint/2010/main" val="1249394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t>Ezek</a:t>
            </a:r>
            <a:r>
              <a:rPr lang="en-US" sz="2800" b="1" dirty="0" smtClean="0"/>
              <a:t> 18 (</a:t>
            </a:r>
            <a:r>
              <a:rPr lang="en-US" sz="2800" b="1" dirty="0" err="1" smtClean="0"/>
              <a:t>cont</a:t>
            </a:r>
            <a:r>
              <a:rPr lang="en-US" sz="2800" b="1" dirty="0" smtClean="0"/>
              <a:t>) individual righteousness</a:t>
            </a:r>
            <a:endParaRPr lang="en-US" sz="2800" b="1" dirty="0"/>
          </a:p>
        </p:txBody>
      </p:sp>
      <p:sp>
        <p:nvSpPr>
          <p:cNvPr id="3" name="Content Placeholder 2"/>
          <p:cNvSpPr>
            <a:spLocks noGrp="1"/>
          </p:cNvSpPr>
          <p:nvPr>
            <p:ph idx="1"/>
          </p:nvPr>
        </p:nvSpPr>
        <p:spPr>
          <a:xfrm>
            <a:off x="457200" y="1752600"/>
            <a:ext cx="8229600" cy="4724400"/>
          </a:xfrm>
        </p:spPr>
        <p:txBody>
          <a:bodyPr>
            <a:normAutofit lnSpcReduction="10000"/>
          </a:bodyPr>
          <a:lstStyle/>
          <a:p>
            <a:pPr marL="114300" indent="0">
              <a:buNone/>
            </a:pPr>
            <a:r>
              <a:rPr lang="en-US" sz="2000" b="1" dirty="0" err="1" smtClean="0"/>
              <a:t>Ezek</a:t>
            </a:r>
            <a:r>
              <a:rPr lang="en-US" sz="2000" b="1" dirty="0" smtClean="0"/>
              <a:t> 18:20 (for emphasis) God repeats himself.</a:t>
            </a:r>
          </a:p>
          <a:p>
            <a:pPr marL="114300" indent="0">
              <a:buNone/>
            </a:pPr>
            <a:endParaRPr lang="en-US" sz="800" b="1" dirty="0"/>
          </a:p>
          <a:p>
            <a:pPr marL="114300" indent="0">
              <a:buNone/>
            </a:pPr>
            <a:r>
              <a:rPr lang="en-US" sz="2000" b="1" dirty="0" err="1" smtClean="0"/>
              <a:t>Ezek</a:t>
            </a:r>
            <a:r>
              <a:rPr lang="en-US" sz="2000" b="1" dirty="0" smtClean="0"/>
              <a:t> 18:21-24  Our final state determines our eternal destiny (but be aware of Hebrews 6:4-6 and 2 Peter 2:20-22)</a:t>
            </a:r>
          </a:p>
          <a:p>
            <a:pPr marL="114300" indent="0">
              <a:buNone/>
            </a:pPr>
            <a:endParaRPr lang="en-US" sz="800" b="1" dirty="0"/>
          </a:p>
          <a:p>
            <a:pPr marL="114300" indent="0">
              <a:buNone/>
            </a:pPr>
            <a:r>
              <a:rPr lang="en-US" sz="2000" b="1" dirty="0" smtClean="0"/>
              <a:t>18:22  For the righteous:  None of his offenses will be remembered</a:t>
            </a:r>
          </a:p>
          <a:p>
            <a:pPr marL="114300" indent="0">
              <a:buNone/>
            </a:pPr>
            <a:endParaRPr lang="en-US" sz="800" b="1" dirty="0"/>
          </a:p>
          <a:p>
            <a:pPr marL="114300" indent="0">
              <a:buNone/>
            </a:pPr>
            <a:r>
              <a:rPr lang="en-US" sz="2000" b="1" dirty="0" smtClean="0"/>
              <a:t>18:24  For the unrighteous:  None of his good deeds will be remembered.</a:t>
            </a:r>
          </a:p>
          <a:p>
            <a:pPr marL="114300" indent="0">
              <a:buNone/>
            </a:pPr>
            <a:endParaRPr lang="en-US" sz="900" b="1" dirty="0"/>
          </a:p>
          <a:p>
            <a:pPr marL="114300" indent="0">
              <a:buNone/>
            </a:pPr>
            <a:r>
              <a:rPr lang="en-US" sz="2000" b="1" dirty="0" smtClean="0"/>
              <a:t>18:25-29  Godly vs human justice.  (Matthew 20:1-16 exp. v. 14)</a:t>
            </a:r>
          </a:p>
          <a:p>
            <a:pPr marL="114300" indent="0">
              <a:buNone/>
            </a:pPr>
            <a:endParaRPr lang="en-US" sz="900" b="1" dirty="0"/>
          </a:p>
          <a:p>
            <a:pPr marL="114300" indent="0">
              <a:buNone/>
            </a:pPr>
            <a:r>
              <a:rPr lang="en-US" sz="2000" b="1" dirty="0" smtClean="0"/>
              <a:t>18:30  Here is the bottom line for us:  Each will be judged according to his own ways.</a:t>
            </a:r>
          </a:p>
          <a:p>
            <a:pPr marL="114300" indent="0">
              <a:buNone/>
            </a:pPr>
            <a:endParaRPr lang="en-US" sz="900" b="1" dirty="0"/>
          </a:p>
          <a:p>
            <a:pPr marL="114300" indent="0">
              <a:buNone/>
            </a:pPr>
            <a:r>
              <a:rPr lang="en-US" sz="2000" b="1" dirty="0" smtClean="0"/>
              <a:t>18:32  The bottom line for God.  He wants all to be saved.  1 Tim 2:4   The T and the P in TULIP are a lie.</a:t>
            </a:r>
            <a:endParaRPr lang="en-US" sz="2000" b="1" dirty="0"/>
          </a:p>
        </p:txBody>
      </p:sp>
    </p:spTree>
    <p:extLst>
      <p:ext uri="{BB962C8B-B14F-4D97-AF65-F5344CB8AC3E}">
        <p14:creationId xmlns:p14="http://schemas.microsoft.com/office/powerpoint/2010/main" val="306161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Historical   Background</a:t>
            </a:r>
            <a:endParaRPr lang="en-US" b="1" dirty="0"/>
          </a:p>
        </p:txBody>
      </p:sp>
      <p:sp>
        <p:nvSpPr>
          <p:cNvPr id="3" name="Content Placeholder 2"/>
          <p:cNvSpPr>
            <a:spLocks noGrp="1"/>
          </p:cNvSpPr>
          <p:nvPr>
            <p:ph idx="1"/>
          </p:nvPr>
        </p:nvSpPr>
        <p:spPr>
          <a:xfrm>
            <a:off x="457200" y="1752600"/>
            <a:ext cx="8229600" cy="4373563"/>
          </a:xfrm>
        </p:spPr>
        <p:txBody>
          <a:bodyPr/>
          <a:lstStyle/>
          <a:p>
            <a:pPr marL="114300" indent="0">
              <a:buNone/>
            </a:pPr>
            <a:r>
              <a:rPr lang="en-US" b="1" dirty="0"/>
              <a:t>Josiah  </a:t>
            </a:r>
            <a:r>
              <a:rPr lang="en-US" b="1" dirty="0" smtClean="0"/>
              <a:t>640-609</a:t>
            </a:r>
          </a:p>
          <a:p>
            <a:pPr marL="114300" indent="0">
              <a:buNone/>
            </a:pPr>
            <a:endParaRPr lang="en-US" sz="800" b="1" dirty="0"/>
          </a:p>
          <a:p>
            <a:pPr marL="114300" indent="0">
              <a:buNone/>
            </a:pPr>
            <a:r>
              <a:rPr lang="en-US" b="1" dirty="0" err="1"/>
              <a:t>Jehoahaz</a:t>
            </a:r>
            <a:r>
              <a:rPr lang="en-US" b="1" dirty="0"/>
              <a:t> 608  (3 months, then replaced by Pharaoh</a:t>
            </a:r>
            <a:r>
              <a:rPr lang="en-US" b="1" dirty="0" smtClean="0"/>
              <a:t>)</a:t>
            </a:r>
          </a:p>
          <a:p>
            <a:pPr marL="114300" indent="0">
              <a:buNone/>
            </a:pPr>
            <a:endParaRPr lang="en-US" sz="800" b="1" dirty="0"/>
          </a:p>
          <a:p>
            <a:pPr marL="114300" indent="0">
              <a:buNone/>
            </a:pPr>
            <a:r>
              <a:rPr lang="en-US" b="1" dirty="0" err="1"/>
              <a:t>Jehoiakim</a:t>
            </a:r>
            <a:r>
              <a:rPr lang="en-US" b="1" dirty="0"/>
              <a:t>  </a:t>
            </a:r>
            <a:r>
              <a:rPr lang="en-US" b="1" dirty="0" smtClean="0"/>
              <a:t>608-597</a:t>
            </a:r>
          </a:p>
          <a:p>
            <a:pPr marL="114300" indent="0">
              <a:buNone/>
            </a:pPr>
            <a:endParaRPr lang="en-US" sz="800" b="1" dirty="0"/>
          </a:p>
          <a:p>
            <a:pPr marL="114300" indent="0">
              <a:buNone/>
            </a:pPr>
            <a:r>
              <a:rPr lang="en-US" b="1" dirty="0" err="1"/>
              <a:t>Jehoiachin</a:t>
            </a:r>
            <a:r>
              <a:rPr lang="en-US" b="1" dirty="0"/>
              <a:t> 597  (3 months, then into exile, when Ezekiel also was taken into exile</a:t>
            </a:r>
            <a:r>
              <a:rPr lang="en-US" b="1" dirty="0" smtClean="0"/>
              <a:t>)</a:t>
            </a:r>
          </a:p>
          <a:p>
            <a:pPr marL="114300" indent="0">
              <a:buNone/>
            </a:pPr>
            <a:endParaRPr lang="en-US" sz="800" b="1" dirty="0"/>
          </a:p>
          <a:p>
            <a:pPr marL="114300" indent="0">
              <a:buNone/>
            </a:pPr>
            <a:r>
              <a:rPr lang="en-US" b="1" dirty="0"/>
              <a:t>Zedekiah </a:t>
            </a:r>
            <a:r>
              <a:rPr lang="en-US" b="1" dirty="0" smtClean="0"/>
              <a:t>597-586</a:t>
            </a:r>
          </a:p>
          <a:p>
            <a:pPr marL="114300" indent="0">
              <a:buNone/>
            </a:pPr>
            <a:endParaRPr lang="en-US" sz="800" b="1" dirty="0" smtClean="0"/>
          </a:p>
          <a:p>
            <a:pPr marL="114300" indent="0">
              <a:buNone/>
            </a:pPr>
            <a:r>
              <a:rPr lang="en-US" b="1" dirty="0" err="1" smtClean="0"/>
              <a:t>Gedaliah</a:t>
            </a:r>
            <a:r>
              <a:rPr lang="en-US" b="1" dirty="0" smtClean="0"/>
              <a:t> killed by Ishmael  585</a:t>
            </a:r>
            <a:endParaRPr lang="en-US" b="1" dirty="0"/>
          </a:p>
          <a:p>
            <a:pPr marL="114300" indent="0">
              <a:buNone/>
            </a:pPr>
            <a:endParaRPr lang="en-US" dirty="0"/>
          </a:p>
        </p:txBody>
      </p:sp>
    </p:spTree>
    <p:extLst>
      <p:ext uri="{BB962C8B-B14F-4D97-AF65-F5344CB8AC3E}">
        <p14:creationId xmlns:p14="http://schemas.microsoft.com/office/powerpoint/2010/main" val="1445575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Ezekiel 19  Parables of the lion and the vine</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sz="2000" b="1" dirty="0" smtClean="0"/>
              <a:t>The message of both parables:  Do not trust in the fact that you have kings from the line of David.  Neither Zedekiah not </a:t>
            </a:r>
            <a:r>
              <a:rPr lang="en-US" sz="2000" b="1" dirty="0" err="1" smtClean="0"/>
              <a:t>Jehoiachin</a:t>
            </a:r>
            <a:r>
              <a:rPr lang="en-US" sz="2000" b="1" dirty="0" smtClean="0"/>
              <a:t> will be your </a:t>
            </a:r>
            <a:r>
              <a:rPr lang="en-US" sz="2000" b="1" dirty="0" err="1" smtClean="0"/>
              <a:t>saviour</a:t>
            </a:r>
            <a:r>
              <a:rPr lang="en-US" sz="2000" b="1" dirty="0" smtClean="0"/>
              <a:t>.</a:t>
            </a:r>
          </a:p>
          <a:p>
            <a:pPr marL="114300" indent="0">
              <a:buNone/>
            </a:pPr>
            <a:endParaRPr lang="en-US" sz="800" b="1" dirty="0"/>
          </a:p>
          <a:p>
            <a:pPr marL="114300" indent="0">
              <a:buNone/>
            </a:pPr>
            <a:r>
              <a:rPr lang="en-US" sz="2000" b="1" dirty="0" err="1" smtClean="0"/>
              <a:t>Ezek</a:t>
            </a:r>
            <a:r>
              <a:rPr lang="en-US" sz="2000" b="1" dirty="0" smtClean="0"/>
              <a:t> 19:1-9  The lioness is the royal line, descended from David.</a:t>
            </a:r>
          </a:p>
          <a:p>
            <a:pPr marL="114300" indent="0">
              <a:buNone/>
            </a:pPr>
            <a:r>
              <a:rPr lang="en-US" sz="2000" b="1" dirty="0" smtClean="0"/>
              <a:t>19:3-4  The young lion is </a:t>
            </a:r>
            <a:r>
              <a:rPr lang="en-US" sz="2000" b="1" dirty="0" err="1" smtClean="0"/>
              <a:t>Jehoahaz</a:t>
            </a:r>
            <a:r>
              <a:rPr lang="en-US" sz="2000" b="1" dirty="0" smtClean="0"/>
              <a:t>.  </a:t>
            </a:r>
            <a:r>
              <a:rPr lang="en-US" sz="2000" b="1" dirty="0" err="1" smtClean="0"/>
              <a:t>Neco</a:t>
            </a:r>
            <a:r>
              <a:rPr lang="en-US" sz="2000" b="1" dirty="0" smtClean="0"/>
              <a:t> took him to Egypt.</a:t>
            </a:r>
          </a:p>
          <a:p>
            <a:pPr marL="114300" indent="0">
              <a:buNone/>
            </a:pPr>
            <a:r>
              <a:rPr lang="en-US" sz="2000" b="1" dirty="0" smtClean="0"/>
              <a:t>19:5-9  The second young lion is </a:t>
            </a:r>
            <a:r>
              <a:rPr lang="en-US" sz="2000" b="1" dirty="0" err="1" smtClean="0"/>
              <a:t>Jehoiachin</a:t>
            </a:r>
            <a:r>
              <a:rPr lang="en-US" sz="2000" b="1" dirty="0" smtClean="0"/>
              <a:t>.  Nebuchadnezzar took him to Babylon.</a:t>
            </a:r>
          </a:p>
          <a:p>
            <a:pPr marL="114300" indent="0">
              <a:buNone/>
            </a:pPr>
            <a:r>
              <a:rPr lang="en-US" sz="2000" b="1" dirty="0" smtClean="0"/>
              <a:t>Message:  Do not trust in the lioness.  God will judge the sinful nation.</a:t>
            </a:r>
          </a:p>
          <a:p>
            <a:pPr marL="114300" indent="0">
              <a:buNone/>
            </a:pPr>
            <a:endParaRPr lang="en-US" sz="800" b="1" dirty="0"/>
          </a:p>
          <a:p>
            <a:pPr marL="114300" indent="0">
              <a:buNone/>
            </a:pPr>
            <a:r>
              <a:rPr lang="en-US" sz="2000" b="1" dirty="0" err="1" smtClean="0"/>
              <a:t>Ezek</a:t>
            </a:r>
            <a:r>
              <a:rPr lang="en-US" sz="2000" b="1" dirty="0" smtClean="0"/>
              <a:t> 19:10-14  Same message.  The mother vine is David’s line.  Powerful branches/rods are strong kings of Judah.  They will not save you.</a:t>
            </a:r>
            <a:endParaRPr lang="en-US" sz="2000" b="1" dirty="0"/>
          </a:p>
        </p:txBody>
      </p:sp>
    </p:spTree>
    <p:extLst>
      <p:ext uri="{BB962C8B-B14F-4D97-AF65-F5344CB8AC3E}">
        <p14:creationId xmlns:p14="http://schemas.microsoft.com/office/powerpoint/2010/main" val="3310858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Ezekiel 20  More shameful history</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sz="2000" b="1" dirty="0" smtClean="0"/>
              <a:t>590 BC  Elders come to Ezekiel for comfort.  They will not get much of that (but there is a ray of hope)</a:t>
            </a:r>
          </a:p>
          <a:p>
            <a:pPr marL="114300" indent="0">
              <a:buNone/>
            </a:pPr>
            <a:endParaRPr lang="en-US" sz="800" b="1" dirty="0"/>
          </a:p>
          <a:p>
            <a:pPr marL="114300" indent="0">
              <a:buNone/>
            </a:pPr>
            <a:r>
              <a:rPr lang="en-US" sz="2000" b="1" dirty="0" smtClean="0"/>
              <a:t>20:2-29  You have always rebelled.  Similar to Acts 7:9-53.    The history you are so proud of is one long story of rebellion, sin and  idolatry.</a:t>
            </a:r>
          </a:p>
          <a:p>
            <a:pPr marL="114300" indent="0">
              <a:buNone/>
            </a:pPr>
            <a:endParaRPr lang="en-US" sz="800" b="1" dirty="0"/>
          </a:p>
          <a:p>
            <a:pPr marL="114300" indent="0">
              <a:buNone/>
            </a:pPr>
            <a:r>
              <a:rPr lang="en-US" sz="2000" b="1" dirty="0" smtClean="0"/>
              <a:t>God wants to be glorified in and by the church, but if we are unfaithful and unrighteous, he will oppose us and take away our lampstand.</a:t>
            </a:r>
          </a:p>
          <a:p>
            <a:pPr marL="114300" indent="0">
              <a:buNone/>
            </a:pPr>
            <a:endParaRPr lang="en-US" sz="800" b="1" dirty="0"/>
          </a:p>
          <a:p>
            <a:pPr marL="114300" indent="0">
              <a:buNone/>
            </a:pPr>
            <a:r>
              <a:rPr lang="en-US" sz="2000" b="1" dirty="0" smtClean="0"/>
              <a:t>20:39-44  Even now, there is hope, but not for this generation (afterward, v. 39).  Like the first generation in the </a:t>
            </a:r>
            <a:r>
              <a:rPr lang="en-US" sz="2000" b="1" dirty="0" err="1" smtClean="0"/>
              <a:t>wildernes</a:t>
            </a:r>
            <a:r>
              <a:rPr lang="en-US" sz="2000" b="1" dirty="0" smtClean="0"/>
              <a:t> under Moses.    A dual prophecy of </a:t>
            </a:r>
            <a:r>
              <a:rPr lang="en-US" sz="2000" b="1" dirty="0" err="1" smtClean="0"/>
              <a:t>Zerubbabel</a:t>
            </a:r>
            <a:r>
              <a:rPr lang="en-US" sz="2000" b="1" dirty="0" smtClean="0"/>
              <a:t> and Jesus Christ.</a:t>
            </a:r>
            <a:endParaRPr lang="en-US" sz="2000" b="1" dirty="0"/>
          </a:p>
        </p:txBody>
      </p:sp>
    </p:spTree>
    <p:extLst>
      <p:ext uri="{BB962C8B-B14F-4D97-AF65-F5344CB8AC3E}">
        <p14:creationId xmlns:p14="http://schemas.microsoft.com/office/powerpoint/2010/main" val="3604137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Ezekiel 20:45-21:32  Babylon the sword of god</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sz="2000" b="1" dirty="0" err="1" smtClean="0"/>
              <a:t>Ezek</a:t>
            </a:r>
            <a:r>
              <a:rPr lang="en-US" sz="2000" b="1" dirty="0" smtClean="0"/>
              <a:t> 20:45  God to Nebuchadnezzar:  …set your face toward the south.   Judah and Jerusalem.</a:t>
            </a:r>
          </a:p>
          <a:p>
            <a:pPr marL="114300" indent="0">
              <a:buNone/>
            </a:pPr>
            <a:endParaRPr lang="en-US" sz="800" b="1" dirty="0"/>
          </a:p>
          <a:p>
            <a:pPr marL="114300" indent="0">
              <a:buNone/>
            </a:pPr>
            <a:r>
              <a:rPr lang="en-US" sz="2000" b="1" dirty="0" err="1" smtClean="0"/>
              <a:t>Ezek</a:t>
            </a:r>
            <a:r>
              <a:rPr lang="en-US" sz="2000" b="1" dirty="0" smtClean="0"/>
              <a:t> 21:1 Just in case it is not clear, we are talking about Jerusalem.</a:t>
            </a:r>
          </a:p>
          <a:p>
            <a:pPr marL="114300" indent="0">
              <a:buNone/>
            </a:pPr>
            <a:endParaRPr lang="en-US" sz="800" b="1" dirty="0"/>
          </a:p>
          <a:p>
            <a:pPr marL="114300" indent="0">
              <a:buNone/>
            </a:pPr>
            <a:r>
              <a:rPr lang="en-US" sz="2000" b="1" dirty="0" smtClean="0"/>
              <a:t>21:3-4  Both the righteous and the unrighteous will be carried off. (Isaiah 57:1)</a:t>
            </a:r>
          </a:p>
          <a:p>
            <a:pPr marL="114300" indent="0">
              <a:buNone/>
            </a:pPr>
            <a:endParaRPr lang="en-US" sz="800" b="1" dirty="0"/>
          </a:p>
          <a:p>
            <a:pPr marL="114300" indent="0">
              <a:buNone/>
            </a:pPr>
            <a:r>
              <a:rPr lang="en-US" sz="2000" b="1" dirty="0" smtClean="0"/>
              <a:t>21:10  “The sword despises every such stick”  Both the high and the low in Judah will be treated equally.</a:t>
            </a:r>
          </a:p>
          <a:p>
            <a:pPr marL="114300" indent="0">
              <a:buNone/>
            </a:pPr>
            <a:endParaRPr lang="en-US" sz="800" b="1" dirty="0"/>
          </a:p>
          <a:p>
            <a:pPr marL="114300" indent="0">
              <a:buNone/>
            </a:pPr>
            <a:r>
              <a:rPr lang="en-US" sz="2000" b="1" dirty="0" smtClean="0"/>
              <a:t>21:18-24  A signpost.  The lot (of judgment) will fall on Jerusalem, not </a:t>
            </a:r>
            <a:r>
              <a:rPr lang="en-US" sz="2000" b="1" dirty="0" err="1" smtClean="0"/>
              <a:t>Rabbah</a:t>
            </a:r>
            <a:r>
              <a:rPr lang="en-US" sz="2000" b="1" dirty="0" smtClean="0"/>
              <a:t>/the Ammonites.</a:t>
            </a:r>
            <a:endParaRPr lang="en-US" sz="2000" b="1" dirty="0"/>
          </a:p>
        </p:txBody>
      </p:sp>
    </p:spTree>
    <p:extLst>
      <p:ext uri="{BB962C8B-B14F-4D97-AF65-F5344CB8AC3E}">
        <p14:creationId xmlns:p14="http://schemas.microsoft.com/office/powerpoint/2010/main" val="1775308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Ezekiel 21:26-27  God turns things upside down</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b="1" dirty="0" smtClean="0"/>
              <a:t>Both the monarchy (the crown) and the priesthood (the turban) will suffer mortal blows.</a:t>
            </a:r>
          </a:p>
          <a:p>
            <a:pPr marL="114300" indent="0">
              <a:buNone/>
            </a:pPr>
            <a:endParaRPr lang="en-US" sz="900" b="1" dirty="0"/>
          </a:p>
          <a:p>
            <a:pPr marL="114300" indent="0">
              <a:buNone/>
            </a:pPr>
            <a:r>
              <a:rPr lang="en-US" b="1" dirty="0" smtClean="0"/>
              <a:t>When the Messiah comes—a new priest and a new king—the lowly will be exalted and the exalted will be brought low.   Matthew 23:11</a:t>
            </a:r>
          </a:p>
          <a:p>
            <a:pPr marL="114300" indent="0">
              <a:buNone/>
            </a:pPr>
            <a:endParaRPr lang="en-US" sz="800" b="1" dirty="0"/>
          </a:p>
          <a:p>
            <a:pPr marL="114300" indent="0">
              <a:buNone/>
            </a:pPr>
            <a:r>
              <a:rPr lang="en-US" b="1" dirty="0" smtClean="0"/>
              <a:t>What the world thinks will save us will be our destruction.  What the world despises will  be our salvation.</a:t>
            </a:r>
          </a:p>
          <a:p>
            <a:pPr marL="114300" indent="0">
              <a:buNone/>
            </a:pPr>
            <a:endParaRPr lang="en-US" sz="800" b="1" dirty="0"/>
          </a:p>
          <a:p>
            <a:pPr marL="114300" indent="0">
              <a:buNone/>
            </a:pPr>
            <a:r>
              <a:rPr lang="en-US" b="1" dirty="0" smtClean="0"/>
              <a:t>21:28-32  Do not gloat, Ammon!</a:t>
            </a:r>
            <a:endParaRPr lang="en-US" b="1" dirty="0"/>
          </a:p>
        </p:txBody>
      </p:sp>
    </p:spTree>
    <p:extLst>
      <p:ext uri="{BB962C8B-B14F-4D97-AF65-F5344CB8AC3E}">
        <p14:creationId xmlns:p14="http://schemas.microsoft.com/office/powerpoint/2010/main" val="1631346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Ezekiel 22 Shameful Judah part III</a:t>
            </a:r>
            <a:endParaRPr lang="en-US" sz="3200" b="1" dirty="0"/>
          </a:p>
        </p:txBody>
      </p:sp>
      <p:sp>
        <p:nvSpPr>
          <p:cNvPr id="3" name="Content Placeholder 2"/>
          <p:cNvSpPr>
            <a:spLocks noGrp="1"/>
          </p:cNvSpPr>
          <p:nvPr>
            <p:ph idx="1"/>
          </p:nvPr>
        </p:nvSpPr>
        <p:spPr/>
        <p:txBody>
          <a:bodyPr>
            <a:normAutofit fontScale="92500"/>
          </a:bodyPr>
          <a:lstStyle/>
          <a:p>
            <a:pPr marL="114300" indent="0">
              <a:buNone/>
            </a:pPr>
            <a:r>
              <a:rPr lang="en-US" b="1" dirty="0" smtClean="0"/>
              <a:t>Ezekiel 16 and 20 were primarily about the sins of their fathers.   Ezekiel 22 is about their current shameful idolatry.</a:t>
            </a:r>
          </a:p>
          <a:p>
            <a:pPr marL="114300" indent="0">
              <a:buNone/>
            </a:pPr>
            <a:endParaRPr lang="en-US" sz="1100" b="1" dirty="0"/>
          </a:p>
          <a:p>
            <a:pPr marL="114300" indent="0">
              <a:buNone/>
            </a:pPr>
            <a:r>
              <a:rPr lang="en-US" b="1" dirty="0" err="1" smtClean="0"/>
              <a:t>Ezek</a:t>
            </a:r>
            <a:r>
              <a:rPr lang="en-US" b="1" dirty="0" smtClean="0"/>
              <a:t> 22:3-5 Doom!</a:t>
            </a:r>
          </a:p>
          <a:p>
            <a:pPr marL="114300" indent="0">
              <a:buNone/>
            </a:pPr>
            <a:endParaRPr lang="en-US" sz="1100" b="1" dirty="0"/>
          </a:p>
          <a:p>
            <a:pPr marL="114300" indent="0">
              <a:buNone/>
            </a:pPr>
            <a:r>
              <a:rPr lang="en-US" b="1" dirty="0" err="1" smtClean="0"/>
              <a:t>Ezek</a:t>
            </a:r>
            <a:r>
              <a:rPr lang="en-US" b="1" dirty="0" smtClean="0"/>
              <a:t> 22:6-12  A list of their sins.  Note: many of these are social injustice.</a:t>
            </a:r>
          </a:p>
          <a:p>
            <a:pPr marL="114300" indent="0">
              <a:buNone/>
            </a:pPr>
            <a:endParaRPr lang="en-US" sz="1100" b="1" dirty="0"/>
          </a:p>
          <a:p>
            <a:pPr marL="114300" indent="0">
              <a:buNone/>
            </a:pPr>
            <a:r>
              <a:rPr lang="en-US" b="1" dirty="0" smtClean="0"/>
              <a:t>22:15f  The result:  You will be scattered.   Sin creates loneliness, aimlessness, purposelessness, separation, humiliation and desperation.</a:t>
            </a:r>
          </a:p>
          <a:p>
            <a:pPr marL="114300" indent="0">
              <a:buNone/>
            </a:pPr>
            <a:endParaRPr lang="en-US" sz="1100" b="1" dirty="0"/>
          </a:p>
          <a:p>
            <a:pPr marL="114300" indent="0">
              <a:buNone/>
            </a:pPr>
            <a:r>
              <a:rPr lang="en-US" b="1" dirty="0" smtClean="0"/>
              <a:t>22:25-28  God calls out the leaders for their sin.</a:t>
            </a:r>
            <a:endParaRPr lang="en-US" b="1" dirty="0"/>
          </a:p>
        </p:txBody>
      </p:sp>
    </p:spTree>
    <p:extLst>
      <p:ext uri="{BB962C8B-B14F-4D97-AF65-F5344CB8AC3E}">
        <p14:creationId xmlns:p14="http://schemas.microsoft.com/office/powerpoint/2010/main" val="4274765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Ezekiel 23   </a:t>
            </a:r>
            <a:r>
              <a:rPr lang="en-US" sz="2800" b="1" dirty="0" err="1" smtClean="0"/>
              <a:t>Oholah</a:t>
            </a:r>
            <a:r>
              <a:rPr lang="en-US" sz="2800" b="1" dirty="0" smtClean="0"/>
              <a:t> and </a:t>
            </a:r>
            <a:r>
              <a:rPr lang="en-US" sz="2800" b="1" dirty="0" err="1" smtClean="0"/>
              <a:t>oholibah</a:t>
            </a:r>
            <a:endParaRPr lang="en-US" sz="2800" b="1" dirty="0"/>
          </a:p>
        </p:txBody>
      </p:sp>
      <p:sp>
        <p:nvSpPr>
          <p:cNvPr id="3" name="Content Placeholder 2"/>
          <p:cNvSpPr>
            <a:spLocks noGrp="1"/>
          </p:cNvSpPr>
          <p:nvPr>
            <p:ph idx="1"/>
          </p:nvPr>
        </p:nvSpPr>
        <p:spPr/>
        <p:txBody>
          <a:bodyPr>
            <a:normAutofit lnSpcReduction="10000"/>
          </a:bodyPr>
          <a:lstStyle/>
          <a:p>
            <a:pPr marL="114300" indent="0">
              <a:buNone/>
            </a:pPr>
            <a:r>
              <a:rPr lang="en-US" sz="2000" b="1" dirty="0" err="1" smtClean="0"/>
              <a:t>Oholah</a:t>
            </a:r>
            <a:r>
              <a:rPr lang="en-US" sz="2000" b="1" dirty="0" smtClean="0"/>
              <a:t> (</a:t>
            </a:r>
            <a:r>
              <a:rPr lang="en-US" sz="2000" b="1" dirty="0" err="1" smtClean="0"/>
              <a:t>Heb</a:t>
            </a:r>
            <a:r>
              <a:rPr lang="en-US" sz="2000" b="1" dirty="0" smtClean="0"/>
              <a:t>: her tent) is Samaria/Ephraim/Northern Kingdom</a:t>
            </a:r>
          </a:p>
          <a:p>
            <a:pPr marL="114300" indent="0">
              <a:buNone/>
            </a:pPr>
            <a:endParaRPr lang="en-US" sz="800" b="1" dirty="0"/>
          </a:p>
          <a:p>
            <a:pPr marL="114300" indent="0">
              <a:buNone/>
            </a:pPr>
            <a:r>
              <a:rPr lang="en-US" sz="2000" b="1" dirty="0" err="1" smtClean="0"/>
              <a:t>Oholibah</a:t>
            </a:r>
            <a:r>
              <a:rPr lang="en-US" sz="2000" b="1" dirty="0" smtClean="0"/>
              <a:t> (</a:t>
            </a:r>
            <a:r>
              <a:rPr lang="en-US" sz="2000" b="1" dirty="0" err="1" smtClean="0"/>
              <a:t>Heb</a:t>
            </a:r>
            <a:r>
              <a:rPr lang="en-US" sz="2000" b="1" dirty="0" smtClean="0"/>
              <a:t>: my tent is in her) is Jerusalem/Judah</a:t>
            </a:r>
          </a:p>
          <a:p>
            <a:pPr marL="114300" indent="0">
              <a:buNone/>
            </a:pPr>
            <a:endParaRPr lang="en-US" sz="800" b="1" dirty="0"/>
          </a:p>
          <a:p>
            <a:pPr marL="114300" indent="0">
              <a:buNone/>
            </a:pPr>
            <a:r>
              <a:rPr lang="en-US" sz="2000" b="1" dirty="0" smtClean="0"/>
              <a:t>This chapter is R-rated.  It is shocking on purpose.</a:t>
            </a:r>
          </a:p>
          <a:p>
            <a:pPr marL="114300" indent="0">
              <a:buNone/>
            </a:pPr>
            <a:endParaRPr lang="en-US" sz="800" b="1" dirty="0"/>
          </a:p>
          <a:p>
            <a:pPr marL="114300" indent="0">
              <a:buNone/>
            </a:pPr>
            <a:r>
              <a:rPr lang="en-US" sz="2000" b="1" dirty="0" smtClean="0"/>
              <a:t>Message:  God will give us over to our lusts if we live by sight, not by faith (Romans 1:24-28)</a:t>
            </a:r>
          </a:p>
          <a:p>
            <a:pPr marL="114300" indent="0">
              <a:buNone/>
            </a:pPr>
            <a:endParaRPr lang="en-US" sz="800" b="1" dirty="0"/>
          </a:p>
          <a:p>
            <a:pPr marL="114300" indent="0">
              <a:buNone/>
            </a:pPr>
            <a:r>
              <a:rPr lang="en-US" sz="2000" b="1" dirty="0" err="1" smtClean="0"/>
              <a:t>Ezek</a:t>
            </a:r>
            <a:r>
              <a:rPr lang="en-US" sz="2000" b="1" dirty="0" smtClean="0"/>
              <a:t> 23:5-10 </a:t>
            </a:r>
            <a:r>
              <a:rPr lang="en-US" sz="2000" b="1" dirty="0" err="1" smtClean="0"/>
              <a:t>Oholah</a:t>
            </a:r>
            <a:r>
              <a:rPr lang="en-US" sz="2000" b="1" dirty="0" smtClean="0"/>
              <a:t> prostituted herself with Egypt and Assyria.</a:t>
            </a:r>
          </a:p>
          <a:p>
            <a:pPr marL="114300" indent="0">
              <a:buNone/>
            </a:pPr>
            <a:endParaRPr lang="en-US" sz="900" b="1" dirty="0"/>
          </a:p>
          <a:p>
            <a:pPr marL="114300" indent="0">
              <a:buNone/>
            </a:pPr>
            <a:r>
              <a:rPr lang="en-US" sz="2000" b="1" dirty="0" err="1" smtClean="0"/>
              <a:t>Ezek</a:t>
            </a:r>
            <a:r>
              <a:rPr lang="en-US" sz="2000" b="1" dirty="0" smtClean="0"/>
              <a:t> 23:11-27 </a:t>
            </a:r>
            <a:r>
              <a:rPr lang="en-US" sz="2000" b="1" dirty="0" err="1" smtClean="0"/>
              <a:t>Oholibah</a:t>
            </a:r>
            <a:r>
              <a:rPr lang="en-US" sz="2000" b="1" dirty="0" smtClean="0"/>
              <a:t> was worse than her sister!</a:t>
            </a:r>
          </a:p>
          <a:p>
            <a:pPr marL="114300" indent="0">
              <a:buNone/>
            </a:pPr>
            <a:endParaRPr lang="en-US" sz="800" b="1" dirty="0"/>
          </a:p>
          <a:p>
            <a:pPr marL="114300" indent="0">
              <a:buNone/>
            </a:pPr>
            <a:r>
              <a:rPr lang="en-US" sz="2000" b="1" dirty="0" smtClean="0"/>
              <a:t>v. 20 This is disgusting!  Sin is disgusting.   Their mistake:  They were not satisfied with God.  1 Tim 6:8  Are you satisfied with what God has for you?</a:t>
            </a:r>
            <a:endParaRPr lang="en-US" sz="2000" b="1" dirty="0"/>
          </a:p>
        </p:txBody>
      </p:sp>
    </p:spTree>
    <p:extLst>
      <p:ext uri="{BB962C8B-B14F-4D97-AF65-F5344CB8AC3E}">
        <p14:creationId xmlns:p14="http://schemas.microsoft.com/office/powerpoint/2010/main" val="3853962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Oholah</a:t>
            </a:r>
            <a:r>
              <a:rPr lang="en-US" sz="3200" b="1" dirty="0" smtClean="0"/>
              <a:t> and </a:t>
            </a:r>
            <a:r>
              <a:rPr lang="en-US" sz="3200" b="1" dirty="0" err="1" smtClean="0"/>
              <a:t>Oholibah</a:t>
            </a:r>
            <a:r>
              <a:rPr lang="en-US" sz="3200" b="1" dirty="0" smtClean="0"/>
              <a:t> cont.</a:t>
            </a:r>
            <a:endParaRPr lang="en-US" sz="3200" b="1" dirty="0"/>
          </a:p>
        </p:txBody>
      </p:sp>
      <p:sp>
        <p:nvSpPr>
          <p:cNvPr id="3" name="Content Placeholder 2"/>
          <p:cNvSpPr>
            <a:spLocks noGrp="1"/>
          </p:cNvSpPr>
          <p:nvPr>
            <p:ph idx="1"/>
          </p:nvPr>
        </p:nvSpPr>
        <p:spPr/>
        <p:txBody>
          <a:bodyPr>
            <a:normAutofit fontScale="92500"/>
          </a:bodyPr>
          <a:lstStyle/>
          <a:p>
            <a:pPr marL="114300" indent="0">
              <a:buNone/>
            </a:pPr>
            <a:r>
              <a:rPr lang="en-US" b="1" dirty="0" err="1" smtClean="0"/>
              <a:t>Ezek</a:t>
            </a:r>
            <a:r>
              <a:rPr lang="en-US" b="1" dirty="0" smtClean="0"/>
              <a:t> 23:22  The take-home lesson:  I will give you over to what you give yourself to.</a:t>
            </a:r>
          </a:p>
          <a:p>
            <a:pPr marL="114300" indent="0">
              <a:buNone/>
            </a:pPr>
            <a:endParaRPr lang="en-US" sz="800" b="1" dirty="0"/>
          </a:p>
          <a:p>
            <a:pPr marL="114300" indent="0">
              <a:buNone/>
            </a:pPr>
            <a:r>
              <a:rPr lang="en-US" b="1" dirty="0" err="1" smtClean="0"/>
              <a:t>Ezek</a:t>
            </a:r>
            <a:r>
              <a:rPr lang="en-US" b="1" dirty="0" smtClean="0"/>
              <a:t> 23:25  God:  I am jealous.  Amazingly, God still loves Samaria and Judah.   This is the story of Hosea.  Romans 5:8  While we were still sinners, Christ died for us.</a:t>
            </a:r>
          </a:p>
          <a:p>
            <a:pPr marL="114300" indent="0">
              <a:buNone/>
            </a:pPr>
            <a:endParaRPr lang="en-US" sz="800" b="1" dirty="0"/>
          </a:p>
          <a:p>
            <a:pPr marL="114300" indent="0">
              <a:buNone/>
            </a:pPr>
            <a:r>
              <a:rPr lang="en-US" b="1" dirty="0" err="1" smtClean="0"/>
              <a:t>Ezek</a:t>
            </a:r>
            <a:r>
              <a:rPr lang="en-US" b="1" dirty="0" smtClean="0"/>
              <a:t> 23:28  I will give you over to the very thing you hate.  This is what sin does.  John 10:10  The thief comes to steal and kill and destroy.  Jesus came that we can have life.</a:t>
            </a:r>
          </a:p>
          <a:p>
            <a:pPr marL="114300" indent="0">
              <a:buNone/>
            </a:pPr>
            <a:endParaRPr lang="en-US" sz="1100" b="1" dirty="0"/>
          </a:p>
          <a:p>
            <a:pPr marL="114300" indent="0">
              <a:buNone/>
            </a:pPr>
            <a:r>
              <a:rPr lang="en-US" b="1" dirty="0" smtClean="0"/>
              <a:t>Summary:  23:49  Then you will know that I AM the Lord.</a:t>
            </a:r>
            <a:endParaRPr lang="en-US" b="1" dirty="0"/>
          </a:p>
        </p:txBody>
      </p:sp>
    </p:spTree>
    <p:extLst>
      <p:ext uri="{BB962C8B-B14F-4D97-AF65-F5344CB8AC3E}">
        <p14:creationId xmlns:p14="http://schemas.microsoft.com/office/powerpoint/2010/main" val="3353473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Ezekiel 24  The cauldron  Ezekiel refuses to mourn</a:t>
            </a:r>
            <a:endParaRPr lang="en-US" sz="2800" b="1"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sz="2000" b="1" dirty="0" smtClean="0"/>
              <a:t>Jan 588 BC  A date to mark down.  The date Jerusalem was put under siege.  Again, Ezekiel proves himself to be a prophet.</a:t>
            </a:r>
          </a:p>
          <a:p>
            <a:pPr marL="114300" indent="0">
              <a:buNone/>
            </a:pPr>
            <a:endParaRPr lang="en-US" sz="800" b="1" dirty="0"/>
          </a:p>
          <a:p>
            <a:pPr marL="114300" indent="0">
              <a:buNone/>
            </a:pPr>
            <a:r>
              <a:rPr lang="en-US" sz="2000" b="1" dirty="0" err="1" smtClean="0"/>
              <a:t>Ezek</a:t>
            </a:r>
            <a:r>
              <a:rPr lang="en-US" sz="2000" b="1" dirty="0" smtClean="0"/>
              <a:t> 24:6  A cauldron with encrusted layers of </a:t>
            </a:r>
            <a:r>
              <a:rPr lang="en-US" sz="2000" b="1" dirty="0" err="1" smtClean="0"/>
              <a:t>unrepented</a:t>
            </a:r>
            <a:r>
              <a:rPr lang="en-US" sz="2000" b="1" dirty="0" smtClean="0"/>
              <a:t> sin.  Judah.   24:12  A heavy deposit.</a:t>
            </a:r>
          </a:p>
          <a:p>
            <a:pPr marL="114300" indent="0">
              <a:buNone/>
            </a:pPr>
            <a:endParaRPr lang="en-US" sz="800" b="1" dirty="0"/>
          </a:p>
          <a:p>
            <a:pPr marL="114300" indent="0">
              <a:buNone/>
            </a:pPr>
            <a:r>
              <a:rPr lang="en-US" sz="2000" b="1" dirty="0" err="1" smtClean="0"/>
              <a:t>Ezek</a:t>
            </a:r>
            <a:r>
              <a:rPr lang="en-US" sz="2000" b="1" dirty="0" smtClean="0"/>
              <a:t> 24:11,13  When God’s wrath is poured out, it will get hot enough to burn off the encrusted layers.</a:t>
            </a:r>
          </a:p>
          <a:p>
            <a:pPr marL="114300" indent="0">
              <a:buNone/>
            </a:pPr>
            <a:endParaRPr lang="en-US" sz="800" b="1" dirty="0"/>
          </a:p>
          <a:p>
            <a:pPr marL="114300" indent="0">
              <a:buNone/>
            </a:pPr>
            <a:r>
              <a:rPr lang="en-US" sz="2000" b="1" dirty="0" smtClean="0"/>
              <a:t>24:14 I will not have pity (as illustrated later in </a:t>
            </a:r>
            <a:r>
              <a:rPr lang="en-US" sz="2000" b="1" dirty="0" err="1" smtClean="0"/>
              <a:t>Ezek</a:t>
            </a:r>
            <a:r>
              <a:rPr lang="en-US" sz="2000" b="1" dirty="0" smtClean="0"/>
              <a:t> 24:15-24)</a:t>
            </a:r>
          </a:p>
          <a:p>
            <a:pPr marL="114300" indent="0">
              <a:buNone/>
            </a:pPr>
            <a:endParaRPr lang="en-US" sz="800" b="1" dirty="0"/>
          </a:p>
          <a:p>
            <a:pPr marL="114300" indent="0">
              <a:buNone/>
            </a:pPr>
            <a:r>
              <a:rPr lang="en-US" sz="2000" b="1" dirty="0" smtClean="0"/>
              <a:t>24:15-24  God to Ezekiel:  Do not mourn when your wife dies.  I will take away the delight of your eyes.  How does God feel about judging Judah?  Like Ezekiel feels about God taking away his wife.</a:t>
            </a:r>
          </a:p>
          <a:p>
            <a:pPr marL="114300" indent="0">
              <a:buNone/>
            </a:pPr>
            <a:endParaRPr lang="en-US" sz="2000" b="1" dirty="0"/>
          </a:p>
          <a:p>
            <a:pPr marL="114300" indent="0">
              <a:buNone/>
            </a:pPr>
            <a:r>
              <a:rPr lang="en-US" sz="2000" b="1" dirty="0" smtClean="0"/>
              <a:t>The point:  When we suffer discipline for our sins, we should accept it without complaint.</a:t>
            </a:r>
            <a:endParaRPr lang="en-US" sz="2000" b="1" dirty="0"/>
          </a:p>
        </p:txBody>
      </p:sp>
    </p:spTree>
    <p:extLst>
      <p:ext uri="{BB962C8B-B14F-4D97-AF65-F5344CB8AC3E}">
        <p14:creationId xmlns:p14="http://schemas.microsoft.com/office/powerpoint/2010/main" val="339900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Part II  The End of the road for god’s enemies  </a:t>
            </a:r>
            <a:r>
              <a:rPr lang="en-US" sz="3200" dirty="0" err="1" smtClean="0"/>
              <a:t>Ch</a:t>
            </a:r>
            <a:r>
              <a:rPr lang="en-US" sz="3200" dirty="0" smtClean="0"/>
              <a:t> 25-32</a:t>
            </a:r>
            <a:endParaRPr lang="en-US" sz="3200" dirty="0"/>
          </a:p>
        </p:txBody>
      </p:sp>
      <p:sp>
        <p:nvSpPr>
          <p:cNvPr id="3" name="Content Placeholder 2"/>
          <p:cNvSpPr>
            <a:spLocks noGrp="1"/>
          </p:cNvSpPr>
          <p:nvPr>
            <p:ph idx="1"/>
          </p:nvPr>
        </p:nvSpPr>
        <p:spPr/>
        <p:txBody>
          <a:bodyPr>
            <a:normAutofit lnSpcReduction="10000"/>
          </a:bodyPr>
          <a:lstStyle/>
          <a:p>
            <a:pPr marL="114300" indent="0">
              <a:buNone/>
            </a:pPr>
            <a:r>
              <a:rPr lang="en-US" b="1" dirty="0" smtClean="0"/>
              <a:t>Judgment may begin with God’s household (1 Pet 4:17-18), but those who oppose God’s people will get what is coming to them.  Q: Do we rejoice when our enemies are judged? Rev 11:7-18, 16:5-6, Psalm 94:1-3.    (but we should remember Romans 12:19)</a:t>
            </a:r>
          </a:p>
          <a:p>
            <a:pPr marL="114300" indent="0">
              <a:buNone/>
            </a:pPr>
            <a:endParaRPr lang="en-US" b="1" dirty="0"/>
          </a:p>
          <a:p>
            <a:pPr marL="114300" indent="0">
              <a:buNone/>
            </a:pPr>
            <a:r>
              <a:rPr lang="en-US" b="1" dirty="0" err="1" smtClean="0"/>
              <a:t>Ezek</a:t>
            </a:r>
            <a:r>
              <a:rPr lang="en-US" b="1" dirty="0" smtClean="0"/>
              <a:t> 25 Ammon to be judged.   She is the one who escaped judgment when Nebuchadnezzar came to the signpost.</a:t>
            </a:r>
          </a:p>
          <a:p>
            <a:pPr marL="114300" indent="0">
              <a:buNone/>
            </a:pPr>
            <a:endParaRPr lang="en-US" b="1" dirty="0"/>
          </a:p>
          <a:p>
            <a:pPr marL="114300" indent="0">
              <a:buNone/>
            </a:pPr>
            <a:r>
              <a:rPr lang="en-US" b="1" dirty="0" smtClean="0"/>
              <a:t>Moab, Edom as well.</a:t>
            </a:r>
            <a:endParaRPr lang="en-US" b="1" dirty="0"/>
          </a:p>
        </p:txBody>
      </p:sp>
    </p:spTree>
    <p:extLst>
      <p:ext uri="{BB962C8B-B14F-4D97-AF65-F5344CB8AC3E}">
        <p14:creationId xmlns:p14="http://schemas.microsoft.com/office/powerpoint/2010/main" val="2625310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457200" y="274638"/>
            <a:ext cx="8229600" cy="1096962"/>
          </a:xfrm>
        </p:spPr>
        <p:txBody>
          <a:bodyPr/>
          <a:lstStyle/>
          <a:p>
            <a:r>
              <a:rPr lang="en-US" altLang="en-US" sz="2800"/>
              <a:t>Old Testament Prophecies Fulfilled Between the Testaments</a:t>
            </a:r>
          </a:p>
        </p:txBody>
      </p:sp>
      <p:sp>
        <p:nvSpPr>
          <p:cNvPr id="76803" name="Rectangle 3"/>
          <p:cNvSpPr>
            <a:spLocks noGrp="1" noChangeArrowheads="1"/>
          </p:cNvSpPr>
          <p:nvPr>
            <p:ph type="body" idx="1"/>
          </p:nvPr>
        </p:nvSpPr>
        <p:spPr>
          <a:xfrm>
            <a:off x="457200" y="2133600"/>
            <a:ext cx="8229600" cy="3992563"/>
          </a:xfrm>
        </p:spPr>
        <p:txBody>
          <a:bodyPr/>
          <a:lstStyle/>
          <a:p>
            <a:r>
              <a:rPr lang="en-US" altLang="en-US" sz="2400" b="1" dirty="0">
                <a:solidFill>
                  <a:schemeClr val="tx1"/>
                </a:solidFill>
              </a:rPr>
              <a:t>Ezekiel 26:3-14    </a:t>
            </a:r>
            <a:r>
              <a:rPr lang="en-US" altLang="en-US" sz="2400" b="1" dirty="0" err="1">
                <a:solidFill>
                  <a:schemeClr val="tx1"/>
                </a:solidFill>
              </a:rPr>
              <a:t>Tyre</a:t>
            </a:r>
            <a:r>
              <a:rPr lang="en-US" altLang="en-US" sz="2400" b="1" dirty="0">
                <a:solidFill>
                  <a:schemeClr val="tx1"/>
                </a:solidFill>
              </a:rPr>
              <a:t>.</a:t>
            </a:r>
          </a:p>
          <a:p>
            <a:pPr lvl="1"/>
            <a:r>
              <a:rPr lang="en-US" altLang="en-US" sz="2000" b="1" dirty="0">
                <a:solidFill>
                  <a:schemeClr val="tx1"/>
                </a:solidFill>
              </a:rPr>
              <a:t>v. 3   I will bring many nations against you</a:t>
            </a:r>
          </a:p>
          <a:p>
            <a:pPr lvl="1"/>
            <a:r>
              <a:rPr lang="en-US" altLang="en-US" sz="2000" b="1" dirty="0">
                <a:solidFill>
                  <a:schemeClr val="tx1"/>
                </a:solidFill>
              </a:rPr>
              <a:t>v. 4  I will scrape away her rubble and make her a bare rock</a:t>
            </a:r>
            <a:r>
              <a:rPr lang="en-US" altLang="en-US" sz="2000" b="1" dirty="0" smtClean="0">
                <a:solidFill>
                  <a:schemeClr val="tx1"/>
                </a:solidFill>
              </a:rPr>
              <a:t>.  (Alexander did this)</a:t>
            </a:r>
            <a:endParaRPr lang="en-US" altLang="en-US" sz="2000" b="1" dirty="0">
              <a:solidFill>
                <a:schemeClr val="tx1"/>
              </a:solidFill>
            </a:endParaRPr>
          </a:p>
          <a:p>
            <a:pPr lvl="1"/>
            <a:r>
              <a:rPr lang="en-US" altLang="en-US" sz="2000" b="1" dirty="0">
                <a:solidFill>
                  <a:schemeClr val="tx1"/>
                </a:solidFill>
              </a:rPr>
              <a:t>v. 5  She will become a place to spread fishnets.</a:t>
            </a:r>
          </a:p>
          <a:p>
            <a:pPr lvl="1"/>
            <a:r>
              <a:rPr lang="en-US" altLang="en-US" sz="2000" b="1" dirty="0">
                <a:solidFill>
                  <a:schemeClr val="tx1"/>
                </a:solidFill>
              </a:rPr>
              <a:t>v. 6  Her settlements on the mainland will be ravaged by the sword.</a:t>
            </a:r>
          </a:p>
          <a:p>
            <a:pPr lvl="1"/>
            <a:r>
              <a:rPr lang="en-US" altLang="en-US" sz="2000" b="1" dirty="0">
                <a:solidFill>
                  <a:schemeClr val="tx1"/>
                </a:solidFill>
              </a:rPr>
              <a:t>v. 7  (specifically) Nebuchadnezzar will do this.</a:t>
            </a:r>
          </a:p>
          <a:p>
            <a:pPr lvl="1"/>
            <a:r>
              <a:rPr lang="en-US" altLang="en-US" sz="2000" b="1" dirty="0">
                <a:solidFill>
                  <a:schemeClr val="tx1"/>
                </a:solidFill>
              </a:rPr>
              <a:t>v. 12  They will… throw your stones, timber and rubble into the sea.</a:t>
            </a:r>
          </a:p>
          <a:p>
            <a:pPr lvl="1"/>
            <a:r>
              <a:rPr lang="en-US" altLang="en-US" sz="2000" b="1" dirty="0">
                <a:solidFill>
                  <a:schemeClr val="tx1"/>
                </a:solidFill>
              </a:rPr>
              <a:t>v. 14  It will never be rebuilt</a:t>
            </a:r>
          </a:p>
        </p:txBody>
      </p:sp>
    </p:spTree>
    <p:extLst>
      <p:ext uri="{BB962C8B-B14F-4D97-AF65-F5344CB8AC3E}">
        <p14:creationId xmlns:p14="http://schemas.microsoft.com/office/powerpoint/2010/main" val="367343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077200" cy="381000"/>
          </a:xfrm>
        </p:spPr>
        <p:txBody>
          <a:bodyPr>
            <a:normAutofit fontScale="90000"/>
          </a:bodyPr>
          <a:lstStyle/>
          <a:p>
            <a:r>
              <a:rPr lang="en-US" dirty="0" smtClean="0"/>
              <a:t>Ezekiel’s Place in History</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2915" y="1600200"/>
            <a:ext cx="6894285" cy="5181600"/>
          </a:xfrm>
        </p:spPr>
      </p:pic>
    </p:spTree>
    <p:extLst>
      <p:ext uri="{BB962C8B-B14F-4D97-AF65-F5344CB8AC3E}">
        <p14:creationId xmlns:p14="http://schemas.microsoft.com/office/powerpoint/2010/main" val="1331365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r>
              <a:rPr lang="en-US" altLang="en-US" sz="3200"/>
              <a:t>Fulfillment of Ezekiel 26</a:t>
            </a:r>
          </a:p>
        </p:txBody>
      </p:sp>
      <p:sp>
        <p:nvSpPr>
          <p:cNvPr id="78851" name="Rectangle 3"/>
          <p:cNvSpPr>
            <a:spLocks noGrp="1" noChangeArrowheads="1"/>
          </p:cNvSpPr>
          <p:nvPr>
            <p:ph type="body" idx="1"/>
          </p:nvPr>
        </p:nvSpPr>
        <p:spPr/>
        <p:txBody>
          <a:bodyPr/>
          <a:lstStyle/>
          <a:p>
            <a:r>
              <a:rPr lang="en-US" altLang="en-US" sz="2400" b="1" dirty="0"/>
              <a:t>Nebuchadnezzar takes </a:t>
            </a:r>
            <a:r>
              <a:rPr lang="en-US" altLang="en-US" sz="2400" b="1" dirty="0">
                <a:solidFill>
                  <a:schemeClr val="tx1"/>
                </a:solidFill>
              </a:rPr>
              <a:t>mainland </a:t>
            </a:r>
            <a:r>
              <a:rPr lang="en-US" altLang="en-US" sz="2400" b="1" dirty="0" err="1">
                <a:solidFill>
                  <a:schemeClr val="tx1"/>
                </a:solidFill>
              </a:rPr>
              <a:t>Tyre</a:t>
            </a:r>
            <a:r>
              <a:rPr lang="en-US" altLang="en-US" sz="2400" b="1" dirty="0">
                <a:solidFill>
                  <a:schemeClr val="tx1"/>
                </a:solidFill>
              </a:rPr>
              <a:t> only </a:t>
            </a:r>
            <a:r>
              <a:rPr lang="en-US" altLang="en-US" sz="2400" b="1" dirty="0"/>
              <a:t>after a siege of 13 years 586-573 BC</a:t>
            </a:r>
          </a:p>
          <a:p>
            <a:endParaRPr lang="en-US" altLang="en-US" sz="2400" b="1" dirty="0"/>
          </a:p>
          <a:p>
            <a:r>
              <a:rPr lang="en-US" altLang="en-US" sz="2400" b="1" dirty="0"/>
              <a:t>Alexander attacks </a:t>
            </a:r>
            <a:r>
              <a:rPr lang="en-US" altLang="en-US" sz="2400" b="1" dirty="0" err="1"/>
              <a:t>Tyre</a:t>
            </a:r>
            <a:r>
              <a:rPr lang="en-US" altLang="en-US" sz="2400" b="1" dirty="0"/>
              <a:t> in 332 BC, building a causeway to the island of </a:t>
            </a:r>
            <a:r>
              <a:rPr lang="en-US" altLang="en-US" sz="2400" b="1" dirty="0" err="1"/>
              <a:t>Tyre</a:t>
            </a:r>
            <a:r>
              <a:rPr lang="en-US" altLang="en-US" sz="2400" b="1" dirty="0"/>
              <a:t> using the rubble from Old </a:t>
            </a:r>
            <a:r>
              <a:rPr lang="en-US" altLang="en-US" sz="2400" b="1" dirty="0" err="1"/>
              <a:t>Tyre</a:t>
            </a:r>
            <a:r>
              <a:rPr lang="en-US" altLang="en-US" sz="2400" b="1" dirty="0"/>
              <a:t>.</a:t>
            </a:r>
          </a:p>
          <a:p>
            <a:endParaRPr lang="en-US" altLang="en-US" sz="2400" b="1" dirty="0"/>
          </a:p>
          <a:p>
            <a:r>
              <a:rPr lang="en-US" altLang="en-US" sz="2400" b="1" dirty="0" err="1"/>
              <a:t>Tyre</a:t>
            </a:r>
            <a:r>
              <a:rPr lang="en-US" altLang="en-US" sz="2400" b="1" dirty="0"/>
              <a:t> attached again and again by Seleucids, Romans, Arabs, Crusaders, finally ceasing to exist as a city on the original site.</a:t>
            </a:r>
          </a:p>
          <a:p>
            <a:endParaRPr lang="en-US" altLang="en-US" sz="2400" dirty="0"/>
          </a:p>
          <a:p>
            <a:endParaRPr lang="en-US" altLang="en-US" sz="2400" dirty="0"/>
          </a:p>
        </p:txBody>
      </p:sp>
    </p:spTree>
    <p:extLst>
      <p:ext uri="{BB962C8B-B14F-4D97-AF65-F5344CB8AC3E}">
        <p14:creationId xmlns:p14="http://schemas.microsoft.com/office/powerpoint/2010/main" val="2679238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tyre-alexander-si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16063"/>
            <a:ext cx="601980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75674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aerial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543800" cy="4257675"/>
          </a:xfrm>
          <a:prstGeom prst="rect">
            <a:avLst/>
          </a:prstGeom>
          <a:noFill/>
          <a:extLst>
            <a:ext uri="{909E8E84-426E-40DD-AFC4-6F175D3DCCD1}">
              <a14:hiddenFill xmlns:a14="http://schemas.microsoft.com/office/drawing/2010/main">
                <a:solidFill>
                  <a:srgbClr val="FFFFFF"/>
                </a:solidFill>
              </a14:hiddenFill>
            </a:ext>
          </a:extLst>
        </p:spPr>
      </p:pic>
      <p:sp>
        <p:nvSpPr>
          <p:cNvPr id="14342" name="Text Box 6"/>
          <p:cNvSpPr txBox="1">
            <a:spLocks noChangeArrowheads="1"/>
          </p:cNvSpPr>
          <p:nvPr/>
        </p:nvSpPr>
        <p:spPr bwMode="auto">
          <a:xfrm>
            <a:off x="1752600" y="609600"/>
            <a:ext cx="548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smtClean="0">
                <a:solidFill>
                  <a:srgbClr val="FFFFFF"/>
                </a:solidFill>
              </a:rPr>
              <a:t>Site of Ancient Tyre Today</a:t>
            </a:r>
          </a:p>
        </p:txBody>
      </p:sp>
    </p:spTree>
    <p:extLst>
      <p:ext uri="{BB962C8B-B14F-4D97-AF65-F5344CB8AC3E}">
        <p14:creationId xmlns:p14="http://schemas.microsoft.com/office/powerpoint/2010/main" val="173500229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Rot="1" noChangeArrowheads="1"/>
          </p:cNvSpPr>
          <p:nvPr>
            <p:ph type="title"/>
          </p:nvPr>
        </p:nvSpPr>
        <p:spPr/>
        <p:txBody>
          <a:bodyPr/>
          <a:lstStyle/>
          <a:p>
            <a:r>
              <a:rPr lang="en-US" altLang="en-US" sz="3200"/>
              <a:t>Tyre</a:t>
            </a:r>
          </a:p>
        </p:txBody>
      </p:sp>
      <p:pic>
        <p:nvPicPr>
          <p:cNvPr id="11270" name="Picture 6" descr="Tyre%20has%20become%20a%20place%20for%20the%20spreading%20of%20n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885950"/>
            <a:ext cx="47244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0706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ohn\Desktop\pictures\mideast2013\IMG_18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
            <a:ext cx="8610600" cy="645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684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ohn\Desktop\pictures\mideast2013\IMG_18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8890"/>
            <a:ext cx="8534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357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normAutofit fontScale="90000"/>
          </a:bodyPr>
          <a:lstStyle/>
          <a:p>
            <a:r>
              <a:rPr lang="en-US" altLang="en-US" sz="2800"/>
              <a:t>Secular historian Philip Myers in his history textbook:</a:t>
            </a:r>
            <a:br>
              <a:rPr lang="en-US" altLang="en-US" sz="2800"/>
            </a:br>
            <a:endParaRPr lang="en-US" altLang="en-US" sz="2800"/>
          </a:p>
        </p:txBody>
      </p:sp>
      <p:sp>
        <p:nvSpPr>
          <p:cNvPr id="20483" name="Rectangle 3"/>
          <p:cNvSpPr>
            <a:spLocks noGrp="1" noChangeArrowheads="1"/>
          </p:cNvSpPr>
          <p:nvPr>
            <p:ph type="body" idx="1"/>
          </p:nvPr>
        </p:nvSpPr>
        <p:spPr>
          <a:xfrm>
            <a:off x="457200" y="2019300"/>
            <a:ext cx="8229600" cy="4106863"/>
          </a:xfrm>
        </p:spPr>
        <p:txBody>
          <a:bodyPr/>
          <a:lstStyle/>
          <a:p>
            <a:pPr>
              <a:lnSpc>
                <a:spcPct val="90000"/>
              </a:lnSpc>
            </a:pPr>
            <a:r>
              <a:rPr lang="en-US" altLang="en-US" sz="2800" b="1" dirty="0">
                <a:solidFill>
                  <a:schemeClr val="tx1"/>
                </a:solidFill>
              </a:rPr>
              <a:t>“Alexander the Great reduced it [</a:t>
            </a:r>
            <a:r>
              <a:rPr lang="en-US" altLang="en-US" sz="2800" b="1" dirty="0" err="1">
                <a:solidFill>
                  <a:schemeClr val="tx1"/>
                </a:solidFill>
              </a:rPr>
              <a:t>Tyre</a:t>
            </a:r>
            <a:r>
              <a:rPr lang="en-US" altLang="en-US" sz="2800" b="1" dirty="0">
                <a:solidFill>
                  <a:schemeClr val="tx1"/>
                </a:solidFill>
              </a:rPr>
              <a:t>] to ruins.  She recovered in a measure from this blow, but never regained the place she had previously held in the world.  The larger part of the site of the once great city is no bare as the top of a rock—a place where the fishermen that still frequent the spot spread their nets to dry.”</a:t>
            </a:r>
          </a:p>
        </p:txBody>
      </p:sp>
    </p:spTree>
    <p:extLst>
      <p:ext uri="{BB962C8B-B14F-4D97-AF65-F5344CB8AC3E}">
        <p14:creationId xmlns:p14="http://schemas.microsoft.com/office/powerpoint/2010/main" val="328031662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Judgment on God’s enemies (cont.)</a:t>
            </a:r>
            <a:endParaRPr lang="en-US" sz="3200" b="1" dirty="0"/>
          </a:p>
        </p:txBody>
      </p:sp>
      <p:sp>
        <p:nvSpPr>
          <p:cNvPr id="3" name="Content Placeholder 2"/>
          <p:cNvSpPr>
            <a:spLocks noGrp="1"/>
          </p:cNvSpPr>
          <p:nvPr>
            <p:ph idx="1"/>
          </p:nvPr>
        </p:nvSpPr>
        <p:spPr>
          <a:xfrm>
            <a:off x="457200" y="2971800"/>
            <a:ext cx="8229600" cy="3154363"/>
          </a:xfrm>
        </p:spPr>
        <p:txBody>
          <a:bodyPr/>
          <a:lstStyle/>
          <a:p>
            <a:pPr marL="114300" indent="0">
              <a:buNone/>
            </a:pPr>
            <a:r>
              <a:rPr lang="en-US" b="1" dirty="0" smtClean="0"/>
              <a:t>Ezekiel 28 Sidon</a:t>
            </a:r>
          </a:p>
          <a:p>
            <a:pPr marL="114300" indent="0">
              <a:buNone/>
            </a:pPr>
            <a:endParaRPr lang="en-US" b="1" dirty="0" smtClean="0"/>
          </a:p>
          <a:p>
            <a:pPr marL="114300" indent="0">
              <a:buNone/>
            </a:pPr>
            <a:r>
              <a:rPr lang="en-US" b="1" dirty="0" smtClean="0"/>
              <a:t>Ezekiel 29-32 Egypt</a:t>
            </a:r>
          </a:p>
          <a:p>
            <a:pPr marL="114300" indent="0">
              <a:buNone/>
            </a:pPr>
            <a:endParaRPr lang="en-US" b="1" dirty="0"/>
          </a:p>
          <a:p>
            <a:pPr marL="114300" indent="0">
              <a:buNone/>
            </a:pPr>
            <a:r>
              <a:rPr lang="en-US" b="1" dirty="0" smtClean="0"/>
              <a:t>Ezekiel 35 Edom</a:t>
            </a:r>
            <a:endParaRPr lang="en-US" b="1" dirty="0"/>
          </a:p>
        </p:txBody>
      </p:sp>
    </p:spTree>
    <p:extLst>
      <p:ext uri="{BB962C8B-B14F-4D97-AF65-F5344CB8AC3E}">
        <p14:creationId xmlns:p14="http://schemas.microsoft.com/office/powerpoint/2010/main" val="2419194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Part III  Ezekiel 33  Transition   </a:t>
            </a:r>
            <a:r>
              <a:rPr lang="en-US" sz="2800" b="1" dirty="0" err="1" smtClean="0"/>
              <a:t>jerusalem</a:t>
            </a:r>
            <a:r>
              <a:rPr lang="en-US" sz="2800" b="1" dirty="0" smtClean="0"/>
              <a:t> has been destroyed</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sz="2000" b="1" dirty="0" smtClean="0"/>
              <a:t>Ezekiel 33 is a transition from </a:t>
            </a:r>
            <a:r>
              <a:rPr lang="en-US" sz="2000" b="1" dirty="0" err="1" smtClean="0"/>
              <a:t>Ch</a:t>
            </a:r>
            <a:r>
              <a:rPr lang="en-US" sz="2000" b="1" dirty="0" smtClean="0"/>
              <a:t> 1-24 to </a:t>
            </a:r>
            <a:r>
              <a:rPr lang="en-US" sz="2000" b="1" dirty="0" err="1" smtClean="0"/>
              <a:t>Ch</a:t>
            </a:r>
            <a:r>
              <a:rPr lang="en-US" sz="2000" b="1" dirty="0" smtClean="0"/>
              <a:t> 34-48</a:t>
            </a:r>
          </a:p>
          <a:p>
            <a:pPr marL="114300" indent="0">
              <a:buNone/>
            </a:pPr>
            <a:endParaRPr lang="en-US" sz="800" b="1" dirty="0"/>
          </a:p>
          <a:p>
            <a:pPr marL="114300" indent="0">
              <a:buNone/>
            </a:pPr>
            <a:r>
              <a:rPr lang="en-US" sz="2000" b="1" dirty="0" smtClean="0"/>
              <a:t>God’s judgment has now been completed, so the message will turn from principally rebuke to principally encouragement.  The Messiah is coming.</a:t>
            </a:r>
          </a:p>
          <a:p>
            <a:pPr marL="114300" indent="0">
              <a:buNone/>
            </a:pPr>
            <a:endParaRPr lang="en-US" sz="800" b="1" dirty="0"/>
          </a:p>
          <a:p>
            <a:pPr marL="114300" indent="0">
              <a:buNone/>
            </a:pPr>
            <a:r>
              <a:rPr lang="en-US" sz="2000" b="1" dirty="0" err="1" smtClean="0"/>
              <a:t>Ezek</a:t>
            </a:r>
            <a:r>
              <a:rPr lang="en-US" sz="2000" b="1" dirty="0" smtClean="0"/>
              <a:t> 33:1-6  The watchman of Israel.  Ezekiel did his part.</a:t>
            </a:r>
          </a:p>
          <a:p>
            <a:pPr marL="114300" indent="0">
              <a:buNone/>
            </a:pPr>
            <a:r>
              <a:rPr lang="en-US" sz="2000" b="1" dirty="0" err="1" smtClean="0"/>
              <a:t>Ezek</a:t>
            </a:r>
            <a:r>
              <a:rPr lang="en-US" sz="2000" b="1" dirty="0" smtClean="0"/>
              <a:t> 33:7-9 Ezekiel </a:t>
            </a:r>
            <a:r>
              <a:rPr lang="en-US" sz="2000" b="1" dirty="0" err="1" smtClean="0"/>
              <a:t>recommissioned</a:t>
            </a:r>
            <a:r>
              <a:rPr lang="en-US" sz="2000" b="1" dirty="0" smtClean="0"/>
              <a:t>.</a:t>
            </a:r>
          </a:p>
          <a:p>
            <a:pPr marL="114300" indent="0">
              <a:buNone/>
            </a:pPr>
            <a:endParaRPr lang="en-US" sz="800" b="1" dirty="0" smtClean="0"/>
          </a:p>
          <a:p>
            <a:pPr marL="114300" indent="0">
              <a:buNone/>
            </a:pPr>
            <a:r>
              <a:rPr lang="en-US" sz="2000" b="1" dirty="0" err="1" smtClean="0"/>
              <a:t>Ezek</a:t>
            </a:r>
            <a:r>
              <a:rPr lang="en-US" sz="2000" b="1" dirty="0" smtClean="0"/>
              <a:t> 33:10  The people finally repented.   Or did they….   “Our offenses and sins weigh us down and we are wasting away because of them.”</a:t>
            </a:r>
          </a:p>
          <a:p>
            <a:pPr marL="114300" indent="0">
              <a:buNone/>
            </a:pPr>
            <a:endParaRPr lang="en-US" sz="800" b="1" dirty="0"/>
          </a:p>
          <a:p>
            <a:pPr marL="114300" indent="0">
              <a:buNone/>
            </a:pPr>
            <a:r>
              <a:rPr lang="en-US" sz="2000" b="1" dirty="0" smtClean="0"/>
              <a:t>Sounds like they are whining!   v. 12</a:t>
            </a:r>
            <a:endParaRPr lang="en-US" sz="2000" b="1" dirty="0"/>
          </a:p>
          <a:p>
            <a:pPr marL="114300" indent="0">
              <a:buNone/>
            </a:pPr>
            <a:endParaRPr lang="en-US" sz="800" b="1" dirty="0" smtClean="0"/>
          </a:p>
        </p:txBody>
      </p:sp>
    </p:spTree>
    <p:extLst>
      <p:ext uri="{BB962C8B-B14F-4D97-AF65-F5344CB8AC3E}">
        <p14:creationId xmlns:p14="http://schemas.microsoft.com/office/powerpoint/2010/main" val="38347909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Ezek</a:t>
            </a:r>
            <a:r>
              <a:rPr lang="en-US" sz="3200" b="1" dirty="0" smtClean="0"/>
              <a:t> 33 cont.</a:t>
            </a:r>
            <a:endParaRPr lang="en-US" sz="3200" b="1" dirty="0"/>
          </a:p>
        </p:txBody>
      </p:sp>
      <p:sp>
        <p:nvSpPr>
          <p:cNvPr id="3" name="Content Placeholder 2"/>
          <p:cNvSpPr>
            <a:spLocks noGrp="1"/>
          </p:cNvSpPr>
          <p:nvPr>
            <p:ph idx="1"/>
          </p:nvPr>
        </p:nvSpPr>
        <p:spPr>
          <a:xfrm>
            <a:off x="457200" y="1752600"/>
            <a:ext cx="8305800" cy="4953000"/>
          </a:xfrm>
        </p:spPr>
        <p:txBody>
          <a:bodyPr>
            <a:normAutofit fontScale="92500"/>
          </a:bodyPr>
          <a:lstStyle/>
          <a:p>
            <a:pPr marL="114300" indent="0">
              <a:buNone/>
            </a:pPr>
            <a:r>
              <a:rPr lang="en-US" b="1" dirty="0" err="1"/>
              <a:t>Ezek</a:t>
            </a:r>
            <a:r>
              <a:rPr lang="en-US" b="1" dirty="0"/>
              <a:t> 33:11 Even when I judge you, I do it in the hopes that you will turn and live.    Amazing that God justifies his judging to his people.</a:t>
            </a:r>
          </a:p>
          <a:p>
            <a:pPr marL="114300" indent="0">
              <a:buNone/>
            </a:pPr>
            <a:endParaRPr lang="en-US" b="1" dirty="0" smtClean="0"/>
          </a:p>
          <a:p>
            <a:pPr marL="114300" indent="0">
              <a:buNone/>
            </a:pPr>
            <a:r>
              <a:rPr lang="en-US" b="1" dirty="0" err="1" smtClean="0"/>
              <a:t>Ezek</a:t>
            </a:r>
            <a:r>
              <a:rPr lang="en-US" b="1" dirty="0" smtClean="0"/>
              <a:t> 33:12  God responds to their whining that it is too hard.  “The wickedness of the wicked will not cause him to fall when he turns from it.”</a:t>
            </a:r>
          </a:p>
          <a:p>
            <a:pPr marL="114300" indent="0">
              <a:buNone/>
            </a:pPr>
            <a:endParaRPr lang="en-US" b="1" dirty="0"/>
          </a:p>
          <a:p>
            <a:pPr marL="114300" indent="0">
              <a:buNone/>
            </a:pPr>
            <a:r>
              <a:rPr lang="en-US" b="1" dirty="0" smtClean="0"/>
              <a:t>33:13  But if you trust in your past righteousness.</a:t>
            </a:r>
          </a:p>
          <a:p>
            <a:pPr marL="114300" indent="0">
              <a:buNone/>
            </a:pPr>
            <a:endParaRPr lang="en-US" b="1" dirty="0"/>
          </a:p>
          <a:p>
            <a:pPr marL="114300" indent="0">
              <a:buNone/>
            </a:pPr>
            <a:r>
              <a:rPr lang="en-US" b="1" dirty="0" smtClean="0"/>
              <a:t>33:17 More whining.  “The way of the Lord is not just.”  You are too hard.   Rom 10:5 (Moses)   and Rom 11:2f (Elijah)  Rom 11:22f Consider God’s kindness and his sternness.</a:t>
            </a:r>
          </a:p>
          <a:p>
            <a:pPr marL="114300" indent="0">
              <a:buNone/>
            </a:pPr>
            <a:endParaRPr lang="en-US" sz="800" b="1" dirty="0"/>
          </a:p>
        </p:txBody>
      </p:sp>
    </p:spTree>
    <p:extLst>
      <p:ext uri="{BB962C8B-B14F-4D97-AF65-F5344CB8AC3E}">
        <p14:creationId xmlns:p14="http://schemas.microsoft.com/office/powerpoint/2010/main" val="303370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Themes in Ezekiel</a:t>
            </a:r>
            <a:endParaRPr lang="en-US" b="1" dirty="0"/>
          </a:p>
        </p:txBody>
      </p:sp>
      <p:sp>
        <p:nvSpPr>
          <p:cNvPr id="3" name="Content Placeholder 2"/>
          <p:cNvSpPr>
            <a:spLocks noGrp="1"/>
          </p:cNvSpPr>
          <p:nvPr>
            <p:ph idx="1"/>
          </p:nvPr>
        </p:nvSpPr>
        <p:spPr/>
        <p:txBody>
          <a:bodyPr/>
          <a:lstStyle/>
          <a:p>
            <a:pPr marL="114300" indent="0">
              <a:buNone/>
            </a:pPr>
            <a:r>
              <a:rPr lang="en-US" b="1" dirty="0" smtClean="0"/>
              <a:t>1. The Sovereignty/glory of God</a:t>
            </a:r>
          </a:p>
          <a:p>
            <a:pPr marL="114300" indent="0">
              <a:buNone/>
            </a:pPr>
            <a:endParaRPr lang="en-US" b="1" dirty="0" smtClean="0"/>
          </a:p>
          <a:p>
            <a:pPr marL="114300" indent="0">
              <a:buNone/>
            </a:pPr>
            <a:r>
              <a:rPr lang="en-US" b="1" dirty="0" smtClean="0"/>
              <a:t>2. The utter sinfulness of humanity/Judah</a:t>
            </a:r>
          </a:p>
          <a:p>
            <a:pPr marL="114300" indent="0">
              <a:buNone/>
            </a:pPr>
            <a:endParaRPr lang="en-US" b="1" dirty="0"/>
          </a:p>
          <a:p>
            <a:pPr marL="114300" indent="0">
              <a:buNone/>
            </a:pPr>
            <a:r>
              <a:rPr lang="en-US" b="1" dirty="0" smtClean="0"/>
              <a:t>3. The inescapability of God’s justice</a:t>
            </a:r>
          </a:p>
          <a:p>
            <a:pPr marL="114300" indent="0">
              <a:buNone/>
            </a:pPr>
            <a:r>
              <a:rPr lang="en-US" b="1" dirty="0"/>
              <a:t>	</a:t>
            </a:r>
            <a:r>
              <a:rPr lang="en-US" b="1" dirty="0" smtClean="0"/>
              <a:t>a. Theodicy: Free will</a:t>
            </a:r>
          </a:p>
          <a:p>
            <a:pPr marL="114300" indent="0">
              <a:buNone/>
            </a:pPr>
            <a:endParaRPr lang="en-US" b="1" dirty="0"/>
          </a:p>
          <a:p>
            <a:pPr marL="114300" indent="0">
              <a:buNone/>
            </a:pPr>
            <a:r>
              <a:rPr lang="en-US" b="1" dirty="0" smtClean="0"/>
              <a:t>4. The Messiah is coming/ The restoration of God’s Remnant.</a:t>
            </a:r>
          </a:p>
          <a:p>
            <a:pPr marL="571500" indent="-457200">
              <a:buAutoNum type="arabicPeriod"/>
            </a:pPr>
            <a:endParaRPr lang="en-US" b="1" dirty="0"/>
          </a:p>
        </p:txBody>
      </p:sp>
    </p:spTree>
    <p:extLst>
      <p:ext uri="{BB962C8B-B14F-4D97-AF65-F5344CB8AC3E}">
        <p14:creationId xmlns:p14="http://schemas.microsoft.com/office/powerpoint/2010/main" val="4252281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Ezekiel 33  Jerusalem has fallen</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sz="2000" b="1" dirty="0"/>
              <a:t>33:21  A key transitional moment in Ezekiel.  A messenger  arrives (as prophesied in </a:t>
            </a:r>
            <a:r>
              <a:rPr lang="en-US" sz="2000" b="1" dirty="0" err="1"/>
              <a:t>Ezek</a:t>
            </a:r>
            <a:r>
              <a:rPr lang="en-US" sz="2000" b="1" dirty="0"/>
              <a:t> 24:26).  Jerusalem has fallen</a:t>
            </a:r>
            <a:r>
              <a:rPr lang="en-US" sz="2000" b="1" dirty="0" smtClean="0"/>
              <a:t>!!!  Ezekiel is vindicated as a prophet.</a:t>
            </a:r>
          </a:p>
          <a:p>
            <a:pPr marL="114300" indent="0">
              <a:buNone/>
            </a:pPr>
            <a:endParaRPr lang="en-US" sz="800" b="1" dirty="0"/>
          </a:p>
          <a:p>
            <a:pPr marL="114300" indent="0">
              <a:buNone/>
            </a:pPr>
            <a:r>
              <a:rPr lang="en-US" sz="2000" b="1" dirty="0" smtClean="0"/>
              <a:t>33:22  Ezekiel begins to prophesy again (</a:t>
            </a:r>
            <a:r>
              <a:rPr lang="en-US" sz="2000" b="1" dirty="0" err="1" smtClean="0"/>
              <a:t>Ezek</a:t>
            </a:r>
            <a:r>
              <a:rPr lang="en-US" sz="2000" b="1" dirty="0" smtClean="0"/>
              <a:t> 24:27)</a:t>
            </a:r>
          </a:p>
          <a:p>
            <a:pPr marL="114300" indent="0">
              <a:buNone/>
            </a:pPr>
            <a:endParaRPr lang="en-US" sz="800" b="1" dirty="0"/>
          </a:p>
          <a:p>
            <a:pPr marL="114300" indent="0">
              <a:buNone/>
            </a:pPr>
            <a:r>
              <a:rPr lang="en-US" sz="2000" b="1" dirty="0" smtClean="0"/>
              <a:t>33:23-29   Ishmael (</a:t>
            </a:r>
            <a:r>
              <a:rPr lang="en-US" sz="2000" b="1" dirty="0" err="1" smtClean="0"/>
              <a:t>Jer</a:t>
            </a:r>
            <a:r>
              <a:rPr lang="en-US" sz="2000" b="1" dirty="0" smtClean="0"/>
              <a:t> 40, 41, 2 Kings 25:25-26) is saying peace, peace.       v.  Abraham was only one man.  If he could do it….</a:t>
            </a:r>
          </a:p>
          <a:p>
            <a:pPr marL="114300" indent="0">
              <a:buNone/>
            </a:pPr>
            <a:endParaRPr lang="en-US" sz="800" b="1" dirty="0"/>
          </a:p>
          <a:p>
            <a:pPr marL="114300" indent="0">
              <a:buNone/>
            </a:pPr>
            <a:r>
              <a:rPr lang="en-US" sz="2000" b="1" dirty="0" smtClean="0"/>
              <a:t>33:30-33  Ezekiel now a popular prophet.  Ezekiel not impressed</a:t>
            </a:r>
          </a:p>
          <a:p>
            <a:pPr marL="114300" indent="0">
              <a:buNone/>
            </a:pPr>
            <a:r>
              <a:rPr lang="en-US" sz="2000" b="1" dirty="0"/>
              <a:t>	</a:t>
            </a:r>
            <a:r>
              <a:rPr lang="en-US" sz="2000" b="1" dirty="0" smtClean="0"/>
              <a:t>v. 31  They express devotion.</a:t>
            </a:r>
          </a:p>
          <a:p>
            <a:pPr marL="114300" indent="0">
              <a:buNone/>
            </a:pPr>
            <a:r>
              <a:rPr lang="en-US" sz="2000" b="1" dirty="0"/>
              <a:t>	</a:t>
            </a:r>
            <a:r>
              <a:rPr lang="en-US" sz="2000" b="1" dirty="0" smtClean="0"/>
              <a:t>v. 32  Looking for entertainment. (one who sings a love       song)</a:t>
            </a:r>
            <a:endParaRPr lang="en-US" sz="2000" b="1" dirty="0"/>
          </a:p>
          <a:p>
            <a:pPr marL="114300" indent="0">
              <a:buNone/>
            </a:pPr>
            <a:r>
              <a:rPr lang="en-US" sz="2000" b="1" dirty="0" smtClean="0"/>
              <a:t>	v. 33 A faithful watchman looks for true repentance.</a:t>
            </a:r>
            <a:endParaRPr lang="en-US" sz="2000" b="1" dirty="0"/>
          </a:p>
        </p:txBody>
      </p:sp>
    </p:spTree>
    <p:extLst>
      <p:ext uri="{BB962C8B-B14F-4D97-AF65-F5344CB8AC3E}">
        <p14:creationId xmlns:p14="http://schemas.microsoft.com/office/powerpoint/2010/main" val="32484128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IV  </a:t>
            </a:r>
            <a:r>
              <a:rPr lang="en-US" sz="3200" b="1" dirty="0" err="1" smtClean="0"/>
              <a:t>ezekiel</a:t>
            </a:r>
            <a:r>
              <a:rPr lang="en-US" sz="3200" b="1" dirty="0" smtClean="0"/>
              <a:t> 34-48  Comfort for God’s people.  The Messiah is coming!</a:t>
            </a:r>
            <a:endParaRPr lang="en-US" sz="3200" b="1" dirty="0"/>
          </a:p>
        </p:txBody>
      </p:sp>
      <p:sp>
        <p:nvSpPr>
          <p:cNvPr id="3" name="Content Placeholder 2"/>
          <p:cNvSpPr>
            <a:spLocks noGrp="1"/>
          </p:cNvSpPr>
          <p:nvPr>
            <p:ph idx="1"/>
          </p:nvPr>
        </p:nvSpPr>
        <p:spPr/>
        <p:txBody>
          <a:bodyPr/>
          <a:lstStyle/>
          <a:p>
            <a:pPr marL="114300" indent="0">
              <a:buNone/>
            </a:pPr>
            <a:r>
              <a:rPr lang="en-US" b="1" dirty="0" smtClean="0"/>
              <a:t>The tone noticeably shifts in this part toward offering comfort, now that God’s wrath against his people has been completed.  </a:t>
            </a:r>
          </a:p>
          <a:p>
            <a:pPr marL="114300" indent="0">
              <a:buNone/>
            </a:pPr>
            <a:endParaRPr lang="en-US" b="1" dirty="0"/>
          </a:p>
          <a:p>
            <a:pPr marL="114300" indent="0">
              <a:buNone/>
            </a:pPr>
            <a:r>
              <a:rPr lang="en-US" b="1" dirty="0" smtClean="0"/>
              <a:t>There is much double prophecy in this section.  Much of what God says through Ezekiel can be applied to the restored remnant which will return under </a:t>
            </a:r>
            <a:r>
              <a:rPr lang="en-US" b="1" dirty="0" err="1" smtClean="0"/>
              <a:t>Zerubbabel</a:t>
            </a:r>
            <a:r>
              <a:rPr lang="en-US" b="1" dirty="0" smtClean="0"/>
              <a:t> and Nehemiah, but it applies even more so to the messianic kingdom and the Church.</a:t>
            </a:r>
            <a:endParaRPr lang="en-US" b="1" dirty="0"/>
          </a:p>
          <a:p>
            <a:pPr marL="114300" indent="0">
              <a:buNone/>
            </a:pPr>
            <a:endParaRPr lang="en-US" b="1" dirty="0"/>
          </a:p>
          <a:p>
            <a:pPr marL="114300" indent="0">
              <a:buNone/>
            </a:pPr>
            <a:endParaRPr lang="en-US" b="1" dirty="0"/>
          </a:p>
        </p:txBody>
      </p:sp>
    </p:spTree>
    <p:extLst>
      <p:ext uri="{BB962C8B-B14F-4D97-AF65-F5344CB8AC3E}">
        <p14:creationId xmlns:p14="http://schemas.microsoft.com/office/powerpoint/2010/main" val="2742590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Ezekiel 34  </a:t>
            </a:r>
            <a:br>
              <a:rPr lang="en-US" sz="2800" b="1" dirty="0" smtClean="0"/>
            </a:br>
            <a:r>
              <a:rPr lang="en-US" sz="2800" b="1" dirty="0" smtClean="0"/>
              <a:t>The Messiah: A better shepherd</a:t>
            </a:r>
            <a:endParaRPr lang="en-US" sz="2800" b="1" dirty="0"/>
          </a:p>
        </p:txBody>
      </p:sp>
      <p:sp>
        <p:nvSpPr>
          <p:cNvPr id="3" name="Content Placeholder 2"/>
          <p:cNvSpPr>
            <a:spLocks noGrp="1"/>
          </p:cNvSpPr>
          <p:nvPr>
            <p:ph idx="1"/>
          </p:nvPr>
        </p:nvSpPr>
        <p:spPr/>
        <p:txBody>
          <a:bodyPr>
            <a:normAutofit lnSpcReduction="10000"/>
          </a:bodyPr>
          <a:lstStyle/>
          <a:p>
            <a:pPr marL="114300" indent="0">
              <a:buNone/>
            </a:pPr>
            <a:r>
              <a:rPr lang="en-US" sz="2000" b="1" dirty="0" smtClean="0"/>
              <a:t>The job of a shepherd:</a:t>
            </a:r>
          </a:p>
          <a:p>
            <a:pPr marL="114300" indent="0">
              <a:buNone/>
            </a:pPr>
            <a:r>
              <a:rPr lang="en-US" sz="2000" b="1" dirty="0" err="1" smtClean="0"/>
              <a:t>Ezek</a:t>
            </a:r>
            <a:r>
              <a:rPr lang="en-US" sz="2000" b="1" dirty="0" smtClean="0"/>
              <a:t> 34:2  To care for the flock, not for yourself.  </a:t>
            </a:r>
          </a:p>
          <a:p>
            <a:pPr marL="114300" indent="0">
              <a:buNone/>
            </a:pPr>
            <a:r>
              <a:rPr lang="en-US" sz="2000" b="1" dirty="0" err="1" smtClean="0"/>
              <a:t>Ezek</a:t>
            </a:r>
            <a:r>
              <a:rPr lang="en-US" sz="2000" b="1" dirty="0" smtClean="0"/>
              <a:t> 34:4  To care for the weak</a:t>
            </a:r>
          </a:p>
          <a:p>
            <a:pPr marL="114300" indent="0">
              <a:buNone/>
            </a:pPr>
            <a:r>
              <a:rPr lang="en-US" sz="2000" b="1" dirty="0" err="1" smtClean="0"/>
              <a:t>Ezek</a:t>
            </a:r>
            <a:r>
              <a:rPr lang="en-US" sz="2000" b="1" dirty="0" smtClean="0"/>
              <a:t> 34:4  To bring back the strays.</a:t>
            </a:r>
          </a:p>
          <a:p>
            <a:pPr marL="114300" indent="0">
              <a:buNone/>
            </a:pPr>
            <a:r>
              <a:rPr lang="en-US" sz="2000" b="1" dirty="0" err="1" smtClean="0"/>
              <a:t>Ezek</a:t>
            </a:r>
            <a:r>
              <a:rPr lang="en-US" sz="2000" b="1" dirty="0" smtClean="0"/>
              <a:t> 34:4  To bring in the lost.</a:t>
            </a:r>
          </a:p>
          <a:p>
            <a:pPr marL="114300" indent="0">
              <a:buNone/>
            </a:pPr>
            <a:endParaRPr lang="en-US" sz="800" b="1" dirty="0"/>
          </a:p>
          <a:p>
            <a:pPr marL="114300" indent="0">
              <a:buNone/>
            </a:pPr>
            <a:r>
              <a:rPr lang="en-US" sz="2000" b="1" dirty="0" smtClean="0"/>
              <a:t>God’s charge:  You treated my sheep harshly.  The result is the sheep are scattered.</a:t>
            </a:r>
          </a:p>
          <a:p>
            <a:pPr marL="114300" indent="0">
              <a:buNone/>
            </a:pPr>
            <a:endParaRPr lang="en-US" sz="800" b="1" dirty="0" smtClean="0"/>
          </a:p>
          <a:p>
            <a:pPr marL="114300" indent="0">
              <a:buNone/>
            </a:pPr>
            <a:r>
              <a:rPr lang="en-US" sz="2000" b="1" dirty="0" err="1" smtClean="0"/>
              <a:t>Ezek</a:t>
            </a:r>
            <a:r>
              <a:rPr lang="en-US" sz="2000" b="1" dirty="0" smtClean="0"/>
              <a:t> 34:7-10  I will hold you accountable.  I will remove you from leading my flock</a:t>
            </a:r>
          </a:p>
          <a:p>
            <a:pPr marL="114300" indent="0">
              <a:buNone/>
            </a:pPr>
            <a:endParaRPr lang="en-US" sz="800" b="1" dirty="0"/>
          </a:p>
          <a:p>
            <a:pPr marL="114300" indent="0">
              <a:buNone/>
            </a:pPr>
            <a:r>
              <a:rPr lang="en-US" sz="2000" b="1" dirty="0" smtClean="0"/>
              <a:t>34:11-22  I will shepherd the flock myself</a:t>
            </a:r>
          </a:p>
          <a:p>
            <a:pPr marL="114300" indent="0">
              <a:buNone/>
            </a:pPr>
            <a:r>
              <a:rPr lang="en-US" sz="2000" b="1" dirty="0"/>
              <a:t> </a:t>
            </a:r>
            <a:r>
              <a:rPr lang="en-US" sz="2000" b="1" dirty="0" smtClean="0"/>
              <a:t> v. 18-20   Even in the absence of good shepherds, the sheep have some responsibilities.</a:t>
            </a:r>
            <a:endParaRPr lang="en-US" sz="2000" b="1" dirty="0"/>
          </a:p>
          <a:p>
            <a:pPr marL="114300" indent="0">
              <a:buNone/>
            </a:pPr>
            <a:endParaRPr lang="en-US" sz="2000" b="1" dirty="0"/>
          </a:p>
        </p:txBody>
      </p:sp>
    </p:spTree>
    <p:extLst>
      <p:ext uri="{BB962C8B-B14F-4D97-AF65-F5344CB8AC3E}">
        <p14:creationId xmlns:p14="http://schemas.microsoft.com/office/powerpoint/2010/main" val="3927476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t>Ezek</a:t>
            </a:r>
            <a:r>
              <a:rPr lang="en-US" sz="2800" b="1" dirty="0" smtClean="0"/>
              <a:t> 34  The Good shepherd is coming</a:t>
            </a:r>
            <a:endParaRPr lang="en-US" sz="2800" b="1" dirty="0"/>
          </a:p>
        </p:txBody>
      </p:sp>
      <p:sp>
        <p:nvSpPr>
          <p:cNvPr id="3" name="Content Placeholder 2"/>
          <p:cNvSpPr>
            <a:spLocks noGrp="1"/>
          </p:cNvSpPr>
          <p:nvPr>
            <p:ph idx="1"/>
          </p:nvPr>
        </p:nvSpPr>
        <p:spPr/>
        <p:txBody>
          <a:bodyPr/>
          <a:lstStyle/>
          <a:p>
            <a:pPr marL="114300" indent="0">
              <a:buNone/>
            </a:pPr>
            <a:r>
              <a:rPr lang="en-US" b="1" dirty="0" err="1" smtClean="0"/>
              <a:t>Ezek</a:t>
            </a:r>
            <a:r>
              <a:rPr lang="en-US" b="1" dirty="0" smtClean="0"/>
              <a:t> 34:23f  God’s shepherd is coming.  “My servant David.”</a:t>
            </a:r>
          </a:p>
          <a:p>
            <a:pPr marL="114300" indent="0">
              <a:buNone/>
            </a:pPr>
            <a:endParaRPr lang="en-US" sz="1600" b="1" dirty="0" smtClean="0"/>
          </a:p>
          <a:p>
            <a:pPr marL="114300" indent="0">
              <a:buNone/>
            </a:pPr>
            <a:r>
              <a:rPr lang="en-US" b="1" dirty="0" smtClean="0"/>
              <a:t>John 10:1-18   I am the good shepherd.</a:t>
            </a:r>
          </a:p>
          <a:p>
            <a:pPr marL="114300" indent="0">
              <a:buNone/>
            </a:pPr>
            <a:endParaRPr lang="en-US" sz="1600" b="1" dirty="0"/>
          </a:p>
          <a:p>
            <a:pPr marL="114300" indent="0">
              <a:buNone/>
            </a:pPr>
            <a:r>
              <a:rPr lang="en-US" b="1" dirty="0" smtClean="0"/>
              <a:t>34:26  Showers of blessings</a:t>
            </a:r>
          </a:p>
          <a:p>
            <a:pPr marL="114300" indent="0">
              <a:buNone/>
            </a:pPr>
            <a:endParaRPr lang="en-US" sz="1600" b="1" dirty="0"/>
          </a:p>
          <a:p>
            <a:pPr marL="114300" indent="0">
              <a:buNone/>
            </a:pPr>
            <a:r>
              <a:rPr lang="en-US" b="1" dirty="0" smtClean="0"/>
              <a:t>34:27  Much fruit, Security, Freedom (John 8:31f)</a:t>
            </a:r>
          </a:p>
          <a:p>
            <a:pPr marL="114300" indent="0">
              <a:buNone/>
            </a:pPr>
            <a:endParaRPr lang="en-US" sz="1600" b="1" dirty="0"/>
          </a:p>
          <a:p>
            <a:pPr marL="114300" indent="0">
              <a:buNone/>
            </a:pPr>
            <a:r>
              <a:rPr lang="en-US" b="1" dirty="0" smtClean="0"/>
              <a:t>34:29  Spiritual food, the bread of life.</a:t>
            </a:r>
            <a:endParaRPr lang="en-US" b="1" dirty="0"/>
          </a:p>
        </p:txBody>
      </p:sp>
    </p:spTree>
    <p:extLst>
      <p:ext uri="{BB962C8B-B14F-4D97-AF65-F5344CB8AC3E}">
        <p14:creationId xmlns:p14="http://schemas.microsoft.com/office/powerpoint/2010/main" val="3254131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Ezekiel 36  The mountain of the lord</a:t>
            </a:r>
            <a:endParaRPr lang="en-US" sz="2800" b="1" dirty="0"/>
          </a:p>
        </p:txBody>
      </p:sp>
      <p:sp>
        <p:nvSpPr>
          <p:cNvPr id="3" name="Content Placeholder 2"/>
          <p:cNvSpPr>
            <a:spLocks noGrp="1"/>
          </p:cNvSpPr>
          <p:nvPr>
            <p:ph idx="1"/>
          </p:nvPr>
        </p:nvSpPr>
        <p:spPr/>
        <p:txBody>
          <a:bodyPr>
            <a:noAutofit/>
          </a:bodyPr>
          <a:lstStyle/>
          <a:p>
            <a:pPr marL="114300" indent="0">
              <a:buNone/>
            </a:pPr>
            <a:r>
              <a:rPr lang="en-US" b="1" dirty="0" smtClean="0"/>
              <a:t>“The mountains of Israel” are God’s people personified.</a:t>
            </a:r>
          </a:p>
          <a:p>
            <a:pPr marL="114300" indent="0">
              <a:buNone/>
            </a:pPr>
            <a:endParaRPr lang="en-US" sz="1600" b="1" dirty="0"/>
          </a:p>
          <a:p>
            <a:pPr marL="114300" indent="0">
              <a:buNone/>
            </a:pPr>
            <a:r>
              <a:rPr lang="en-US" b="1" dirty="0" err="1" smtClean="0"/>
              <a:t>Ezek</a:t>
            </a:r>
            <a:r>
              <a:rPr lang="en-US" b="1" dirty="0" smtClean="0"/>
              <a:t> 36:1-7  I will judge the nations who opposed you.</a:t>
            </a:r>
          </a:p>
          <a:p>
            <a:pPr marL="114300" indent="0">
              <a:buNone/>
            </a:pPr>
            <a:endParaRPr lang="en-US" sz="1600" b="1" dirty="0"/>
          </a:p>
          <a:p>
            <a:pPr marL="114300" indent="0">
              <a:buNone/>
            </a:pPr>
            <a:r>
              <a:rPr lang="en-US" b="1" dirty="0" err="1" smtClean="0"/>
              <a:t>Ezek</a:t>
            </a:r>
            <a:r>
              <a:rPr lang="en-US" b="1" dirty="0" smtClean="0"/>
              <a:t> 36:8-15  My wrath is filled up and complete.  Now I will bless you more even than before. (v.10,11)</a:t>
            </a:r>
          </a:p>
          <a:p>
            <a:pPr marL="114300" indent="0">
              <a:buNone/>
            </a:pPr>
            <a:endParaRPr lang="en-US" sz="1600" b="1" dirty="0"/>
          </a:p>
          <a:p>
            <a:pPr marL="114300" indent="0">
              <a:buNone/>
            </a:pPr>
            <a:r>
              <a:rPr lang="en-US" b="1" dirty="0" err="1" smtClean="0"/>
              <a:t>Ezek</a:t>
            </a:r>
            <a:r>
              <a:rPr lang="en-US" b="1" dirty="0" smtClean="0"/>
              <a:t> 36:22 It is not for your sake that I do this.  It is for my holy name.    </a:t>
            </a:r>
            <a:r>
              <a:rPr lang="en-US" b="1" dirty="0" err="1" smtClean="0"/>
              <a:t>Deut</a:t>
            </a:r>
            <a:r>
              <a:rPr lang="en-US" b="1" dirty="0" smtClean="0"/>
              <a:t> 7:7-9.</a:t>
            </a:r>
          </a:p>
          <a:p>
            <a:pPr marL="114300" indent="0">
              <a:buNone/>
            </a:pPr>
            <a:endParaRPr lang="en-US" b="1" dirty="0"/>
          </a:p>
          <a:p>
            <a:pPr marL="114300" indent="0">
              <a:buNone/>
            </a:pPr>
            <a:endParaRPr lang="en-US" b="1" dirty="0"/>
          </a:p>
        </p:txBody>
      </p:sp>
    </p:spTree>
    <p:extLst>
      <p:ext uri="{BB962C8B-B14F-4D97-AF65-F5344CB8AC3E}">
        <p14:creationId xmlns:p14="http://schemas.microsoft.com/office/powerpoint/2010/main" val="1568176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Ezek</a:t>
            </a:r>
            <a:r>
              <a:rPr lang="en-US" sz="3200" b="1" dirty="0" smtClean="0"/>
              <a:t> 36  a new covenant</a:t>
            </a:r>
            <a:endParaRPr lang="en-US" sz="3200" b="1" dirty="0"/>
          </a:p>
        </p:txBody>
      </p:sp>
      <p:sp>
        <p:nvSpPr>
          <p:cNvPr id="3" name="Content Placeholder 2"/>
          <p:cNvSpPr>
            <a:spLocks noGrp="1"/>
          </p:cNvSpPr>
          <p:nvPr>
            <p:ph idx="1"/>
          </p:nvPr>
        </p:nvSpPr>
        <p:spPr/>
        <p:txBody>
          <a:bodyPr>
            <a:normAutofit/>
          </a:bodyPr>
          <a:lstStyle/>
          <a:p>
            <a:pPr marL="114300" indent="0">
              <a:buNone/>
            </a:pPr>
            <a:r>
              <a:rPr lang="en-US" sz="2000" b="1" dirty="0" err="1"/>
              <a:t>Ezek</a:t>
            </a:r>
            <a:r>
              <a:rPr lang="en-US" sz="2000" b="1" dirty="0"/>
              <a:t> 36:24f  A remnant devoted to God.   A New Covenant.</a:t>
            </a:r>
          </a:p>
          <a:p>
            <a:pPr marL="114300" indent="0">
              <a:buNone/>
            </a:pPr>
            <a:r>
              <a:rPr lang="en-US" sz="2000" b="1" dirty="0"/>
              <a:t>v. 24  all nations</a:t>
            </a:r>
          </a:p>
          <a:p>
            <a:pPr marL="114300" indent="0">
              <a:buNone/>
            </a:pPr>
            <a:r>
              <a:rPr lang="en-US" sz="2000" b="1" dirty="0"/>
              <a:t>v. 25  cleansed by water</a:t>
            </a:r>
          </a:p>
          <a:p>
            <a:pPr marL="114300" indent="0">
              <a:buNone/>
            </a:pPr>
            <a:r>
              <a:rPr lang="en-US" sz="2000" b="1" dirty="0"/>
              <a:t>v. 26   a new heart and a new spirit</a:t>
            </a:r>
          </a:p>
          <a:p>
            <a:pPr marL="114300" indent="0">
              <a:buNone/>
            </a:pPr>
            <a:r>
              <a:rPr lang="en-US" sz="2000" b="1" dirty="0"/>
              <a:t>v. 27  receive the Holy Spirit</a:t>
            </a:r>
          </a:p>
          <a:p>
            <a:pPr marL="114300" indent="0">
              <a:buNone/>
            </a:pPr>
            <a:r>
              <a:rPr lang="en-US" sz="2000" b="1" dirty="0"/>
              <a:t>v. 29-30  blessings</a:t>
            </a:r>
          </a:p>
          <a:p>
            <a:pPr marL="114300" indent="0">
              <a:buNone/>
            </a:pPr>
            <a:r>
              <a:rPr lang="en-US" sz="2000" b="1" dirty="0"/>
              <a:t>v. 31  repentance</a:t>
            </a:r>
          </a:p>
          <a:p>
            <a:pPr marL="114300" indent="0">
              <a:buNone/>
            </a:pPr>
            <a:endParaRPr lang="en-US" sz="800" b="1" dirty="0" smtClean="0"/>
          </a:p>
          <a:p>
            <a:pPr marL="114300" indent="0">
              <a:buNone/>
            </a:pPr>
            <a:r>
              <a:rPr lang="en-US" sz="2000" b="1" dirty="0" smtClean="0"/>
              <a:t>No wonder Jesus challenged Nicodemus he should have known</a:t>
            </a:r>
          </a:p>
          <a:p>
            <a:pPr marL="114300" indent="0">
              <a:buNone/>
            </a:pPr>
            <a:r>
              <a:rPr lang="en-US" sz="2000" b="1" dirty="0" smtClean="0"/>
              <a:t>v. 32  not because you are awesome</a:t>
            </a:r>
          </a:p>
          <a:p>
            <a:pPr marL="114300" indent="0">
              <a:buNone/>
            </a:pPr>
            <a:r>
              <a:rPr lang="en-US" sz="2000" b="1" dirty="0" smtClean="0"/>
              <a:t>v. 33 much fruit</a:t>
            </a:r>
          </a:p>
          <a:p>
            <a:pPr marL="114300" indent="0">
              <a:buNone/>
            </a:pPr>
            <a:r>
              <a:rPr lang="en-US" sz="2000" b="1" dirty="0" smtClean="0"/>
              <a:t>v. 35  imagery from the Garden of Eden.  The Kingdom of God</a:t>
            </a:r>
            <a:endParaRPr lang="en-US" sz="2000" b="1" dirty="0"/>
          </a:p>
        </p:txBody>
      </p:sp>
    </p:spTree>
    <p:extLst>
      <p:ext uri="{BB962C8B-B14F-4D97-AF65-F5344CB8AC3E}">
        <p14:creationId xmlns:p14="http://schemas.microsoft.com/office/powerpoint/2010/main" val="7310334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Ezekiel 37 the valley of dry bones</a:t>
            </a:r>
            <a:endParaRPr lang="en-US" sz="2800" b="1" dirty="0"/>
          </a:p>
        </p:txBody>
      </p:sp>
      <p:sp>
        <p:nvSpPr>
          <p:cNvPr id="3" name="Content Placeholder 2"/>
          <p:cNvSpPr>
            <a:spLocks noGrp="1"/>
          </p:cNvSpPr>
          <p:nvPr>
            <p:ph idx="1"/>
          </p:nvPr>
        </p:nvSpPr>
        <p:spPr>
          <a:xfrm>
            <a:off x="457200" y="1752601"/>
            <a:ext cx="8229600" cy="1143000"/>
          </a:xfrm>
        </p:spPr>
        <p:txBody>
          <a:bodyPr>
            <a:normAutofit/>
          </a:bodyPr>
          <a:lstStyle/>
          <a:p>
            <a:pPr marL="114300" indent="0">
              <a:buNone/>
            </a:pPr>
            <a:r>
              <a:rPr lang="en-US" b="1" dirty="0" smtClean="0"/>
              <a:t>The promise of resurrection (on many levels and in many ways)</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799" y="2904744"/>
            <a:ext cx="4437585" cy="3572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799" y="3962400"/>
            <a:ext cx="1981199" cy="1200329"/>
          </a:xfrm>
          <a:prstGeom prst="rect">
            <a:avLst/>
          </a:prstGeom>
          <a:noFill/>
        </p:spPr>
        <p:txBody>
          <a:bodyPr wrap="square" rtlCol="0">
            <a:spAutoFit/>
          </a:bodyPr>
          <a:lstStyle/>
          <a:p>
            <a:r>
              <a:rPr lang="en-US" sz="3600" b="1" dirty="0" smtClean="0"/>
              <a:t>He’s Alive!</a:t>
            </a:r>
            <a:endParaRPr lang="en-US" sz="3600" b="1" dirty="0"/>
          </a:p>
        </p:txBody>
      </p:sp>
    </p:spTree>
    <p:extLst>
      <p:ext uri="{BB962C8B-B14F-4D97-AF65-F5344CB8AC3E}">
        <p14:creationId xmlns:p14="http://schemas.microsoft.com/office/powerpoint/2010/main" val="39628106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t>Ezek</a:t>
            </a:r>
            <a:r>
              <a:rPr lang="en-US" sz="2800" b="1" dirty="0" smtClean="0"/>
              <a:t> 37  The valley of dry bones</a:t>
            </a:r>
            <a:endParaRPr lang="en-US" sz="2800" b="1"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sz="2000" b="1" dirty="0" err="1" smtClean="0"/>
              <a:t>Ezek</a:t>
            </a:r>
            <a:r>
              <a:rPr lang="en-US" sz="2000" b="1" dirty="0" smtClean="0"/>
              <a:t> 37:2  The bones are “very dry”   No hope!!!   God specializes in this kind of situation.</a:t>
            </a:r>
          </a:p>
          <a:p>
            <a:pPr marL="114300" indent="0">
              <a:buNone/>
            </a:pPr>
            <a:endParaRPr lang="en-US" sz="800" b="1" dirty="0"/>
          </a:p>
          <a:p>
            <a:pPr marL="114300" indent="0">
              <a:buNone/>
            </a:pPr>
            <a:r>
              <a:rPr lang="en-US" sz="2000" b="1" dirty="0" err="1" smtClean="0"/>
              <a:t>Ezek</a:t>
            </a:r>
            <a:r>
              <a:rPr lang="en-US" sz="2000" b="1" dirty="0" smtClean="0"/>
              <a:t> 37:3 Son of man, can these bones live?</a:t>
            </a:r>
          </a:p>
          <a:p>
            <a:pPr marL="114300" indent="0">
              <a:buNone/>
            </a:pPr>
            <a:endParaRPr lang="en-US" sz="800" b="1" dirty="0"/>
          </a:p>
          <a:p>
            <a:pPr marL="114300" indent="0">
              <a:buNone/>
            </a:pPr>
            <a:r>
              <a:rPr lang="en-US" sz="2000" b="1" dirty="0" smtClean="0"/>
              <a:t>Q:  Can your neighbor live?  Can your marriage live?   Can you spiritual life be revived?</a:t>
            </a:r>
          </a:p>
          <a:p>
            <a:pPr marL="114300" indent="0">
              <a:buNone/>
            </a:pPr>
            <a:endParaRPr lang="en-US" sz="800" b="1" dirty="0"/>
          </a:p>
          <a:p>
            <a:pPr marL="114300" indent="0">
              <a:buNone/>
            </a:pPr>
            <a:r>
              <a:rPr lang="en-US" sz="2000" b="1" dirty="0" smtClean="0"/>
              <a:t>37:4  The solution to spiritual death:  “Dry bones, hear the word of the Lord.”   Sometimes we need to preach to dry bones!</a:t>
            </a:r>
          </a:p>
          <a:p>
            <a:pPr marL="114300" indent="0">
              <a:buNone/>
            </a:pPr>
            <a:endParaRPr lang="en-US" sz="800" b="1" dirty="0"/>
          </a:p>
          <a:p>
            <a:pPr marL="114300" indent="0">
              <a:buNone/>
            </a:pPr>
            <a:r>
              <a:rPr lang="en-US" sz="2000" b="1" dirty="0" smtClean="0"/>
              <a:t>37:5  Revived by receiving the Holy Spirit.  </a:t>
            </a:r>
            <a:r>
              <a:rPr lang="en-US" sz="2000" b="1" dirty="0" err="1" smtClean="0"/>
              <a:t>Zech</a:t>
            </a:r>
            <a:r>
              <a:rPr lang="en-US" sz="2000" b="1" dirty="0" smtClean="0"/>
              <a:t> 4:6  Rom 8:9-11</a:t>
            </a:r>
          </a:p>
          <a:p>
            <a:pPr marL="114300" indent="0">
              <a:buNone/>
            </a:pPr>
            <a:endParaRPr lang="en-US" sz="900" b="1" dirty="0"/>
          </a:p>
          <a:p>
            <a:pPr marL="114300" indent="0">
              <a:buNone/>
            </a:pPr>
            <a:r>
              <a:rPr lang="en-US" sz="2000" b="1" dirty="0" smtClean="0"/>
              <a:t>37:7-10  A bizarre vision!</a:t>
            </a:r>
          </a:p>
          <a:p>
            <a:pPr marL="114300" indent="0">
              <a:buNone/>
            </a:pPr>
            <a:endParaRPr lang="en-US" sz="900" b="1" dirty="0"/>
          </a:p>
          <a:p>
            <a:pPr marL="114300" indent="0">
              <a:buNone/>
            </a:pPr>
            <a:r>
              <a:rPr lang="en-US" sz="2000" b="1" dirty="0" smtClean="0"/>
              <a:t>37:11-14  Primary application is to Israel.  God will bring them back to life in Canaan.   (but it is a double prophecy)</a:t>
            </a:r>
            <a:endParaRPr lang="en-US" sz="2000" b="1" dirty="0"/>
          </a:p>
        </p:txBody>
      </p:sp>
    </p:spTree>
    <p:extLst>
      <p:ext uri="{BB962C8B-B14F-4D97-AF65-F5344CB8AC3E}">
        <p14:creationId xmlns:p14="http://schemas.microsoft.com/office/powerpoint/2010/main" val="32133285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Ezekiel 37 cont.</a:t>
            </a:r>
            <a:endParaRPr lang="en-US" sz="3200" b="1"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sz="2000" b="1" dirty="0" err="1" smtClean="0"/>
              <a:t>Ezek</a:t>
            </a:r>
            <a:r>
              <a:rPr lang="en-US" sz="2000" b="1" dirty="0" smtClean="0"/>
              <a:t> 37:15f  Parable of two sticks:  Judah and Ephraim</a:t>
            </a:r>
          </a:p>
          <a:p>
            <a:pPr marL="114300" indent="0">
              <a:buNone/>
            </a:pPr>
            <a:endParaRPr lang="en-US" sz="1000" b="1" dirty="0"/>
          </a:p>
          <a:p>
            <a:pPr marL="114300" indent="0">
              <a:buNone/>
            </a:pPr>
            <a:r>
              <a:rPr lang="en-US" sz="2000" b="1" dirty="0" smtClean="0"/>
              <a:t>[aside:  The two sticks are NOT the Bible and the Book of Mormon]</a:t>
            </a:r>
          </a:p>
          <a:p>
            <a:pPr marL="114300" indent="0">
              <a:buNone/>
            </a:pPr>
            <a:endParaRPr lang="en-US" sz="1000" b="1" dirty="0"/>
          </a:p>
          <a:p>
            <a:pPr marL="114300" indent="0">
              <a:buNone/>
            </a:pPr>
            <a:r>
              <a:rPr lang="en-US" sz="2000" b="1" dirty="0" smtClean="0"/>
              <a:t>37:22f   Messianic prophecy</a:t>
            </a:r>
          </a:p>
          <a:p>
            <a:pPr marL="114300" indent="0">
              <a:buNone/>
            </a:pPr>
            <a:r>
              <a:rPr lang="en-US" sz="2000" b="1" dirty="0" smtClean="0"/>
              <a:t>I will make them one nation in the land</a:t>
            </a:r>
          </a:p>
          <a:p>
            <a:pPr marL="114300" indent="0">
              <a:buNone/>
            </a:pPr>
            <a:r>
              <a:rPr lang="en-US" sz="2000" b="1" dirty="0" smtClean="0"/>
              <a:t>One king</a:t>
            </a:r>
          </a:p>
          <a:p>
            <a:pPr marL="114300" indent="0">
              <a:buNone/>
            </a:pPr>
            <a:r>
              <a:rPr lang="en-US" sz="2000" b="1" dirty="0" smtClean="0"/>
              <a:t>I will save them</a:t>
            </a:r>
          </a:p>
          <a:p>
            <a:pPr marL="114300" indent="0">
              <a:buNone/>
            </a:pPr>
            <a:r>
              <a:rPr lang="en-US" sz="2000" b="1" dirty="0" smtClean="0"/>
              <a:t>I will cleanse them</a:t>
            </a:r>
          </a:p>
          <a:p>
            <a:pPr marL="114300" indent="0">
              <a:buNone/>
            </a:pPr>
            <a:r>
              <a:rPr lang="en-US" sz="2000" b="1" dirty="0" smtClean="0"/>
              <a:t>They will be my people    (Hosea 1:10-11  Hosea 2:23  Hos 11:1)</a:t>
            </a:r>
          </a:p>
          <a:p>
            <a:pPr marL="114300" indent="0">
              <a:buNone/>
            </a:pPr>
            <a:r>
              <a:rPr lang="en-US" sz="2000" b="1" dirty="0" smtClean="0"/>
              <a:t>My servant David will be king over them v. 24</a:t>
            </a:r>
          </a:p>
          <a:p>
            <a:pPr marL="114300" indent="0">
              <a:buNone/>
            </a:pPr>
            <a:r>
              <a:rPr lang="en-US" sz="2000" b="1" dirty="0" smtClean="0"/>
              <a:t>A new covenant.  v. 26</a:t>
            </a:r>
          </a:p>
          <a:p>
            <a:pPr marL="114300" indent="0">
              <a:buNone/>
            </a:pPr>
            <a:r>
              <a:rPr lang="en-US" sz="2000" b="1" dirty="0" smtClean="0"/>
              <a:t>I will dwell (tabernacle) with them v. 26-27  John 1:14</a:t>
            </a:r>
          </a:p>
          <a:p>
            <a:pPr marL="114300" indent="0">
              <a:buNone/>
            </a:pPr>
            <a:endParaRPr lang="en-US" sz="900" b="1" dirty="0"/>
          </a:p>
          <a:p>
            <a:pPr marL="114300" indent="0">
              <a:buNone/>
            </a:pPr>
            <a:r>
              <a:rPr lang="en-US" sz="2000" b="1" dirty="0" smtClean="0"/>
              <a:t>This is about the Church but it is also about heaven—the Kingdom</a:t>
            </a:r>
          </a:p>
          <a:p>
            <a:pPr marL="114300" indent="0">
              <a:buNone/>
            </a:pPr>
            <a:endParaRPr lang="en-US" b="1" dirty="0" smtClean="0"/>
          </a:p>
        </p:txBody>
      </p:sp>
    </p:spTree>
    <p:extLst>
      <p:ext uri="{BB962C8B-B14F-4D97-AF65-F5344CB8AC3E}">
        <p14:creationId xmlns:p14="http://schemas.microsoft.com/office/powerpoint/2010/main" val="2344444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Ezekiel 38-39  </a:t>
            </a:r>
            <a:r>
              <a:rPr lang="en-US" sz="3200" b="1" dirty="0" err="1" smtClean="0"/>
              <a:t>gog</a:t>
            </a:r>
            <a:r>
              <a:rPr lang="en-US" sz="3200" b="1" dirty="0" smtClean="0"/>
              <a:t> and </a:t>
            </a:r>
            <a:r>
              <a:rPr lang="en-US" sz="3200" b="1" dirty="0" err="1" smtClean="0"/>
              <a:t>magog</a:t>
            </a:r>
            <a:endParaRPr lang="en-US" sz="3200" b="1" dirty="0"/>
          </a:p>
        </p:txBody>
      </p:sp>
      <p:sp>
        <p:nvSpPr>
          <p:cNvPr id="3" name="Content Placeholder 2"/>
          <p:cNvSpPr>
            <a:spLocks noGrp="1"/>
          </p:cNvSpPr>
          <p:nvPr>
            <p:ph idx="1"/>
          </p:nvPr>
        </p:nvSpPr>
        <p:spPr>
          <a:xfrm>
            <a:off x="457200" y="1752600"/>
            <a:ext cx="8229600" cy="4572000"/>
          </a:xfrm>
        </p:spPr>
        <p:txBody>
          <a:bodyPr>
            <a:normAutofit fontScale="92500" lnSpcReduction="10000"/>
          </a:bodyPr>
          <a:lstStyle/>
          <a:p>
            <a:pPr marL="114300" indent="0">
              <a:buNone/>
            </a:pPr>
            <a:r>
              <a:rPr lang="en-US" b="1" dirty="0" smtClean="0"/>
              <a:t>This is an idealized vision of enemies attacking God’s people and God defending them.  The Jews need assurance that after God restores them to the Land, it will not happen all over again.  </a:t>
            </a:r>
          </a:p>
          <a:p>
            <a:pPr marL="114300" indent="0">
              <a:buNone/>
            </a:pPr>
            <a:endParaRPr lang="en-US" sz="1300" b="1" dirty="0"/>
          </a:p>
          <a:p>
            <a:pPr marL="114300" indent="0">
              <a:buNone/>
            </a:pPr>
            <a:r>
              <a:rPr lang="en-US" b="1" dirty="0" smtClean="0"/>
              <a:t>Jim </a:t>
            </a:r>
            <a:r>
              <a:rPr lang="en-US" b="1" dirty="0" err="1" smtClean="0"/>
              <a:t>McGuiggan</a:t>
            </a:r>
            <a:r>
              <a:rPr lang="en-US" b="1" dirty="0" smtClean="0"/>
              <a:t>:  “Gog is a grand illustration of any and all who oppose God’s people.”</a:t>
            </a:r>
          </a:p>
          <a:p>
            <a:pPr marL="114300" indent="0">
              <a:buNone/>
            </a:pPr>
            <a:endParaRPr lang="en-US" sz="1200" b="1" dirty="0"/>
          </a:p>
          <a:p>
            <a:pPr marL="114300" indent="0">
              <a:buNone/>
            </a:pPr>
            <a:r>
              <a:rPr lang="en-US" b="1" dirty="0" smtClean="0"/>
              <a:t>There is much parallel here with Revelation, especially Rev 20:7-10, in which an idealized powerful enemy of God attacks defenseless believers but the enemy is destroyed without “firing a shot.”</a:t>
            </a:r>
          </a:p>
          <a:p>
            <a:pPr marL="114300" indent="0">
              <a:buNone/>
            </a:pPr>
            <a:endParaRPr lang="en-US" sz="1200" b="1" dirty="0"/>
          </a:p>
          <a:p>
            <a:pPr marL="114300" indent="0">
              <a:buNone/>
            </a:pPr>
            <a:r>
              <a:rPr lang="en-US" b="1" dirty="0" smtClean="0"/>
              <a:t>This applies to the restored remnant, but it is also messianic.</a:t>
            </a:r>
            <a:endParaRPr lang="en-US" b="1" dirty="0"/>
          </a:p>
        </p:txBody>
      </p:sp>
    </p:spTree>
    <p:extLst>
      <p:ext uri="{BB962C8B-B14F-4D97-AF65-F5344CB8AC3E}">
        <p14:creationId xmlns:p14="http://schemas.microsoft.com/office/powerpoint/2010/main" val="82817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Motifs in </a:t>
            </a:r>
            <a:r>
              <a:rPr lang="en-US" b="1" dirty="0" err="1" smtClean="0"/>
              <a:t>ezekiel</a:t>
            </a:r>
            <a:endParaRPr lang="en-US" b="1" dirty="0"/>
          </a:p>
        </p:txBody>
      </p:sp>
      <p:sp>
        <p:nvSpPr>
          <p:cNvPr id="3" name="Content Placeholder 2"/>
          <p:cNvSpPr>
            <a:spLocks noGrp="1"/>
          </p:cNvSpPr>
          <p:nvPr>
            <p:ph idx="1"/>
          </p:nvPr>
        </p:nvSpPr>
        <p:spPr>
          <a:xfrm>
            <a:off x="457200" y="2133600"/>
            <a:ext cx="8229600" cy="3992563"/>
          </a:xfrm>
        </p:spPr>
        <p:txBody>
          <a:bodyPr/>
          <a:lstStyle/>
          <a:p>
            <a:pPr marL="114300" indent="0">
              <a:buNone/>
            </a:pPr>
            <a:r>
              <a:rPr lang="en-US" b="1" dirty="0" smtClean="0"/>
              <a:t>Captivity Motif</a:t>
            </a:r>
          </a:p>
          <a:p>
            <a:pPr marL="114300" indent="0">
              <a:buNone/>
            </a:pPr>
            <a:endParaRPr lang="en-US" b="1" dirty="0"/>
          </a:p>
          <a:p>
            <a:pPr marL="114300" indent="0">
              <a:buNone/>
            </a:pPr>
            <a:r>
              <a:rPr lang="en-US" b="1" dirty="0" smtClean="0"/>
              <a:t>Exile Motif</a:t>
            </a:r>
          </a:p>
          <a:p>
            <a:pPr marL="114300" indent="0">
              <a:buNone/>
            </a:pPr>
            <a:endParaRPr lang="en-US" b="1" dirty="0"/>
          </a:p>
          <a:p>
            <a:pPr marL="114300" indent="0">
              <a:buNone/>
            </a:pPr>
            <a:r>
              <a:rPr lang="en-US" b="1" dirty="0" smtClean="0"/>
              <a:t>Restoration Motif</a:t>
            </a:r>
          </a:p>
        </p:txBody>
      </p:sp>
    </p:spTree>
    <p:extLst>
      <p:ext uri="{BB962C8B-B14F-4D97-AF65-F5344CB8AC3E}">
        <p14:creationId xmlns:p14="http://schemas.microsoft.com/office/powerpoint/2010/main" val="40823648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Ezekiel 38-39  </a:t>
            </a:r>
            <a:r>
              <a:rPr lang="en-US" sz="3200" b="1" dirty="0" err="1" smtClean="0"/>
              <a:t>gog</a:t>
            </a:r>
            <a:r>
              <a:rPr lang="en-US" sz="3200" b="1" dirty="0" smtClean="0"/>
              <a:t> and </a:t>
            </a:r>
            <a:r>
              <a:rPr lang="en-US" sz="3200" b="1" dirty="0" err="1" smtClean="0"/>
              <a:t>magog</a:t>
            </a:r>
            <a:endParaRPr lang="en-US" sz="3200" b="1" dirty="0"/>
          </a:p>
        </p:txBody>
      </p:sp>
      <p:sp>
        <p:nvSpPr>
          <p:cNvPr id="3" name="Content Placeholder 2"/>
          <p:cNvSpPr>
            <a:spLocks noGrp="1"/>
          </p:cNvSpPr>
          <p:nvPr>
            <p:ph idx="1"/>
          </p:nvPr>
        </p:nvSpPr>
        <p:spPr/>
        <p:txBody>
          <a:bodyPr>
            <a:normAutofit fontScale="92500"/>
          </a:bodyPr>
          <a:lstStyle/>
          <a:p>
            <a:pPr marL="114300" indent="0">
              <a:buNone/>
            </a:pPr>
            <a:r>
              <a:rPr lang="en-US" b="1" dirty="0" smtClean="0"/>
              <a:t>38:1-4  I am against you Gog, prince of </a:t>
            </a:r>
            <a:r>
              <a:rPr lang="en-US" b="1" dirty="0" err="1" smtClean="0"/>
              <a:t>Magog</a:t>
            </a:r>
            <a:endParaRPr lang="en-US" b="1" dirty="0" smtClean="0"/>
          </a:p>
          <a:p>
            <a:pPr marL="114300" indent="0">
              <a:buNone/>
            </a:pPr>
            <a:endParaRPr lang="en-US" sz="1100" b="1" dirty="0"/>
          </a:p>
          <a:p>
            <a:pPr marL="114300" indent="0">
              <a:buNone/>
            </a:pPr>
            <a:r>
              <a:rPr lang="en-US" b="1" dirty="0" err="1"/>
              <a:t>Meshech</a:t>
            </a:r>
            <a:r>
              <a:rPr lang="en-US" b="1" dirty="0"/>
              <a:t> and Tubal </a:t>
            </a:r>
            <a:r>
              <a:rPr lang="en-US" b="1" dirty="0" smtClean="0"/>
              <a:t>tribes </a:t>
            </a:r>
            <a:r>
              <a:rPr lang="en-US" b="1" dirty="0"/>
              <a:t>in Asia Minor.  </a:t>
            </a:r>
            <a:r>
              <a:rPr lang="en-US" b="1" dirty="0" smtClean="0"/>
              <a:t>Herodotus</a:t>
            </a:r>
            <a:endParaRPr lang="en-US" b="1" dirty="0"/>
          </a:p>
          <a:p>
            <a:pPr marL="114300" indent="0">
              <a:buNone/>
            </a:pPr>
            <a:endParaRPr lang="en-US" sz="900" dirty="0"/>
          </a:p>
          <a:p>
            <a:pPr marL="114300" indent="0">
              <a:buNone/>
            </a:pPr>
            <a:r>
              <a:rPr lang="en-US" b="1" dirty="0"/>
              <a:t>Gog and </a:t>
            </a:r>
            <a:r>
              <a:rPr lang="en-US" b="1" dirty="0" err="1"/>
              <a:t>Magog</a:t>
            </a:r>
            <a:r>
              <a:rPr lang="en-US" b="1" dirty="0"/>
              <a:t> have allies from Persia (east), Cush </a:t>
            </a:r>
            <a:r>
              <a:rPr lang="en-US" b="1" dirty="0" smtClean="0"/>
              <a:t>(south</a:t>
            </a:r>
            <a:r>
              <a:rPr lang="en-US" b="1" dirty="0"/>
              <a:t>), Put </a:t>
            </a:r>
            <a:r>
              <a:rPr lang="en-US" b="1" dirty="0" smtClean="0"/>
              <a:t>(west</a:t>
            </a:r>
            <a:r>
              <a:rPr lang="en-US" b="1" dirty="0"/>
              <a:t>) and Gomer and </a:t>
            </a:r>
            <a:r>
              <a:rPr lang="en-US" b="1" dirty="0" err="1"/>
              <a:t>Togarmah</a:t>
            </a:r>
            <a:r>
              <a:rPr lang="en-US" b="1" dirty="0"/>
              <a:t> (north)   </a:t>
            </a:r>
            <a:r>
              <a:rPr lang="en-US" b="1" dirty="0" smtClean="0"/>
              <a:t>God’s people are </a:t>
            </a:r>
            <a:r>
              <a:rPr lang="en-US" b="1" dirty="0"/>
              <a:t>surrounded</a:t>
            </a:r>
            <a:r>
              <a:rPr lang="en-US" b="1" dirty="0" smtClean="0"/>
              <a:t>!</a:t>
            </a:r>
            <a:r>
              <a:rPr lang="en-US" b="1" dirty="0"/>
              <a:t> </a:t>
            </a:r>
          </a:p>
          <a:p>
            <a:pPr marL="114300" indent="0">
              <a:buNone/>
            </a:pPr>
            <a:r>
              <a:rPr lang="en-US" b="1" dirty="0"/>
              <a:t>v. 8   You will invade the Promised Land “gathered from many nations to the mountains of </a:t>
            </a:r>
            <a:r>
              <a:rPr lang="en-US" b="1" dirty="0" smtClean="0"/>
              <a:t>Israel”</a:t>
            </a:r>
          </a:p>
          <a:p>
            <a:pPr marL="114300" indent="0">
              <a:buNone/>
            </a:pPr>
            <a:r>
              <a:rPr lang="en-US" b="1" dirty="0" smtClean="0"/>
              <a:t>v</a:t>
            </a:r>
            <a:r>
              <a:rPr lang="en-US" b="1" dirty="0"/>
              <a:t>. 11  </a:t>
            </a:r>
            <a:r>
              <a:rPr lang="en-US" b="1" dirty="0" err="1"/>
              <a:t>unwalled</a:t>
            </a:r>
            <a:r>
              <a:rPr lang="en-US" b="1" dirty="0"/>
              <a:t> cities.   God’s people living in security.    No problem.  God will destroy them without a shot.</a:t>
            </a:r>
          </a:p>
          <a:p>
            <a:pPr marL="114300" indent="0">
              <a:buNone/>
            </a:pPr>
            <a:r>
              <a:rPr lang="en-US" b="1" dirty="0"/>
              <a:t>v. 16  God is in control.</a:t>
            </a:r>
          </a:p>
          <a:p>
            <a:pPr marL="114300" indent="0">
              <a:buNone/>
            </a:pPr>
            <a:endParaRPr lang="en-US" sz="2000" b="1" dirty="0"/>
          </a:p>
        </p:txBody>
      </p:sp>
    </p:spTree>
    <p:extLst>
      <p:ext uri="{BB962C8B-B14F-4D97-AF65-F5344CB8AC3E}">
        <p14:creationId xmlns:p14="http://schemas.microsoft.com/office/powerpoint/2010/main" val="17173896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Gog and </a:t>
            </a:r>
            <a:r>
              <a:rPr lang="en-US" sz="3200" b="1" dirty="0" err="1" smtClean="0"/>
              <a:t>magog</a:t>
            </a:r>
            <a:r>
              <a:rPr lang="en-US" sz="3200" b="1" dirty="0" smtClean="0"/>
              <a:t> (cont.)</a:t>
            </a:r>
            <a:endParaRPr lang="en-US" sz="3200" b="1" dirty="0"/>
          </a:p>
        </p:txBody>
      </p:sp>
      <p:sp>
        <p:nvSpPr>
          <p:cNvPr id="3" name="Content Placeholder 2"/>
          <p:cNvSpPr>
            <a:spLocks noGrp="1"/>
          </p:cNvSpPr>
          <p:nvPr>
            <p:ph idx="1"/>
          </p:nvPr>
        </p:nvSpPr>
        <p:spPr>
          <a:xfrm>
            <a:off x="457200" y="1905000"/>
            <a:ext cx="8229600" cy="4221163"/>
          </a:xfrm>
        </p:spPr>
        <p:txBody>
          <a:bodyPr/>
          <a:lstStyle/>
          <a:p>
            <a:pPr marL="114300" indent="0">
              <a:buNone/>
            </a:pPr>
            <a:r>
              <a:rPr lang="en-US" sz="2000" b="1" dirty="0"/>
              <a:t>v. 19-23  Apocalyptic language against God’s </a:t>
            </a:r>
            <a:r>
              <a:rPr lang="en-US" sz="2000" b="1" dirty="0" smtClean="0"/>
              <a:t>enemies</a:t>
            </a:r>
          </a:p>
          <a:p>
            <a:pPr marL="114300" indent="0">
              <a:buNone/>
            </a:pPr>
            <a:endParaRPr lang="en-US" sz="2000" b="1" dirty="0"/>
          </a:p>
          <a:p>
            <a:pPr marL="114300" indent="0">
              <a:buNone/>
            </a:pPr>
            <a:r>
              <a:rPr lang="en-US" sz="2000" b="1" dirty="0"/>
              <a:t>39:1-4  Judgment on Gog and </a:t>
            </a:r>
            <a:r>
              <a:rPr lang="en-US" sz="2000" b="1" dirty="0" err="1"/>
              <a:t>Magog</a:t>
            </a:r>
            <a:r>
              <a:rPr lang="en-US" sz="2000" b="1" dirty="0"/>
              <a:t>:  the enemies of God’s people</a:t>
            </a:r>
            <a:r>
              <a:rPr lang="en-US" sz="2000" b="1" dirty="0" smtClean="0"/>
              <a:t>.</a:t>
            </a:r>
          </a:p>
          <a:p>
            <a:pPr marL="114300" indent="0">
              <a:buNone/>
            </a:pPr>
            <a:endParaRPr lang="en-US" sz="2000" b="1" dirty="0"/>
          </a:p>
          <a:p>
            <a:pPr marL="114300" indent="0">
              <a:buNone/>
            </a:pPr>
            <a:r>
              <a:rPr lang="en-US" sz="2000" b="1" dirty="0"/>
              <a:t>v. </a:t>
            </a:r>
            <a:r>
              <a:rPr lang="en-US" sz="2000" b="1" dirty="0" smtClean="0"/>
              <a:t>9-20 </a:t>
            </a:r>
            <a:r>
              <a:rPr lang="en-US" sz="2000" b="1" dirty="0"/>
              <a:t>more apocalyptic language.  </a:t>
            </a:r>
            <a:endParaRPr lang="en-US" sz="2000" b="1" dirty="0" smtClean="0"/>
          </a:p>
          <a:p>
            <a:pPr marL="114300" indent="0">
              <a:buNone/>
            </a:pPr>
            <a:endParaRPr lang="en-US" sz="2000" b="1" dirty="0"/>
          </a:p>
          <a:p>
            <a:pPr marL="114300" indent="0">
              <a:buNone/>
            </a:pPr>
            <a:r>
              <a:rPr lang="en-US" sz="2000" b="1" dirty="0"/>
              <a:t>v. 25-29   This is what it is about.  This vision is to encourage God’s people that he will protect them.</a:t>
            </a:r>
          </a:p>
          <a:p>
            <a:pPr marL="114300" indent="0">
              <a:buNone/>
            </a:pPr>
            <a:endParaRPr lang="en-US" dirty="0"/>
          </a:p>
        </p:txBody>
      </p:sp>
    </p:spTree>
    <p:extLst>
      <p:ext uri="{BB962C8B-B14F-4D97-AF65-F5344CB8AC3E}">
        <p14:creationId xmlns:p14="http://schemas.microsoft.com/office/powerpoint/2010/main" val="18747724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Apocalyptic literature</a:t>
            </a:r>
            <a:endParaRPr lang="en-US" sz="3200" b="1" dirty="0"/>
          </a:p>
        </p:txBody>
      </p:sp>
      <p:sp>
        <p:nvSpPr>
          <p:cNvPr id="3" name="Content Placeholder 2"/>
          <p:cNvSpPr>
            <a:spLocks noGrp="1"/>
          </p:cNvSpPr>
          <p:nvPr>
            <p:ph idx="1"/>
          </p:nvPr>
        </p:nvSpPr>
        <p:spPr/>
        <p:txBody>
          <a:bodyPr>
            <a:normAutofit/>
          </a:bodyPr>
          <a:lstStyle/>
          <a:p>
            <a:pPr marL="114300" indent="0">
              <a:buNone/>
            </a:pPr>
            <a:r>
              <a:rPr lang="en-US" sz="2000" b="1" dirty="0" smtClean="0"/>
              <a:t>A wider scope than prophecy</a:t>
            </a:r>
          </a:p>
          <a:p>
            <a:pPr marL="114300" indent="0">
              <a:buNone/>
            </a:pPr>
            <a:endParaRPr lang="en-US" sz="800" b="1" dirty="0" smtClean="0"/>
          </a:p>
          <a:p>
            <a:pPr marL="114300" indent="0">
              <a:buNone/>
            </a:pPr>
            <a:r>
              <a:rPr lang="en-US" sz="2000" b="1" dirty="0" smtClean="0"/>
              <a:t>Visual.   A divine comic book</a:t>
            </a:r>
          </a:p>
          <a:p>
            <a:pPr marL="114300" indent="0">
              <a:buNone/>
            </a:pPr>
            <a:endParaRPr lang="en-US" sz="800" b="1" dirty="0" smtClean="0"/>
          </a:p>
          <a:p>
            <a:pPr marL="114300" indent="0">
              <a:buNone/>
            </a:pPr>
            <a:r>
              <a:rPr lang="en-US" sz="2000" b="1" dirty="0" smtClean="0"/>
              <a:t>Need to know the historical setting to understand</a:t>
            </a:r>
          </a:p>
          <a:p>
            <a:pPr marL="114300" indent="0">
              <a:buNone/>
            </a:pPr>
            <a:endParaRPr lang="en-US" sz="800" b="1" dirty="0" smtClean="0"/>
          </a:p>
          <a:p>
            <a:pPr marL="114300" indent="0">
              <a:buNone/>
            </a:pPr>
            <a:r>
              <a:rPr lang="en-US" sz="2000" b="1" dirty="0" smtClean="0"/>
              <a:t>Heavily symbolic</a:t>
            </a:r>
          </a:p>
          <a:p>
            <a:pPr marL="114300" indent="0">
              <a:buNone/>
            </a:pPr>
            <a:r>
              <a:rPr lang="en-US" sz="2000" b="1" dirty="0" smtClean="0"/>
              <a:t>        Other literature: Assume literal unless context says figurative</a:t>
            </a:r>
          </a:p>
          <a:p>
            <a:pPr marL="114300" indent="0">
              <a:buNone/>
            </a:pPr>
            <a:r>
              <a:rPr lang="en-US" sz="2000" b="1" dirty="0"/>
              <a:t> </a:t>
            </a:r>
            <a:r>
              <a:rPr lang="en-US" sz="2000" b="1" dirty="0" smtClean="0"/>
              <a:t>       Apocalyptic:  Assume figurative unless context says literal</a:t>
            </a:r>
          </a:p>
          <a:p>
            <a:pPr marL="114300" indent="0">
              <a:buNone/>
            </a:pPr>
            <a:endParaRPr lang="en-US" sz="800" b="1" dirty="0" smtClean="0"/>
          </a:p>
          <a:p>
            <a:pPr marL="114300" indent="0">
              <a:buNone/>
            </a:pPr>
            <a:r>
              <a:rPr lang="en-US" sz="2000" b="1" dirty="0" smtClean="0"/>
              <a:t>Dramatic, vivid, forceful</a:t>
            </a:r>
          </a:p>
          <a:p>
            <a:pPr marL="114300" indent="0">
              <a:buNone/>
            </a:pPr>
            <a:endParaRPr lang="en-US" sz="800" b="1" dirty="0" smtClean="0"/>
          </a:p>
          <a:p>
            <a:pPr marL="114300" indent="0">
              <a:buNone/>
            </a:pPr>
            <a:r>
              <a:rPr lang="en-US" sz="2000" b="1" dirty="0" smtClean="0"/>
              <a:t>Get the big picture—do not get caught up in the details</a:t>
            </a:r>
            <a:endParaRPr lang="en-US" sz="2000" b="1" dirty="0"/>
          </a:p>
        </p:txBody>
      </p:sp>
    </p:spTree>
    <p:extLst>
      <p:ext uri="{BB962C8B-B14F-4D97-AF65-F5344CB8AC3E}">
        <p14:creationId xmlns:p14="http://schemas.microsoft.com/office/powerpoint/2010/main" val="35050160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Ezekiel 40-48  The Temple rebuilt</a:t>
            </a:r>
            <a:br>
              <a:rPr lang="en-US" sz="2800" b="1" dirty="0" smtClean="0"/>
            </a:br>
            <a:r>
              <a:rPr lang="en-US" sz="2800" b="1" dirty="0" smtClean="0"/>
              <a:t>restoration of the remnant</a:t>
            </a:r>
            <a:endParaRPr lang="en-US" sz="2800" b="1" dirty="0"/>
          </a:p>
        </p:txBody>
      </p:sp>
      <p:sp>
        <p:nvSpPr>
          <p:cNvPr id="3" name="Content Placeholder 2"/>
          <p:cNvSpPr>
            <a:spLocks noGrp="1"/>
          </p:cNvSpPr>
          <p:nvPr>
            <p:ph idx="1"/>
          </p:nvPr>
        </p:nvSpPr>
        <p:spPr/>
        <p:txBody>
          <a:bodyPr>
            <a:normAutofit/>
          </a:bodyPr>
          <a:lstStyle/>
          <a:p>
            <a:pPr marL="114300" indent="0">
              <a:buNone/>
            </a:pPr>
            <a:r>
              <a:rPr lang="en-US" sz="2000" b="1" dirty="0"/>
              <a:t>The purpose of this section is to illustrate the Kingdom of God/God with his people.   Do not get caught up in the details.    It gives very precise instructions for building the restored temple.</a:t>
            </a:r>
          </a:p>
          <a:p>
            <a:pPr marL="114300" indent="0">
              <a:buNone/>
            </a:pPr>
            <a:endParaRPr lang="en-US" sz="1000" b="1" dirty="0"/>
          </a:p>
          <a:p>
            <a:pPr marL="114300" indent="0">
              <a:buNone/>
            </a:pPr>
            <a:r>
              <a:rPr lang="en-US" sz="2000" b="1" dirty="0"/>
              <a:t>Is it </a:t>
            </a:r>
            <a:r>
              <a:rPr lang="en-US" sz="2000" b="1" dirty="0" smtClean="0"/>
              <a:t>about </a:t>
            </a:r>
            <a:r>
              <a:rPr lang="en-US" sz="2000" b="1" dirty="0"/>
              <a:t>restoration of the kingdom and </a:t>
            </a:r>
            <a:r>
              <a:rPr lang="en-US" sz="2000" b="1" dirty="0" smtClean="0"/>
              <a:t>temple </a:t>
            </a:r>
            <a:r>
              <a:rPr lang="en-US" sz="2000" b="1" dirty="0"/>
              <a:t>in 516 BC?  Yes</a:t>
            </a:r>
          </a:p>
          <a:p>
            <a:pPr marL="114300" indent="0">
              <a:buNone/>
            </a:pPr>
            <a:r>
              <a:rPr lang="en-US" sz="2000" b="1" dirty="0"/>
              <a:t>Is it about the church and the heavenly tabernacle?   Yes</a:t>
            </a:r>
          </a:p>
          <a:p>
            <a:pPr marL="114300" indent="0">
              <a:buNone/>
            </a:pPr>
            <a:r>
              <a:rPr lang="en-US" sz="2000" b="1" dirty="0"/>
              <a:t>Is it about the ultimate embodiment of the tabernacle/Kingdom of God/Heaven? Yes.</a:t>
            </a:r>
          </a:p>
          <a:p>
            <a:pPr marL="114300" indent="0">
              <a:buNone/>
            </a:pPr>
            <a:endParaRPr lang="en-US" sz="1000" b="1" dirty="0"/>
          </a:p>
          <a:p>
            <a:pPr marL="114300" indent="0">
              <a:buNone/>
            </a:pPr>
            <a:r>
              <a:rPr lang="en-US" sz="2000" b="1" dirty="0"/>
              <a:t>Hebrews 8:3-6   “See to it  that you make everything according to the pattern shown you on the mountain.” (or in Ezekiel 40-48).</a:t>
            </a:r>
          </a:p>
          <a:p>
            <a:pPr marL="114300" indent="0">
              <a:buNone/>
            </a:pPr>
            <a:endParaRPr lang="en-US" sz="2000" b="1" dirty="0" smtClean="0"/>
          </a:p>
          <a:p>
            <a:pPr marL="114300" indent="0">
              <a:buNone/>
            </a:pPr>
            <a:r>
              <a:rPr lang="en-US" sz="2000" b="1" dirty="0" smtClean="0"/>
              <a:t>Ultimately, it is about God’s holiness—his perfection.</a:t>
            </a:r>
            <a:endParaRPr lang="en-US" sz="2000" b="1" dirty="0"/>
          </a:p>
        </p:txBody>
      </p:sp>
    </p:spTree>
    <p:extLst>
      <p:ext uri="{BB962C8B-B14F-4D97-AF65-F5344CB8AC3E}">
        <p14:creationId xmlns:p14="http://schemas.microsoft.com/office/powerpoint/2010/main" val="27504883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Ezekiel 40-48</a:t>
            </a:r>
            <a:endParaRPr lang="en-US" sz="3200" b="1" dirty="0"/>
          </a:p>
        </p:txBody>
      </p:sp>
      <p:sp>
        <p:nvSpPr>
          <p:cNvPr id="3" name="Content Placeholder 2"/>
          <p:cNvSpPr>
            <a:spLocks noGrp="1"/>
          </p:cNvSpPr>
          <p:nvPr>
            <p:ph idx="1"/>
          </p:nvPr>
        </p:nvSpPr>
        <p:spPr/>
        <p:txBody>
          <a:bodyPr>
            <a:normAutofit/>
          </a:bodyPr>
          <a:lstStyle/>
          <a:p>
            <a:pPr marL="114300" indent="0">
              <a:buNone/>
            </a:pPr>
            <a:r>
              <a:rPr lang="en-US" sz="2000" b="1" dirty="0" err="1"/>
              <a:t>Ezek</a:t>
            </a:r>
            <a:r>
              <a:rPr lang="en-US" sz="2000" b="1" dirty="0"/>
              <a:t> 40:1   </a:t>
            </a:r>
            <a:r>
              <a:rPr lang="en-US" sz="2000" b="1" dirty="0" smtClean="0"/>
              <a:t>The </a:t>
            </a:r>
            <a:r>
              <a:rPr lang="en-US" sz="2000" b="1" dirty="0"/>
              <a:t>twenty-fifth year </a:t>
            </a:r>
            <a:r>
              <a:rPr lang="en-US" sz="2000" b="1" dirty="0" smtClean="0"/>
              <a:t>of the </a:t>
            </a:r>
            <a:r>
              <a:rPr lang="en-US" sz="2000" b="1" dirty="0"/>
              <a:t>exile </a:t>
            </a:r>
            <a:r>
              <a:rPr lang="en-US" sz="2000" b="1" dirty="0" smtClean="0"/>
              <a:t>(572 </a:t>
            </a:r>
            <a:r>
              <a:rPr lang="en-US" sz="2000" b="1" dirty="0"/>
              <a:t>BC)</a:t>
            </a:r>
          </a:p>
          <a:p>
            <a:pPr marL="114300" indent="0">
              <a:buNone/>
            </a:pPr>
            <a:endParaRPr lang="en-US" sz="2000" b="1" dirty="0"/>
          </a:p>
          <a:p>
            <a:pPr marL="114300" indent="0">
              <a:buNone/>
            </a:pPr>
            <a:r>
              <a:rPr lang="en-US" sz="2000" b="1" dirty="0" err="1"/>
              <a:t>Ezek</a:t>
            </a:r>
            <a:r>
              <a:rPr lang="en-US" sz="2000" b="1" dirty="0"/>
              <a:t> 43:1 The glory of the Lord returns to the temple (after leaving it Ezekiel 8:6).  He enters through the East Gate (as he had exited it through the East Gate).</a:t>
            </a:r>
          </a:p>
          <a:p>
            <a:pPr marL="114300" indent="0">
              <a:buNone/>
            </a:pPr>
            <a:endParaRPr lang="en-US" sz="2000" b="1" dirty="0"/>
          </a:p>
          <a:p>
            <a:pPr marL="114300" indent="0">
              <a:buNone/>
            </a:pPr>
            <a:r>
              <a:rPr lang="en-US" sz="2000" b="1" dirty="0"/>
              <a:t>43:10   Why </a:t>
            </a:r>
            <a:r>
              <a:rPr lang="en-US" sz="2000" b="1" dirty="0" smtClean="0"/>
              <a:t>all the details? “</a:t>
            </a:r>
            <a:r>
              <a:rPr lang="en-US" sz="2000" b="1" dirty="0"/>
              <a:t>that they may be ashamed of their sins.”</a:t>
            </a:r>
          </a:p>
          <a:p>
            <a:pPr marL="114300" indent="0">
              <a:buNone/>
            </a:pPr>
            <a:endParaRPr lang="en-US" sz="2000" b="1" dirty="0"/>
          </a:p>
          <a:p>
            <a:pPr marL="114300" indent="0">
              <a:buNone/>
            </a:pPr>
            <a:r>
              <a:rPr lang="en-US" sz="2000" b="1" dirty="0"/>
              <a:t>44:2   The East gate is to stay shut (because only the holy can enter through the East gate.</a:t>
            </a:r>
          </a:p>
          <a:p>
            <a:pPr marL="114300" indent="0">
              <a:buNone/>
            </a:pPr>
            <a:r>
              <a:rPr lang="en-US" sz="2000" b="1" dirty="0"/>
              <a:t>46:1-3 Except on Sabbaths and New Moons.</a:t>
            </a:r>
          </a:p>
          <a:p>
            <a:pPr marL="114300" indent="0">
              <a:buNone/>
            </a:pPr>
            <a:endParaRPr lang="en-US" sz="2000" b="1" dirty="0"/>
          </a:p>
        </p:txBody>
      </p:sp>
    </p:spTree>
    <p:extLst>
      <p:ext uri="{BB962C8B-B14F-4D97-AF65-F5344CB8AC3E}">
        <p14:creationId xmlns:p14="http://schemas.microsoft.com/office/powerpoint/2010/main" val="2412560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Ezekiel 40-48 (cont.)</a:t>
            </a:r>
            <a:endParaRPr lang="en-US" sz="3200" b="1"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b="1" dirty="0"/>
              <a:t>44:15f  Only the </a:t>
            </a:r>
            <a:r>
              <a:rPr lang="en-US" b="1" dirty="0" err="1"/>
              <a:t>Zadokites</a:t>
            </a:r>
            <a:r>
              <a:rPr lang="en-US" b="1" dirty="0"/>
              <a:t> (also 43:19) can minister in the temple.  </a:t>
            </a:r>
          </a:p>
          <a:p>
            <a:pPr marL="114300" indent="0">
              <a:buNone/>
            </a:pPr>
            <a:r>
              <a:rPr lang="en-US" b="1" dirty="0"/>
              <a:t>v. 23  teach </a:t>
            </a:r>
            <a:r>
              <a:rPr lang="en-US" b="1" dirty="0" smtClean="0"/>
              <a:t>difference </a:t>
            </a:r>
            <a:r>
              <a:rPr lang="en-US" b="1" dirty="0"/>
              <a:t>between the holy and </a:t>
            </a:r>
            <a:r>
              <a:rPr lang="en-US" b="1" dirty="0" smtClean="0"/>
              <a:t>common</a:t>
            </a:r>
            <a:r>
              <a:rPr lang="en-US" b="1" dirty="0"/>
              <a:t>.</a:t>
            </a:r>
          </a:p>
          <a:p>
            <a:pPr marL="114300" indent="0">
              <a:buNone/>
            </a:pPr>
            <a:r>
              <a:rPr lang="en-US" b="1" dirty="0"/>
              <a:t>v. 28  I am to be their only inheritance.   They will have no possessions in the land.</a:t>
            </a:r>
          </a:p>
          <a:p>
            <a:pPr marL="114300" indent="0">
              <a:buNone/>
            </a:pPr>
            <a:endParaRPr lang="en-US" b="1" dirty="0"/>
          </a:p>
          <a:p>
            <a:pPr marL="114300" indent="0">
              <a:buNone/>
            </a:pPr>
            <a:r>
              <a:rPr lang="en-US" b="1" dirty="0"/>
              <a:t>Ezekiel 47    The river from the temple.  </a:t>
            </a:r>
            <a:r>
              <a:rPr lang="en-US" b="1" dirty="0" smtClean="0"/>
              <a:t>(Revelation 22:1-5)  </a:t>
            </a:r>
            <a:r>
              <a:rPr lang="en-US" b="1" dirty="0"/>
              <a:t>God taking care of his people.   Imagery from the Garden of Eden.</a:t>
            </a:r>
          </a:p>
          <a:p>
            <a:pPr marL="114300" indent="0">
              <a:buNone/>
            </a:pPr>
            <a:r>
              <a:rPr lang="en-US" b="1" dirty="0"/>
              <a:t>It comes from the temple—from God.</a:t>
            </a:r>
          </a:p>
          <a:p>
            <a:pPr marL="114300" indent="0">
              <a:buNone/>
            </a:pPr>
            <a:r>
              <a:rPr lang="en-US" b="1" dirty="0"/>
              <a:t>It cleanses (</a:t>
            </a:r>
            <a:r>
              <a:rPr lang="en-US" b="1" dirty="0" err="1"/>
              <a:t>Zech</a:t>
            </a:r>
            <a:r>
              <a:rPr lang="en-US" b="1" dirty="0"/>
              <a:t> 13:1) </a:t>
            </a:r>
          </a:p>
          <a:p>
            <a:pPr marL="114300" indent="0">
              <a:buNone/>
            </a:pPr>
            <a:r>
              <a:rPr lang="en-US" b="1" dirty="0"/>
              <a:t>It is living water (</a:t>
            </a:r>
            <a:r>
              <a:rPr lang="en-US" b="1" dirty="0" err="1"/>
              <a:t>Zech</a:t>
            </a:r>
            <a:r>
              <a:rPr lang="en-US" b="1" dirty="0"/>
              <a:t> 14:8, John 7:37-39)</a:t>
            </a:r>
          </a:p>
          <a:p>
            <a:pPr marL="114300" indent="0">
              <a:buNone/>
            </a:pPr>
            <a:endParaRPr lang="en-US" b="1" dirty="0"/>
          </a:p>
          <a:p>
            <a:pPr marL="114300" indent="0">
              <a:buNone/>
            </a:pPr>
            <a:endParaRPr lang="en-US" dirty="0"/>
          </a:p>
        </p:txBody>
      </p:sp>
    </p:spTree>
    <p:extLst>
      <p:ext uri="{BB962C8B-B14F-4D97-AF65-F5344CB8AC3E}">
        <p14:creationId xmlns:p14="http://schemas.microsoft.com/office/powerpoint/2010/main" val="35465042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Summary of </a:t>
            </a:r>
            <a:r>
              <a:rPr lang="en-US" sz="2800" b="1" dirty="0" err="1" smtClean="0"/>
              <a:t>Ezek</a:t>
            </a:r>
            <a:r>
              <a:rPr lang="en-US" sz="2800" b="1" dirty="0" smtClean="0"/>
              <a:t> 40-48 (and perhaps of the entire book of </a:t>
            </a:r>
            <a:r>
              <a:rPr lang="en-US" sz="2800" b="1" dirty="0" err="1" smtClean="0"/>
              <a:t>ezekiel</a:t>
            </a:r>
            <a:r>
              <a:rPr lang="en-US" sz="2800" b="1" dirty="0" smtClean="0"/>
              <a:t>)</a:t>
            </a:r>
            <a:endParaRPr lang="en-US" sz="2800" b="1" dirty="0"/>
          </a:p>
        </p:txBody>
      </p:sp>
      <p:sp>
        <p:nvSpPr>
          <p:cNvPr id="3" name="Content Placeholder 2"/>
          <p:cNvSpPr>
            <a:spLocks noGrp="1"/>
          </p:cNvSpPr>
          <p:nvPr>
            <p:ph idx="1"/>
          </p:nvPr>
        </p:nvSpPr>
        <p:spPr/>
        <p:txBody>
          <a:bodyPr/>
          <a:lstStyle/>
          <a:p>
            <a:pPr marL="114300" indent="0">
              <a:buNone/>
            </a:pPr>
            <a:r>
              <a:rPr lang="en-US" b="1" dirty="0" smtClean="0"/>
              <a:t>Ezekiel 48:35    And the name of the city from that time on will be:</a:t>
            </a:r>
          </a:p>
          <a:p>
            <a:pPr marL="114300" indent="0">
              <a:buNone/>
            </a:pPr>
            <a:endParaRPr lang="en-US" b="1" dirty="0"/>
          </a:p>
          <a:p>
            <a:pPr marL="114300" indent="0">
              <a:buNone/>
            </a:pPr>
            <a:r>
              <a:rPr lang="en-US" b="1" dirty="0" smtClean="0"/>
              <a:t>THE LORD IS THERE</a:t>
            </a:r>
          </a:p>
          <a:p>
            <a:pPr marL="114300" indent="0">
              <a:buNone/>
            </a:pPr>
            <a:endParaRPr lang="en-US" b="1" dirty="0"/>
          </a:p>
          <a:p>
            <a:pPr marL="114300" indent="0">
              <a:buNone/>
            </a:pPr>
            <a:r>
              <a:rPr lang="en-US" b="1" dirty="0" smtClean="0"/>
              <a:t>We are back in the Garden if Eden—in the fully realized Kingdom of God, where God intended us to be all along.</a:t>
            </a:r>
            <a:endParaRPr lang="en-US" b="1" dirty="0"/>
          </a:p>
        </p:txBody>
      </p:sp>
    </p:spTree>
    <p:extLst>
      <p:ext uri="{BB962C8B-B14F-4D97-AF65-F5344CB8AC3E}">
        <p14:creationId xmlns:p14="http://schemas.microsoft.com/office/powerpoint/2010/main" val="24747642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05000"/>
            <a:ext cx="7772400" cy="1350963"/>
          </a:xfrm>
        </p:spPr>
        <p:txBody>
          <a:bodyPr/>
          <a:lstStyle/>
          <a:p>
            <a:pPr eaLnBrk="1" hangingPunct="1">
              <a:defRPr/>
            </a:pPr>
            <a:r>
              <a:rPr lang="en-US" smtClean="0">
                <a:solidFill>
                  <a:srgbClr val="FFFF00"/>
                </a:solidFill>
              </a:rPr>
              <a:t>Daniel, Prophet to the Nations</a:t>
            </a:r>
          </a:p>
        </p:txBody>
      </p:sp>
      <p:sp>
        <p:nvSpPr>
          <p:cNvPr id="2051" name="Rectangle 3"/>
          <p:cNvSpPr>
            <a:spLocks noGrp="1" noChangeArrowheads="1"/>
          </p:cNvSpPr>
          <p:nvPr>
            <p:ph type="subTitle" idx="1"/>
          </p:nvPr>
        </p:nvSpPr>
        <p:spPr/>
        <p:txBody>
          <a:bodyPr/>
          <a:lstStyle/>
          <a:p>
            <a:pPr eaLnBrk="1" hangingPunct="1">
              <a:defRPr/>
            </a:pPr>
            <a:r>
              <a:rPr lang="en-US" dirty="0" smtClean="0">
                <a:solidFill>
                  <a:srgbClr val="FFFF00"/>
                </a:solidFill>
              </a:rPr>
              <a:t>Is the Bible the inspired word of God?</a:t>
            </a:r>
          </a:p>
          <a:p>
            <a:pPr eaLnBrk="1" hangingPunct="1">
              <a:defRPr/>
            </a:pPr>
            <a:r>
              <a:rPr lang="en-US" sz="2400" dirty="0" smtClean="0">
                <a:solidFill>
                  <a:srgbClr val="FFFF00"/>
                </a:solidFill>
              </a:rPr>
              <a:t>Las Vegas Sept 9,10 2012</a:t>
            </a:r>
          </a:p>
        </p:txBody>
      </p:sp>
    </p:spTree>
    <p:extLst>
      <p:ext uri="{BB962C8B-B14F-4D97-AF65-F5344CB8AC3E}">
        <p14:creationId xmlns:p14="http://schemas.microsoft.com/office/powerpoint/2010/main" val="16505207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Daniel-Cover-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863"/>
            <a:ext cx="9144000" cy="668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2661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z="3200" smtClean="0"/>
              <a:t/>
            </a:r>
            <a:br>
              <a:rPr lang="en-US" sz="3200" smtClean="0"/>
            </a:br>
            <a:r>
              <a:rPr lang="en-US" sz="3200" smtClean="0"/>
              <a:t>Theme of Daniel:</a:t>
            </a:r>
          </a:p>
        </p:txBody>
      </p:sp>
      <p:sp>
        <p:nvSpPr>
          <p:cNvPr id="38915" name="Rectangle 3"/>
          <p:cNvSpPr>
            <a:spLocks noGrp="1" noChangeArrowheads="1"/>
          </p:cNvSpPr>
          <p:nvPr>
            <p:ph type="body" idx="1"/>
          </p:nvPr>
        </p:nvSpPr>
        <p:spPr/>
        <p:txBody>
          <a:bodyPr/>
          <a:lstStyle/>
          <a:p>
            <a:pPr eaLnBrk="1" hangingPunct="1">
              <a:lnSpc>
                <a:spcPct val="90000"/>
              </a:lnSpc>
              <a:defRPr/>
            </a:pPr>
            <a:endParaRPr lang="en-US" sz="3600" smtClean="0"/>
          </a:p>
          <a:p>
            <a:pPr eaLnBrk="1" hangingPunct="1">
              <a:lnSpc>
                <a:spcPct val="90000"/>
              </a:lnSpc>
              <a:defRPr/>
            </a:pPr>
            <a:r>
              <a:rPr lang="en-US" smtClean="0"/>
              <a:t>God Rules the Nations: Do Not Fear!</a:t>
            </a:r>
          </a:p>
          <a:p>
            <a:pPr eaLnBrk="1" hangingPunct="1">
              <a:lnSpc>
                <a:spcPct val="90000"/>
              </a:lnSpc>
              <a:defRPr/>
            </a:pPr>
            <a:endParaRPr lang="en-US" smtClean="0"/>
          </a:p>
          <a:p>
            <a:pPr algn="ctr" eaLnBrk="1" hangingPunct="1">
              <a:lnSpc>
                <a:spcPct val="90000"/>
              </a:lnSpc>
              <a:buFont typeface="Wingdings" pitchFamily="2" charset="2"/>
              <a:buNone/>
              <a:defRPr/>
            </a:pPr>
            <a:r>
              <a:rPr lang="en-US" sz="3600" smtClean="0">
                <a:solidFill>
                  <a:schemeClr val="tx2"/>
                </a:solidFill>
              </a:rPr>
              <a:t>Message of Daniel</a:t>
            </a:r>
            <a:r>
              <a:rPr lang="en-US" sz="4000" smtClean="0"/>
              <a:t>:</a:t>
            </a:r>
          </a:p>
          <a:p>
            <a:pPr algn="ctr" eaLnBrk="1" hangingPunct="1">
              <a:lnSpc>
                <a:spcPct val="90000"/>
              </a:lnSpc>
              <a:buFont typeface="Wingdings" pitchFamily="2" charset="2"/>
              <a:buNone/>
              <a:defRPr/>
            </a:pPr>
            <a:endParaRPr lang="en-US" sz="4000" smtClean="0"/>
          </a:p>
          <a:p>
            <a:pPr eaLnBrk="1" hangingPunct="1">
              <a:lnSpc>
                <a:spcPct val="90000"/>
              </a:lnSpc>
              <a:defRPr/>
            </a:pPr>
            <a:r>
              <a:rPr lang="en-US" smtClean="0"/>
              <a:t>Stay Righteous in an Unrighteous World</a:t>
            </a:r>
          </a:p>
          <a:p>
            <a:pPr eaLnBrk="1" hangingPunct="1">
              <a:lnSpc>
                <a:spcPct val="90000"/>
              </a:lnSpc>
              <a:defRPr/>
            </a:pPr>
            <a:r>
              <a:rPr lang="en-US" smtClean="0"/>
              <a:t>God is in Control!</a:t>
            </a:r>
          </a:p>
          <a:p>
            <a:pPr algn="ctr" eaLnBrk="1" hangingPunct="1">
              <a:lnSpc>
                <a:spcPct val="90000"/>
              </a:lnSpc>
              <a:buFont typeface="Wingdings" pitchFamily="2" charset="2"/>
              <a:buNone/>
              <a:defRPr/>
            </a:pPr>
            <a:endParaRPr lang="en-US" smtClean="0"/>
          </a:p>
        </p:txBody>
      </p:sp>
    </p:spTree>
    <p:extLst>
      <p:ext uri="{BB962C8B-B14F-4D97-AF65-F5344CB8AC3E}">
        <p14:creationId xmlns:p14="http://schemas.microsoft.com/office/powerpoint/2010/main" val="198259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Ezekiel Canonical?</a:t>
            </a:r>
            <a:endParaRPr lang="en-US" b="1" dirty="0"/>
          </a:p>
        </p:txBody>
      </p:sp>
      <p:sp>
        <p:nvSpPr>
          <p:cNvPr id="3" name="Content Placeholder 2"/>
          <p:cNvSpPr>
            <a:spLocks noGrp="1"/>
          </p:cNvSpPr>
          <p:nvPr>
            <p:ph idx="1"/>
          </p:nvPr>
        </p:nvSpPr>
        <p:spPr>
          <a:xfrm>
            <a:off x="457200" y="2514600"/>
            <a:ext cx="8229600" cy="3611563"/>
          </a:xfrm>
        </p:spPr>
        <p:txBody>
          <a:bodyPr>
            <a:normAutofit/>
          </a:bodyPr>
          <a:lstStyle/>
          <a:p>
            <a:pPr marL="114300" indent="0">
              <a:buNone/>
            </a:pPr>
            <a:r>
              <a:rPr lang="en-US" sz="2800" b="1" dirty="0"/>
              <a:t>Slight difference between the sacrifice legislated in Ezekiel and in Leviticus.   </a:t>
            </a:r>
            <a:r>
              <a:rPr lang="en-US" sz="2800" b="1" dirty="0" err="1"/>
              <a:t>Hananiah</a:t>
            </a:r>
            <a:r>
              <a:rPr lang="en-US" sz="2800" b="1" dirty="0"/>
              <a:t> ben Hezekiah “burned 300 barrels of oil in his lamp in search for a reconciliation between the laws.  He succeeded and Ezekiel was declared part of the canon.</a:t>
            </a:r>
          </a:p>
          <a:p>
            <a:pPr marL="114300" indent="0">
              <a:buNone/>
            </a:pPr>
            <a:endParaRPr lang="en-US" sz="2800" b="1" dirty="0"/>
          </a:p>
        </p:txBody>
      </p:sp>
    </p:spTree>
    <p:extLst>
      <p:ext uri="{BB962C8B-B14F-4D97-AF65-F5344CB8AC3E}">
        <p14:creationId xmlns:p14="http://schemas.microsoft.com/office/powerpoint/2010/main" val="3136272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sz="3200" smtClean="0"/>
              <a:t>Principle Audience of Daniel</a:t>
            </a:r>
          </a:p>
        </p:txBody>
      </p:sp>
      <p:sp>
        <p:nvSpPr>
          <p:cNvPr id="118787" name="Rectangle 3"/>
          <p:cNvSpPr>
            <a:spLocks noGrp="1" noChangeArrowheads="1"/>
          </p:cNvSpPr>
          <p:nvPr>
            <p:ph type="body" idx="1"/>
          </p:nvPr>
        </p:nvSpPr>
        <p:spPr>
          <a:xfrm>
            <a:off x="457200" y="1752600"/>
            <a:ext cx="8229600" cy="4378325"/>
          </a:xfrm>
        </p:spPr>
        <p:txBody>
          <a:bodyPr/>
          <a:lstStyle/>
          <a:p>
            <a:pPr eaLnBrk="1" hangingPunct="1">
              <a:defRPr/>
            </a:pPr>
            <a:r>
              <a:rPr lang="en-US" sz="2400" b="1" smtClean="0">
                <a:solidFill>
                  <a:srgbClr val="FFFF00"/>
                </a:solidFill>
              </a:rPr>
              <a:t>Jews suffering incredible persecution under Antiochus Epiphanes</a:t>
            </a:r>
          </a:p>
        </p:txBody>
      </p:sp>
      <p:pic>
        <p:nvPicPr>
          <p:cNvPr id="21508" name="Picture 4" descr="antiochu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743200"/>
            <a:ext cx="36528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descr="652282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95600"/>
            <a:ext cx="33924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816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152400"/>
            <a:ext cx="8229600" cy="685800"/>
          </a:xfrm>
        </p:spPr>
        <p:txBody>
          <a:bodyPr/>
          <a:lstStyle/>
          <a:p>
            <a:pPr eaLnBrk="1" hangingPunct="1">
              <a:defRPr/>
            </a:pPr>
            <a:r>
              <a:rPr lang="en-US" sz="3200" smtClean="0"/>
              <a:t>Daniel is Unique Because…</a:t>
            </a:r>
          </a:p>
        </p:txBody>
      </p:sp>
      <p:sp>
        <p:nvSpPr>
          <p:cNvPr id="116739" name="Rectangle 3"/>
          <p:cNvSpPr>
            <a:spLocks noGrp="1" noChangeArrowheads="1"/>
          </p:cNvSpPr>
          <p:nvPr>
            <p:ph type="body" idx="1"/>
          </p:nvPr>
        </p:nvSpPr>
        <p:spPr>
          <a:xfrm>
            <a:off x="457200" y="1066800"/>
            <a:ext cx="8229600" cy="5064125"/>
          </a:xfrm>
        </p:spPr>
        <p:txBody>
          <a:bodyPr/>
          <a:lstStyle/>
          <a:p>
            <a:pPr eaLnBrk="1" hangingPunct="1">
              <a:defRPr/>
            </a:pPr>
            <a:r>
              <a:rPr lang="en-US" sz="2000" b="1" smtClean="0">
                <a:solidFill>
                  <a:srgbClr val="FFFF00"/>
                </a:solidFill>
              </a:rPr>
              <a:t>Daniel </a:t>
            </a:r>
            <a:r>
              <a:rPr lang="en-US" sz="2000" b="1" smtClean="0">
                <a:solidFill>
                  <a:srgbClr val="FFFF00"/>
                </a:solidFill>
                <a:latin typeface="MS Reference Sans Serif" pitchFamily="34" charset="0"/>
                <a:sym typeface="Symbol" pitchFamily="18" charset="2"/>
              </a:rPr>
              <a:t> O T   like    Revelation N T</a:t>
            </a:r>
          </a:p>
          <a:p>
            <a:pPr lvl="1" eaLnBrk="1" hangingPunct="1">
              <a:defRPr/>
            </a:pPr>
            <a:r>
              <a:rPr lang="en-US" sz="1800" b="1" smtClean="0">
                <a:solidFill>
                  <a:srgbClr val="FFFF00"/>
                </a:solidFill>
                <a:latin typeface="MS Reference Sans Serif" pitchFamily="34" charset="0"/>
                <a:sym typeface="Symbol" pitchFamily="18" charset="2"/>
              </a:rPr>
              <a:t>Apocalyptic</a:t>
            </a:r>
          </a:p>
          <a:p>
            <a:pPr lvl="1" eaLnBrk="1" hangingPunct="1">
              <a:defRPr/>
            </a:pPr>
            <a:r>
              <a:rPr lang="en-US" sz="1800" b="1" smtClean="0">
                <a:solidFill>
                  <a:srgbClr val="FFFF00"/>
                </a:solidFill>
                <a:latin typeface="MS Reference Sans Serif" pitchFamily="34" charset="0"/>
                <a:sym typeface="Symbol" pitchFamily="18" charset="2"/>
              </a:rPr>
              <a:t>End Times (eschatology)</a:t>
            </a:r>
          </a:p>
          <a:p>
            <a:pPr lvl="1" eaLnBrk="1" hangingPunct="1">
              <a:defRPr/>
            </a:pPr>
            <a:r>
              <a:rPr lang="en-US" sz="1800" b="1" smtClean="0">
                <a:solidFill>
                  <a:srgbClr val="FFFF00"/>
                </a:solidFill>
                <a:latin typeface="MS Reference Sans Serif" pitchFamily="34" charset="0"/>
                <a:sym typeface="Symbol" pitchFamily="18" charset="2"/>
              </a:rPr>
              <a:t>Written to a persecuted people</a:t>
            </a:r>
          </a:p>
          <a:p>
            <a:pPr eaLnBrk="1" hangingPunct="1">
              <a:defRPr/>
            </a:pPr>
            <a:endParaRPr lang="en-US" sz="2000" b="1" smtClean="0">
              <a:solidFill>
                <a:srgbClr val="FFFF00"/>
              </a:solidFill>
              <a:latin typeface="MS Reference Sans Serif" pitchFamily="34" charset="0"/>
              <a:sym typeface="Symbol" pitchFamily="18" charset="2"/>
            </a:endParaRPr>
          </a:p>
          <a:p>
            <a:pPr eaLnBrk="1" hangingPunct="1">
              <a:defRPr/>
            </a:pPr>
            <a:r>
              <a:rPr lang="en-US" sz="2000" b="1" smtClean="0">
                <a:solidFill>
                  <a:srgbClr val="FFFF00"/>
                </a:solidFill>
                <a:latin typeface="MS Reference Sans Serif" pitchFamily="34" charset="0"/>
                <a:sym typeface="Symbol" pitchFamily="18" charset="2"/>
              </a:rPr>
              <a:t>Daniel is the fighting ground for Bible skeptics</a:t>
            </a:r>
          </a:p>
          <a:p>
            <a:pPr eaLnBrk="1" hangingPunct="1">
              <a:defRPr/>
            </a:pPr>
            <a:endParaRPr lang="en-US" sz="2000" b="1" smtClean="0">
              <a:solidFill>
                <a:srgbClr val="FFFF00"/>
              </a:solidFill>
              <a:latin typeface="MS Reference Sans Serif" pitchFamily="34" charset="0"/>
              <a:sym typeface="Symbol" pitchFamily="18" charset="2"/>
            </a:endParaRPr>
          </a:p>
          <a:p>
            <a:pPr eaLnBrk="1" hangingPunct="1">
              <a:defRPr/>
            </a:pPr>
            <a:r>
              <a:rPr lang="en-US" sz="2000" b="1" smtClean="0">
                <a:solidFill>
                  <a:srgbClr val="FFFF00"/>
                </a:solidFill>
                <a:latin typeface="MS Reference Sans Serif" pitchFamily="34" charset="0"/>
                <a:sym typeface="Symbol" pitchFamily="18" charset="2"/>
              </a:rPr>
              <a:t>Daniel and angels</a:t>
            </a:r>
          </a:p>
          <a:p>
            <a:pPr eaLnBrk="1" hangingPunct="1">
              <a:defRPr/>
            </a:pPr>
            <a:endParaRPr lang="en-US" sz="2000" b="1" smtClean="0">
              <a:solidFill>
                <a:srgbClr val="FFFF00"/>
              </a:solidFill>
              <a:latin typeface="MS Reference Sans Serif" pitchFamily="34" charset="0"/>
              <a:sym typeface="Symbol" pitchFamily="18" charset="2"/>
            </a:endParaRPr>
          </a:p>
          <a:p>
            <a:pPr eaLnBrk="1" hangingPunct="1">
              <a:defRPr/>
            </a:pPr>
            <a:r>
              <a:rPr lang="en-US" sz="2000" b="1" smtClean="0">
                <a:solidFill>
                  <a:srgbClr val="FFFF00"/>
                </a:solidFill>
                <a:latin typeface="MS Reference Sans Serif" pitchFamily="34" charset="0"/>
                <a:sym typeface="Symbol" pitchFamily="18" charset="2"/>
              </a:rPr>
              <a:t>Set in a pagan nation</a:t>
            </a:r>
          </a:p>
          <a:p>
            <a:pPr eaLnBrk="1" hangingPunct="1">
              <a:defRPr/>
            </a:pPr>
            <a:endParaRPr lang="en-US" sz="2000" b="1" smtClean="0">
              <a:solidFill>
                <a:srgbClr val="FFFF00"/>
              </a:solidFill>
              <a:latin typeface="MS Reference Sans Serif" pitchFamily="34" charset="0"/>
              <a:sym typeface="Symbol" pitchFamily="18" charset="2"/>
            </a:endParaRPr>
          </a:p>
          <a:p>
            <a:pPr eaLnBrk="1" hangingPunct="1">
              <a:defRPr/>
            </a:pPr>
            <a:r>
              <a:rPr lang="en-US" sz="2000" b="1" smtClean="0">
                <a:solidFill>
                  <a:srgbClr val="FFFF00"/>
                </a:solidFill>
                <a:latin typeface="MS Reference Sans Serif" pitchFamily="34" charset="0"/>
                <a:sym typeface="Symbol" pitchFamily="18" charset="2"/>
              </a:rPr>
              <a:t>A prophet to the nations</a:t>
            </a:r>
          </a:p>
          <a:p>
            <a:pPr eaLnBrk="1" hangingPunct="1">
              <a:defRPr/>
            </a:pPr>
            <a:endParaRPr lang="en-US" sz="2000" b="1" smtClean="0">
              <a:solidFill>
                <a:srgbClr val="FFFF00"/>
              </a:solidFill>
              <a:latin typeface="MS Reference Sans Serif" pitchFamily="34" charset="0"/>
              <a:sym typeface="Symbol" pitchFamily="18" charset="2"/>
            </a:endParaRPr>
          </a:p>
          <a:p>
            <a:pPr eaLnBrk="1" hangingPunct="1">
              <a:defRPr/>
            </a:pPr>
            <a:r>
              <a:rPr lang="en-US" sz="2000" b="1" smtClean="0">
                <a:solidFill>
                  <a:srgbClr val="FFFF00"/>
                </a:solidFill>
                <a:latin typeface="MS Reference Sans Serif" pitchFamily="34" charset="0"/>
                <a:sym typeface="Symbol" pitchFamily="18" charset="2"/>
              </a:rPr>
              <a:t>A history book… of the future!</a:t>
            </a:r>
          </a:p>
        </p:txBody>
      </p:sp>
    </p:spTree>
    <p:extLst>
      <p:ext uri="{BB962C8B-B14F-4D97-AF65-F5344CB8AC3E}">
        <p14:creationId xmlns:p14="http://schemas.microsoft.com/office/powerpoint/2010/main" val="10484228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762000" y="1555750"/>
            <a:ext cx="77724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2000" b="1" i="1" smtClean="0">
                <a:solidFill>
                  <a:srgbClr val="FFFF00"/>
                </a:solidFill>
              </a:rPr>
              <a:t>The folly of Interpreters has been, to foretell times and things, by this Prophecy, as if God designed to make them Prophets. By this rashness they have not only exposed themselves, but brought the Prophecy also into contempt. The design of God was much otherwise. He gave this and the Prophecies of the Old Testaments, not to gratify men's curiosities by enabling them to foreknow things, but that after they were fulfilled they might be interpreted by the event; and his own Providence, not the Interpreters, be then manifested thereby to the world. For the event of things predicted many ages before, will then be a convincing argument that </a:t>
            </a:r>
            <a:r>
              <a:rPr lang="en-US" altLang="en-US" sz="2000" b="1" i="1" smtClean="0">
                <a:solidFill>
                  <a:srgbClr val="FF6699"/>
                </a:solidFill>
              </a:rPr>
              <a:t>the world is governed by providence</a:t>
            </a:r>
            <a:r>
              <a:rPr lang="en-US" altLang="en-US" sz="2000" b="1" i="1" smtClean="0">
                <a:solidFill>
                  <a:srgbClr val="FFFF00"/>
                </a:solidFill>
              </a:rPr>
              <a:t>.</a:t>
            </a:r>
            <a:r>
              <a:rPr lang="en-US" altLang="en-US" sz="2000" b="1" smtClean="0">
                <a:solidFill>
                  <a:srgbClr val="FFFF00"/>
                </a:solidFill>
                <a:hlinkClick r:id="" action="ppaction://noaction"/>
              </a:rPr>
              <a:t>[7]</a:t>
            </a:r>
            <a:endParaRPr lang="en-US" altLang="en-US" sz="2000" b="1" smtClean="0">
              <a:solidFill>
                <a:srgbClr val="FFFF00"/>
              </a:solidFill>
            </a:endParaRPr>
          </a:p>
        </p:txBody>
      </p:sp>
      <p:sp>
        <p:nvSpPr>
          <p:cNvPr id="23555" name="Text Box 5"/>
          <p:cNvSpPr txBox="1">
            <a:spLocks noChangeArrowheads="1"/>
          </p:cNvSpPr>
          <p:nvPr/>
        </p:nvSpPr>
        <p:spPr bwMode="auto">
          <a:xfrm>
            <a:off x="1447800" y="5334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fontAlgn="base">
              <a:spcBef>
                <a:spcPct val="50000"/>
              </a:spcBef>
              <a:spcAft>
                <a:spcPct val="0"/>
              </a:spcAft>
            </a:pPr>
            <a:r>
              <a:rPr lang="en-US" altLang="en-US" sz="2800" smtClean="0">
                <a:solidFill>
                  <a:srgbClr val="FFFFFF"/>
                </a:solidFill>
              </a:rPr>
              <a:t>Sir Isaac Newton</a:t>
            </a:r>
          </a:p>
        </p:txBody>
      </p:sp>
    </p:spTree>
    <p:extLst>
      <p:ext uri="{BB962C8B-B14F-4D97-AF65-F5344CB8AC3E}">
        <p14:creationId xmlns:p14="http://schemas.microsoft.com/office/powerpoint/2010/main" val="1012620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77813"/>
            <a:ext cx="8229600" cy="865187"/>
          </a:xfrm>
        </p:spPr>
        <p:txBody>
          <a:bodyPr/>
          <a:lstStyle/>
          <a:p>
            <a:pPr eaLnBrk="1" hangingPunct="1">
              <a:defRPr/>
            </a:pPr>
            <a:r>
              <a:rPr lang="en-US" sz="2800" b="1" smtClean="0"/>
              <a:t>Was Daniel Written about 150 BC?</a:t>
            </a:r>
          </a:p>
        </p:txBody>
      </p:sp>
      <p:sp>
        <p:nvSpPr>
          <p:cNvPr id="120835" name="Rectangle 3"/>
          <p:cNvSpPr>
            <a:spLocks noGrp="1" noChangeArrowheads="1"/>
          </p:cNvSpPr>
          <p:nvPr>
            <p:ph type="body" idx="1"/>
          </p:nvPr>
        </p:nvSpPr>
        <p:spPr>
          <a:xfrm>
            <a:off x="457200" y="1447800"/>
            <a:ext cx="8229600" cy="4683125"/>
          </a:xfrm>
        </p:spPr>
        <p:txBody>
          <a:bodyPr/>
          <a:lstStyle/>
          <a:p>
            <a:pPr eaLnBrk="1" hangingPunct="1">
              <a:defRPr/>
            </a:pPr>
            <a:r>
              <a:rPr lang="en-US" sz="2400" b="1" dirty="0" smtClean="0">
                <a:solidFill>
                  <a:srgbClr val="FFFF00"/>
                </a:solidFill>
              </a:rPr>
              <a:t>Pro:</a:t>
            </a:r>
          </a:p>
          <a:p>
            <a:pPr lvl="1" eaLnBrk="1" hangingPunct="1">
              <a:defRPr/>
            </a:pPr>
            <a:endParaRPr lang="en-US" sz="1200" b="1" dirty="0" smtClean="0">
              <a:solidFill>
                <a:srgbClr val="FFFF00"/>
              </a:solidFill>
            </a:endParaRPr>
          </a:p>
          <a:p>
            <a:pPr lvl="1" eaLnBrk="1" hangingPunct="1">
              <a:defRPr/>
            </a:pPr>
            <a:r>
              <a:rPr lang="en-US" sz="2400" b="1" dirty="0" smtClean="0">
                <a:solidFill>
                  <a:srgbClr val="FFFF00"/>
                </a:solidFill>
              </a:rPr>
              <a:t>Greek words in the text?</a:t>
            </a:r>
          </a:p>
          <a:p>
            <a:pPr lvl="1" eaLnBrk="1" hangingPunct="1">
              <a:defRPr/>
            </a:pPr>
            <a:r>
              <a:rPr lang="en-US" sz="2400" b="1" dirty="0" smtClean="0">
                <a:solidFill>
                  <a:srgbClr val="FFFF00"/>
                </a:solidFill>
              </a:rPr>
              <a:t>A modern form of Aramaic?</a:t>
            </a:r>
          </a:p>
          <a:p>
            <a:pPr lvl="1" eaLnBrk="1" hangingPunct="1">
              <a:defRPr/>
            </a:pPr>
            <a:r>
              <a:rPr lang="en-US" sz="2400" b="1" dirty="0" smtClean="0">
                <a:solidFill>
                  <a:srgbClr val="FFFF00"/>
                </a:solidFill>
              </a:rPr>
              <a:t>The real reason…</a:t>
            </a:r>
          </a:p>
          <a:p>
            <a:pPr eaLnBrk="1" hangingPunct="1">
              <a:defRPr/>
            </a:pPr>
            <a:endParaRPr lang="en-US" sz="1200" b="1" dirty="0" smtClean="0">
              <a:solidFill>
                <a:srgbClr val="FFFF00"/>
              </a:solidFill>
            </a:endParaRPr>
          </a:p>
          <a:p>
            <a:pPr eaLnBrk="1" hangingPunct="1">
              <a:defRPr/>
            </a:pPr>
            <a:r>
              <a:rPr lang="en-US" sz="2400" b="1" dirty="0" smtClean="0">
                <a:solidFill>
                  <a:srgbClr val="FFFF00"/>
                </a:solidFill>
              </a:rPr>
              <a:t>Con:</a:t>
            </a:r>
          </a:p>
          <a:p>
            <a:pPr lvl="1" eaLnBrk="1" hangingPunct="1">
              <a:defRPr/>
            </a:pPr>
            <a:endParaRPr lang="en-US" sz="1200" b="1" dirty="0" smtClean="0">
              <a:solidFill>
                <a:srgbClr val="FFFF00"/>
              </a:solidFill>
            </a:endParaRPr>
          </a:p>
          <a:p>
            <a:pPr lvl="1" eaLnBrk="1" hangingPunct="1">
              <a:defRPr/>
            </a:pPr>
            <a:r>
              <a:rPr lang="en-US" sz="2400" b="1" dirty="0" smtClean="0">
                <a:solidFill>
                  <a:srgbClr val="FFFF00"/>
                </a:solidFill>
              </a:rPr>
              <a:t>Septuagint translation</a:t>
            </a:r>
          </a:p>
          <a:p>
            <a:pPr lvl="1" eaLnBrk="1" hangingPunct="1">
              <a:defRPr/>
            </a:pPr>
            <a:r>
              <a:rPr lang="en-US" sz="2400" b="1" dirty="0" smtClean="0">
                <a:solidFill>
                  <a:srgbClr val="FFFF00"/>
                </a:solidFill>
              </a:rPr>
              <a:t>Dead Sea Scrolls</a:t>
            </a:r>
          </a:p>
          <a:p>
            <a:pPr lvl="1" eaLnBrk="1" hangingPunct="1">
              <a:defRPr/>
            </a:pPr>
            <a:r>
              <a:rPr lang="en-US" sz="2400" b="1" dirty="0" smtClean="0">
                <a:solidFill>
                  <a:srgbClr val="FFFF00"/>
                </a:solidFill>
              </a:rPr>
              <a:t>Credulity of Rabbis</a:t>
            </a:r>
          </a:p>
          <a:p>
            <a:pPr lvl="1" eaLnBrk="1" hangingPunct="1">
              <a:defRPr/>
            </a:pPr>
            <a:r>
              <a:rPr lang="en-US" sz="2400" b="1" dirty="0" smtClean="0">
                <a:solidFill>
                  <a:srgbClr val="FFFF00"/>
                </a:solidFill>
              </a:rPr>
              <a:t>Prophecies fulfilled after 150 BC </a:t>
            </a:r>
          </a:p>
          <a:p>
            <a:pPr eaLnBrk="1" hangingPunct="1">
              <a:defRPr/>
            </a:pPr>
            <a:endParaRPr lang="en-US" sz="2000" b="1" dirty="0" smtClean="0">
              <a:solidFill>
                <a:srgbClr val="FFFF00"/>
              </a:solidFill>
            </a:endParaRPr>
          </a:p>
        </p:txBody>
      </p:sp>
    </p:spTree>
    <p:extLst>
      <p:ext uri="{BB962C8B-B14F-4D97-AF65-F5344CB8AC3E}">
        <p14:creationId xmlns:p14="http://schemas.microsoft.com/office/powerpoint/2010/main" val="2401430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04800"/>
            <a:ext cx="8229600" cy="1139825"/>
          </a:xfrm>
        </p:spPr>
        <p:txBody>
          <a:bodyPr/>
          <a:lstStyle/>
          <a:p>
            <a:pPr eaLnBrk="1" hangingPunct="1">
              <a:defRPr/>
            </a:pPr>
            <a:r>
              <a:rPr lang="en-US" sz="3200" smtClean="0"/>
              <a:t>Historical Background</a:t>
            </a:r>
          </a:p>
        </p:txBody>
      </p:sp>
      <p:sp>
        <p:nvSpPr>
          <p:cNvPr id="40963" name="Rectangle 3"/>
          <p:cNvSpPr>
            <a:spLocks noGrp="1" noChangeArrowheads="1"/>
          </p:cNvSpPr>
          <p:nvPr>
            <p:ph type="body" idx="1"/>
          </p:nvPr>
        </p:nvSpPr>
        <p:spPr>
          <a:xfrm>
            <a:off x="457200" y="1600200"/>
            <a:ext cx="8534400" cy="5029200"/>
          </a:xfrm>
        </p:spPr>
        <p:txBody>
          <a:bodyPr/>
          <a:lstStyle/>
          <a:p>
            <a:pPr eaLnBrk="1" hangingPunct="1">
              <a:defRPr/>
            </a:pPr>
            <a:r>
              <a:rPr lang="en-US" sz="2000" b="1" dirty="0" smtClean="0">
                <a:solidFill>
                  <a:srgbClr val="FFFF00"/>
                </a:solidFill>
              </a:rPr>
              <a:t>722 BC Northern Kingdom Destroyed by Assyria</a:t>
            </a:r>
          </a:p>
          <a:p>
            <a:pPr eaLnBrk="1" hangingPunct="1">
              <a:defRPr/>
            </a:pPr>
            <a:r>
              <a:rPr lang="en-US" sz="2000" b="1" dirty="0" smtClean="0">
                <a:solidFill>
                  <a:srgbClr val="FFFF00"/>
                </a:solidFill>
              </a:rPr>
              <a:t>605 BC </a:t>
            </a:r>
            <a:r>
              <a:rPr lang="en-US" sz="2000" b="1" dirty="0" err="1" smtClean="0">
                <a:solidFill>
                  <a:srgbClr val="FFFF00"/>
                </a:solidFill>
              </a:rPr>
              <a:t>Nubuchadnezzar</a:t>
            </a:r>
            <a:r>
              <a:rPr lang="en-US" sz="2000" b="1" dirty="0" smtClean="0">
                <a:solidFill>
                  <a:srgbClr val="FFFF00"/>
                </a:solidFill>
              </a:rPr>
              <a:t> (</a:t>
            </a:r>
            <a:r>
              <a:rPr lang="en-US" sz="2000" b="1" dirty="0" err="1" smtClean="0">
                <a:solidFill>
                  <a:srgbClr val="FFFF00"/>
                </a:solidFill>
              </a:rPr>
              <a:t>Bablyon</a:t>
            </a:r>
            <a:r>
              <a:rPr lang="en-US" sz="2000" b="1" dirty="0" smtClean="0">
                <a:solidFill>
                  <a:srgbClr val="FFFF00"/>
                </a:solidFill>
              </a:rPr>
              <a:t>) enters Judah, taking tribute and hostages (DSM&amp;A)</a:t>
            </a:r>
          </a:p>
          <a:p>
            <a:pPr eaLnBrk="1" hangingPunct="1">
              <a:defRPr/>
            </a:pPr>
            <a:r>
              <a:rPr lang="en-US" sz="2000" b="1" dirty="0" smtClean="0">
                <a:solidFill>
                  <a:srgbClr val="FFFF00"/>
                </a:solidFill>
              </a:rPr>
              <a:t>586 BC Zedekiah rebels, </a:t>
            </a:r>
            <a:r>
              <a:rPr lang="en-US" sz="2000" b="1" dirty="0" err="1" smtClean="0">
                <a:solidFill>
                  <a:srgbClr val="FFFF00"/>
                </a:solidFill>
              </a:rPr>
              <a:t>Nebuchadnezar</a:t>
            </a:r>
            <a:r>
              <a:rPr lang="en-US" sz="2000" b="1" dirty="0" smtClean="0">
                <a:solidFill>
                  <a:srgbClr val="FFFF00"/>
                </a:solidFill>
              </a:rPr>
              <a:t> destroys Jerusalem and the temple</a:t>
            </a:r>
          </a:p>
          <a:p>
            <a:pPr eaLnBrk="1" hangingPunct="1">
              <a:defRPr/>
            </a:pPr>
            <a:r>
              <a:rPr lang="en-US" sz="2000" b="1" dirty="0" smtClean="0">
                <a:solidFill>
                  <a:srgbClr val="FFFF00"/>
                </a:solidFill>
              </a:rPr>
              <a:t>538 BC Cyrus takes Babylon, Persians/Medes take control of Babylon and Judea.</a:t>
            </a:r>
          </a:p>
          <a:p>
            <a:pPr eaLnBrk="1" hangingPunct="1">
              <a:defRPr/>
            </a:pPr>
            <a:r>
              <a:rPr lang="en-US" sz="2000" b="1" dirty="0" smtClean="0">
                <a:solidFill>
                  <a:srgbClr val="FFFF00"/>
                </a:solidFill>
              </a:rPr>
              <a:t>536 BC Captives return to Judea and Jerusalem.</a:t>
            </a:r>
          </a:p>
          <a:p>
            <a:pPr eaLnBrk="1" hangingPunct="1">
              <a:defRPr/>
            </a:pPr>
            <a:r>
              <a:rPr lang="en-US" sz="2000" b="1" dirty="0" smtClean="0">
                <a:solidFill>
                  <a:srgbClr val="FFFF00"/>
                </a:solidFill>
              </a:rPr>
              <a:t>334-332 BC Alexander destroys and conquers Persian Empire</a:t>
            </a:r>
          </a:p>
          <a:p>
            <a:pPr eaLnBrk="1" hangingPunct="1">
              <a:defRPr/>
            </a:pPr>
            <a:r>
              <a:rPr lang="en-US" sz="2000" b="1" dirty="0" smtClean="0">
                <a:solidFill>
                  <a:srgbClr val="FFFF00"/>
                </a:solidFill>
              </a:rPr>
              <a:t>185-163 BC Antiochus </a:t>
            </a:r>
            <a:r>
              <a:rPr lang="en-US" sz="2000" b="1" dirty="0" err="1" smtClean="0">
                <a:solidFill>
                  <a:srgbClr val="FFFF00"/>
                </a:solidFill>
              </a:rPr>
              <a:t>Epiphanes</a:t>
            </a:r>
            <a:r>
              <a:rPr lang="en-US" sz="2000" b="1" dirty="0" smtClean="0">
                <a:solidFill>
                  <a:srgbClr val="FFFF00"/>
                </a:solidFill>
              </a:rPr>
              <a:t>, Seleucid Emperor, rules over Jerusalem.  Great persecutions. </a:t>
            </a:r>
            <a:r>
              <a:rPr lang="en-US" sz="1800" b="1" dirty="0" smtClean="0"/>
              <a:t>1 Maccabees</a:t>
            </a:r>
            <a:endParaRPr lang="en-US" sz="2000" b="1" dirty="0" smtClean="0">
              <a:solidFill>
                <a:srgbClr val="FFFF00"/>
              </a:solidFill>
            </a:endParaRPr>
          </a:p>
          <a:p>
            <a:pPr eaLnBrk="1" hangingPunct="1">
              <a:defRPr/>
            </a:pPr>
            <a:r>
              <a:rPr lang="en-US" sz="2000" b="1" dirty="0" smtClean="0">
                <a:solidFill>
                  <a:srgbClr val="FFFF00"/>
                </a:solidFill>
              </a:rPr>
              <a:t>167 BC Temple desecrated</a:t>
            </a:r>
          </a:p>
          <a:p>
            <a:pPr eaLnBrk="1" hangingPunct="1">
              <a:defRPr/>
            </a:pPr>
            <a:r>
              <a:rPr lang="en-US" sz="2000" b="1" dirty="0" smtClean="0">
                <a:solidFill>
                  <a:srgbClr val="FFFF00"/>
                </a:solidFill>
              </a:rPr>
              <a:t>164 BC  Temple rededicated by </a:t>
            </a:r>
            <a:r>
              <a:rPr lang="en-US" sz="2000" b="1" dirty="0" err="1" smtClean="0">
                <a:solidFill>
                  <a:srgbClr val="FFFF00"/>
                </a:solidFill>
              </a:rPr>
              <a:t>Macabeean</a:t>
            </a:r>
            <a:r>
              <a:rPr lang="en-US" sz="2000" b="1" dirty="0" smtClean="0">
                <a:solidFill>
                  <a:srgbClr val="FFFF00"/>
                </a:solidFill>
              </a:rPr>
              <a:t> leaders.</a:t>
            </a:r>
          </a:p>
        </p:txBody>
      </p:sp>
    </p:spTree>
    <p:extLst>
      <p:ext uri="{BB962C8B-B14F-4D97-AF65-F5344CB8AC3E}">
        <p14:creationId xmlns:p14="http://schemas.microsoft.com/office/powerpoint/2010/main" val="6502060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04800"/>
            <a:ext cx="8229600" cy="1139825"/>
          </a:xfrm>
        </p:spPr>
        <p:txBody>
          <a:bodyPr/>
          <a:lstStyle/>
          <a:p>
            <a:pPr eaLnBrk="1" hangingPunct="1">
              <a:defRPr/>
            </a:pPr>
            <a:r>
              <a:rPr lang="en-US" sz="3200" smtClean="0"/>
              <a:t>Historical Background (cont.)</a:t>
            </a:r>
          </a:p>
        </p:txBody>
      </p:sp>
      <p:sp>
        <p:nvSpPr>
          <p:cNvPr id="51203" name="Rectangle 3"/>
          <p:cNvSpPr>
            <a:spLocks noGrp="1" noChangeArrowheads="1"/>
          </p:cNvSpPr>
          <p:nvPr>
            <p:ph type="body" idx="1"/>
          </p:nvPr>
        </p:nvSpPr>
        <p:spPr>
          <a:xfrm>
            <a:off x="457200" y="2286000"/>
            <a:ext cx="8229600" cy="3962400"/>
          </a:xfrm>
        </p:spPr>
        <p:txBody>
          <a:bodyPr/>
          <a:lstStyle/>
          <a:p>
            <a:pPr eaLnBrk="1" hangingPunct="1">
              <a:lnSpc>
                <a:spcPct val="90000"/>
              </a:lnSpc>
              <a:defRPr/>
            </a:pPr>
            <a:r>
              <a:rPr lang="en-US" sz="2000" b="1" dirty="0" smtClean="0">
                <a:solidFill>
                  <a:srgbClr val="FFFF00"/>
                </a:solidFill>
              </a:rPr>
              <a:t>Battle of Actium 31 BC   Ptolemaic Greek power destroyed  </a:t>
            </a:r>
            <a:r>
              <a:rPr lang="en-US" sz="2000" b="1" dirty="0" smtClean="0"/>
              <a:t>Dan 11:36f</a:t>
            </a:r>
            <a:endParaRPr lang="en-US" sz="2000" b="1" dirty="0" smtClean="0">
              <a:solidFill>
                <a:srgbClr val="FFFF00"/>
              </a:solidFill>
            </a:endParaRPr>
          </a:p>
          <a:p>
            <a:pPr eaLnBrk="1" hangingPunct="1">
              <a:lnSpc>
                <a:spcPct val="90000"/>
              </a:lnSpc>
              <a:defRPr/>
            </a:pPr>
            <a:r>
              <a:rPr lang="en-US" sz="2000" b="1" dirty="0" smtClean="0">
                <a:solidFill>
                  <a:srgbClr val="FFFF00"/>
                </a:solidFill>
              </a:rPr>
              <a:t>6 BC  Birth of Jesus</a:t>
            </a:r>
          </a:p>
          <a:p>
            <a:pPr eaLnBrk="1" hangingPunct="1">
              <a:lnSpc>
                <a:spcPct val="90000"/>
              </a:lnSpc>
              <a:defRPr/>
            </a:pPr>
            <a:r>
              <a:rPr lang="en-US" sz="2000" b="1" dirty="0" smtClean="0">
                <a:solidFill>
                  <a:srgbClr val="FFFF00"/>
                </a:solidFill>
              </a:rPr>
              <a:t>AD 30  Crucifixion and resurrection of Jesus</a:t>
            </a:r>
          </a:p>
          <a:p>
            <a:pPr eaLnBrk="1" hangingPunct="1">
              <a:lnSpc>
                <a:spcPct val="90000"/>
              </a:lnSpc>
              <a:defRPr/>
            </a:pPr>
            <a:r>
              <a:rPr lang="en-US" sz="2000" b="1" dirty="0" smtClean="0">
                <a:solidFill>
                  <a:srgbClr val="FFFF00"/>
                </a:solidFill>
              </a:rPr>
              <a:t>AD 70  Destruction of Jerusalem by Titus</a:t>
            </a:r>
          </a:p>
          <a:p>
            <a:pPr eaLnBrk="1" hangingPunct="1">
              <a:lnSpc>
                <a:spcPct val="90000"/>
              </a:lnSpc>
              <a:defRPr/>
            </a:pPr>
            <a:r>
              <a:rPr lang="en-US" sz="2000" b="1" dirty="0" smtClean="0">
                <a:solidFill>
                  <a:srgbClr val="FFFF00"/>
                </a:solidFill>
              </a:rPr>
              <a:t>AD 81-96   Domitian, emperor of Rome</a:t>
            </a:r>
          </a:p>
          <a:p>
            <a:pPr eaLnBrk="1" hangingPunct="1">
              <a:lnSpc>
                <a:spcPct val="90000"/>
              </a:lnSpc>
              <a:defRPr/>
            </a:pPr>
            <a:r>
              <a:rPr lang="en-US" sz="2000" b="1" dirty="0" smtClean="0">
                <a:solidFill>
                  <a:srgbClr val="FFFF00"/>
                </a:solidFill>
              </a:rPr>
              <a:t>AD 395  Final division of Rome into East and West</a:t>
            </a:r>
          </a:p>
          <a:p>
            <a:pPr eaLnBrk="1" hangingPunct="1">
              <a:lnSpc>
                <a:spcPct val="90000"/>
              </a:lnSpc>
              <a:defRPr/>
            </a:pPr>
            <a:r>
              <a:rPr lang="en-US" sz="2000" b="1" dirty="0" smtClean="0">
                <a:solidFill>
                  <a:srgbClr val="FFFF00"/>
                </a:solidFill>
              </a:rPr>
              <a:t>AD 476  Last emperor of Western Rome</a:t>
            </a:r>
          </a:p>
          <a:p>
            <a:pPr eaLnBrk="1" hangingPunct="1">
              <a:lnSpc>
                <a:spcPct val="90000"/>
              </a:lnSpc>
              <a:defRPr/>
            </a:pPr>
            <a:r>
              <a:rPr lang="en-US" sz="2000" b="1" dirty="0" smtClean="0">
                <a:solidFill>
                  <a:srgbClr val="FFFF00"/>
                </a:solidFill>
              </a:rPr>
              <a:t>AD 1453  Byzantium (Eastern Rome) taken by Ottomans</a:t>
            </a:r>
          </a:p>
          <a:p>
            <a:pPr eaLnBrk="1" hangingPunct="1">
              <a:lnSpc>
                <a:spcPct val="90000"/>
              </a:lnSpc>
              <a:defRPr/>
            </a:pPr>
            <a:r>
              <a:rPr lang="en-US" sz="2000" b="1" dirty="0" smtClean="0">
                <a:solidFill>
                  <a:srgbClr val="FFFF00"/>
                </a:solidFill>
              </a:rPr>
              <a:t>AD 2014  Jesus comes back to rule in Jerusalem</a:t>
            </a:r>
          </a:p>
        </p:txBody>
      </p:sp>
    </p:spTree>
    <p:extLst>
      <p:ext uri="{BB962C8B-B14F-4D97-AF65-F5344CB8AC3E}">
        <p14:creationId xmlns:p14="http://schemas.microsoft.com/office/powerpoint/2010/main" val="30687804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0" y="838200"/>
            <a:ext cx="9144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base" hangingPunct="1">
              <a:spcBef>
                <a:spcPct val="0"/>
              </a:spcBef>
              <a:spcAft>
                <a:spcPct val="0"/>
              </a:spcAft>
            </a:pPr>
            <a:r>
              <a:rPr lang="en-US" altLang="en-US" sz="2400" b="1" smtClean="0">
                <a:solidFill>
                  <a:srgbClr val="FFFF00"/>
                </a:solidFill>
                <a:latin typeface="Times New Roman" pitchFamily="18" charset="0"/>
                <a:cs typeface="Times New Roman" pitchFamily="18" charset="0"/>
              </a:rPr>
              <a:t>Babylonian Empire</a:t>
            </a:r>
            <a:r>
              <a:rPr lang="en-US" altLang="en-US" sz="2400" b="1" i="1" smtClean="0">
                <a:solidFill>
                  <a:srgbClr val="FFFF00"/>
                </a:solidFill>
                <a:latin typeface="Times New Roman" pitchFamily="18" charset="0"/>
                <a:cs typeface="Times New Roman" pitchFamily="18" charset="0"/>
              </a:rPr>
              <a:t> c. </a:t>
            </a:r>
            <a:r>
              <a:rPr lang="en-US" altLang="en-US" sz="2400" b="1" smtClean="0">
                <a:solidFill>
                  <a:srgbClr val="FFFF00"/>
                </a:solidFill>
                <a:latin typeface="Times New Roman" pitchFamily="18" charset="0"/>
                <a:cs typeface="Times New Roman" pitchFamily="18" charset="0"/>
              </a:rPr>
              <a:t>1750 BC and</a:t>
            </a:r>
            <a:r>
              <a:rPr lang="en-US" altLang="en-US" sz="2400" b="1" i="1" smtClean="0">
                <a:solidFill>
                  <a:srgbClr val="FFFF00"/>
                </a:solidFill>
                <a:latin typeface="Times New Roman" pitchFamily="18" charset="0"/>
                <a:cs typeface="Times New Roman" pitchFamily="18" charset="0"/>
              </a:rPr>
              <a:t> c. </a:t>
            </a:r>
            <a:r>
              <a:rPr lang="en-US" altLang="en-US" sz="2400" b="1" smtClean="0">
                <a:solidFill>
                  <a:srgbClr val="FFFF00"/>
                </a:solidFill>
                <a:latin typeface="Times New Roman" pitchFamily="18" charset="0"/>
                <a:cs typeface="Times New Roman" pitchFamily="18" charset="0"/>
              </a:rPr>
              <a:t>600 BC</a:t>
            </a:r>
          </a:p>
          <a:p>
            <a:pPr fontAlgn="base">
              <a:spcBef>
                <a:spcPct val="0"/>
              </a:spcBef>
              <a:spcAft>
                <a:spcPct val="0"/>
              </a:spcAft>
            </a:pPr>
            <a:r>
              <a:rPr lang="en-US" altLang="en-US" sz="1200" smtClean="0">
                <a:solidFill>
                  <a:srgbClr val="FFFFFF"/>
                </a:solidFill>
                <a:latin typeface="Times New Roman" pitchFamily="18" charset="0"/>
                <a:cs typeface="Times New Roman" pitchFamily="18" charset="0"/>
              </a:rPr>
              <a:t> </a:t>
            </a:r>
          </a:p>
          <a:p>
            <a:pPr fontAlgn="base">
              <a:spcBef>
                <a:spcPct val="0"/>
              </a:spcBef>
              <a:spcAft>
                <a:spcPct val="0"/>
              </a:spcAft>
            </a:pPr>
            <a:endParaRPr lang="en-US" altLang="en-US" sz="2400" smtClean="0">
              <a:solidFill>
                <a:srgbClr val="FFFFFF"/>
              </a:solidFill>
              <a:latin typeface="Times New Roman" pitchFamily="18" charset="0"/>
            </a:endParaRPr>
          </a:p>
        </p:txBody>
      </p:sp>
      <p:pic>
        <p:nvPicPr>
          <p:cNvPr id="27651" name="Picture 2" descr="MapBabylon3 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3914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3914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533400" y="533400"/>
            <a:ext cx="815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8575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1200" smtClean="0">
                <a:solidFill>
                  <a:srgbClr val="FFFFFF"/>
                </a:solidFill>
                <a:latin typeface="Times New Roman" pitchFamily="18" charset="0"/>
                <a:cs typeface="Times New Roman" pitchFamily="18" charset="0"/>
              </a:rPr>
              <a:t> </a:t>
            </a:r>
          </a:p>
          <a:p>
            <a:pPr algn="ctr" fontAlgn="base">
              <a:spcBef>
                <a:spcPct val="0"/>
              </a:spcBef>
              <a:spcAft>
                <a:spcPct val="0"/>
              </a:spcAft>
            </a:pPr>
            <a:r>
              <a:rPr lang="en-US" altLang="en-US" b="1" smtClean="0">
                <a:solidFill>
                  <a:srgbClr val="FFFFFF"/>
                </a:solidFill>
                <a:latin typeface="Times New Roman" pitchFamily="18" charset="0"/>
                <a:cs typeface="Times New Roman" pitchFamily="18" charset="0"/>
              </a:rPr>
              <a:t> </a:t>
            </a:r>
            <a:r>
              <a:rPr lang="en-US" altLang="en-US" sz="2400" b="1" smtClean="0">
                <a:solidFill>
                  <a:srgbClr val="FFFF00"/>
                </a:solidFill>
                <a:latin typeface="Times New Roman" pitchFamily="18" charset="0"/>
                <a:cs typeface="Times New Roman" pitchFamily="18" charset="0"/>
              </a:rPr>
              <a:t>Achaemenid Persian/Median Empire at its Height</a:t>
            </a:r>
            <a:r>
              <a:rPr lang="en-US" altLang="en-US" sz="2400" b="1" i="1" smtClean="0">
                <a:solidFill>
                  <a:srgbClr val="FFFF00"/>
                </a:solidFill>
                <a:latin typeface="Times New Roman" pitchFamily="18" charset="0"/>
                <a:cs typeface="Times New Roman" pitchFamily="18" charset="0"/>
              </a:rPr>
              <a:t> c. </a:t>
            </a:r>
            <a:r>
              <a:rPr lang="en-US" altLang="en-US" sz="2400" b="1" smtClean="0">
                <a:solidFill>
                  <a:srgbClr val="FFFF00"/>
                </a:solidFill>
                <a:latin typeface="Times New Roman" pitchFamily="18" charset="0"/>
                <a:cs typeface="Times New Roman" pitchFamily="18" charset="0"/>
              </a:rPr>
              <a:t>450 BC</a:t>
            </a:r>
          </a:p>
          <a:p>
            <a:pPr fontAlgn="base">
              <a:spcBef>
                <a:spcPct val="0"/>
              </a:spcBef>
              <a:spcAft>
                <a:spcPct val="0"/>
              </a:spcAft>
            </a:pPr>
            <a:r>
              <a:rPr lang="en-US" altLang="en-US" sz="1200" smtClean="0">
                <a:solidFill>
                  <a:srgbClr val="FFFFFF"/>
                </a:solidFill>
                <a:latin typeface="Times New Roman" pitchFamily="18" charset="0"/>
                <a:cs typeface="Times New Roman" pitchFamily="18" charset="0"/>
              </a:rPr>
              <a:t> </a:t>
            </a:r>
          </a:p>
          <a:p>
            <a:pPr fontAlgn="base">
              <a:spcBef>
                <a:spcPct val="0"/>
              </a:spcBef>
              <a:spcAft>
                <a:spcPct val="0"/>
              </a:spcAft>
            </a:pPr>
            <a:endParaRPr lang="en-US" altLang="en-US" sz="2400" smtClean="0">
              <a:solidFill>
                <a:srgbClr val="FFFFFF"/>
              </a:solidFill>
              <a:latin typeface="Times New Roman" pitchFamily="18" charset="0"/>
            </a:endParaRPr>
          </a:p>
        </p:txBody>
      </p:sp>
      <p:pic>
        <p:nvPicPr>
          <p:cNvPr id="28675" name="Picture 2" descr="Archaemenid Empire 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68580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2907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1219200" y="7620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base" hangingPunct="1">
              <a:spcBef>
                <a:spcPct val="0"/>
              </a:spcBef>
              <a:spcAft>
                <a:spcPct val="0"/>
              </a:spcAft>
            </a:pPr>
            <a:r>
              <a:rPr lang="en-US" altLang="en-US" sz="2400" smtClean="0">
                <a:solidFill>
                  <a:srgbClr val="FFFF00"/>
                </a:solidFill>
                <a:latin typeface="Times New Roman" pitchFamily="18" charset="0"/>
                <a:cs typeface="Times New Roman" pitchFamily="18" charset="0"/>
              </a:rPr>
              <a:t>Alexander the Great Empire Nations</a:t>
            </a:r>
            <a:r>
              <a:rPr lang="en-US" altLang="en-US" sz="2400" i="1" smtClean="0">
                <a:solidFill>
                  <a:srgbClr val="FFFF00"/>
                </a:solidFill>
                <a:latin typeface="Times New Roman" pitchFamily="18" charset="0"/>
                <a:cs typeface="Times New Roman" pitchFamily="18" charset="0"/>
              </a:rPr>
              <a:t> c. </a:t>
            </a:r>
            <a:r>
              <a:rPr lang="en-US" altLang="en-US" sz="2400" smtClean="0">
                <a:solidFill>
                  <a:srgbClr val="FFFF00"/>
                </a:solidFill>
                <a:latin typeface="Times New Roman" pitchFamily="18" charset="0"/>
                <a:cs typeface="Times New Roman" pitchFamily="18" charset="0"/>
              </a:rPr>
              <a:t>330 BC</a:t>
            </a:r>
            <a:r>
              <a:rPr lang="en-US" altLang="en-US" sz="2400" smtClean="0">
                <a:solidFill>
                  <a:srgbClr val="FFFF00"/>
                </a:solidFill>
                <a:latin typeface="Times New Roman" pitchFamily="18" charset="0"/>
              </a:rPr>
              <a:t> </a:t>
            </a:r>
          </a:p>
        </p:txBody>
      </p:sp>
      <p:pic>
        <p:nvPicPr>
          <p:cNvPr id="29699" name="Picture 2" descr="Alexander the Great Empire4 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17638"/>
            <a:ext cx="73152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9602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z="3200" smtClean="0"/>
              <a:t>Very Brief Outline of Daniel</a:t>
            </a:r>
          </a:p>
        </p:txBody>
      </p:sp>
      <p:sp>
        <p:nvSpPr>
          <p:cNvPr id="55299" name="Rectangle 3"/>
          <p:cNvSpPr>
            <a:spLocks noGrp="1" noChangeArrowheads="1"/>
          </p:cNvSpPr>
          <p:nvPr>
            <p:ph type="body" idx="1"/>
          </p:nvPr>
        </p:nvSpPr>
        <p:spPr>
          <a:xfrm>
            <a:off x="685800" y="1752600"/>
            <a:ext cx="7620000" cy="4378325"/>
          </a:xfrm>
        </p:spPr>
        <p:txBody>
          <a:bodyPr/>
          <a:lstStyle/>
          <a:p>
            <a:pPr eaLnBrk="1" hangingPunct="1">
              <a:defRPr/>
            </a:pPr>
            <a:r>
              <a:rPr lang="en-US" sz="2400" smtClean="0">
                <a:solidFill>
                  <a:srgbClr val="FFFF00"/>
                </a:solidFill>
              </a:rPr>
              <a:t>Practical examples in the lives of Daniel, Shadrach, Meshach and Abednego: how to remain righteous in an unrighteous world.  Ch 1, 3-6</a:t>
            </a:r>
          </a:p>
          <a:p>
            <a:pPr eaLnBrk="1" hangingPunct="1">
              <a:defRPr/>
            </a:pPr>
            <a:endParaRPr lang="en-US" sz="2400" smtClean="0">
              <a:solidFill>
                <a:srgbClr val="FFFF00"/>
              </a:solidFill>
            </a:endParaRPr>
          </a:p>
          <a:p>
            <a:pPr eaLnBrk="1" hangingPunct="1">
              <a:defRPr/>
            </a:pPr>
            <a:r>
              <a:rPr lang="en-US" sz="2400" smtClean="0">
                <a:solidFill>
                  <a:srgbClr val="FFFF00"/>
                </a:solidFill>
              </a:rPr>
              <a:t>Prophecies of the future:  God Rules the Nations   Ch 2, 7-12</a:t>
            </a:r>
          </a:p>
        </p:txBody>
      </p:sp>
    </p:spTree>
    <p:extLst>
      <p:ext uri="{BB962C8B-B14F-4D97-AF65-F5344CB8AC3E}">
        <p14:creationId xmlns:p14="http://schemas.microsoft.com/office/powerpoint/2010/main" val="1143911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Background</a:t>
            </a:r>
            <a:endParaRPr lang="en-US" b="1" dirty="0"/>
          </a:p>
        </p:txBody>
      </p:sp>
      <p:sp>
        <p:nvSpPr>
          <p:cNvPr id="3" name="Content Placeholder 2"/>
          <p:cNvSpPr>
            <a:spLocks noGrp="1"/>
          </p:cNvSpPr>
          <p:nvPr>
            <p:ph idx="1"/>
          </p:nvPr>
        </p:nvSpPr>
        <p:spPr/>
        <p:txBody>
          <a:bodyPr/>
          <a:lstStyle/>
          <a:p>
            <a:pPr marL="114300" indent="0">
              <a:buNone/>
            </a:pPr>
            <a:r>
              <a:rPr lang="en-US" b="1" dirty="0" smtClean="0"/>
              <a:t>Deuteronomy 28&amp;29  Promised blessings and curses</a:t>
            </a:r>
          </a:p>
          <a:p>
            <a:pPr marL="114300" indent="0">
              <a:buNone/>
            </a:pPr>
            <a:endParaRPr lang="en-US" sz="800" b="1" dirty="0"/>
          </a:p>
          <a:p>
            <a:pPr marL="114300" indent="0">
              <a:buNone/>
            </a:pPr>
            <a:r>
              <a:rPr lang="en-US" b="1" dirty="0" smtClean="0"/>
              <a:t>It goes back to Genesis </a:t>
            </a:r>
            <a:r>
              <a:rPr lang="en-US" b="1" dirty="0" err="1" smtClean="0"/>
              <a:t>Ch</a:t>
            </a:r>
            <a:r>
              <a:rPr lang="en-US" b="1" dirty="0" smtClean="0"/>
              <a:t> 1-4   God sends us back into to the world to be disciplined by the world.</a:t>
            </a:r>
          </a:p>
          <a:p>
            <a:pPr marL="114300" indent="0">
              <a:buNone/>
            </a:pPr>
            <a:endParaRPr lang="en-US" sz="800" b="1" dirty="0"/>
          </a:p>
          <a:p>
            <a:pPr marL="114300" indent="0">
              <a:buNone/>
            </a:pPr>
            <a:r>
              <a:rPr lang="en-US" b="1" dirty="0" smtClean="0"/>
              <a:t>Books about victory and conquest  (Joshua</a:t>
            </a:r>
            <a:r>
              <a:rPr lang="en-US" b="1" dirty="0"/>
              <a:t>, Exodus, Nehemiah, 1,2 </a:t>
            </a:r>
            <a:r>
              <a:rPr lang="en-US" b="1" dirty="0" smtClean="0"/>
              <a:t>Samuel)  vs Books about judgment, defeat and exile (Jeremiah, Ezekiel)</a:t>
            </a:r>
          </a:p>
          <a:p>
            <a:pPr marL="114300" indent="0">
              <a:buNone/>
            </a:pPr>
            <a:endParaRPr lang="en-US" sz="800" b="1" dirty="0" smtClean="0"/>
          </a:p>
          <a:p>
            <a:pPr marL="114300" indent="0">
              <a:buNone/>
            </a:pPr>
            <a:r>
              <a:rPr lang="en-US" b="1" dirty="0" smtClean="0"/>
              <a:t>We, like Ezekiel, live as exiles and foreigners.  We establish a “Judean enclave” – to be countercultural.</a:t>
            </a:r>
          </a:p>
          <a:p>
            <a:pPr marL="114300" indent="0">
              <a:buNone/>
            </a:pPr>
            <a:endParaRPr lang="en-US" b="1" dirty="0" smtClean="0"/>
          </a:p>
          <a:p>
            <a:pPr marL="114300" indent="0">
              <a:buNone/>
            </a:pPr>
            <a:endParaRPr lang="en-US" b="1" dirty="0"/>
          </a:p>
          <a:p>
            <a:pPr marL="114300" indent="0">
              <a:buNone/>
            </a:pPr>
            <a:endParaRPr lang="en-US" b="1" dirty="0"/>
          </a:p>
        </p:txBody>
      </p:sp>
    </p:spTree>
    <p:extLst>
      <p:ext uri="{BB962C8B-B14F-4D97-AF65-F5344CB8AC3E}">
        <p14:creationId xmlns:p14="http://schemas.microsoft.com/office/powerpoint/2010/main" val="11278698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52400"/>
            <a:ext cx="8229600" cy="762000"/>
          </a:xfrm>
        </p:spPr>
        <p:txBody>
          <a:bodyPr/>
          <a:lstStyle/>
          <a:p>
            <a:pPr eaLnBrk="1" hangingPunct="1">
              <a:defRPr/>
            </a:pPr>
            <a:r>
              <a:rPr lang="en-US" sz="3600" smtClean="0"/>
              <a:t>Daniel Chapter One</a:t>
            </a:r>
          </a:p>
        </p:txBody>
      </p:sp>
      <p:sp>
        <p:nvSpPr>
          <p:cNvPr id="57347" name="Rectangle 3"/>
          <p:cNvSpPr>
            <a:spLocks noGrp="1" noChangeArrowheads="1"/>
          </p:cNvSpPr>
          <p:nvPr>
            <p:ph type="body" idx="1"/>
          </p:nvPr>
        </p:nvSpPr>
        <p:spPr>
          <a:xfrm>
            <a:off x="457200" y="1219200"/>
            <a:ext cx="8229600" cy="4911725"/>
          </a:xfrm>
        </p:spPr>
        <p:txBody>
          <a:bodyPr/>
          <a:lstStyle/>
          <a:p>
            <a:pPr eaLnBrk="1" hangingPunct="1">
              <a:lnSpc>
                <a:spcPct val="90000"/>
              </a:lnSpc>
              <a:defRPr/>
            </a:pPr>
            <a:r>
              <a:rPr lang="en-US" sz="2000" b="1" smtClean="0"/>
              <a:t>Righteous behavior on the job.</a:t>
            </a:r>
          </a:p>
          <a:p>
            <a:pPr eaLnBrk="1" hangingPunct="1">
              <a:lnSpc>
                <a:spcPct val="90000"/>
              </a:lnSpc>
              <a:defRPr/>
            </a:pPr>
            <a:endParaRPr lang="en-US" sz="2000" b="1" smtClean="0"/>
          </a:p>
          <a:p>
            <a:pPr eaLnBrk="1" hangingPunct="1">
              <a:lnSpc>
                <a:spcPct val="90000"/>
              </a:lnSpc>
              <a:defRPr/>
            </a:pPr>
            <a:r>
              <a:rPr lang="en-US" sz="2000" b="1" smtClean="0"/>
              <a:t>Pressure from the world to compromise and conform.</a:t>
            </a:r>
          </a:p>
          <a:p>
            <a:pPr lvl="1" eaLnBrk="1" hangingPunct="1">
              <a:lnSpc>
                <a:spcPct val="90000"/>
              </a:lnSpc>
              <a:defRPr/>
            </a:pPr>
            <a:r>
              <a:rPr lang="en-US" sz="1800" b="1" smtClean="0"/>
              <a:t>Isaiah 39:6,7   (note: they are eunuchs)</a:t>
            </a:r>
          </a:p>
          <a:p>
            <a:pPr lvl="1" eaLnBrk="1" hangingPunct="1">
              <a:lnSpc>
                <a:spcPct val="90000"/>
              </a:lnSpc>
              <a:defRPr/>
            </a:pPr>
            <a:r>
              <a:rPr lang="en-US" sz="1800" b="1" smtClean="0"/>
              <a:t>Belshazzar = Bel protects</a:t>
            </a:r>
          </a:p>
          <a:p>
            <a:pPr eaLnBrk="1" hangingPunct="1">
              <a:lnSpc>
                <a:spcPct val="90000"/>
              </a:lnSpc>
              <a:defRPr/>
            </a:pPr>
            <a:endParaRPr lang="en-US" sz="2000" b="1" smtClean="0"/>
          </a:p>
          <a:p>
            <a:pPr eaLnBrk="1" hangingPunct="1">
              <a:lnSpc>
                <a:spcPct val="90000"/>
              </a:lnSpc>
              <a:defRPr/>
            </a:pPr>
            <a:r>
              <a:rPr lang="en-US" sz="2000" b="1" smtClean="0"/>
              <a:t>God is in control</a:t>
            </a:r>
          </a:p>
          <a:p>
            <a:pPr lvl="1" eaLnBrk="1" hangingPunct="1">
              <a:lnSpc>
                <a:spcPct val="90000"/>
              </a:lnSpc>
              <a:defRPr/>
            </a:pPr>
            <a:r>
              <a:rPr lang="en-US" sz="2000" b="1" smtClean="0"/>
              <a:t>1:2 The Lord delivered Jehoiachim…</a:t>
            </a:r>
          </a:p>
          <a:p>
            <a:pPr lvl="1" eaLnBrk="1" hangingPunct="1">
              <a:lnSpc>
                <a:spcPct val="90000"/>
              </a:lnSpc>
              <a:defRPr/>
            </a:pPr>
            <a:r>
              <a:rPr lang="en-US" sz="2000" b="1" smtClean="0"/>
              <a:t>1:9 God caused the official to show favor to Daniel</a:t>
            </a:r>
          </a:p>
          <a:p>
            <a:pPr lvl="1" eaLnBrk="1" hangingPunct="1">
              <a:lnSpc>
                <a:spcPct val="90000"/>
              </a:lnSpc>
              <a:defRPr/>
            </a:pPr>
            <a:r>
              <a:rPr lang="en-US" sz="2000" b="1" smtClean="0"/>
              <a:t>1:17 God gave them knowledge and understanding</a:t>
            </a:r>
          </a:p>
          <a:p>
            <a:pPr eaLnBrk="1" hangingPunct="1">
              <a:lnSpc>
                <a:spcPct val="90000"/>
              </a:lnSpc>
              <a:defRPr/>
            </a:pPr>
            <a:endParaRPr lang="en-US" sz="2000" b="1" smtClean="0"/>
          </a:p>
          <a:p>
            <a:pPr eaLnBrk="1" hangingPunct="1">
              <a:lnSpc>
                <a:spcPct val="90000"/>
              </a:lnSpc>
              <a:defRPr/>
            </a:pPr>
            <a:r>
              <a:rPr lang="en-US" sz="2000" b="1" smtClean="0"/>
              <a:t>1:8  Daniel </a:t>
            </a:r>
            <a:r>
              <a:rPr lang="en-US" sz="2000" b="1" smtClean="0">
                <a:solidFill>
                  <a:srgbClr val="FFFF00"/>
                </a:solidFill>
              </a:rPr>
              <a:t>resolved </a:t>
            </a:r>
            <a:r>
              <a:rPr lang="en-US" sz="2000" b="1" smtClean="0"/>
              <a:t>not to defile himself.</a:t>
            </a:r>
          </a:p>
          <a:p>
            <a:pPr eaLnBrk="1" hangingPunct="1">
              <a:lnSpc>
                <a:spcPct val="90000"/>
              </a:lnSpc>
              <a:defRPr/>
            </a:pPr>
            <a:endParaRPr lang="en-US" sz="2000" b="1" smtClean="0"/>
          </a:p>
          <a:p>
            <a:pPr eaLnBrk="1" hangingPunct="1">
              <a:lnSpc>
                <a:spcPct val="90000"/>
              </a:lnSpc>
              <a:defRPr/>
            </a:pPr>
            <a:r>
              <a:rPr lang="en-US" sz="2000" b="1" smtClean="0"/>
              <a:t>What about you?</a:t>
            </a:r>
          </a:p>
        </p:txBody>
      </p:sp>
    </p:spTree>
    <p:extLst>
      <p:ext uri="{BB962C8B-B14F-4D97-AF65-F5344CB8AC3E}">
        <p14:creationId xmlns:p14="http://schemas.microsoft.com/office/powerpoint/2010/main" val="17804535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z="3200" b="1" dirty="0" smtClean="0"/>
              <a:t>Daniel Chapter Three</a:t>
            </a:r>
          </a:p>
        </p:txBody>
      </p:sp>
      <p:sp>
        <p:nvSpPr>
          <p:cNvPr id="59395" name="Rectangle 3"/>
          <p:cNvSpPr>
            <a:spLocks noGrp="1" noChangeArrowheads="1"/>
          </p:cNvSpPr>
          <p:nvPr>
            <p:ph type="body" idx="1"/>
          </p:nvPr>
        </p:nvSpPr>
        <p:spPr/>
        <p:txBody>
          <a:bodyPr/>
          <a:lstStyle/>
          <a:p>
            <a:pPr eaLnBrk="1" hangingPunct="1">
              <a:defRPr/>
            </a:pPr>
            <a:r>
              <a:rPr lang="en-US" sz="2400" b="1" dirty="0" smtClean="0"/>
              <a:t>Righteousness in a religious context:  Standing up for God and for the truth</a:t>
            </a:r>
          </a:p>
          <a:p>
            <a:pPr eaLnBrk="1" hangingPunct="1">
              <a:defRPr/>
            </a:pPr>
            <a:endParaRPr lang="en-US" sz="2400" b="1" dirty="0" smtClean="0"/>
          </a:p>
          <a:p>
            <a:pPr eaLnBrk="1" hangingPunct="1">
              <a:defRPr/>
            </a:pPr>
            <a:r>
              <a:rPr lang="en-US" sz="2400" b="1" dirty="0" smtClean="0"/>
              <a:t>The fires of persecution.</a:t>
            </a:r>
          </a:p>
          <a:p>
            <a:pPr eaLnBrk="1" hangingPunct="1">
              <a:defRPr/>
            </a:pPr>
            <a:endParaRPr lang="en-US" sz="2400" b="1" dirty="0" smtClean="0"/>
          </a:p>
          <a:p>
            <a:pPr eaLnBrk="1" hangingPunct="1">
              <a:defRPr/>
            </a:pPr>
            <a:r>
              <a:rPr lang="en-US" sz="2400" b="1" dirty="0" smtClean="0"/>
              <a:t>“I will bow my head, but not my heart.”</a:t>
            </a:r>
          </a:p>
          <a:p>
            <a:pPr eaLnBrk="1" hangingPunct="1">
              <a:defRPr/>
            </a:pPr>
            <a:endParaRPr lang="en-US" sz="2400" b="1" dirty="0" smtClean="0"/>
          </a:p>
          <a:p>
            <a:pPr eaLnBrk="1" hangingPunct="1">
              <a:defRPr/>
            </a:pPr>
            <a:r>
              <a:rPr lang="en-US" sz="2400" b="1" dirty="0" smtClean="0"/>
              <a:t>What would you have done?</a:t>
            </a:r>
          </a:p>
          <a:p>
            <a:pPr eaLnBrk="1" hangingPunct="1">
              <a:defRPr/>
            </a:pPr>
            <a:endParaRPr lang="en-US" sz="2400" b="1" dirty="0" smtClean="0"/>
          </a:p>
          <a:p>
            <a:pPr eaLnBrk="1" hangingPunct="1">
              <a:defRPr/>
            </a:pPr>
            <a:r>
              <a:rPr lang="en-US" sz="2400" b="1" dirty="0" err="1" smtClean="0"/>
              <a:t>App’n</a:t>
            </a:r>
            <a:r>
              <a:rPr lang="en-US" sz="2400" b="1" dirty="0" smtClean="0"/>
              <a:t>:   Persecution of Diocletian</a:t>
            </a:r>
          </a:p>
        </p:txBody>
      </p:sp>
    </p:spTree>
    <p:extLst>
      <p:ext uri="{BB962C8B-B14F-4D97-AF65-F5344CB8AC3E}">
        <p14:creationId xmlns:p14="http://schemas.microsoft.com/office/powerpoint/2010/main" val="22270052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ac681c3e130ad51f441f5527c07955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533400"/>
            <a:ext cx="5656262"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9775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z="3200" smtClean="0"/>
              <a:t>Daniel Chapter Four</a:t>
            </a:r>
          </a:p>
        </p:txBody>
      </p:sp>
      <p:sp>
        <p:nvSpPr>
          <p:cNvPr id="61443" name="Rectangle 3"/>
          <p:cNvSpPr>
            <a:spLocks noGrp="1" noChangeArrowheads="1"/>
          </p:cNvSpPr>
          <p:nvPr>
            <p:ph type="body" idx="1"/>
          </p:nvPr>
        </p:nvSpPr>
        <p:spPr/>
        <p:txBody>
          <a:bodyPr/>
          <a:lstStyle/>
          <a:p>
            <a:pPr eaLnBrk="1" hangingPunct="1">
              <a:defRPr/>
            </a:pPr>
            <a:r>
              <a:rPr lang="en-US" sz="2400" smtClean="0"/>
              <a:t>Those who walk in pride, he will humble.</a:t>
            </a:r>
          </a:p>
          <a:p>
            <a:pPr eaLnBrk="1" hangingPunct="1">
              <a:defRPr/>
            </a:pPr>
            <a:endParaRPr lang="en-US" sz="2400" smtClean="0"/>
          </a:p>
          <a:p>
            <a:pPr eaLnBrk="1" hangingPunct="1">
              <a:defRPr/>
            </a:pPr>
            <a:r>
              <a:rPr lang="en-US" sz="2400" smtClean="0"/>
              <a:t>Pride in our accomplishments:  “Look at this great Babylon that I have built… by my mighty power and for the glory of my majesty.”</a:t>
            </a:r>
          </a:p>
          <a:p>
            <a:pPr eaLnBrk="1" hangingPunct="1">
              <a:buFont typeface="Wingdings" pitchFamily="2" charset="2"/>
              <a:buNone/>
              <a:defRPr/>
            </a:pPr>
            <a:r>
              <a:rPr lang="en-US" sz="2400" smtClean="0"/>
              <a:t>   </a:t>
            </a:r>
            <a:r>
              <a:rPr lang="en-US" sz="2000" smtClean="0"/>
              <a:t>(1 Corinthians 4:7, Deuteronomy 8:6-18, 2 Cor 12:7-10)</a:t>
            </a:r>
          </a:p>
          <a:p>
            <a:pPr eaLnBrk="1" hangingPunct="1">
              <a:defRPr/>
            </a:pPr>
            <a:endParaRPr lang="en-US" sz="2000" smtClean="0"/>
          </a:p>
          <a:p>
            <a:pPr eaLnBrk="1" hangingPunct="1">
              <a:defRPr/>
            </a:pPr>
            <a:r>
              <a:rPr lang="en-US" sz="2400" smtClean="0"/>
              <a:t>Two ways to be humbled:</a:t>
            </a:r>
          </a:p>
          <a:p>
            <a:pPr lvl="1" eaLnBrk="1" hangingPunct="1">
              <a:defRPr/>
            </a:pPr>
            <a:r>
              <a:rPr lang="en-US" sz="2000" smtClean="0"/>
              <a:t>God’s blessings</a:t>
            </a:r>
          </a:p>
          <a:p>
            <a:pPr lvl="1" eaLnBrk="1" hangingPunct="1">
              <a:defRPr/>
            </a:pPr>
            <a:r>
              <a:rPr lang="en-US" sz="2000" smtClean="0"/>
              <a:t>God’s discipline</a:t>
            </a:r>
          </a:p>
        </p:txBody>
      </p:sp>
    </p:spTree>
    <p:extLst>
      <p:ext uri="{BB962C8B-B14F-4D97-AF65-F5344CB8AC3E}">
        <p14:creationId xmlns:p14="http://schemas.microsoft.com/office/powerpoint/2010/main" val="23503841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533400" y="1066800"/>
            <a:ext cx="8077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pPr>
            <a:r>
              <a:rPr lang="en-US" altLang="en-US" sz="2200" b="1" smtClean="0">
                <a:solidFill>
                  <a:srgbClr val="FFFFFF"/>
                </a:solidFill>
              </a:rPr>
              <a:t>The city stands on a broad plain, and is an exact square 120 furlongs (13.5 miles) in length each way, so that the entire circuit is four hundred and eighty furlings.  It is surrounded, in the first place, by a groad and deep moat, full of water, behind which rises a wall fifty royal cubits in width (87 feet) and twoo hundred in height (350 feeet).  On the top, along the edges of the wall, they constructe buildings on a single chamber facing one another, leaving between them room for a four hourse chariot to turn…  The city is divided into two portions by the river which runs through the midst if it.</a:t>
            </a:r>
          </a:p>
          <a:p>
            <a:pPr algn="r" eaLnBrk="1" fontAlgn="base" hangingPunct="1">
              <a:spcBef>
                <a:spcPct val="0"/>
              </a:spcBef>
              <a:spcAft>
                <a:spcPct val="0"/>
              </a:spcAft>
            </a:pPr>
            <a:r>
              <a:rPr lang="en-US" altLang="en-US" sz="2200" smtClean="0">
                <a:solidFill>
                  <a:srgbClr val="FFFF00"/>
                </a:solidFill>
              </a:rPr>
              <a:t>Herodotus, c. 450 BC</a:t>
            </a:r>
          </a:p>
        </p:txBody>
      </p:sp>
    </p:spTree>
    <p:extLst>
      <p:ext uri="{BB962C8B-B14F-4D97-AF65-F5344CB8AC3E}">
        <p14:creationId xmlns:p14="http://schemas.microsoft.com/office/powerpoint/2010/main" val="14463662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reconstrishtargatebabyl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46482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7" descr="mesopo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0"/>
            <a:ext cx="41148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9" descr="7hang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52400"/>
            <a:ext cx="44577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9710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7813"/>
            <a:ext cx="4343400" cy="1017587"/>
          </a:xfrm>
        </p:spPr>
        <p:txBody>
          <a:bodyPr/>
          <a:lstStyle/>
          <a:p>
            <a:pPr eaLnBrk="1" hangingPunct="1">
              <a:defRPr/>
            </a:pPr>
            <a:r>
              <a:rPr lang="en-US" sz="2800" b="1" smtClean="0"/>
              <a:t>Daniel Chapter Five</a:t>
            </a:r>
          </a:p>
        </p:txBody>
      </p:sp>
      <p:sp>
        <p:nvSpPr>
          <p:cNvPr id="63491" name="Rectangle 3"/>
          <p:cNvSpPr>
            <a:spLocks noGrp="1" noChangeArrowheads="1"/>
          </p:cNvSpPr>
          <p:nvPr>
            <p:ph type="body" idx="1"/>
          </p:nvPr>
        </p:nvSpPr>
        <p:spPr>
          <a:xfrm>
            <a:off x="76200" y="1371600"/>
            <a:ext cx="8686800" cy="4759325"/>
          </a:xfrm>
        </p:spPr>
        <p:txBody>
          <a:bodyPr/>
          <a:lstStyle/>
          <a:p>
            <a:pPr eaLnBrk="1" hangingPunct="1">
              <a:lnSpc>
                <a:spcPct val="90000"/>
              </a:lnSpc>
              <a:defRPr/>
            </a:pPr>
            <a:r>
              <a:rPr lang="en-US" sz="2000" b="1" dirty="0" smtClean="0"/>
              <a:t>Party animal meets man of God.</a:t>
            </a:r>
          </a:p>
          <a:p>
            <a:pPr marL="0" indent="0" eaLnBrk="1" hangingPunct="1">
              <a:lnSpc>
                <a:spcPct val="90000"/>
              </a:lnSpc>
              <a:buFont typeface="Wingdings" pitchFamily="2" charset="2"/>
              <a:buNone/>
              <a:defRPr/>
            </a:pPr>
            <a:endParaRPr lang="en-US" sz="2000" b="1" dirty="0" smtClean="0"/>
          </a:p>
          <a:p>
            <a:pPr eaLnBrk="1" hangingPunct="1">
              <a:lnSpc>
                <a:spcPct val="90000"/>
              </a:lnSpc>
              <a:defRPr/>
            </a:pPr>
            <a:r>
              <a:rPr lang="en-US" sz="2000" b="1" dirty="0" smtClean="0"/>
              <a:t>The writing is on the wall, literally!!!</a:t>
            </a:r>
          </a:p>
          <a:p>
            <a:pPr eaLnBrk="1" hangingPunct="1">
              <a:lnSpc>
                <a:spcPct val="90000"/>
              </a:lnSpc>
              <a:defRPr/>
            </a:pPr>
            <a:endParaRPr lang="en-US" sz="2000" b="1" dirty="0" smtClean="0"/>
          </a:p>
          <a:p>
            <a:pPr eaLnBrk="1" hangingPunct="1">
              <a:lnSpc>
                <a:spcPct val="90000"/>
              </a:lnSpc>
              <a:defRPr/>
            </a:pPr>
            <a:endParaRPr lang="en-US" sz="2000" b="1" dirty="0" smtClean="0"/>
          </a:p>
          <a:p>
            <a:pPr eaLnBrk="1" hangingPunct="1">
              <a:lnSpc>
                <a:spcPct val="90000"/>
              </a:lnSpc>
              <a:defRPr/>
            </a:pPr>
            <a:r>
              <a:rPr lang="en-US" sz="2000" b="1" dirty="0" smtClean="0"/>
              <a:t>Oct 12, 538 BC</a:t>
            </a:r>
          </a:p>
          <a:p>
            <a:pPr eaLnBrk="1" hangingPunct="1">
              <a:lnSpc>
                <a:spcPct val="90000"/>
              </a:lnSpc>
              <a:defRPr/>
            </a:pPr>
            <a:endParaRPr lang="en-US" sz="2000" b="1" dirty="0" smtClean="0"/>
          </a:p>
          <a:p>
            <a:pPr eaLnBrk="1" hangingPunct="1">
              <a:lnSpc>
                <a:spcPct val="90000"/>
              </a:lnSpc>
              <a:defRPr/>
            </a:pPr>
            <a:r>
              <a:rPr lang="en-US" sz="2000" b="1" dirty="0" smtClean="0"/>
              <a:t>Side note:  v. 8  “I will make you third highest ruler in the kingdom.”   Q:  Why third?</a:t>
            </a:r>
          </a:p>
          <a:p>
            <a:pPr eaLnBrk="1" hangingPunct="1">
              <a:lnSpc>
                <a:spcPct val="90000"/>
              </a:lnSpc>
              <a:defRPr/>
            </a:pPr>
            <a:endParaRPr lang="en-US" sz="2000" b="1" dirty="0" smtClean="0"/>
          </a:p>
          <a:p>
            <a:pPr eaLnBrk="1" hangingPunct="1">
              <a:lnSpc>
                <a:spcPct val="90000"/>
              </a:lnSpc>
              <a:defRPr/>
            </a:pPr>
            <a:r>
              <a:rPr lang="en-US" sz="2000" b="1" dirty="0" smtClean="0"/>
              <a:t>Message:  If you stand up against unrighteousness, God will cover your back and he will take revenge on the unrighteous.</a:t>
            </a:r>
          </a:p>
        </p:txBody>
      </p:sp>
      <p:pic>
        <p:nvPicPr>
          <p:cNvPr id="37892" name="Picture 5" descr="belshazz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
            <a:ext cx="334327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077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04800"/>
            <a:ext cx="7772400" cy="685800"/>
          </a:xfrm>
        </p:spPr>
        <p:txBody>
          <a:bodyPr/>
          <a:lstStyle/>
          <a:p>
            <a:pPr eaLnBrk="1" hangingPunct="1">
              <a:defRPr/>
            </a:pPr>
            <a:r>
              <a:rPr lang="en-US" sz="3200" smtClean="0"/>
              <a:t>Ziggurat in Ur: Nabonidus and Belshazzar</a:t>
            </a:r>
          </a:p>
        </p:txBody>
      </p:sp>
      <p:pic>
        <p:nvPicPr>
          <p:cNvPr id="38915" name="Picture 3" descr="Ziggurat%20di%20U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66800"/>
            <a:ext cx="9144000" cy="621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40375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z="3200" smtClean="0"/>
              <a:t>Daniel Chapter Six</a:t>
            </a:r>
          </a:p>
        </p:txBody>
      </p:sp>
      <p:sp>
        <p:nvSpPr>
          <p:cNvPr id="65539" name="Rectangle 3"/>
          <p:cNvSpPr>
            <a:spLocks noGrp="1" noChangeArrowheads="1"/>
          </p:cNvSpPr>
          <p:nvPr>
            <p:ph type="body" idx="1"/>
          </p:nvPr>
        </p:nvSpPr>
        <p:spPr>
          <a:xfrm>
            <a:off x="228600" y="1600200"/>
            <a:ext cx="5029200" cy="4530725"/>
          </a:xfrm>
        </p:spPr>
        <p:txBody>
          <a:bodyPr/>
          <a:lstStyle/>
          <a:p>
            <a:pPr eaLnBrk="1" hangingPunct="1">
              <a:lnSpc>
                <a:spcPct val="90000"/>
              </a:lnSpc>
              <a:buFont typeface="Wingdings" pitchFamily="2" charset="2"/>
              <a:buNone/>
              <a:defRPr/>
            </a:pPr>
            <a:r>
              <a:rPr lang="en-US" sz="2000" b="1" smtClean="0"/>
              <a:t>Thrown to the lions for being righteous.</a:t>
            </a:r>
          </a:p>
          <a:p>
            <a:pPr eaLnBrk="1" hangingPunct="1">
              <a:lnSpc>
                <a:spcPct val="90000"/>
              </a:lnSpc>
              <a:defRPr/>
            </a:pPr>
            <a:endParaRPr lang="en-US" sz="2000" b="1" smtClean="0"/>
          </a:p>
          <a:p>
            <a:pPr eaLnBrk="1" hangingPunct="1">
              <a:lnSpc>
                <a:spcPct val="90000"/>
              </a:lnSpc>
              <a:buFont typeface="Wingdings" pitchFamily="2" charset="2"/>
              <a:buNone/>
              <a:defRPr/>
            </a:pPr>
            <a:r>
              <a:rPr lang="en-US" sz="2000" b="1" smtClean="0"/>
              <a:t>Righteousness on the job.  </a:t>
            </a:r>
          </a:p>
          <a:p>
            <a:pPr eaLnBrk="1" hangingPunct="1">
              <a:lnSpc>
                <a:spcPct val="90000"/>
              </a:lnSpc>
              <a:buFont typeface="Wingdings" pitchFamily="2" charset="2"/>
              <a:buNone/>
              <a:defRPr/>
            </a:pPr>
            <a:r>
              <a:rPr lang="en-US" sz="2000" b="1" smtClean="0"/>
              <a:t>v. 4-5  “We will never find any basis for charges against this man Daniel unless it has something to do with the law of his God.”</a:t>
            </a:r>
          </a:p>
          <a:p>
            <a:pPr eaLnBrk="1" hangingPunct="1">
              <a:lnSpc>
                <a:spcPct val="90000"/>
              </a:lnSpc>
              <a:defRPr/>
            </a:pPr>
            <a:endParaRPr lang="en-US" sz="2000" b="1" smtClean="0"/>
          </a:p>
          <a:p>
            <a:pPr eaLnBrk="1" hangingPunct="1">
              <a:lnSpc>
                <a:spcPct val="90000"/>
              </a:lnSpc>
              <a:buFont typeface="Wingdings" pitchFamily="2" charset="2"/>
              <a:buNone/>
              <a:defRPr/>
            </a:pPr>
            <a:r>
              <a:rPr lang="en-US" sz="2000" b="1" smtClean="0"/>
              <a:t>Would they say that about you?</a:t>
            </a:r>
          </a:p>
          <a:p>
            <a:pPr eaLnBrk="1" hangingPunct="1">
              <a:lnSpc>
                <a:spcPct val="90000"/>
              </a:lnSpc>
              <a:defRPr/>
            </a:pPr>
            <a:endParaRPr lang="en-US" sz="2000" b="1" smtClean="0"/>
          </a:p>
          <a:p>
            <a:pPr eaLnBrk="1" hangingPunct="1">
              <a:lnSpc>
                <a:spcPct val="90000"/>
              </a:lnSpc>
              <a:buFont typeface="Wingdings" pitchFamily="2" charset="2"/>
              <a:buNone/>
              <a:defRPr/>
            </a:pPr>
            <a:r>
              <a:rPr lang="en-US" sz="2000" b="1" smtClean="0"/>
              <a:t>Why did he pray with his windows open?</a:t>
            </a:r>
          </a:p>
        </p:txBody>
      </p:sp>
      <p:pic>
        <p:nvPicPr>
          <p:cNvPr id="39940" name="Picture 5" descr="dani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063" y="1600200"/>
            <a:ext cx="394493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9265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cyrus_cil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6200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p:cNvSpPr txBox="1">
            <a:spLocks noChangeArrowheads="1"/>
          </p:cNvSpPr>
          <p:nvPr/>
        </p:nvSpPr>
        <p:spPr bwMode="auto">
          <a:xfrm>
            <a:off x="685800" y="4953000"/>
            <a:ext cx="79248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base" hangingPunct="1">
              <a:spcBef>
                <a:spcPct val="0"/>
              </a:spcBef>
              <a:spcAft>
                <a:spcPct val="0"/>
              </a:spcAft>
            </a:pPr>
            <a:r>
              <a:rPr lang="en-US" altLang="en-US" sz="2800" b="1" smtClean="0">
                <a:solidFill>
                  <a:srgbClr val="FFFF00"/>
                </a:solidFill>
              </a:rPr>
              <a:t>Cyrus Cylinder  British Museum  535 BC</a:t>
            </a:r>
          </a:p>
          <a:p>
            <a:pPr algn="ctr" eaLnBrk="1" fontAlgn="base" hangingPunct="1">
              <a:spcBef>
                <a:spcPct val="0"/>
              </a:spcBef>
              <a:spcAft>
                <a:spcPct val="0"/>
              </a:spcAft>
            </a:pPr>
            <a:r>
              <a:rPr lang="en-US" altLang="en-US" sz="2800" b="1" smtClean="0">
                <a:solidFill>
                  <a:srgbClr val="FFFF00"/>
                </a:solidFill>
              </a:rPr>
              <a:t>Ezra 1:2-4</a:t>
            </a:r>
          </a:p>
          <a:p>
            <a:pPr eaLnBrk="1" fontAlgn="base" hangingPunct="1">
              <a:spcBef>
                <a:spcPct val="50000"/>
              </a:spcBef>
              <a:spcAft>
                <a:spcPct val="0"/>
              </a:spcAft>
            </a:pPr>
            <a:endParaRPr lang="en-US" altLang="en-US" sz="2800" b="1" smtClean="0">
              <a:solidFill>
                <a:srgbClr val="FFFF66"/>
              </a:solidFill>
            </a:endParaRPr>
          </a:p>
        </p:txBody>
      </p:sp>
    </p:spTree>
    <p:extLst>
      <p:ext uri="{BB962C8B-B14F-4D97-AF65-F5344CB8AC3E}">
        <p14:creationId xmlns:p14="http://schemas.microsoft.com/office/powerpoint/2010/main" val="642896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Globe">
  <a:themeElements>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5557</TotalTime>
  <Words>9928</Words>
  <Application>Microsoft Office PowerPoint</Application>
  <PresentationFormat>On-screen Show (4:3)</PresentationFormat>
  <Paragraphs>1312</Paragraphs>
  <Slides>164</Slides>
  <Notes>62</Notes>
  <HiddenSlides>0</HiddenSlides>
  <MMClips>0</MMClips>
  <ScaleCrop>false</ScaleCrop>
  <HeadingPairs>
    <vt:vector size="4" baseType="variant">
      <vt:variant>
        <vt:lpstr>Theme</vt:lpstr>
      </vt:variant>
      <vt:variant>
        <vt:i4>7</vt:i4>
      </vt:variant>
      <vt:variant>
        <vt:lpstr>Slide Titles</vt:lpstr>
      </vt:variant>
      <vt:variant>
        <vt:i4>164</vt:i4>
      </vt:variant>
    </vt:vector>
  </HeadingPairs>
  <TitlesOfParts>
    <vt:vector size="171" baseType="lpstr">
      <vt:lpstr>Apothecary</vt:lpstr>
      <vt:lpstr>Globe</vt:lpstr>
      <vt:lpstr>Fading Grid</vt:lpstr>
      <vt:lpstr>Default Design</vt:lpstr>
      <vt:lpstr>1_Fading Grid</vt:lpstr>
      <vt:lpstr>2_Fading Grid</vt:lpstr>
      <vt:lpstr>1_Apothecary</vt:lpstr>
      <vt:lpstr>Prophets of the exile</vt:lpstr>
      <vt:lpstr>Prophets of the Exile</vt:lpstr>
      <vt:lpstr>Ezekiel: Resources</vt:lpstr>
      <vt:lpstr>Historical   Background</vt:lpstr>
      <vt:lpstr>Ezekiel’s Place in History</vt:lpstr>
      <vt:lpstr>Themes in Ezekiel</vt:lpstr>
      <vt:lpstr>Motifs in ezekiel</vt:lpstr>
      <vt:lpstr>Ezekiel Canonical?</vt:lpstr>
      <vt:lpstr>More Background</vt:lpstr>
      <vt:lpstr>Ezekiel Outline</vt:lpstr>
      <vt:lpstr>Detailed Outline   I. Jerusalem Must Fall</vt:lpstr>
      <vt:lpstr>Detailed Outline (cont.) Judah Must Be Destroyed</vt:lpstr>
      <vt:lpstr>Detailed Outline (cont.)</vt:lpstr>
      <vt:lpstr>Detailed Outline (cont.) Jerusalem Must Be comforted</vt:lpstr>
      <vt:lpstr>Ezekiel 1</vt:lpstr>
      <vt:lpstr>Ezekiel’s vision</vt:lpstr>
      <vt:lpstr>Ezekiel 2 &amp; 3 Ezekiel Commissioned</vt:lpstr>
      <vt:lpstr>Why Do the Captives Continue to be stubborn?</vt:lpstr>
      <vt:lpstr>Ezekiel’s Commission (cont.)</vt:lpstr>
      <vt:lpstr>Ezekiel:  The Watchman of Israel</vt:lpstr>
      <vt:lpstr>Ezekiel 4 &amp; 5 Dramatic symbolism</vt:lpstr>
      <vt:lpstr>Ezekiel 5  Ezekiel gets a haircut</vt:lpstr>
      <vt:lpstr>Ezekiel 6 &amp; 7 Judgment on Judah (and a ray of hope)</vt:lpstr>
      <vt:lpstr>Ezekiel 7  Cursed Money</vt:lpstr>
      <vt:lpstr>Ezekiel Ch 8-11  Necessity of destruction of Judah</vt:lpstr>
      <vt:lpstr>Ezekiel 9</vt:lpstr>
      <vt:lpstr>Ezekiel and Theodicy</vt:lpstr>
      <vt:lpstr>Ezekiel 9 (cont.)</vt:lpstr>
      <vt:lpstr>Ezekiel 10,11  Necessity of Judgment</vt:lpstr>
      <vt:lpstr>Ezekiel 11  Judgment on the Leaders of Judah</vt:lpstr>
      <vt:lpstr>Ezekiel 12   Acting out the destruction of Jerusalem</vt:lpstr>
      <vt:lpstr>Ezekiel 13  False Prophets Condemned</vt:lpstr>
      <vt:lpstr>Ezekiel 14 Idols in the heart</vt:lpstr>
      <vt:lpstr>Ezekiel 15  The useless vine</vt:lpstr>
      <vt:lpstr>Ezekiel 16   Shameful history</vt:lpstr>
      <vt:lpstr>Ezekiel 17  Parable of two eagles</vt:lpstr>
      <vt:lpstr>Ezek 17 cont.  God’s remnant</vt:lpstr>
      <vt:lpstr>Ezekiel 18  Individual Righteousness</vt:lpstr>
      <vt:lpstr>Ezek 18 (cont) individual righteousness</vt:lpstr>
      <vt:lpstr>Ezekiel 19  Parables of the lion and the vine</vt:lpstr>
      <vt:lpstr>Ezekiel 20  More shameful history</vt:lpstr>
      <vt:lpstr>Ezekiel 20:45-21:32  Babylon the sword of god</vt:lpstr>
      <vt:lpstr>Ezekiel 21:26-27  God turns things upside down</vt:lpstr>
      <vt:lpstr>Ezekiel 22 Shameful Judah part III</vt:lpstr>
      <vt:lpstr>Ezekiel 23   Oholah and oholibah</vt:lpstr>
      <vt:lpstr>Oholah and Oholibah cont.</vt:lpstr>
      <vt:lpstr>Ezekiel 24  The cauldron  Ezekiel refuses to mourn</vt:lpstr>
      <vt:lpstr>Part II  The End of the road for god’s enemies  Ch 25-32</vt:lpstr>
      <vt:lpstr>Old Testament Prophecies Fulfilled Between the Testaments</vt:lpstr>
      <vt:lpstr>Fulfillment of Ezekiel 26</vt:lpstr>
      <vt:lpstr>PowerPoint Presentation</vt:lpstr>
      <vt:lpstr>PowerPoint Presentation</vt:lpstr>
      <vt:lpstr>Tyre</vt:lpstr>
      <vt:lpstr>PowerPoint Presentation</vt:lpstr>
      <vt:lpstr>PowerPoint Presentation</vt:lpstr>
      <vt:lpstr>Secular historian Philip Myers in his history textbook: </vt:lpstr>
      <vt:lpstr>Judgment on God’s enemies (cont.)</vt:lpstr>
      <vt:lpstr>Part III  Ezekiel 33  Transition   jerusalem has been destroyed</vt:lpstr>
      <vt:lpstr>Ezek 33 cont.</vt:lpstr>
      <vt:lpstr>Ezekiel 33  Jerusalem has fallen</vt:lpstr>
      <vt:lpstr>IV  ezekiel 34-48  Comfort for God’s people.  The Messiah is coming!</vt:lpstr>
      <vt:lpstr>Ezekiel 34   The Messiah: A better shepherd</vt:lpstr>
      <vt:lpstr>Ezek 34  The Good shepherd is coming</vt:lpstr>
      <vt:lpstr>Ezekiel 36  The mountain of the lord</vt:lpstr>
      <vt:lpstr>Ezek 36  a new covenant</vt:lpstr>
      <vt:lpstr>Ezekiel 37 the valley of dry bones</vt:lpstr>
      <vt:lpstr>Ezek 37  The valley of dry bones</vt:lpstr>
      <vt:lpstr>Ezekiel 37 cont.</vt:lpstr>
      <vt:lpstr>Ezekiel 38-39  gog and magog</vt:lpstr>
      <vt:lpstr>Ezekiel 38-39  gog and magog</vt:lpstr>
      <vt:lpstr>Gog and magog (cont.)</vt:lpstr>
      <vt:lpstr>Apocalyptic literature</vt:lpstr>
      <vt:lpstr>Ezekiel 40-48  The Temple rebuilt restoration of the remnant</vt:lpstr>
      <vt:lpstr>Ezekiel 40-48</vt:lpstr>
      <vt:lpstr>Ezekiel 40-48 (cont.)</vt:lpstr>
      <vt:lpstr>Summary of Ezek 40-48 (and perhaps of the entire book of ezekiel)</vt:lpstr>
      <vt:lpstr>Daniel, Prophet to the Nations</vt:lpstr>
      <vt:lpstr>PowerPoint Presentation</vt:lpstr>
      <vt:lpstr> Theme of Daniel:</vt:lpstr>
      <vt:lpstr>Principle Audience of Daniel</vt:lpstr>
      <vt:lpstr>Daniel is Unique Because…</vt:lpstr>
      <vt:lpstr>PowerPoint Presentation</vt:lpstr>
      <vt:lpstr>Was Daniel Written about 150 BC?</vt:lpstr>
      <vt:lpstr>Historical Background</vt:lpstr>
      <vt:lpstr>Historical Background (cont.)</vt:lpstr>
      <vt:lpstr>PowerPoint Presentation</vt:lpstr>
      <vt:lpstr>PowerPoint Presentation</vt:lpstr>
      <vt:lpstr>PowerPoint Presentation</vt:lpstr>
      <vt:lpstr>Very Brief Outline of Daniel</vt:lpstr>
      <vt:lpstr>Daniel Chapter One</vt:lpstr>
      <vt:lpstr>Daniel Chapter Three</vt:lpstr>
      <vt:lpstr>PowerPoint Presentation</vt:lpstr>
      <vt:lpstr>Daniel Chapter Four</vt:lpstr>
      <vt:lpstr>PowerPoint Presentation</vt:lpstr>
      <vt:lpstr>PowerPoint Presentation</vt:lpstr>
      <vt:lpstr>Daniel Chapter Five</vt:lpstr>
      <vt:lpstr>Ziggurat in Ur: Nabonidus and Belshazzar</vt:lpstr>
      <vt:lpstr>Daniel Chapter Six</vt:lpstr>
      <vt:lpstr>PowerPoint Presentation</vt:lpstr>
      <vt:lpstr>PowerPoint Presentation</vt:lpstr>
      <vt:lpstr>PowerPoint Presentation</vt:lpstr>
      <vt:lpstr>PowerPoint Presentation</vt:lpstr>
      <vt:lpstr>PowerPoint Presentation</vt:lpstr>
      <vt:lpstr>PowerPoint Presentation</vt:lpstr>
      <vt:lpstr>Rome At Its Height</vt:lpstr>
      <vt:lpstr>Daniel Chapter 7  Four Beasts</vt:lpstr>
      <vt:lpstr>PowerPoint Presentation</vt:lpstr>
      <vt:lpstr>PowerPoint Presentation</vt:lpstr>
      <vt:lpstr>PowerPoint Presentation</vt:lpstr>
      <vt:lpstr>PowerPoint Presentation</vt:lpstr>
      <vt:lpstr>PowerPoint Presentation</vt:lpstr>
      <vt:lpstr>The Four Horns of Daniel Seven </vt:lpstr>
      <vt:lpstr>PowerPoint Presentation</vt:lpstr>
      <vt:lpstr>Daniel Chaper Nine:  The Messiah Comes to Jerusalem</vt:lpstr>
      <vt:lpstr>The Destruction of Jerusalem AD 70 Josephus: The Jewish Wars</vt:lpstr>
      <vt:lpstr>PowerPoint Presentation</vt:lpstr>
      <vt:lpstr>PowerPoint Presentation</vt:lpstr>
      <vt:lpstr>PowerPoint Presentation</vt:lpstr>
      <vt:lpstr>The Theme of Daniel Eleven</vt:lpstr>
      <vt:lpstr>Daniel 11:36-45  The End of the Greek Kingdoms:  The Battle of Actium.</vt:lpstr>
      <vt:lpstr>Daniel Chapter Twelve:  The Time of the End</vt:lpstr>
      <vt:lpstr>PowerPoint Presentation</vt:lpstr>
      <vt:lpstr>Memory Verses</vt:lpstr>
      <vt:lpstr>Jeremiah: The Burden of the Lord</vt:lpstr>
      <vt:lpstr>Jeremiah’s Nicknames</vt:lpstr>
      <vt:lpstr>Historical background to Jeremiah</vt:lpstr>
      <vt:lpstr>Themes in Jeremiah</vt:lpstr>
      <vt:lpstr>Remnant</vt:lpstr>
      <vt:lpstr>Symbolism</vt:lpstr>
      <vt:lpstr>Jeremiah:  A prophet for today</vt:lpstr>
      <vt:lpstr>Jeremiah’s relationship with God</vt:lpstr>
      <vt:lpstr>Jeremiah: a prophet of social justice</vt:lpstr>
      <vt:lpstr>Outline of jeremiah</vt:lpstr>
      <vt:lpstr>Archaeological support of events recorded by jeremiah and baruch</vt:lpstr>
      <vt:lpstr>PowerPoint Presentation</vt:lpstr>
      <vt:lpstr>PowerPoint Presentation</vt:lpstr>
      <vt:lpstr>PowerPoint Presentation</vt:lpstr>
      <vt:lpstr>The lachish letters</vt:lpstr>
      <vt:lpstr>PowerPoint Presentation</vt:lpstr>
      <vt:lpstr>I. Jeremiah’s Mission  Ch 1 </vt:lpstr>
      <vt:lpstr>Jeremiah’s commission</vt:lpstr>
      <vt:lpstr>II.  God’s charge against his people: They have betrayed his love   Ch 2</vt:lpstr>
      <vt:lpstr>II.  God’s Charge against his people (cont.)</vt:lpstr>
      <vt:lpstr>III. Jeremiah’s Message:   Repent and Return    Ch 3-5</vt:lpstr>
      <vt:lpstr>Disaster from the north</vt:lpstr>
      <vt:lpstr>Disaster from the North: Babylon Jeremiah 4:5,6</vt:lpstr>
      <vt:lpstr>IV.  Jeremiah’s critique: The Leaders say “peace, peace”    Ch 6</vt:lpstr>
      <vt:lpstr>Peace, peace!                       They dress the wounds of my people lightly</vt:lpstr>
      <vt:lpstr>The temple of the Lord, the temple of the lord</vt:lpstr>
      <vt:lpstr>v.  Judgment is coming on judah    Ch 7-22</vt:lpstr>
      <vt:lpstr>Keeping the Sabbath as a measuring line of our heart </vt:lpstr>
      <vt:lpstr>Jeremiah 18&amp;19  God is the Potter, we are the clay</vt:lpstr>
      <vt:lpstr>Jeremiah 20  Jeremiah and Pashhur</vt:lpstr>
      <vt:lpstr>vi. Good news! God will gather a remnant   Ch 23-33</vt:lpstr>
      <vt:lpstr>Jer 29:10-14  I know the plans I have for you</vt:lpstr>
      <vt:lpstr>Jeremiah 31:27-37  A new covenant</vt:lpstr>
      <vt:lpstr>A sign of hope: Jeremiah buys a field</vt:lpstr>
      <vt:lpstr>vii.  History surrounding the destruction of jerusalem   ch 34-45</vt:lpstr>
      <vt:lpstr>Jeremiah 35 The Recabites</vt:lpstr>
      <vt:lpstr>Jeremiah 36  Jehoiakim Burns the scroll</vt:lpstr>
      <vt:lpstr>More events surrounding the destruction of Jerusalem</vt:lpstr>
      <vt:lpstr>Don’t go down to egypt!</vt:lpstr>
      <vt:lpstr>viii. Judgment on judah’s enemies ch 46-51</vt:lpstr>
      <vt:lpstr>ix.  Epilogue the fall of jerusalem   ch 52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Ezekiel, Daniel</dc:title>
  <dc:creator>pedro</dc:creator>
  <cp:lastModifiedBy>John Oakes</cp:lastModifiedBy>
  <cp:revision>210</cp:revision>
  <cp:lastPrinted>2012-05-31T00:05:14Z</cp:lastPrinted>
  <dcterms:created xsi:type="dcterms:W3CDTF">2012-03-18T21:08:42Z</dcterms:created>
  <dcterms:modified xsi:type="dcterms:W3CDTF">2014-01-18T00:43:57Z</dcterms:modified>
</cp:coreProperties>
</file>