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9" r:id="rId3"/>
    <p:sldId id="260" r:id="rId4"/>
    <p:sldId id="261" r:id="rId5"/>
    <p:sldId id="282" r:id="rId6"/>
    <p:sldId id="262" r:id="rId7"/>
    <p:sldId id="263" r:id="rId8"/>
    <p:sldId id="283" r:id="rId9"/>
    <p:sldId id="267" r:id="rId10"/>
    <p:sldId id="266" r:id="rId11"/>
    <p:sldId id="284" r:id="rId12"/>
    <p:sldId id="268" r:id="rId13"/>
    <p:sldId id="269" r:id="rId14"/>
    <p:sldId id="278" r:id="rId15"/>
    <p:sldId id="271" r:id="rId16"/>
    <p:sldId id="272" r:id="rId17"/>
    <p:sldId id="273" r:id="rId18"/>
    <p:sldId id="270" r:id="rId19"/>
    <p:sldId id="274" r:id="rId20"/>
    <p:sldId id="275" r:id="rId21"/>
    <p:sldId id="277" r:id="rId22"/>
    <p:sldId id="276" r:id="rId23"/>
    <p:sldId id="279" r:id="rId24"/>
    <p:sldId id="280"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114"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99AED6-0DAF-4D77-9BE4-F43D401AACF3}" type="datetimeFigureOut">
              <a:rPr lang="en-US" smtClean="0"/>
              <a:pPr/>
              <a:t>6/18/2013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46FE50-CB85-4D5A-82C5-95083AB71902}" type="slidenum">
              <a:rPr lang="en-US" smtClean="0"/>
              <a:pPr/>
              <a:t>‹#›</a:t>
            </a:fld>
            <a:endParaRPr lang="en-US"/>
          </a:p>
        </p:txBody>
      </p:sp>
    </p:spTree>
    <p:extLst>
      <p:ext uri="{BB962C8B-B14F-4D97-AF65-F5344CB8AC3E}">
        <p14:creationId xmlns:p14="http://schemas.microsoft.com/office/powerpoint/2010/main" val="3361312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09819C6-63C1-45E3-8238-16B07AB91EE5}" type="datetimeFigureOut">
              <a:rPr lang="en-US" smtClean="0"/>
              <a:pPr/>
              <a:t>6/18/2013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0546AE7-3A80-4667-AF57-1CBA8817E5D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9819C6-63C1-45E3-8238-16B07AB91EE5}" type="datetimeFigureOut">
              <a:rPr lang="en-US" smtClean="0"/>
              <a:pPr/>
              <a:t>6/18/2013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46AE7-3A80-4667-AF57-1CBA8817E5D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9819C6-63C1-45E3-8238-16B07AB91EE5}" type="datetimeFigureOut">
              <a:rPr lang="en-US" smtClean="0"/>
              <a:pPr/>
              <a:t>6/18/2013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46AE7-3A80-4667-AF57-1CBA8817E5D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9819C6-63C1-45E3-8238-16B07AB91EE5}" type="datetimeFigureOut">
              <a:rPr lang="en-US" smtClean="0"/>
              <a:pPr/>
              <a:t>6/18/2013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46AE7-3A80-4667-AF57-1CBA8817E5D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09819C6-63C1-45E3-8238-16B07AB91EE5}" type="datetimeFigureOut">
              <a:rPr lang="en-US" smtClean="0"/>
              <a:pPr/>
              <a:t>6/18/2013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46AE7-3A80-4667-AF57-1CBA8817E5D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09819C6-63C1-45E3-8238-16B07AB91EE5}" type="datetimeFigureOut">
              <a:rPr lang="en-US" smtClean="0"/>
              <a:pPr/>
              <a:t>6/18/2013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546AE7-3A80-4667-AF57-1CBA8817E5D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09819C6-63C1-45E3-8238-16B07AB91EE5}" type="datetimeFigureOut">
              <a:rPr lang="en-US" smtClean="0"/>
              <a:pPr/>
              <a:t>6/18/2013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546AE7-3A80-4667-AF57-1CBA8817E5D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09819C6-63C1-45E3-8238-16B07AB91EE5}" type="datetimeFigureOut">
              <a:rPr lang="en-US" smtClean="0"/>
              <a:pPr/>
              <a:t>6/18/2013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546AE7-3A80-4667-AF57-1CBA8817E5D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9819C6-63C1-45E3-8238-16B07AB91EE5}" type="datetimeFigureOut">
              <a:rPr lang="en-US" smtClean="0"/>
              <a:pPr/>
              <a:t>6/18/2013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546AE7-3A80-4667-AF57-1CBA8817E5D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09819C6-63C1-45E3-8238-16B07AB91EE5}" type="datetimeFigureOut">
              <a:rPr lang="en-US" smtClean="0"/>
              <a:pPr/>
              <a:t>6/18/2013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546AE7-3A80-4667-AF57-1CBA8817E5D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09819C6-63C1-45E3-8238-16B07AB91EE5}" type="datetimeFigureOut">
              <a:rPr lang="en-US" smtClean="0"/>
              <a:pPr/>
              <a:t>6/18/2013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0546AE7-3A80-4667-AF57-1CBA8817E5DC}"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09819C6-63C1-45E3-8238-16B07AB91EE5}" type="datetimeFigureOut">
              <a:rPr lang="en-US" smtClean="0"/>
              <a:pPr/>
              <a:t>6/18/2013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0546AE7-3A80-4667-AF57-1CBA8817E5DC}"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amazon.com/Developing-Human-Clinically-Oriented-Embryology/dp/0721694128/ref=pd_bbs_sr_1?ie=UTF8&amp;s=books&amp;qid=1200603608&amp;sr=8-1"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hyperlink" Target="http://www.google.com/url?sa=i&amp;rct=j&amp;q=&amp;esrc=s&amp;frm=1&amp;source=images&amp;cd=&amp;cad=rja&amp;docid=2tbsUasUYxT_hM&amp;tbnid=Z_-Gxt0fnVSgcM:&amp;ved=0CAUQjRw&amp;url=http://www.barnesandnoble.com/w/developing-human-keith-l-moore/1100607108?ean=9780721694122&amp;ei=mq6yUYiFD-3qigLNi4GwDw&amp;bvm=bv.47534661,d.cGE&amp;psig=AFQjCNE16hDNQ2iE8U1xM9TpXJdaVcxzyg&amp;ust=1370750977379496"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url?sa=i&amp;source=images&amp;cd=&amp;cad=rja&amp;docid=9Z3LIVXdaaQDxM&amp;tbnid=iwBQB8U8LEYzfM:&amp;ved=0CAgQjRwwAA&amp;url=http://patterico.com/2006/02/16/a-discussion-of-abortion-part-four-when-does-a-fetus-resemble-a-baby/&amp;ei=irmyUdDMIsjxigKX44GgBQ&amp;psig=AFQjCNHeuTojdQq1QDwAm8nhs9EvmCVlZA&amp;ust=1370753802619205"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Moral Question of Abortion</a:t>
            </a:r>
            <a:endParaRPr lang="en-US" dirty="0"/>
          </a:p>
        </p:txBody>
      </p:sp>
      <p:sp>
        <p:nvSpPr>
          <p:cNvPr id="3" name="Subtitle 2"/>
          <p:cNvSpPr>
            <a:spLocks noGrp="1"/>
          </p:cNvSpPr>
          <p:nvPr>
            <p:ph type="subTitle" idx="1"/>
          </p:nvPr>
        </p:nvSpPr>
        <p:spPr/>
        <p:txBody>
          <a:bodyPr/>
          <a:lstStyle/>
          <a:p>
            <a:r>
              <a:rPr lang="en-US" dirty="0" smtClean="0"/>
              <a:t>Presented By Kedron Jones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1.gstatic.com/images?q=tbn:ANd9GcS93l1p9tA6XlXsfX-cgksrVGIm5rBVLPU-2JdRcwQgj1erR0M8Y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689679"/>
            <a:ext cx="1445388" cy="2057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14800" y="1689679"/>
            <a:ext cx="3429000" cy="2677656"/>
          </a:xfrm>
          <a:prstGeom prst="rect">
            <a:avLst/>
          </a:prstGeom>
          <a:noFill/>
        </p:spPr>
        <p:txBody>
          <a:bodyPr wrap="square" rtlCol="0">
            <a:spAutoFit/>
          </a:bodyPr>
          <a:lstStyle/>
          <a:p>
            <a:r>
              <a:rPr lang="en-US" sz="2800" dirty="0" smtClean="0">
                <a:latin typeface="+mj-lt"/>
              </a:rPr>
              <a:t>“A culture can trivialize injustice so long as it never has to look at it.” </a:t>
            </a:r>
            <a:r>
              <a:rPr lang="en-US" sz="2800" i="1" dirty="0" smtClean="0">
                <a:latin typeface="+mj-lt"/>
              </a:rPr>
              <a:t>–Gregg Cunningham, Pro-Life Apologist</a:t>
            </a:r>
            <a:endParaRPr lang="en-US" sz="2800" i="1" dirty="0">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381000"/>
            <a:ext cx="7010400" cy="861774"/>
          </a:xfrm>
          <a:prstGeom prst="rect">
            <a:avLst/>
          </a:prstGeom>
          <a:noFill/>
        </p:spPr>
        <p:txBody>
          <a:bodyPr wrap="square" rtlCol="0">
            <a:spAutoFit/>
          </a:bodyPr>
          <a:lstStyle/>
          <a:p>
            <a:pPr algn="ctr"/>
            <a:r>
              <a:rPr lang="en-US" sz="5000" b="1" dirty="0">
                <a:solidFill>
                  <a:schemeClr val="bg2">
                    <a:lumMod val="60000"/>
                    <a:lumOff val="40000"/>
                  </a:schemeClr>
                </a:solidFill>
                <a:effectLst>
                  <a:outerShdw blurRad="38100" dist="38100" dir="2700000" algn="tl">
                    <a:srgbClr val="000000">
                      <a:alpha val="43137"/>
                    </a:srgbClr>
                  </a:outerShdw>
                </a:effectLst>
                <a:latin typeface="+mj-lt"/>
              </a:rPr>
              <a:t>The Pro-Life </a:t>
            </a:r>
            <a:r>
              <a:rPr lang="en-US" sz="5000" b="1" dirty="0" smtClean="0">
                <a:solidFill>
                  <a:schemeClr val="bg2">
                    <a:lumMod val="60000"/>
                    <a:lumOff val="40000"/>
                  </a:schemeClr>
                </a:solidFill>
                <a:effectLst>
                  <a:outerShdw blurRad="38100" dist="38100" dir="2700000" algn="tl">
                    <a:srgbClr val="000000">
                      <a:alpha val="43137"/>
                    </a:srgbClr>
                  </a:outerShdw>
                </a:effectLst>
                <a:latin typeface="+mj-lt"/>
              </a:rPr>
              <a:t>Position</a:t>
            </a:r>
            <a:endParaRPr lang="en-US" sz="5000" dirty="0">
              <a:latin typeface="+mj-lt"/>
            </a:endParaRPr>
          </a:p>
        </p:txBody>
      </p:sp>
      <p:sp>
        <p:nvSpPr>
          <p:cNvPr id="3" name="TextBox 2"/>
          <p:cNvSpPr txBox="1"/>
          <p:nvPr/>
        </p:nvSpPr>
        <p:spPr>
          <a:xfrm>
            <a:off x="838200" y="1600200"/>
            <a:ext cx="7467600" cy="1815882"/>
          </a:xfrm>
          <a:prstGeom prst="rect">
            <a:avLst/>
          </a:prstGeom>
          <a:noFill/>
        </p:spPr>
        <p:txBody>
          <a:bodyPr wrap="square" rtlCol="0">
            <a:spAutoFit/>
          </a:bodyPr>
          <a:lstStyle/>
          <a:p>
            <a:r>
              <a:rPr lang="en-US" sz="2800" dirty="0" smtClean="0">
                <a:latin typeface="+mj-lt"/>
              </a:rPr>
              <a:t>“From the earliest stages of development, the unborn are distinct, living, and whole human beings. Therefore, every “successful” abortion ends the life of a living human being.”</a:t>
            </a:r>
            <a:endParaRPr lang="en-US" sz="2800" dirty="0">
              <a:latin typeface="+mj-lt"/>
            </a:endParaRPr>
          </a:p>
        </p:txBody>
      </p:sp>
    </p:spTree>
    <p:extLst>
      <p:ext uri="{BB962C8B-B14F-4D97-AF65-F5344CB8AC3E}">
        <p14:creationId xmlns:p14="http://schemas.microsoft.com/office/powerpoint/2010/main" val="3755005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81000"/>
            <a:ext cx="7696200" cy="861774"/>
          </a:xfrm>
          <a:prstGeom prst="rect">
            <a:avLst/>
          </a:prstGeom>
          <a:noFill/>
        </p:spPr>
        <p:txBody>
          <a:bodyPr wrap="square" rtlCol="0">
            <a:spAutoFit/>
          </a:bodyPr>
          <a:lstStyle/>
          <a:p>
            <a:pPr algn="ctr"/>
            <a:r>
              <a:rPr lang="en-US" sz="5000" b="1" dirty="0" smtClean="0">
                <a:solidFill>
                  <a:schemeClr val="bg2">
                    <a:lumMod val="60000"/>
                    <a:lumOff val="40000"/>
                  </a:schemeClr>
                </a:solidFill>
                <a:effectLst>
                  <a:outerShdw blurRad="38100" dist="38100" dir="2700000" algn="tl">
                    <a:srgbClr val="000000">
                      <a:alpha val="43137"/>
                    </a:srgbClr>
                  </a:outerShdw>
                </a:effectLst>
                <a:latin typeface="+mj-lt"/>
              </a:rPr>
              <a:t>The Pro-Life Position</a:t>
            </a:r>
            <a:endParaRPr lang="en-US" sz="5000" b="1" dirty="0">
              <a:solidFill>
                <a:schemeClr val="bg2">
                  <a:lumMod val="60000"/>
                  <a:lumOff val="40000"/>
                </a:schemeClr>
              </a:solidFill>
              <a:effectLst>
                <a:outerShdw blurRad="38100" dist="38100" dir="2700000" algn="tl">
                  <a:srgbClr val="000000">
                    <a:alpha val="43137"/>
                  </a:srgbClr>
                </a:outerShdw>
              </a:effectLst>
              <a:latin typeface="+mj-lt"/>
            </a:endParaRPr>
          </a:p>
        </p:txBody>
      </p:sp>
      <p:sp>
        <p:nvSpPr>
          <p:cNvPr id="5" name="TextBox 4"/>
          <p:cNvSpPr txBox="1"/>
          <p:nvPr/>
        </p:nvSpPr>
        <p:spPr>
          <a:xfrm>
            <a:off x="914400" y="1600200"/>
            <a:ext cx="7086600" cy="2677656"/>
          </a:xfrm>
          <a:prstGeom prst="rect">
            <a:avLst/>
          </a:prstGeom>
          <a:noFill/>
        </p:spPr>
        <p:txBody>
          <a:bodyPr wrap="square" rtlCol="0">
            <a:spAutoFit/>
          </a:bodyPr>
          <a:lstStyle/>
          <a:p>
            <a:pPr marL="514350" indent="-514350" algn="just">
              <a:buAutoNum type="arabicPeriod"/>
            </a:pPr>
            <a:r>
              <a:rPr lang="en-US" sz="2800" dirty="0" smtClean="0">
                <a:latin typeface="+mj-lt"/>
              </a:rPr>
              <a:t>It is </a:t>
            </a:r>
            <a:r>
              <a:rPr lang="en-US" sz="2800" i="1" dirty="0" smtClean="0">
                <a:latin typeface="+mj-lt"/>
              </a:rPr>
              <a:t>prima facie </a:t>
            </a:r>
            <a:r>
              <a:rPr lang="en-US" sz="2800" dirty="0" smtClean="0">
                <a:latin typeface="+mj-lt"/>
              </a:rPr>
              <a:t>immoral to kill an innocent human being.</a:t>
            </a:r>
          </a:p>
          <a:p>
            <a:pPr algn="just"/>
            <a:endParaRPr lang="en-US" sz="2800" dirty="0" smtClean="0">
              <a:latin typeface="+mj-lt"/>
            </a:endParaRPr>
          </a:p>
          <a:p>
            <a:pPr algn="just"/>
            <a:r>
              <a:rPr lang="en-US" sz="2800" dirty="0" smtClean="0">
                <a:latin typeface="+mj-lt"/>
              </a:rPr>
              <a:t>2. Abortion kills an innocent human being.</a:t>
            </a:r>
          </a:p>
          <a:p>
            <a:pPr algn="just"/>
            <a:endParaRPr lang="en-US" sz="2800" dirty="0" smtClean="0">
              <a:latin typeface="+mj-lt"/>
            </a:endParaRPr>
          </a:p>
          <a:p>
            <a:pPr algn="just"/>
            <a:r>
              <a:rPr lang="en-US" sz="2800" dirty="0" smtClean="0">
                <a:latin typeface="+mj-lt"/>
              </a:rPr>
              <a:t>3. Therefore, abortion is immoral.</a:t>
            </a:r>
            <a:endParaRPr lang="en-US" sz="2800" dirty="0">
              <a:latin typeface="+mj-lt"/>
            </a:endParaRPr>
          </a:p>
        </p:txBody>
      </p:sp>
    </p:spTree>
    <p:extLst>
      <p:ext uri="{BB962C8B-B14F-4D97-AF65-F5344CB8AC3E}">
        <p14:creationId xmlns:p14="http://schemas.microsoft.com/office/powerpoint/2010/main" val="34568388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81000"/>
            <a:ext cx="7696200" cy="584775"/>
          </a:xfrm>
          <a:prstGeom prst="rect">
            <a:avLst/>
          </a:prstGeom>
          <a:noFill/>
        </p:spPr>
        <p:txBody>
          <a:bodyPr wrap="square" rtlCol="0">
            <a:spAutoFit/>
          </a:bodyPr>
          <a:lstStyle/>
          <a:p>
            <a:r>
              <a:rPr lang="en-US" sz="3200" b="1" dirty="0">
                <a:solidFill>
                  <a:schemeClr val="bg2">
                    <a:lumMod val="60000"/>
                    <a:lumOff val="40000"/>
                  </a:schemeClr>
                </a:solidFill>
                <a:effectLst>
                  <a:outerShdw blurRad="38100" dist="38100" dir="2700000" algn="tl">
                    <a:srgbClr val="000000">
                      <a:alpha val="43137"/>
                    </a:srgbClr>
                  </a:outerShdw>
                </a:effectLst>
                <a:latin typeface="+mj-lt"/>
              </a:rPr>
              <a:t>What Is The Unborn (The Scientific Case)?</a:t>
            </a:r>
            <a:endParaRPr lang="en-US" sz="3200" dirty="0">
              <a:solidFill>
                <a:schemeClr val="bg2">
                  <a:lumMod val="60000"/>
                  <a:lumOff val="40000"/>
                </a:schemeClr>
              </a:solidFill>
              <a:effectLst>
                <a:outerShdw blurRad="38100" dist="38100" dir="2700000" algn="tl">
                  <a:srgbClr val="000000">
                    <a:alpha val="43137"/>
                  </a:srgbClr>
                </a:outerShdw>
              </a:effectLst>
              <a:latin typeface="+mj-lt"/>
            </a:endParaRPr>
          </a:p>
        </p:txBody>
      </p:sp>
      <p:sp>
        <p:nvSpPr>
          <p:cNvPr id="5" name="TextBox 4"/>
          <p:cNvSpPr txBox="1"/>
          <p:nvPr/>
        </p:nvSpPr>
        <p:spPr>
          <a:xfrm>
            <a:off x="905540" y="1587795"/>
            <a:ext cx="7086600" cy="1384995"/>
          </a:xfrm>
          <a:prstGeom prst="rect">
            <a:avLst/>
          </a:prstGeom>
          <a:noFill/>
        </p:spPr>
        <p:txBody>
          <a:bodyPr wrap="square" rtlCol="0">
            <a:spAutoFit/>
          </a:bodyPr>
          <a:lstStyle/>
          <a:p>
            <a:pPr algn="just"/>
            <a:r>
              <a:rPr lang="en-US" sz="2800" dirty="0" smtClean="0">
                <a:latin typeface="+mj-lt"/>
              </a:rPr>
              <a:t>“Scientifically we know that from the earliest stage of development that the unborn are distinct, living and whole human beings.”</a:t>
            </a:r>
          </a:p>
        </p:txBody>
      </p:sp>
      <p:pic>
        <p:nvPicPr>
          <p:cNvPr id="3074" name="Picture 2" descr="http://www.losangelesmystery.com/wp-content/uploads/2013/04/Human-embry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8266" y="32004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6407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81000"/>
            <a:ext cx="7696200" cy="584775"/>
          </a:xfrm>
          <a:prstGeom prst="rect">
            <a:avLst/>
          </a:prstGeom>
          <a:noFill/>
        </p:spPr>
        <p:txBody>
          <a:bodyPr wrap="square" rtlCol="0">
            <a:spAutoFit/>
          </a:bodyPr>
          <a:lstStyle/>
          <a:p>
            <a:r>
              <a:rPr lang="en-US" sz="3200" b="1" dirty="0">
                <a:solidFill>
                  <a:schemeClr val="bg2">
                    <a:lumMod val="60000"/>
                    <a:lumOff val="40000"/>
                  </a:schemeClr>
                </a:solidFill>
                <a:effectLst>
                  <a:outerShdw blurRad="38100" dist="38100" dir="2700000" algn="tl">
                    <a:srgbClr val="000000">
                      <a:alpha val="43137"/>
                    </a:srgbClr>
                  </a:outerShdw>
                </a:effectLst>
                <a:latin typeface="+mj-lt"/>
              </a:rPr>
              <a:t>What Is The Unborn (The Scientific Case)?</a:t>
            </a:r>
            <a:endParaRPr lang="en-US" sz="3200" dirty="0">
              <a:solidFill>
                <a:schemeClr val="bg2">
                  <a:lumMod val="60000"/>
                  <a:lumOff val="40000"/>
                </a:schemeClr>
              </a:solidFill>
              <a:effectLst>
                <a:outerShdw blurRad="38100" dist="38100" dir="2700000" algn="tl">
                  <a:srgbClr val="000000">
                    <a:alpha val="43137"/>
                  </a:srgbClr>
                </a:outerShdw>
              </a:effectLst>
              <a:latin typeface="+mj-lt"/>
            </a:endParaRPr>
          </a:p>
        </p:txBody>
      </p:sp>
      <p:sp>
        <p:nvSpPr>
          <p:cNvPr id="5" name="TextBox 4"/>
          <p:cNvSpPr txBox="1"/>
          <p:nvPr/>
        </p:nvSpPr>
        <p:spPr>
          <a:xfrm>
            <a:off x="3200400" y="1219200"/>
            <a:ext cx="4791740" cy="4985980"/>
          </a:xfrm>
          <a:prstGeom prst="rect">
            <a:avLst/>
          </a:prstGeom>
          <a:noFill/>
        </p:spPr>
        <p:txBody>
          <a:bodyPr wrap="square" rtlCol="0">
            <a:spAutoFit/>
          </a:bodyPr>
          <a:lstStyle/>
          <a:p>
            <a:pPr lvl="0" algn="just"/>
            <a:r>
              <a:rPr lang="en-US" sz="2400" dirty="0">
                <a:latin typeface="+mj-lt"/>
              </a:rPr>
              <a:t>"Human development begins at fertilization, the process during which a male gamete or sperm (</a:t>
            </a:r>
            <a:r>
              <a:rPr lang="en-US" sz="2400" dirty="0" err="1">
                <a:latin typeface="+mj-lt"/>
              </a:rPr>
              <a:t>spermatozoo</a:t>
            </a:r>
            <a:r>
              <a:rPr lang="en-US" sz="2400" dirty="0">
                <a:latin typeface="+mj-lt"/>
              </a:rPr>
              <a:t> development) unites with a female gamete or oocyte (ovum) to form a single cell called a zygote. This highly specialized, totipotent cell marked the beginning of each of us as a unique individual." "A zygote is the beginning of a new human being (i.e., an embryo)." </a:t>
            </a:r>
            <a:r>
              <a:rPr lang="en-US" i="1" dirty="0">
                <a:latin typeface="+mj-lt"/>
              </a:rPr>
              <a:t>(Keith L. Moore, </a:t>
            </a:r>
            <a:r>
              <a:rPr lang="en-US" i="1" dirty="0">
                <a:latin typeface="+mj-lt"/>
                <a:hlinkClick r:id="rId3"/>
              </a:rPr>
              <a:t>The Developing Human: Clinically Oriented Embryology, 7th edition</a:t>
            </a:r>
            <a:r>
              <a:rPr lang="en-US" i="1" dirty="0">
                <a:latin typeface="+mj-lt"/>
              </a:rPr>
              <a:t>. Philadelphia, PA: Saunders, 2003. pp. 16, 2.)</a:t>
            </a:r>
          </a:p>
        </p:txBody>
      </p:sp>
      <p:pic>
        <p:nvPicPr>
          <p:cNvPr id="1026" name="Picture 2" descr="http://img1.imagesbn.com/p/9780721694122_p0_v1_s260x420.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219200"/>
            <a:ext cx="2476500" cy="324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3448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81000"/>
            <a:ext cx="7696200" cy="1200329"/>
          </a:xfrm>
          <a:prstGeom prst="rect">
            <a:avLst/>
          </a:prstGeom>
          <a:noFill/>
        </p:spPr>
        <p:txBody>
          <a:bodyPr wrap="square" rtlCol="0">
            <a:spAutoFit/>
          </a:bodyPr>
          <a:lstStyle/>
          <a:p>
            <a:pPr algn="ctr"/>
            <a:r>
              <a:rPr lang="en-US" sz="3600" b="1" i="1" dirty="0" smtClean="0">
                <a:solidFill>
                  <a:schemeClr val="bg2">
                    <a:lumMod val="60000"/>
                    <a:lumOff val="40000"/>
                  </a:schemeClr>
                </a:solidFill>
                <a:effectLst>
                  <a:outerShdw blurRad="38100" dist="38100" dir="2700000" algn="tl">
                    <a:srgbClr val="000000">
                      <a:alpha val="43137"/>
                    </a:srgbClr>
                  </a:outerShdw>
                </a:effectLst>
                <a:latin typeface="+mj-lt"/>
              </a:rPr>
              <a:t>Distinct </a:t>
            </a:r>
            <a:r>
              <a:rPr lang="en-US" sz="3600" b="1" i="1" dirty="0">
                <a:solidFill>
                  <a:schemeClr val="bg2">
                    <a:lumMod val="60000"/>
                    <a:lumOff val="40000"/>
                  </a:schemeClr>
                </a:solidFill>
                <a:effectLst>
                  <a:outerShdw blurRad="38100" dist="38100" dir="2700000" algn="tl">
                    <a:srgbClr val="000000">
                      <a:alpha val="43137"/>
                    </a:srgbClr>
                  </a:outerShdw>
                </a:effectLst>
                <a:latin typeface="+mj-lt"/>
              </a:rPr>
              <a:t>(i.e., separate from their parents, not identical to their </a:t>
            </a:r>
            <a:r>
              <a:rPr lang="en-US" sz="3600" b="1" i="1" dirty="0" smtClean="0">
                <a:solidFill>
                  <a:schemeClr val="bg2">
                    <a:lumMod val="60000"/>
                    <a:lumOff val="40000"/>
                  </a:schemeClr>
                </a:solidFill>
                <a:effectLst>
                  <a:outerShdw blurRad="38100" dist="38100" dir="2700000" algn="tl">
                    <a:srgbClr val="000000">
                      <a:alpha val="43137"/>
                    </a:srgbClr>
                  </a:outerShdw>
                </a:effectLst>
                <a:latin typeface="+mj-lt"/>
              </a:rPr>
              <a:t>parents). </a:t>
            </a:r>
            <a:endParaRPr lang="en-US" sz="3600" b="1" i="1" dirty="0">
              <a:solidFill>
                <a:schemeClr val="bg2">
                  <a:lumMod val="60000"/>
                  <a:lumOff val="40000"/>
                </a:schemeClr>
              </a:solidFill>
              <a:effectLst>
                <a:outerShdw blurRad="38100" dist="38100" dir="2700000" algn="tl">
                  <a:srgbClr val="000000">
                    <a:alpha val="43137"/>
                  </a:srgbClr>
                </a:outerShdw>
              </a:effectLst>
              <a:latin typeface="+mj-lt"/>
            </a:endParaRPr>
          </a:p>
        </p:txBody>
      </p:sp>
      <p:sp>
        <p:nvSpPr>
          <p:cNvPr id="2" name="TextBox 1"/>
          <p:cNvSpPr txBox="1"/>
          <p:nvPr/>
        </p:nvSpPr>
        <p:spPr>
          <a:xfrm>
            <a:off x="914400" y="1828800"/>
            <a:ext cx="7391400" cy="3970318"/>
          </a:xfrm>
          <a:prstGeom prst="rect">
            <a:avLst/>
          </a:prstGeom>
          <a:noFill/>
        </p:spPr>
        <p:txBody>
          <a:bodyPr wrap="square" rtlCol="0">
            <a:spAutoFit/>
          </a:bodyPr>
          <a:lstStyle/>
          <a:p>
            <a:pPr marL="285750" indent="-285750" algn="just">
              <a:buFont typeface="Arial" pitchFamily="34" charset="0"/>
              <a:buChar char="•"/>
            </a:pPr>
            <a:r>
              <a:rPr lang="en-US" b="1" i="1" dirty="0"/>
              <a:t>Unique genetic fingerprint </a:t>
            </a:r>
            <a:r>
              <a:rPr lang="en-US" dirty="0"/>
              <a:t>(The </a:t>
            </a:r>
            <a:r>
              <a:rPr lang="en-US" dirty="0" err="1"/>
              <a:t>unborn’s</a:t>
            </a:r>
            <a:r>
              <a:rPr lang="en-US" dirty="0"/>
              <a:t> DNA is its own unique </a:t>
            </a:r>
            <a:r>
              <a:rPr lang="en-US" dirty="0" smtClean="0"/>
              <a:t>identity): </a:t>
            </a:r>
            <a:r>
              <a:rPr lang="en-US" dirty="0"/>
              <a:t>An egg with 23 of the mother’s chromosomes unites with a sperm with 23 of the father’s chromosomes to create an individual living thing. The zygote is different from every other living cell because it has its own DNA fingerprint</a:t>
            </a:r>
            <a:r>
              <a:rPr lang="en-US" dirty="0" smtClean="0"/>
              <a:t>.</a:t>
            </a:r>
          </a:p>
          <a:p>
            <a:pPr algn="just"/>
            <a:endParaRPr lang="en-US" dirty="0" smtClean="0"/>
          </a:p>
          <a:p>
            <a:pPr marL="285750" lvl="0" indent="-285750" algn="just">
              <a:buFont typeface="Arial" pitchFamily="34" charset="0"/>
              <a:buChar char="•"/>
            </a:pPr>
            <a:r>
              <a:rPr lang="en-US" b="1" i="1" dirty="0"/>
              <a:t>Different blood </a:t>
            </a:r>
            <a:r>
              <a:rPr lang="en-US" b="1" i="1" dirty="0" smtClean="0"/>
              <a:t>type: </a:t>
            </a:r>
            <a:r>
              <a:rPr lang="en-US" dirty="0" smtClean="0"/>
              <a:t>It </a:t>
            </a:r>
            <a:r>
              <a:rPr lang="en-US" dirty="0"/>
              <a:t>is medically impossible for a single individual to have two completely different blood </a:t>
            </a:r>
            <a:r>
              <a:rPr lang="en-US" dirty="0" smtClean="0"/>
              <a:t>types.</a:t>
            </a:r>
          </a:p>
          <a:p>
            <a:pPr lvl="0" algn="just"/>
            <a:endParaRPr lang="en-US" dirty="0"/>
          </a:p>
          <a:p>
            <a:pPr marL="285750" lvl="0" indent="-285750" algn="just">
              <a:buFont typeface="Arial" pitchFamily="34" charset="0"/>
              <a:buChar char="•"/>
            </a:pPr>
            <a:r>
              <a:rPr lang="en-US" b="1" i="1" dirty="0" smtClean="0"/>
              <a:t>Different </a:t>
            </a:r>
            <a:r>
              <a:rPr lang="en-US" b="1" i="1" dirty="0"/>
              <a:t>gender: </a:t>
            </a:r>
            <a:r>
              <a:rPr lang="en-US" dirty="0"/>
              <a:t>If a woman is pregnant with a boy then it means that she also has a penis, two more eyes, legs, arms and etc. Even if the woman had a female, it means the pregnant woman has an extra vagina.</a:t>
            </a:r>
          </a:p>
          <a:p>
            <a:pPr marL="285750" indent="-285750">
              <a:buFont typeface="Arial" pitchFamily="34" charset="0"/>
              <a:buChar char="•"/>
            </a:pPr>
            <a:endParaRPr lang="en-US" dirty="0"/>
          </a:p>
        </p:txBody>
      </p:sp>
    </p:spTree>
    <p:extLst>
      <p:ext uri="{BB962C8B-B14F-4D97-AF65-F5344CB8AC3E}">
        <p14:creationId xmlns:p14="http://schemas.microsoft.com/office/powerpoint/2010/main" val="16330568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81000"/>
            <a:ext cx="7696200" cy="1200329"/>
          </a:xfrm>
          <a:prstGeom prst="rect">
            <a:avLst/>
          </a:prstGeom>
          <a:noFill/>
        </p:spPr>
        <p:txBody>
          <a:bodyPr wrap="square" rtlCol="0">
            <a:spAutoFit/>
          </a:bodyPr>
          <a:lstStyle/>
          <a:p>
            <a:pPr algn="ctr"/>
            <a:r>
              <a:rPr lang="en-US" sz="3600" b="1" i="1" dirty="0" smtClean="0">
                <a:solidFill>
                  <a:schemeClr val="bg2">
                    <a:lumMod val="60000"/>
                    <a:lumOff val="40000"/>
                  </a:schemeClr>
                </a:solidFill>
                <a:effectLst>
                  <a:outerShdw blurRad="38100" dist="38100" dir="2700000" algn="tl">
                    <a:srgbClr val="000000">
                      <a:alpha val="43137"/>
                    </a:srgbClr>
                  </a:outerShdw>
                </a:effectLst>
                <a:latin typeface="+mj-lt"/>
              </a:rPr>
              <a:t>Living </a:t>
            </a:r>
            <a:r>
              <a:rPr lang="en-US" sz="3600" b="1" i="1" dirty="0">
                <a:solidFill>
                  <a:schemeClr val="bg2">
                    <a:lumMod val="60000"/>
                    <a:lumOff val="40000"/>
                  </a:schemeClr>
                </a:solidFill>
                <a:effectLst>
                  <a:outerShdw blurRad="38100" dist="38100" dir="2700000" algn="tl">
                    <a:srgbClr val="000000">
                      <a:alpha val="43137"/>
                    </a:srgbClr>
                  </a:outerShdw>
                </a:effectLst>
                <a:latin typeface="+mj-lt"/>
              </a:rPr>
              <a:t>(i.e., dead things don’t grow and the embryo is </a:t>
            </a:r>
            <a:r>
              <a:rPr lang="en-US" sz="3600" b="1" i="1" dirty="0" smtClean="0">
                <a:solidFill>
                  <a:schemeClr val="bg2">
                    <a:lumMod val="60000"/>
                    <a:lumOff val="40000"/>
                  </a:schemeClr>
                </a:solidFill>
                <a:effectLst>
                  <a:outerShdw blurRad="38100" dist="38100" dir="2700000" algn="tl">
                    <a:srgbClr val="000000">
                      <a:alpha val="43137"/>
                    </a:srgbClr>
                  </a:outerShdw>
                </a:effectLst>
                <a:latin typeface="+mj-lt"/>
              </a:rPr>
              <a:t>growing).</a:t>
            </a:r>
            <a:endParaRPr lang="en-US" sz="3600" b="1" i="1" dirty="0">
              <a:solidFill>
                <a:schemeClr val="bg2">
                  <a:lumMod val="60000"/>
                  <a:lumOff val="40000"/>
                </a:schemeClr>
              </a:solidFill>
              <a:effectLst>
                <a:outerShdw blurRad="38100" dist="38100" dir="2700000" algn="tl">
                  <a:srgbClr val="000000">
                    <a:alpha val="43137"/>
                  </a:srgbClr>
                </a:outerShdw>
              </a:effectLst>
              <a:latin typeface="+mj-lt"/>
            </a:endParaRPr>
          </a:p>
        </p:txBody>
      </p:sp>
      <p:sp>
        <p:nvSpPr>
          <p:cNvPr id="2" name="TextBox 1"/>
          <p:cNvSpPr txBox="1"/>
          <p:nvPr/>
        </p:nvSpPr>
        <p:spPr>
          <a:xfrm>
            <a:off x="838200" y="1828800"/>
            <a:ext cx="7543800" cy="3416320"/>
          </a:xfrm>
          <a:prstGeom prst="rect">
            <a:avLst/>
          </a:prstGeom>
          <a:noFill/>
        </p:spPr>
        <p:txBody>
          <a:bodyPr wrap="square" rtlCol="0">
            <a:spAutoFit/>
          </a:bodyPr>
          <a:lstStyle/>
          <a:p>
            <a:pPr marL="285750" indent="-285750" algn="just">
              <a:buFont typeface="Arial" pitchFamily="34" charset="0"/>
              <a:buChar char="•"/>
            </a:pPr>
            <a:r>
              <a:rPr lang="en-US" dirty="0" smtClean="0"/>
              <a:t>Embryology teaches that individual human life begins at conception. This refutes the idea that no one knows when life begins. </a:t>
            </a:r>
          </a:p>
          <a:p>
            <a:pPr algn="just"/>
            <a:endParaRPr lang="en-US" dirty="0" smtClean="0"/>
          </a:p>
          <a:p>
            <a:pPr marL="285750" indent="-285750" algn="just">
              <a:buFont typeface="Arial" pitchFamily="34" charset="0"/>
              <a:buChar char="•"/>
            </a:pPr>
            <a:r>
              <a:rPr lang="en-US" dirty="0" smtClean="0"/>
              <a:t>There is no doubt that the zygote is biologically alive. It fulfills the four criteria needed to establish biological life: 1) Metabolism, 2)Growth, 3) Reaction to Stimuli, and 4) Reproduction.</a:t>
            </a:r>
          </a:p>
          <a:p>
            <a:pPr algn="just"/>
            <a:endParaRPr lang="en-US" dirty="0" smtClean="0"/>
          </a:p>
          <a:p>
            <a:pPr marL="285750" indent="-285750" algn="just">
              <a:buFont typeface="Arial" pitchFamily="34" charset="0"/>
              <a:buChar char="•"/>
            </a:pPr>
            <a:r>
              <a:rPr lang="en-US" dirty="0"/>
              <a:t>T</a:t>
            </a:r>
            <a:r>
              <a:rPr lang="en-US" dirty="0" smtClean="0"/>
              <a:t>he </a:t>
            </a:r>
            <a:r>
              <a:rPr lang="en-US" dirty="0"/>
              <a:t>only thing the unborn need to survive are adequate nutrition, a proper environment, and an absence of fatal threats. That’s all any of us need. There is no point in human development at which the developing entity goes from non-life to living.</a:t>
            </a:r>
          </a:p>
          <a:p>
            <a:pPr marL="285750" indent="-285750" algn="just">
              <a:buFont typeface="Arial" pitchFamily="34" charset="0"/>
              <a:buChar char="•"/>
            </a:pPr>
            <a:endParaRPr lang="en-US" dirty="0"/>
          </a:p>
        </p:txBody>
      </p:sp>
    </p:spTree>
    <p:extLst>
      <p:ext uri="{BB962C8B-B14F-4D97-AF65-F5344CB8AC3E}">
        <p14:creationId xmlns:p14="http://schemas.microsoft.com/office/powerpoint/2010/main" val="9350477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81000"/>
            <a:ext cx="7696200" cy="646331"/>
          </a:xfrm>
          <a:prstGeom prst="rect">
            <a:avLst/>
          </a:prstGeom>
          <a:noFill/>
        </p:spPr>
        <p:txBody>
          <a:bodyPr wrap="square" rtlCol="0">
            <a:spAutoFit/>
          </a:bodyPr>
          <a:lstStyle/>
          <a:p>
            <a:pPr algn="ctr"/>
            <a:r>
              <a:rPr lang="en-US" sz="3600" b="1" i="1" dirty="0" smtClean="0">
                <a:solidFill>
                  <a:schemeClr val="bg2">
                    <a:lumMod val="60000"/>
                    <a:lumOff val="40000"/>
                  </a:schemeClr>
                </a:solidFill>
                <a:effectLst>
                  <a:outerShdw blurRad="38100" dist="38100" dir="2700000" algn="tl">
                    <a:srgbClr val="000000">
                      <a:alpha val="43137"/>
                    </a:srgbClr>
                  </a:outerShdw>
                </a:effectLst>
                <a:latin typeface="+mj-lt"/>
              </a:rPr>
              <a:t>Whole Human Being</a:t>
            </a:r>
            <a:endParaRPr lang="en-US" sz="3600" b="1" i="1" dirty="0">
              <a:solidFill>
                <a:schemeClr val="bg2">
                  <a:lumMod val="60000"/>
                  <a:lumOff val="40000"/>
                </a:schemeClr>
              </a:solidFill>
              <a:effectLst>
                <a:outerShdw blurRad="38100" dist="38100" dir="2700000" algn="tl">
                  <a:srgbClr val="000000">
                    <a:alpha val="43137"/>
                  </a:srgbClr>
                </a:outerShdw>
              </a:effectLst>
              <a:latin typeface="+mj-lt"/>
            </a:endParaRPr>
          </a:p>
        </p:txBody>
      </p:sp>
      <p:sp>
        <p:nvSpPr>
          <p:cNvPr id="2" name="TextBox 1"/>
          <p:cNvSpPr txBox="1"/>
          <p:nvPr/>
        </p:nvSpPr>
        <p:spPr>
          <a:xfrm>
            <a:off x="762000" y="1143000"/>
            <a:ext cx="7543800" cy="5909310"/>
          </a:xfrm>
          <a:prstGeom prst="rect">
            <a:avLst/>
          </a:prstGeom>
          <a:noFill/>
        </p:spPr>
        <p:txBody>
          <a:bodyPr wrap="square" rtlCol="0">
            <a:spAutoFit/>
          </a:bodyPr>
          <a:lstStyle/>
          <a:p>
            <a:pPr marL="285750" lvl="0" indent="-285750" algn="just">
              <a:buFont typeface="Arial" pitchFamily="34" charset="0"/>
              <a:buChar char="•"/>
            </a:pPr>
            <a:r>
              <a:rPr lang="en-US" b="1" i="1" dirty="0"/>
              <a:t>The Law of Biogenesis: </a:t>
            </a:r>
            <a:r>
              <a:rPr lang="en-US" dirty="0"/>
              <a:t>Living things reproduce after their own kind (i.e., dogs produce dogs and humans produce humans). Because the unborn come from human parents, they too are a part of the human family and we ought not to harm them without justification. Elective abortion harms a member of the human family without justification, that’s why pro-lifers oppose it</a:t>
            </a:r>
            <a:r>
              <a:rPr lang="en-US" dirty="0" smtClean="0"/>
              <a:t>.</a:t>
            </a:r>
          </a:p>
          <a:p>
            <a:pPr lvl="0" algn="just"/>
            <a:endParaRPr lang="en-US" dirty="0" smtClean="0"/>
          </a:p>
          <a:p>
            <a:pPr marL="285750" indent="-285750" algn="just">
              <a:buFont typeface="Arial" pitchFamily="34" charset="0"/>
              <a:buChar char="•"/>
            </a:pPr>
            <a:r>
              <a:rPr lang="en-US" b="1" i="1" dirty="0" smtClean="0"/>
              <a:t>Genetically they are human: </a:t>
            </a:r>
            <a:r>
              <a:rPr lang="en-US" dirty="0"/>
              <a:t>The unborn may not seem to “look” human (at least in her earlier stages), but in fact she looks exactly like a human at that level of human development. Living things do not become something different as they grow and mature; rather, they develop the way that they do precisely because of the kind of being they already are</a:t>
            </a:r>
            <a:r>
              <a:rPr lang="en-US" dirty="0" smtClean="0"/>
              <a:t>.”</a:t>
            </a:r>
          </a:p>
          <a:p>
            <a:pPr algn="just"/>
            <a:endParaRPr lang="en-US" dirty="0" smtClean="0"/>
          </a:p>
          <a:p>
            <a:pPr marL="285750" lvl="0" indent="-285750" algn="just">
              <a:buFont typeface="Arial" pitchFamily="34" charset="0"/>
              <a:buChar char="•"/>
            </a:pPr>
            <a:r>
              <a:rPr lang="en-US" dirty="0" smtClean="0"/>
              <a:t>“Most </a:t>
            </a:r>
            <a:r>
              <a:rPr lang="en-US" dirty="0"/>
              <a:t>importantly, the embryo is a complete or whole human organism rather than part of another living entity. All of its cells together in tandem toward the growth of a single entity, the embryo.” (The Case for Life, Pg. 37-38).</a:t>
            </a:r>
          </a:p>
          <a:p>
            <a:pPr marL="285750" indent="-285750" algn="just">
              <a:buFont typeface="Arial" pitchFamily="34" charset="0"/>
              <a:buChar char="•"/>
            </a:pPr>
            <a:endParaRPr lang="en-US" dirty="0"/>
          </a:p>
          <a:p>
            <a:pPr marL="285750" lvl="0" indent="-285750" algn="just">
              <a:buFont typeface="Arial" pitchFamily="34" charset="0"/>
              <a:buChar char="•"/>
            </a:pPr>
            <a:endParaRPr lang="en-US" dirty="0"/>
          </a:p>
          <a:p>
            <a:pPr marL="285750" indent="-285750" algn="just">
              <a:buFont typeface="Arial" pitchFamily="34" charset="0"/>
              <a:buChar char="•"/>
            </a:pPr>
            <a:endParaRPr lang="en-US" dirty="0"/>
          </a:p>
        </p:txBody>
      </p:sp>
    </p:spTree>
    <p:extLst>
      <p:ext uri="{BB962C8B-B14F-4D97-AF65-F5344CB8AC3E}">
        <p14:creationId xmlns:p14="http://schemas.microsoft.com/office/powerpoint/2010/main" val="12295897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81000"/>
            <a:ext cx="7696200" cy="1077218"/>
          </a:xfrm>
          <a:prstGeom prst="rect">
            <a:avLst/>
          </a:prstGeom>
          <a:noFill/>
        </p:spPr>
        <p:txBody>
          <a:bodyPr wrap="square" rtlCol="0">
            <a:spAutoFit/>
          </a:bodyPr>
          <a:lstStyle/>
          <a:p>
            <a:r>
              <a:rPr lang="en-US" sz="3200" b="1" dirty="0" smtClean="0">
                <a:solidFill>
                  <a:schemeClr val="bg2">
                    <a:lumMod val="60000"/>
                    <a:lumOff val="40000"/>
                  </a:schemeClr>
                </a:solidFill>
                <a:effectLst>
                  <a:outerShdw blurRad="38100" dist="38100" dir="2700000" algn="tl">
                    <a:srgbClr val="000000">
                      <a:alpha val="43137"/>
                    </a:srgbClr>
                  </a:outerShdw>
                </a:effectLst>
                <a:latin typeface="+mj-lt"/>
              </a:rPr>
              <a:t>What Makes Humans Valuable (The Philosophical </a:t>
            </a:r>
            <a:r>
              <a:rPr lang="en-US" sz="3200" b="1" dirty="0">
                <a:solidFill>
                  <a:schemeClr val="bg2">
                    <a:lumMod val="60000"/>
                    <a:lumOff val="40000"/>
                  </a:schemeClr>
                </a:solidFill>
                <a:effectLst>
                  <a:outerShdw blurRad="38100" dist="38100" dir="2700000" algn="tl">
                    <a:srgbClr val="000000">
                      <a:alpha val="43137"/>
                    </a:srgbClr>
                  </a:outerShdw>
                </a:effectLst>
                <a:latin typeface="+mj-lt"/>
              </a:rPr>
              <a:t>Case)?</a:t>
            </a:r>
            <a:endParaRPr lang="en-US" sz="3200" dirty="0">
              <a:solidFill>
                <a:schemeClr val="bg2">
                  <a:lumMod val="60000"/>
                  <a:lumOff val="40000"/>
                </a:schemeClr>
              </a:solidFill>
              <a:effectLst>
                <a:outerShdw blurRad="38100" dist="38100" dir="2700000" algn="tl">
                  <a:srgbClr val="000000">
                    <a:alpha val="43137"/>
                  </a:srgbClr>
                </a:outerShdw>
              </a:effectLst>
              <a:latin typeface="+mj-lt"/>
            </a:endParaRPr>
          </a:p>
        </p:txBody>
      </p:sp>
      <p:sp>
        <p:nvSpPr>
          <p:cNvPr id="5" name="TextBox 4"/>
          <p:cNvSpPr txBox="1"/>
          <p:nvPr/>
        </p:nvSpPr>
        <p:spPr>
          <a:xfrm>
            <a:off x="905540" y="1587795"/>
            <a:ext cx="7247860" cy="2246769"/>
          </a:xfrm>
          <a:prstGeom prst="rect">
            <a:avLst/>
          </a:prstGeom>
          <a:noFill/>
        </p:spPr>
        <p:txBody>
          <a:bodyPr wrap="square" rtlCol="0">
            <a:spAutoFit/>
          </a:bodyPr>
          <a:lstStyle/>
          <a:p>
            <a:pPr algn="just"/>
            <a:r>
              <a:rPr lang="en-US" sz="2800" dirty="0" smtClean="0"/>
              <a:t>“Humans </a:t>
            </a:r>
            <a:r>
              <a:rPr lang="en-US" sz="2800" dirty="0"/>
              <a:t>have intrinsic </a:t>
            </a:r>
            <a:r>
              <a:rPr lang="en-US" sz="2800" dirty="0" smtClean="0"/>
              <a:t>value, </a:t>
            </a:r>
            <a:r>
              <a:rPr lang="en-US" sz="2800" dirty="0"/>
              <a:t>and are not valuable because of some function they can perform. If </a:t>
            </a:r>
            <a:r>
              <a:rPr lang="en-US" sz="2800" dirty="0" smtClean="0"/>
              <a:t>humans </a:t>
            </a:r>
            <a:r>
              <a:rPr lang="en-US" sz="2800" dirty="0"/>
              <a:t>are </a:t>
            </a:r>
            <a:r>
              <a:rPr lang="en-US" sz="2800" dirty="0" smtClean="0"/>
              <a:t>valuable </a:t>
            </a:r>
            <a:r>
              <a:rPr lang="en-US" sz="2800" dirty="0"/>
              <a:t>simply because of some function there will be difficulty </a:t>
            </a:r>
            <a:r>
              <a:rPr lang="en-US" sz="2800" dirty="0" smtClean="0"/>
              <a:t>justifying </a:t>
            </a:r>
            <a:r>
              <a:rPr lang="en-US" sz="2800" dirty="0"/>
              <a:t>the value for all humans</a:t>
            </a:r>
            <a:r>
              <a:rPr lang="en-US" sz="2800" dirty="0" smtClean="0"/>
              <a:t>.”</a:t>
            </a:r>
            <a:endParaRPr lang="en-US" sz="2800" dirty="0"/>
          </a:p>
        </p:txBody>
      </p:sp>
      <p:pic>
        <p:nvPicPr>
          <p:cNvPr id="2050" name="Picture 2" descr="http://patterico.com/images/8weeks.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4343400"/>
            <a:ext cx="2054225" cy="210763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nna\Pictures\_Jackson Jones\hospital photo shoot Celebrate Baby Our 360 Newborn\{2cb2d509-ede6-48cd-8ff9-406f1c4a0f77}_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2600" y="4343401"/>
            <a:ext cx="2714819" cy="2107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8640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81000"/>
            <a:ext cx="7696200" cy="707886"/>
          </a:xfrm>
          <a:prstGeom prst="rect">
            <a:avLst/>
          </a:prstGeom>
          <a:noFill/>
        </p:spPr>
        <p:txBody>
          <a:bodyPr wrap="square" rtlCol="0">
            <a:spAutoFit/>
          </a:bodyPr>
          <a:lstStyle/>
          <a:p>
            <a:pPr algn="ctr"/>
            <a:r>
              <a:rPr lang="en-US" sz="4000" b="1" dirty="0" smtClean="0">
                <a:solidFill>
                  <a:schemeClr val="bg2">
                    <a:lumMod val="60000"/>
                    <a:lumOff val="40000"/>
                  </a:schemeClr>
                </a:solidFill>
                <a:effectLst>
                  <a:outerShdw blurRad="38100" dist="38100" dir="2700000" algn="tl">
                    <a:srgbClr val="000000">
                      <a:alpha val="43137"/>
                    </a:srgbClr>
                  </a:outerShdw>
                </a:effectLst>
                <a:latin typeface="+mj-lt"/>
              </a:rPr>
              <a:t>Size</a:t>
            </a:r>
            <a:endParaRPr lang="en-US" sz="4000" dirty="0">
              <a:solidFill>
                <a:schemeClr val="bg2">
                  <a:lumMod val="60000"/>
                  <a:lumOff val="40000"/>
                </a:schemeClr>
              </a:solidFill>
              <a:effectLst>
                <a:outerShdw blurRad="38100" dist="38100" dir="2700000" algn="tl">
                  <a:srgbClr val="000000">
                    <a:alpha val="43137"/>
                  </a:srgbClr>
                </a:outerShdw>
              </a:effectLst>
              <a:latin typeface="+mj-lt"/>
            </a:endParaRPr>
          </a:p>
        </p:txBody>
      </p:sp>
      <p:pic>
        <p:nvPicPr>
          <p:cNvPr id="9218" name="Picture 2" descr="http://www.sledtest.org/wp-content/uploads/2013/03/size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6806" y="1219200"/>
            <a:ext cx="6694187" cy="4600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552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990600"/>
          </a:xfrm>
        </p:spPr>
        <p:txBody>
          <a:bodyPr>
            <a:normAutofit fontScale="90000"/>
          </a:bodyPr>
          <a:lstStyle/>
          <a:p>
            <a:r>
              <a:rPr lang="en-US" dirty="0" smtClean="0"/>
              <a:t>Is Abortion A Complex Issue?</a:t>
            </a:r>
            <a:endParaRPr lang="en-US" dirty="0"/>
          </a:p>
        </p:txBody>
      </p:sp>
      <p:pic>
        <p:nvPicPr>
          <p:cNvPr id="1026" name="Picture 2" descr="http://img.timeinc.net/time/daily/2009/0907/360_abortion_0707.jpg"/>
          <p:cNvPicPr>
            <a:picLocks noChangeAspect="1" noChangeArrowheads="1"/>
          </p:cNvPicPr>
          <p:nvPr/>
        </p:nvPicPr>
        <p:blipFill>
          <a:blip r:embed="rId3" cstate="print"/>
          <a:srcRect/>
          <a:stretch>
            <a:fillRect/>
          </a:stretch>
        </p:blipFill>
        <p:spPr bwMode="auto">
          <a:xfrm>
            <a:off x="416668" y="1447800"/>
            <a:ext cx="3545732" cy="2314576"/>
          </a:xfrm>
          <a:prstGeom prst="rect">
            <a:avLst/>
          </a:prstGeom>
          <a:noFill/>
        </p:spPr>
      </p:pic>
      <p:pic>
        <p:nvPicPr>
          <p:cNvPr id="1028" name="Picture 4" descr="http://pubwrap.com/wp-content/uploads/2013/02/Screen-shot-2013-02-07-at-10.32.21-PM.png"/>
          <p:cNvPicPr>
            <a:picLocks noChangeAspect="1" noChangeArrowheads="1"/>
          </p:cNvPicPr>
          <p:nvPr/>
        </p:nvPicPr>
        <p:blipFill>
          <a:blip r:embed="rId4" cstate="print"/>
          <a:srcRect/>
          <a:stretch>
            <a:fillRect/>
          </a:stretch>
        </p:blipFill>
        <p:spPr bwMode="auto">
          <a:xfrm>
            <a:off x="4648200" y="1295400"/>
            <a:ext cx="4114800" cy="2667000"/>
          </a:xfrm>
          <a:prstGeom prst="rect">
            <a:avLst/>
          </a:prstGeom>
          <a:noFill/>
        </p:spPr>
      </p:pic>
      <p:pic>
        <p:nvPicPr>
          <p:cNvPr id="1030" name="Picture 6" descr="https://encrypted-tbn0.gstatic.com/images?q=tbn:ANd9GcS4VtmtiKFZP7SMw_ZORTgIhacumFeO0k-tBNLivwWtsBI7yJWm4g"/>
          <p:cNvPicPr>
            <a:picLocks noChangeAspect="1" noChangeArrowheads="1"/>
          </p:cNvPicPr>
          <p:nvPr/>
        </p:nvPicPr>
        <p:blipFill>
          <a:blip r:embed="rId5" cstate="print"/>
          <a:srcRect/>
          <a:stretch>
            <a:fillRect/>
          </a:stretch>
        </p:blipFill>
        <p:spPr bwMode="auto">
          <a:xfrm>
            <a:off x="5029200" y="4267200"/>
            <a:ext cx="3505200" cy="2332553"/>
          </a:xfrm>
          <a:prstGeom prst="rect">
            <a:avLst/>
          </a:prstGeom>
          <a:noFill/>
        </p:spPr>
      </p:pic>
      <p:pic>
        <p:nvPicPr>
          <p:cNvPr id="1032" name="Picture 8" descr="http://a57.foxnews.com/global.fncstatic.com/static/managed/img/fn-latino/politics/640/0/Latino%20Abortion%20FNL.jpg"/>
          <p:cNvPicPr>
            <a:picLocks noChangeAspect="1" noChangeArrowheads="1"/>
          </p:cNvPicPr>
          <p:nvPr/>
        </p:nvPicPr>
        <p:blipFill>
          <a:blip r:embed="rId6" cstate="print"/>
          <a:srcRect/>
          <a:stretch>
            <a:fillRect/>
          </a:stretch>
        </p:blipFill>
        <p:spPr bwMode="auto">
          <a:xfrm>
            <a:off x="381000" y="4191000"/>
            <a:ext cx="4191000" cy="2350889"/>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81000"/>
            <a:ext cx="7696200" cy="707886"/>
          </a:xfrm>
          <a:prstGeom prst="rect">
            <a:avLst/>
          </a:prstGeom>
          <a:noFill/>
        </p:spPr>
        <p:txBody>
          <a:bodyPr wrap="square" rtlCol="0">
            <a:spAutoFit/>
          </a:bodyPr>
          <a:lstStyle/>
          <a:p>
            <a:pPr algn="ctr"/>
            <a:r>
              <a:rPr lang="en-US" sz="4000" b="1" dirty="0" smtClean="0">
                <a:solidFill>
                  <a:schemeClr val="bg2">
                    <a:lumMod val="60000"/>
                    <a:lumOff val="40000"/>
                  </a:schemeClr>
                </a:solidFill>
                <a:effectLst>
                  <a:outerShdw blurRad="38100" dist="38100" dir="2700000" algn="tl">
                    <a:srgbClr val="000000">
                      <a:alpha val="43137"/>
                    </a:srgbClr>
                  </a:outerShdw>
                </a:effectLst>
                <a:latin typeface="+mj-lt"/>
              </a:rPr>
              <a:t>Level of Development</a:t>
            </a:r>
            <a:endParaRPr lang="en-US" sz="4000" dirty="0">
              <a:solidFill>
                <a:schemeClr val="bg2">
                  <a:lumMod val="60000"/>
                  <a:lumOff val="40000"/>
                </a:schemeClr>
              </a:solidFill>
              <a:effectLst>
                <a:outerShdw blurRad="38100" dist="38100" dir="2700000" algn="tl">
                  <a:srgbClr val="000000">
                    <a:alpha val="43137"/>
                  </a:srgbClr>
                </a:outerShdw>
              </a:effectLst>
              <a:latin typeface="+mj-lt"/>
            </a:endParaRPr>
          </a:p>
        </p:txBody>
      </p:sp>
      <p:pic>
        <p:nvPicPr>
          <p:cNvPr id="8194" name="Picture 2" descr="http://www.sledtest.org/wp-content/uploads/2013/03/development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371600"/>
            <a:ext cx="6400800" cy="439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9426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81000"/>
            <a:ext cx="7696200" cy="707886"/>
          </a:xfrm>
          <a:prstGeom prst="rect">
            <a:avLst/>
          </a:prstGeom>
          <a:noFill/>
        </p:spPr>
        <p:txBody>
          <a:bodyPr wrap="square" rtlCol="0">
            <a:spAutoFit/>
          </a:bodyPr>
          <a:lstStyle/>
          <a:p>
            <a:pPr algn="ctr"/>
            <a:r>
              <a:rPr lang="en-US" sz="4000" b="1" dirty="0" smtClean="0">
                <a:solidFill>
                  <a:schemeClr val="bg2">
                    <a:lumMod val="60000"/>
                    <a:lumOff val="40000"/>
                  </a:schemeClr>
                </a:solidFill>
                <a:effectLst>
                  <a:outerShdw blurRad="38100" dist="38100" dir="2700000" algn="tl">
                    <a:srgbClr val="000000">
                      <a:alpha val="43137"/>
                    </a:srgbClr>
                  </a:outerShdw>
                </a:effectLst>
                <a:latin typeface="+mj-lt"/>
              </a:rPr>
              <a:t>Environment</a:t>
            </a:r>
            <a:endParaRPr lang="en-US" sz="4000" dirty="0">
              <a:solidFill>
                <a:schemeClr val="bg2">
                  <a:lumMod val="60000"/>
                  <a:lumOff val="40000"/>
                </a:schemeClr>
              </a:solidFill>
              <a:effectLst>
                <a:outerShdw blurRad="38100" dist="38100" dir="2700000" algn="tl">
                  <a:srgbClr val="000000">
                    <a:alpha val="43137"/>
                  </a:srgbClr>
                </a:outerShdw>
              </a:effectLst>
              <a:latin typeface="+mj-lt"/>
            </a:endParaRPr>
          </a:p>
        </p:txBody>
      </p:sp>
      <p:pic>
        <p:nvPicPr>
          <p:cNvPr id="6148" name="Picture 4" descr="http://www.sledtest.org/wp-content/uploads/2013/03/environment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8006" y="1371600"/>
            <a:ext cx="6491788" cy="4461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9766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81000"/>
            <a:ext cx="7696200" cy="707886"/>
          </a:xfrm>
          <a:prstGeom prst="rect">
            <a:avLst/>
          </a:prstGeom>
          <a:noFill/>
        </p:spPr>
        <p:txBody>
          <a:bodyPr wrap="square" rtlCol="0">
            <a:spAutoFit/>
          </a:bodyPr>
          <a:lstStyle/>
          <a:p>
            <a:pPr algn="ctr"/>
            <a:r>
              <a:rPr lang="en-US" sz="4000" b="1" dirty="0" smtClean="0">
                <a:solidFill>
                  <a:schemeClr val="bg2">
                    <a:lumMod val="60000"/>
                    <a:lumOff val="40000"/>
                  </a:schemeClr>
                </a:solidFill>
                <a:effectLst>
                  <a:outerShdw blurRad="38100" dist="38100" dir="2700000" algn="tl">
                    <a:srgbClr val="000000">
                      <a:alpha val="43137"/>
                    </a:srgbClr>
                  </a:outerShdw>
                </a:effectLst>
                <a:latin typeface="+mj-lt"/>
              </a:rPr>
              <a:t>Degree of Dependency</a:t>
            </a:r>
            <a:endParaRPr lang="en-US" sz="4000" dirty="0">
              <a:solidFill>
                <a:schemeClr val="bg2">
                  <a:lumMod val="60000"/>
                  <a:lumOff val="40000"/>
                </a:schemeClr>
              </a:solidFill>
              <a:effectLst>
                <a:outerShdw blurRad="38100" dist="38100" dir="2700000" algn="tl">
                  <a:srgbClr val="000000">
                    <a:alpha val="43137"/>
                  </a:srgbClr>
                </a:outerShdw>
              </a:effectLst>
              <a:latin typeface="+mj-lt"/>
            </a:endParaRPr>
          </a:p>
        </p:txBody>
      </p:sp>
      <p:pic>
        <p:nvPicPr>
          <p:cNvPr id="7170" name="Picture 2" descr="http://www.sledtest.org/wp-content/uploads/2013/03/dependency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9673" y="1676400"/>
            <a:ext cx="6288454" cy="424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428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81000"/>
            <a:ext cx="7696200" cy="707886"/>
          </a:xfrm>
          <a:prstGeom prst="rect">
            <a:avLst/>
          </a:prstGeom>
          <a:noFill/>
        </p:spPr>
        <p:txBody>
          <a:bodyPr wrap="square" rtlCol="0">
            <a:spAutoFit/>
          </a:bodyPr>
          <a:lstStyle/>
          <a:p>
            <a:pPr algn="ctr"/>
            <a:r>
              <a:rPr lang="en-US" sz="4000" b="1" dirty="0" smtClean="0">
                <a:solidFill>
                  <a:schemeClr val="bg2">
                    <a:lumMod val="60000"/>
                    <a:lumOff val="40000"/>
                  </a:schemeClr>
                </a:solidFill>
                <a:effectLst>
                  <a:outerShdw blurRad="38100" dist="38100" dir="2700000" algn="tl">
                    <a:srgbClr val="000000">
                      <a:alpha val="43137"/>
                    </a:srgbClr>
                  </a:outerShdw>
                </a:effectLst>
                <a:latin typeface="+mj-lt"/>
              </a:rPr>
              <a:t>S.L.E.D. Test</a:t>
            </a:r>
            <a:endParaRPr lang="en-US" sz="4000" dirty="0">
              <a:solidFill>
                <a:schemeClr val="bg2">
                  <a:lumMod val="60000"/>
                  <a:lumOff val="40000"/>
                </a:schemeClr>
              </a:solidFill>
              <a:effectLst>
                <a:outerShdw blurRad="38100" dist="38100" dir="2700000" algn="tl">
                  <a:srgbClr val="000000">
                    <a:alpha val="43137"/>
                  </a:srgbClr>
                </a:outerShdw>
              </a:effectLst>
              <a:latin typeface="+mj-lt"/>
            </a:endParaRPr>
          </a:p>
        </p:txBody>
      </p:sp>
      <p:sp>
        <p:nvSpPr>
          <p:cNvPr id="2" name="TextBox 1"/>
          <p:cNvSpPr txBox="1"/>
          <p:nvPr/>
        </p:nvSpPr>
        <p:spPr>
          <a:xfrm>
            <a:off x="838200" y="1219200"/>
            <a:ext cx="7543800" cy="4247317"/>
          </a:xfrm>
          <a:prstGeom prst="rect">
            <a:avLst/>
          </a:prstGeom>
          <a:noFill/>
        </p:spPr>
        <p:txBody>
          <a:bodyPr wrap="square" rtlCol="0">
            <a:spAutoFit/>
          </a:bodyPr>
          <a:lstStyle/>
          <a:p>
            <a:pPr marL="285750" indent="-285750" algn="just">
              <a:buFont typeface="Arial" pitchFamily="34" charset="0"/>
              <a:buChar char="•"/>
            </a:pPr>
            <a:r>
              <a:rPr lang="en-US" b="1" i="1" dirty="0" smtClean="0"/>
              <a:t>Size (or Physical Appearance):</a:t>
            </a:r>
            <a:r>
              <a:rPr lang="en-US" dirty="0" smtClean="0"/>
              <a:t> Some will argue that the unborn are tiny. But does size really matter? Men are generally larger than women, does this make men more valuable than women?</a:t>
            </a:r>
          </a:p>
          <a:p>
            <a:pPr algn="just"/>
            <a:endParaRPr lang="en-US" dirty="0" smtClean="0"/>
          </a:p>
          <a:p>
            <a:pPr marL="285750" indent="-285750" algn="just">
              <a:buFont typeface="Arial" pitchFamily="34" charset="0"/>
              <a:buChar char="•"/>
            </a:pPr>
            <a:r>
              <a:rPr lang="en-US" b="1" i="1" dirty="0" smtClean="0"/>
              <a:t>Level of Development: </a:t>
            </a:r>
            <a:r>
              <a:rPr lang="en-US" dirty="0"/>
              <a:t>The unborn doesn’t have the same abilities as real persons. Two year olds are less developed then 21 year olds, can we kill them? Peter Singer argues that we can </a:t>
            </a:r>
            <a:r>
              <a:rPr lang="en-US" dirty="0" smtClean="0"/>
              <a:t>kill babies </a:t>
            </a:r>
            <a:r>
              <a:rPr lang="en-US" dirty="0"/>
              <a:t>up to 21 days</a:t>
            </a:r>
            <a:r>
              <a:rPr lang="en-US" dirty="0" smtClean="0"/>
              <a:t>.</a:t>
            </a:r>
          </a:p>
          <a:p>
            <a:pPr algn="just"/>
            <a:endParaRPr lang="en-US" dirty="0" smtClean="0"/>
          </a:p>
          <a:p>
            <a:pPr marL="285750" lvl="0" indent="-285750" algn="just">
              <a:buFont typeface="Arial" pitchFamily="34" charset="0"/>
              <a:buChar char="•"/>
            </a:pPr>
            <a:r>
              <a:rPr lang="en-US" b="1" i="1" dirty="0" smtClean="0"/>
              <a:t>Environment:</a:t>
            </a:r>
            <a:r>
              <a:rPr lang="en-US" dirty="0" smtClean="0"/>
              <a:t> </a:t>
            </a:r>
            <a:r>
              <a:rPr lang="en-US" dirty="0"/>
              <a:t>The unborn isn’t located in the right place as real persons. This is implicit in abortion laws.</a:t>
            </a:r>
          </a:p>
          <a:p>
            <a:pPr marL="285750" indent="-285750" algn="just">
              <a:buFont typeface="Arial" pitchFamily="34" charset="0"/>
              <a:buChar char="•"/>
            </a:pPr>
            <a:endParaRPr lang="en-US" dirty="0" smtClean="0"/>
          </a:p>
          <a:p>
            <a:pPr marL="285750" lvl="0" indent="-285750" algn="just">
              <a:buFont typeface="Arial" pitchFamily="34" charset="0"/>
              <a:buChar char="•"/>
            </a:pPr>
            <a:r>
              <a:rPr lang="en-US" b="1" i="1" dirty="0" smtClean="0"/>
              <a:t>Degree of Dependency: </a:t>
            </a:r>
            <a:r>
              <a:rPr lang="en-US" dirty="0"/>
              <a:t>The unborn is too dependent on others (i.e., he’s not viable). Can we kill conjoin twins since they are dependent on each other?</a:t>
            </a:r>
          </a:p>
          <a:p>
            <a:pPr algn="just"/>
            <a:endParaRPr lang="en-US" dirty="0"/>
          </a:p>
        </p:txBody>
      </p:sp>
    </p:spTree>
    <p:extLst>
      <p:ext uri="{BB962C8B-B14F-4D97-AF65-F5344CB8AC3E}">
        <p14:creationId xmlns:p14="http://schemas.microsoft.com/office/powerpoint/2010/main" val="17912263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81000"/>
            <a:ext cx="7696200" cy="584775"/>
          </a:xfrm>
          <a:prstGeom prst="rect">
            <a:avLst/>
          </a:prstGeom>
          <a:noFill/>
        </p:spPr>
        <p:txBody>
          <a:bodyPr wrap="square" rtlCol="0">
            <a:spAutoFit/>
          </a:bodyPr>
          <a:lstStyle/>
          <a:p>
            <a:pPr algn="ctr"/>
            <a:r>
              <a:rPr lang="en-US" sz="3200" b="1" dirty="0" smtClean="0">
                <a:solidFill>
                  <a:schemeClr val="bg2">
                    <a:lumMod val="60000"/>
                    <a:lumOff val="40000"/>
                  </a:schemeClr>
                </a:solidFill>
                <a:effectLst>
                  <a:outerShdw blurRad="38100" dist="38100" dir="2700000" algn="tl">
                    <a:srgbClr val="000000">
                      <a:alpha val="43137"/>
                    </a:srgbClr>
                  </a:outerShdw>
                </a:effectLst>
                <a:latin typeface="+mj-lt"/>
              </a:rPr>
              <a:t>Five Bad Ways to Argue About Abortion</a:t>
            </a:r>
            <a:endParaRPr lang="en-US" sz="3200" dirty="0">
              <a:solidFill>
                <a:schemeClr val="bg2">
                  <a:lumMod val="60000"/>
                  <a:lumOff val="40000"/>
                </a:schemeClr>
              </a:solidFill>
              <a:effectLst>
                <a:outerShdw blurRad="38100" dist="38100" dir="2700000" algn="tl">
                  <a:srgbClr val="000000">
                    <a:alpha val="43137"/>
                  </a:srgbClr>
                </a:outerShdw>
              </a:effectLst>
              <a:latin typeface="+mj-lt"/>
            </a:endParaRPr>
          </a:p>
        </p:txBody>
      </p:sp>
      <p:sp>
        <p:nvSpPr>
          <p:cNvPr id="2" name="TextBox 1"/>
          <p:cNvSpPr txBox="1"/>
          <p:nvPr/>
        </p:nvSpPr>
        <p:spPr>
          <a:xfrm>
            <a:off x="838200" y="1219200"/>
            <a:ext cx="7543800" cy="2585323"/>
          </a:xfrm>
          <a:prstGeom prst="rect">
            <a:avLst/>
          </a:prstGeom>
          <a:noFill/>
        </p:spPr>
        <p:txBody>
          <a:bodyPr wrap="square" rtlCol="0">
            <a:spAutoFit/>
          </a:bodyPr>
          <a:lstStyle/>
          <a:p>
            <a:pPr algn="just"/>
            <a:r>
              <a:rPr lang="en-US" dirty="0" smtClean="0"/>
              <a:t>1. Confuse objective  claims with subjective claims.</a:t>
            </a:r>
          </a:p>
          <a:p>
            <a:pPr algn="just"/>
            <a:endParaRPr lang="en-US" dirty="0" smtClean="0"/>
          </a:p>
          <a:p>
            <a:pPr algn="just"/>
            <a:r>
              <a:rPr lang="en-US" dirty="0" smtClean="0"/>
              <a:t>2. Attack the person rather than refute the argument.</a:t>
            </a:r>
          </a:p>
          <a:p>
            <a:pPr algn="just"/>
            <a:endParaRPr lang="en-US" dirty="0" smtClean="0"/>
          </a:p>
          <a:p>
            <a:pPr algn="just"/>
            <a:r>
              <a:rPr lang="en-US" dirty="0" smtClean="0"/>
              <a:t>3. Assume what you are trying to prove.</a:t>
            </a:r>
          </a:p>
          <a:p>
            <a:pPr algn="just"/>
            <a:endParaRPr lang="en-US" dirty="0" smtClean="0"/>
          </a:p>
          <a:p>
            <a:pPr algn="just"/>
            <a:r>
              <a:rPr lang="en-US" dirty="0" smtClean="0"/>
              <a:t>4. Confuse human value with human function.</a:t>
            </a:r>
          </a:p>
          <a:p>
            <a:pPr algn="just"/>
            <a:endParaRPr lang="en-US" dirty="0" smtClean="0"/>
          </a:p>
          <a:p>
            <a:pPr algn="just"/>
            <a:r>
              <a:rPr lang="en-US" dirty="0" smtClean="0"/>
              <a:t>5. Disguise your true position by appealing to the hard cases.</a:t>
            </a:r>
            <a:endParaRPr lang="en-US" dirty="0"/>
          </a:p>
        </p:txBody>
      </p:sp>
    </p:spTree>
    <p:extLst>
      <p:ext uri="{BB962C8B-B14F-4D97-AF65-F5344CB8AC3E}">
        <p14:creationId xmlns:p14="http://schemas.microsoft.com/office/powerpoint/2010/main" val="19363153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encrypted-tbn1.gstatic.com/images?q=tbn:ANd9GcTIFN5fC3m-zRW24EJAA1WQfs2JdqNrgrMA51Ndmj__4Q89jgc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6118" y="1524000"/>
            <a:ext cx="3939363" cy="27037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95400" y="4495800"/>
            <a:ext cx="6400800" cy="1754326"/>
          </a:xfrm>
          <a:prstGeom prst="rect">
            <a:avLst/>
          </a:prstGeom>
          <a:noFill/>
        </p:spPr>
        <p:txBody>
          <a:bodyPr wrap="square" rtlCol="0">
            <a:spAutoFit/>
          </a:bodyPr>
          <a:lstStyle/>
          <a:p>
            <a:pPr lvl="0" algn="just"/>
            <a:r>
              <a:rPr lang="en-US" dirty="0"/>
              <a:t>“The measure of how much we care about this issue will not be found in the piety of our rhetoric, but in how much we are willing to sacrifice personally to stop the </a:t>
            </a:r>
            <a:r>
              <a:rPr lang="en-US" dirty="0" smtClean="0"/>
              <a:t>killing” </a:t>
            </a:r>
          </a:p>
          <a:p>
            <a:pPr lvl="0" algn="just"/>
            <a:r>
              <a:rPr lang="en-US" dirty="0"/>
              <a:t> </a:t>
            </a:r>
            <a:r>
              <a:rPr lang="en-US" dirty="0" smtClean="0"/>
              <a:t>                  </a:t>
            </a:r>
          </a:p>
          <a:p>
            <a:pPr lvl="0"/>
            <a:r>
              <a:rPr lang="en-US" dirty="0"/>
              <a:t> </a:t>
            </a:r>
            <a:r>
              <a:rPr lang="en-US" dirty="0" smtClean="0"/>
              <a:t>                                        -</a:t>
            </a:r>
            <a:r>
              <a:rPr lang="en-US" i="1" dirty="0" smtClean="0"/>
              <a:t>Gregg </a:t>
            </a:r>
            <a:r>
              <a:rPr lang="en-US" i="1" dirty="0"/>
              <a:t>Cunningham, Pro-Life </a:t>
            </a:r>
            <a:r>
              <a:rPr lang="en-US" i="1" dirty="0" smtClean="0"/>
              <a:t>Apologist</a:t>
            </a:r>
            <a:endParaRPr lang="en-US" i="1" dirty="0"/>
          </a:p>
          <a:p>
            <a:endParaRPr lang="en-US" dirty="0"/>
          </a:p>
        </p:txBody>
      </p:sp>
    </p:spTree>
    <p:extLst>
      <p:ext uri="{BB962C8B-B14F-4D97-AF65-F5344CB8AC3E}">
        <p14:creationId xmlns:p14="http://schemas.microsoft.com/office/powerpoint/2010/main" val="2999621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457200"/>
            <a:ext cx="8229600" cy="707886"/>
          </a:xfrm>
          <a:prstGeom prst="rect">
            <a:avLst/>
          </a:prstGeom>
          <a:noFill/>
        </p:spPr>
        <p:txBody>
          <a:bodyPr wrap="square" rtlCol="0">
            <a:spAutoFit/>
          </a:bodyPr>
          <a:lstStyle/>
          <a:p>
            <a:pPr algn="ctr"/>
            <a:r>
              <a:rPr lang="en-US" sz="4000" b="1" dirty="0" smtClean="0">
                <a:solidFill>
                  <a:schemeClr val="bg2">
                    <a:lumMod val="60000"/>
                    <a:lumOff val="40000"/>
                  </a:schemeClr>
                </a:solidFill>
                <a:effectLst>
                  <a:outerShdw blurRad="38100" dist="38100" dir="2700000" algn="tl">
                    <a:srgbClr val="000000">
                      <a:alpha val="43137"/>
                    </a:srgbClr>
                  </a:outerShdw>
                </a:effectLst>
                <a:latin typeface="+mj-lt"/>
              </a:rPr>
              <a:t>The Key Issue: What Is the Unborn?</a:t>
            </a:r>
            <a:endParaRPr lang="en-US" sz="4000" b="1" dirty="0">
              <a:solidFill>
                <a:schemeClr val="bg2">
                  <a:lumMod val="60000"/>
                  <a:lumOff val="40000"/>
                </a:schemeClr>
              </a:solidFill>
              <a:effectLst>
                <a:outerShdw blurRad="38100" dist="38100" dir="2700000" algn="tl">
                  <a:srgbClr val="000000">
                    <a:alpha val="43137"/>
                  </a:srgbClr>
                </a:outerShdw>
              </a:effectLst>
              <a:latin typeface="+mj-lt"/>
            </a:endParaRPr>
          </a:p>
        </p:txBody>
      </p:sp>
      <p:pic>
        <p:nvPicPr>
          <p:cNvPr id="17410" name="Picture 2" descr="http://areopagusforum.files.wordpress.com/2011/11/can-i-kill-this.jpg"/>
          <p:cNvPicPr>
            <a:picLocks noChangeAspect="1" noChangeArrowheads="1"/>
          </p:cNvPicPr>
          <p:nvPr/>
        </p:nvPicPr>
        <p:blipFill>
          <a:blip r:embed="rId3" cstate="print"/>
          <a:srcRect/>
          <a:stretch>
            <a:fillRect/>
          </a:stretch>
        </p:blipFill>
        <p:spPr bwMode="auto">
          <a:xfrm>
            <a:off x="2667000" y="1219200"/>
            <a:ext cx="3495675" cy="4457700"/>
          </a:xfrm>
          <a:prstGeom prst="rect">
            <a:avLst/>
          </a:prstGeom>
          <a:noFill/>
        </p:spPr>
      </p:pic>
      <p:sp>
        <p:nvSpPr>
          <p:cNvPr id="9" name="TextBox 8"/>
          <p:cNvSpPr txBox="1"/>
          <p:nvPr/>
        </p:nvSpPr>
        <p:spPr>
          <a:xfrm>
            <a:off x="838200" y="6096000"/>
            <a:ext cx="7543800" cy="523220"/>
          </a:xfrm>
          <a:prstGeom prst="rect">
            <a:avLst/>
          </a:prstGeom>
          <a:noFill/>
        </p:spPr>
        <p:txBody>
          <a:bodyPr wrap="square" rtlCol="0">
            <a:spAutoFit/>
          </a:bodyPr>
          <a:lstStyle/>
          <a:p>
            <a:pPr algn="ctr"/>
            <a:r>
              <a:rPr lang="en-US" sz="2800" dirty="0" smtClean="0">
                <a:solidFill>
                  <a:schemeClr val="accent1">
                    <a:lumMod val="75000"/>
                  </a:schemeClr>
                </a:solidFill>
                <a:latin typeface="+mj-lt"/>
              </a:rPr>
              <a:t>This question trumps all other considerations</a:t>
            </a:r>
            <a:endParaRPr lang="en-US" sz="2800" dirty="0">
              <a:solidFill>
                <a:schemeClr val="accent1">
                  <a:lumMod val="75000"/>
                </a:schemeClr>
              </a:solidFill>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457200"/>
            <a:ext cx="8229600" cy="707886"/>
          </a:xfrm>
          <a:prstGeom prst="rect">
            <a:avLst/>
          </a:prstGeom>
          <a:noFill/>
        </p:spPr>
        <p:txBody>
          <a:bodyPr wrap="square" rtlCol="0">
            <a:spAutoFit/>
          </a:bodyPr>
          <a:lstStyle/>
          <a:p>
            <a:pPr algn="ctr"/>
            <a:r>
              <a:rPr lang="en-US" sz="4000" b="1" dirty="0" smtClean="0">
                <a:solidFill>
                  <a:schemeClr val="bg2">
                    <a:lumMod val="60000"/>
                    <a:lumOff val="40000"/>
                  </a:schemeClr>
                </a:solidFill>
                <a:effectLst>
                  <a:outerShdw blurRad="38100" dist="38100" dir="2700000" algn="tl">
                    <a:srgbClr val="000000">
                      <a:alpha val="43137"/>
                    </a:srgbClr>
                  </a:outerShdw>
                </a:effectLst>
                <a:latin typeface="+mj-lt"/>
              </a:rPr>
              <a:t>The Key Issue: What Is the Unborn?</a:t>
            </a:r>
            <a:endParaRPr lang="en-US" sz="4000" b="1" dirty="0">
              <a:solidFill>
                <a:schemeClr val="bg2">
                  <a:lumMod val="60000"/>
                  <a:lumOff val="40000"/>
                </a:schemeClr>
              </a:solidFill>
              <a:effectLst>
                <a:outerShdw blurRad="38100" dist="38100" dir="2700000" algn="tl">
                  <a:srgbClr val="000000">
                    <a:alpha val="43137"/>
                  </a:srgbClr>
                </a:outerShdw>
              </a:effectLst>
              <a:latin typeface="+mj-lt"/>
            </a:endParaRPr>
          </a:p>
        </p:txBody>
      </p:sp>
      <p:sp>
        <p:nvSpPr>
          <p:cNvPr id="5" name="TextBox 4"/>
          <p:cNvSpPr txBox="1"/>
          <p:nvPr/>
        </p:nvSpPr>
        <p:spPr>
          <a:xfrm>
            <a:off x="914400" y="1676400"/>
            <a:ext cx="7162800" cy="4401205"/>
          </a:xfrm>
          <a:prstGeom prst="rect">
            <a:avLst/>
          </a:prstGeom>
          <a:noFill/>
        </p:spPr>
        <p:txBody>
          <a:bodyPr wrap="square" rtlCol="0">
            <a:spAutoFit/>
          </a:bodyPr>
          <a:lstStyle/>
          <a:p>
            <a:pPr algn="just">
              <a:buFont typeface="Arial" pitchFamily="34" charset="0"/>
              <a:buChar char="•"/>
            </a:pPr>
            <a:r>
              <a:rPr lang="en-US" sz="2800" dirty="0" smtClean="0">
                <a:latin typeface="+mj-lt"/>
              </a:rPr>
              <a:t>People will say that women ought to have a right to privacy.</a:t>
            </a:r>
          </a:p>
          <a:p>
            <a:pPr algn="just"/>
            <a:endParaRPr lang="en-US" sz="2800" dirty="0" smtClean="0">
              <a:latin typeface="+mj-lt"/>
            </a:endParaRPr>
          </a:p>
          <a:p>
            <a:pPr algn="just">
              <a:buFont typeface="Arial" pitchFamily="34" charset="0"/>
              <a:buChar char="•"/>
            </a:pPr>
            <a:r>
              <a:rPr lang="en-US" sz="2800" dirty="0">
                <a:latin typeface="+mj-lt"/>
              </a:rPr>
              <a:t> </a:t>
            </a:r>
            <a:r>
              <a:rPr lang="en-US" sz="2800" dirty="0" smtClean="0">
                <a:latin typeface="+mj-lt"/>
              </a:rPr>
              <a:t>People will say, “Would you force a poor woman to bring another child into this world!”</a:t>
            </a:r>
          </a:p>
          <a:p>
            <a:pPr algn="just"/>
            <a:endParaRPr lang="en-US" sz="2800" dirty="0" smtClean="0">
              <a:latin typeface="+mj-lt"/>
            </a:endParaRPr>
          </a:p>
          <a:p>
            <a:pPr algn="just">
              <a:buFont typeface="Arial" pitchFamily="34" charset="0"/>
              <a:buChar char="•"/>
            </a:pPr>
            <a:r>
              <a:rPr lang="en-US" sz="2800" dirty="0" smtClean="0">
                <a:latin typeface="+mj-lt"/>
              </a:rPr>
              <a:t>People will say, “You mean to tell me that you would  force women into the back alleys to have illegal abortions because you want to protect a bunch of embryos!”</a:t>
            </a:r>
            <a:endParaRPr lang="en-US" sz="2800" dirty="0">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457200"/>
            <a:ext cx="8229600" cy="707886"/>
          </a:xfrm>
          <a:prstGeom prst="rect">
            <a:avLst/>
          </a:prstGeom>
          <a:noFill/>
        </p:spPr>
        <p:txBody>
          <a:bodyPr wrap="square" rtlCol="0">
            <a:spAutoFit/>
          </a:bodyPr>
          <a:lstStyle/>
          <a:p>
            <a:pPr algn="ctr"/>
            <a:r>
              <a:rPr lang="en-US" sz="4000" b="1" dirty="0" smtClean="0">
                <a:solidFill>
                  <a:schemeClr val="bg2">
                    <a:lumMod val="60000"/>
                    <a:lumOff val="40000"/>
                  </a:schemeClr>
                </a:solidFill>
                <a:effectLst>
                  <a:outerShdw blurRad="38100" dist="38100" dir="2700000" algn="tl">
                    <a:srgbClr val="000000">
                      <a:alpha val="43137"/>
                    </a:srgbClr>
                  </a:outerShdw>
                </a:effectLst>
                <a:latin typeface="+mj-lt"/>
              </a:rPr>
              <a:t>The Key Issue: What Is the Unborn?</a:t>
            </a:r>
            <a:endParaRPr lang="en-US" sz="4000" b="1" dirty="0">
              <a:solidFill>
                <a:schemeClr val="bg2">
                  <a:lumMod val="60000"/>
                  <a:lumOff val="40000"/>
                </a:schemeClr>
              </a:solidFill>
              <a:effectLst>
                <a:outerShdw blurRad="38100" dist="38100" dir="2700000" algn="tl">
                  <a:srgbClr val="000000">
                    <a:alpha val="43137"/>
                  </a:srgbClr>
                </a:outerShdw>
              </a:effectLst>
              <a:latin typeface="+mj-lt"/>
            </a:endParaRPr>
          </a:p>
        </p:txBody>
      </p:sp>
      <p:sp>
        <p:nvSpPr>
          <p:cNvPr id="2" name="TextBox 1"/>
          <p:cNvSpPr txBox="1"/>
          <p:nvPr/>
        </p:nvSpPr>
        <p:spPr>
          <a:xfrm>
            <a:off x="838200" y="1676400"/>
            <a:ext cx="7315200" cy="2246769"/>
          </a:xfrm>
          <a:prstGeom prst="rect">
            <a:avLst/>
          </a:prstGeom>
          <a:noFill/>
        </p:spPr>
        <p:txBody>
          <a:bodyPr wrap="square" rtlCol="0">
            <a:spAutoFit/>
          </a:bodyPr>
          <a:lstStyle/>
          <a:p>
            <a:pPr algn="just"/>
            <a:r>
              <a:rPr lang="en-US" sz="2800" dirty="0" smtClean="0">
                <a:latin typeface="+mj-lt"/>
              </a:rPr>
              <a:t>“If </a:t>
            </a:r>
            <a:r>
              <a:rPr lang="en-US" sz="2800" dirty="0">
                <a:latin typeface="+mj-lt"/>
              </a:rPr>
              <a:t>the unborn is </a:t>
            </a:r>
            <a:r>
              <a:rPr lang="en-US" sz="2800" i="1" dirty="0">
                <a:latin typeface="+mj-lt"/>
              </a:rPr>
              <a:t>not</a:t>
            </a:r>
            <a:r>
              <a:rPr lang="en-US" sz="2800" dirty="0">
                <a:latin typeface="+mj-lt"/>
              </a:rPr>
              <a:t> a human being, then no justification for abortion is necessary. However, if the unborn </a:t>
            </a:r>
            <a:r>
              <a:rPr lang="en-US" sz="2800" i="1" dirty="0">
                <a:latin typeface="+mj-lt"/>
              </a:rPr>
              <a:t>is</a:t>
            </a:r>
            <a:r>
              <a:rPr lang="en-US" sz="2800" dirty="0">
                <a:latin typeface="+mj-lt"/>
              </a:rPr>
              <a:t> a human being, then no justification for abortion is adequate</a:t>
            </a:r>
            <a:r>
              <a:rPr lang="en-US" sz="2800" dirty="0" smtClean="0">
                <a:latin typeface="+mj-lt"/>
              </a:rPr>
              <a:t>.”</a:t>
            </a:r>
            <a:r>
              <a:rPr lang="en-US" sz="2800" b="1" dirty="0" smtClean="0">
                <a:latin typeface="+mj-lt"/>
              </a:rPr>
              <a:t> </a:t>
            </a:r>
          </a:p>
          <a:p>
            <a:r>
              <a:rPr lang="en-US" sz="2800" b="1" i="1" dirty="0">
                <a:latin typeface="+mj-lt"/>
              </a:rPr>
              <a:t> </a:t>
            </a:r>
            <a:r>
              <a:rPr lang="en-US" sz="2800" b="1" i="1" dirty="0" smtClean="0">
                <a:latin typeface="+mj-lt"/>
              </a:rPr>
              <a:t>                                 </a:t>
            </a:r>
            <a:r>
              <a:rPr lang="en-US" sz="2400" i="1" dirty="0" smtClean="0">
                <a:latin typeface="+mj-lt"/>
              </a:rPr>
              <a:t>-Gregory </a:t>
            </a:r>
            <a:r>
              <a:rPr lang="en-US" sz="2400" i="1" dirty="0" err="1" smtClean="0">
                <a:latin typeface="+mj-lt"/>
              </a:rPr>
              <a:t>Koukl</a:t>
            </a:r>
            <a:r>
              <a:rPr lang="en-US" sz="2400" i="1" dirty="0" smtClean="0">
                <a:latin typeface="+mj-lt"/>
              </a:rPr>
              <a:t>, Pro-Life Apologist</a:t>
            </a:r>
            <a:endParaRPr lang="en-US" sz="2400" i="1" dirty="0">
              <a:latin typeface="+mj-lt"/>
            </a:endParaRPr>
          </a:p>
        </p:txBody>
      </p:sp>
    </p:spTree>
    <p:extLst>
      <p:ext uri="{BB962C8B-B14F-4D97-AF65-F5344CB8AC3E}">
        <p14:creationId xmlns:p14="http://schemas.microsoft.com/office/powerpoint/2010/main" val="2541149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457200"/>
            <a:ext cx="8229600" cy="707886"/>
          </a:xfrm>
          <a:prstGeom prst="rect">
            <a:avLst/>
          </a:prstGeom>
          <a:noFill/>
        </p:spPr>
        <p:txBody>
          <a:bodyPr wrap="square" rtlCol="0">
            <a:spAutoFit/>
          </a:bodyPr>
          <a:lstStyle/>
          <a:p>
            <a:pPr algn="ctr"/>
            <a:r>
              <a:rPr lang="en-US" sz="4000" b="1" dirty="0" smtClean="0">
                <a:solidFill>
                  <a:schemeClr val="bg2">
                    <a:lumMod val="60000"/>
                    <a:lumOff val="40000"/>
                  </a:schemeClr>
                </a:solidFill>
                <a:effectLst>
                  <a:outerShdw blurRad="38100" dist="38100" dir="2700000" algn="tl">
                    <a:srgbClr val="000000">
                      <a:alpha val="43137"/>
                    </a:srgbClr>
                  </a:outerShdw>
                </a:effectLst>
                <a:latin typeface="+mj-lt"/>
              </a:rPr>
              <a:t>One Point of Observation</a:t>
            </a:r>
            <a:endParaRPr lang="en-US" sz="4000" b="1" dirty="0">
              <a:solidFill>
                <a:schemeClr val="bg2">
                  <a:lumMod val="60000"/>
                  <a:lumOff val="40000"/>
                </a:schemeClr>
              </a:solidFill>
              <a:effectLst>
                <a:outerShdw blurRad="38100" dist="38100" dir="2700000" algn="tl">
                  <a:srgbClr val="000000">
                    <a:alpha val="43137"/>
                  </a:srgbClr>
                </a:outerShdw>
              </a:effectLst>
              <a:latin typeface="+mj-lt"/>
            </a:endParaRPr>
          </a:p>
        </p:txBody>
      </p:sp>
      <p:sp>
        <p:nvSpPr>
          <p:cNvPr id="5" name="TextBox 4"/>
          <p:cNvSpPr txBox="1"/>
          <p:nvPr/>
        </p:nvSpPr>
        <p:spPr>
          <a:xfrm>
            <a:off x="914400" y="1676400"/>
            <a:ext cx="7162800" cy="954107"/>
          </a:xfrm>
          <a:prstGeom prst="rect">
            <a:avLst/>
          </a:prstGeom>
          <a:noFill/>
        </p:spPr>
        <p:txBody>
          <a:bodyPr wrap="square" rtlCol="0">
            <a:spAutoFit/>
          </a:bodyPr>
          <a:lstStyle/>
          <a:p>
            <a:pPr algn="just"/>
            <a:r>
              <a:rPr lang="en-US" sz="2800" dirty="0" smtClean="0">
                <a:latin typeface="+mj-lt"/>
              </a:rPr>
              <a:t>“I don’t know if the unborn are human and I think that abortion should be legal anyway.”</a:t>
            </a:r>
            <a:endParaRPr lang="en-US" sz="2800" dirty="0">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457200"/>
            <a:ext cx="8229600" cy="707886"/>
          </a:xfrm>
          <a:prstGeom prst="rect">
            <a:avLst/>
          </a:prstGeom>
          <a:noFill/>
        </p:spPr>
        <p:txBody>
          <a:bodyPr wrap="square" rtlCol="0">
            <a:spAutoFit/>
          </a:bodyPr>
          <a:lstStyle/>
          <a:p>
            <a:pPr algn="ctr"/>
            <a:r>
              <a:rPr lang="en-US" sz="4000" b="1" dirty="0" smtClean="0">
                <a:solidFill>
                  <a:schemeClr val="bg2">
                    <a:lumMod val="60000"/>
                    <a:lumOff val="40000"/>
                  </a:schemeClr>
                </a:solidFill>
                <a:effectLst>
                  <a:outerShdw blurRad="38100" dist="38100" dir="2700000" algn="tl">
                    <a:srgbClr val="000000">
                      <a:alpha val="43137"/>
                    </a:srgbClr>
                  </a:outerShdw>
                </a:effectLst>
                <a:latin typeface="+mj-lt"/>
              </a:rPr>
              <a:t>One Point of Observation (Cont.)</a:t>
            </a:r>
            <a:endParaRPr lang="en-US" sz="4000" b="1" dirty="0">
              <a:solidFill>
                <a:schemeClr val="bg2">
                  <a:lumMod val="60000"/>
                  <a:lumOff val="40000"/>
                </a:schemeClr>
              </a:solidFill>
              <a:effectLst>
                <a:outerShdw blurRad="38100" dist="38100" dir="2700000" algn="tl">
                  <a:srgbClr val="000000">
                    <a:alpha val="43137"/>
                  </a:srgbClr>
                </a:outerShdw>
              </a:effectLst>
              <a:latin typeface="+mj-lt"/>
            </a:endParaRPr>
          </a:p>
        </p:txBody>
      </p:sp>
      <p:pic>
        <p:nvPicPr>
          <p:cNvPr id="2050" name="Picture 2" descr="http://www2.pictures.zimbio.com/gi/Earthquake+Damaged+Building+Blown+Up+Controlled+B-g3Wj8XZYEl.jpg"/>
          <p:cNvPicPr>
            <a:picLocks noChangeAspect="1" noChangeArrowheads="1"/>
          </p:cNvPicPr>
          <p:nvPr/>
        </p:nvPicPr>
        <p:blipFill>
          <a:blip r:embed="rId3" cstate="print"/>
          <a:srcRect/>
          <a:stretch>
            <a:fillRect/>
          </a:stretch>
        </p:blipFill>
        <p:spPr bwMode="auto">
          <a:xfrm>
            <a:off x="1752600" y="1981200"/>
            <a:ext cx="5657850" cy="377190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457200"/>
            <a:ext cx="8229600" cy="707886"/>
          </a:xfrm>
          <a:prstGeom prst="rect">
            <a:avLst/>
          </a:prstGeom>
          <a:noFill/>
        </p:spPr>
        <p:txBody>
          <a:bodyPr wrap="square" rtlCol="0">
            <a:spAutoFit/>
          </a:bodyPr>
          <a:lstStyle/>
          <a:p>
            <a:pPr algn="ctr"/>
            <a:r>
              <a:rPr lang="en-US" sz="4000" b="1" dirty="0" smtClean="0">
                <a:solidFill>
                  <a:schemeClr val="bg2">
                    <a:lumMod val="60000"/>
                    <a:lumOff val="40000"/>
                  </a:schemeClr>
                </a:solidFill>
                <a:effectLst>
                  <a:outerShdw blurRad="38100" dist="38100" dir="2700000" algn="tl">
                    <a:srgbClr val="000000">
                      <a:alpha val="43137"/>
                    </a:srgbClr>
                  </a:outerShdw>
                </a:effectLst>
                <a:latin typeface="+mj-lt"/>
              </a:rPr>
              <a:t>One Point of Observation (Cont.)</a:t>
            </a:r>
            <a:endParaRPr lang="en-US" sz="4000" b="1" dirty="0">
              <a:solidFill>
                <a:schemeClr val="bg2">
                  <a:lumMod val="60000"/>
                  <a:lumOff val="40000"/>
                </a:schemeClr>
              </a:solidFill>
              <a:effectLst>
                <a:outerShdw blurRad="38100" dist="38100" dir="2700000" algn="tl">
                  <a:srgbClr val="000000">
                    <a:alpha val="43137"/>
                  </a:srgbClr>
                </a:outerShdw>
              </a:effectLst>
              <a:latin typeface="+mj-lt"/>
            </a:endParaRPr>
          </a:p>
        </p:txBody>
      </p:sp>
      <p:sp>
        <p:nvSpPr>
          <p:cNvPr id="2" name="TextBox 1"/>
          <p:cNvSpPr txBox="1"/>
          <p:nvPr/>
        </p:nvSpPr>
        <p:spPr>
          <a:xfrm>
            <a:off x="1066800" y="1600200"/>
            <a:ext cx="7010400" cy="1384995"/>
          </a:xfrm>
          <a:prstGeom prst="rect">
            <a:avLst/>
          </a:prstGeom>
          <a:noFill/>
        </p:spPr>
        <p:txBody>
          <a:bodyPr wrap="square" rtlCol="0">
            <a:spAutoFit/>
          </a:bodyPr>
          <a:lstStyle/>
          <a:p>
            <a:r>
              <a:rPr lang="en-US" sz="2800" dirty="0" smtClean="0"/>
              <a:t>“I’m </a:t>
            </a:r>
            <a:r>
              <a:rPr lang="en-US" sz="2800" dirty="0"/>
              <a:t>pro-life and am against </a:t>
            </a:r>
            <a:r>
              <a:rPr lang="en-US" sz="2800" dirty="0" smtClean="0"/>
              <a:t>abortion but I am glad it’s legal because I would never force my belief on others.”</a:t>
            </a:r>
            <a:endParaRPr lang="en-US" sz="2800" dirty="0"/>
          </a:p>
        </p:txBody>
      </p:sp>
    </p:spTree>
    <p:extLst>
      <p:ext uri="{BB962C8B-B14F-4D97-AF65-F5344CB8AC3E}">
        <p14:creationId xmlns:p14="http://schemas.microsoft.com/office/powerpoint/2010/main" val="474350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1914" y="533400"/>
            <a:ext cx="4914900" cy="6093976"/>
          </a:xfrm>
          <a:prstGeom prst="rect">
            <a:avLst/>
          </a:prstGeom>
        </p:spPr>
        <p:txBody>
          <a:bodyPr wrap="square">
            <a:spAutoFit/>
          </a:bodyPr>
          <a:lstStyle/>
          <a:p>
            <a:pPr algn="just"/>
            <a:r>
              <a:rPr lang="en-US" sz="2200" dirty="0">
                <a:latin typeface="+mj-lt"/>
              </a:rPr>
              <a:t>"The pro-choice movement often treats with contempt the pro-lifers' practice of holding up to our faces their disturbing graphics....[But] how can we charge that it is vile and repulsive for pro-lifers to brandish vile and repulsive images if the images are real? To insist that the truth is in poor taste is the very height of </a:t>
            </a:r>
            <a:r>
              <a:rPr lang="en-US" sz="2200" dirty="0" smtClean="0">
                <a:latin typeface="+mj-lt"/>
              </a:rPr>
              <a:t>hypocrisy. </a:t>
            </a:r>
            <a:r>
              <a:rPr lang="en-US" sz="2200" dirty="0">
                <a:latin typeface="+mj-lt"/>
              </a:rPr>
              <a:t> Besides, if these images are often the facts of the matter, and if we then claim that it is offensive for pro-choice women to be confronted with them, then we are making the judgment that women are too inherently weak to face a truth about which they have to make a grave decision. This view is unworthy of feminism</a:t>
            </a:r>
            <a:r>
              <a:rPr lang="en-US" sz="2200" dirty="0" smtClean="0">
                <a:latin typeface="+mj-lt"/>
              </a:rPr>
              <a:t>.” -</a:t>
            </a:r>
            <a:r>
              <a:rPr lang="en-US" sz="1600" i="1" dirty="0" smtClean="0">
                <a:latin typeface="+mj-lt"/>
              </a:rPr>
              <a:t>Naomi </a:t>
            </a:r>
            <a:r>
              <a:rPr lang="en-US" sz="1600" i="1" dirty="0">
                <a:latin typeface="+mj-lt"/>
              </a:rPr>
              <a:t>Wolf, "Our Bodies, Our Souls," New Republic, 16 October 1996</a:t>
            </a:r>
          </a:p>
        </p:txBody>
      </p:sp>
      <p:pic>
        <p:nvPicPr>
          <p:cNvPr id="1026" name="Picture 2" descr="http://resources1.news.com.au/images/2010/02/06/1225827/369833-naomi-wol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31" y="735500"/>
            <a:ext cx="3239183" cy="2429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1413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524</TotalTime>
  <Words>1257</Words>
  <Application>Microsoft Office PowerPoint</Application>
  <PresentationFormat>On-screen Show (4:3)</PresentationFormat>
  <Paragraphs>104</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Flow</vt:lpstr>
      <vt:lpstr>The Moral Question of Abortion</vt:lpstr>
      <vt:lpstr>Is Abortion A Complex Issue?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Moral Question of Abortion</dc:title>
  <dc:creator>Kedron Jones</dc:creator>
  <cp:lastModifiedBy>Anna</cp:lastModifiedBy>
  <cp:revision>55</cp:revision>
  <dcterms:created xsi:type="dcterms:W3CDTF">2013-05-19T23:40:19Z</dcterms:created>
  <dcterms:modified xsi:type="dcterms:W3CDTF">2013-06-19T02:02:32Z</dcterms:modified>
</cp:coreProperties>
</file>