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B7C79-E37D-4634-A6DD-B85F7007D0FE}" type="datetimeFigureOut">
              <a:rPr lang="en-US" smtClean="0"/>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9768B-BBA3-476F-A38B-EFE1240AD10B}" type="slidenum">
              <a:rPr lang="en-US" smtClean="0"/>
              <a:t>‹#›</a:t>
            </a:fld>
            <a:endParaRPr lang="en-US"/>
          </a:p>
        </p:txBody>
      </p:sp>
    </p:spTree>
    <p:extLst>
      <p:ext uri="{BB962C8B-B14F-4D97-AF65-F5344CB8AC3E}">
        <p14:creationId xmlns:p14="http://schemas.microsoft.com/office/powerpoint/2010/main" val="1823805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1</a:t>
            </a:fld>
            <a:endParaRPr lang="en-US"/>
          </a:p>
        </p:txBody>
      </p:sp>
    </p:spTree>
    <p:extLst>
      <p:ext uri="{BB962C8B-B14F-4D97-AF65-F5344CB8AC3E}">
        <p14:creationId xmlns:p14="http://schemas.microsoft.com/office/powerpoint/2010/main" val="3079147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2</a:t>
            </a:fld>
            <a:endParaRPr lang="en-US"/>
          </a:p>
        </p:txBody>
      </p:sp>
    </p:spTree>
    <p:extLst>
      <p:ext uri="{BB962C8B-B14F-4D97-AF65-F5344CB8AC3E}">
        <p14:creationId xmlns:p14="http://schemas.microsoft.com/office/powerpoint/2010/main" val="365716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3</a:t>
            </a:fld>
            <a:endParaRPr lang="en-US"/>
          </a:p>
        </p:txBody>
      </p:sp>
    </p:spTree>
    <p:extLst>
      <p:ext uri="{BB962C8B-B14F-4D97-AF65-F5344CB8AC3E}">
        <p14:creationId xmlns:p14="http://schemas.microsoft.com/office/powerpoint/2010/main" val="291994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4</a:t>
            </a:fld>
            <a:endParaRPr lang="en-US"/>
          </a:p>
        </p:txBody>
      </p:sp>
    </p:spTree>
    <p:extLst>
      <p:ext uri="{BB962C8B-B14F-4D97-AF65-F5344CB8AC3E}">
        <p14:creationId xmlns:p14="http://schemas.microsoft.com/office/powerpoint/2010/main" val="387697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5</a:t>
            </a:fld>
            <a:endParaRPr lang="en-US"/>
          </a:p>
        </p:txBody>
      </p:sp>
    </p:spTree>
    <p:extLst>
      <p:ext uri="{BB962C8B-B14F-4D97-AF65-F5344CB8AC3E}">
        <p14:creationId xmlns:p14="http://schemas.microsoft.com/office/powerpoint/2010/main" val="1688819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6</a:t>
            </a:fld>
            <a:endParaRPr lang="en-US"/>
          </a:p>
        </p:txBody>
      </p:sp>
    </p:spTree>
    <p:extLst>
      <p:ext uri="{BB962C8B-B14F-4D97-AF65-F5344CB8AC3E}">
        <p14:creationId xmlns:p14="http://schemas.microsoft.com/office/powerpoint/2010/main" val="2671300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9768B-BBA3-476F-A38B-EFE1240AD10B}" type="slidenum">
              <a:rPr lang="en-US" smtClean="0"/>
              <a:t>7</a:t>
            </a:fld>
            <a:endParaRPr lang="en-US"/>
          </a:p>
        </p:txBody>
      </p:sp>
    </p:spTree>
    <p:extLst>
      <p:ext uri="{BB962C8B-B14F-4D97-AF65-F5344CB8AC3E}">
        <p14:creationId xmlns:p14="http://schemas.microsoft.com/office/powerpoint/2010/main" val="171581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03B888E-4C6B-443B-9EFA-A89A3CD321B6}" type="datetimeFigureOut">
              <a:rPr lang="en-US" smtClean="0"/>
              <a:t>5/8/2013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B582B21-EF4E-4B04-9A6F-13D8F39F362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88E-4C6B-443B-9EFA-A89A3CD321B6}"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88E-4C6B-443B-9EFA-A89A3CD321B6}"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B888E-4C6B-443B-9EFA-A89A3CD321B6}"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B888E-4C6B-443B-9EFA-A89A3CD321B6}"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3B888E-4C6B-443B-9EFA-A89A3CD321B6}"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2B21-EF4E-4B04-9A6F-13D8F39F362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3B888E-4C6B-443B-9EFA-A89A3CD321B6}"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B888E-4C6B-443B-9EFA-A89A3CD321B6}"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B888E-4C6B-443B-9EFA-A89A3CD321B6}"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3B888E-4C6B-443B-9EFA-A89A3CD321B6}" type="datetimeFigureOut">
              <a:rPr lang="en-US" smtClean="0"/>
              <a:t>5/8/2013</a:t>
            </a:fld>
            <a:endParaRPr lang="en-US"/>
          </a:p>
        </p:txBody>
      </p:sp>
      <p:sp>
        <p:nvSpPr>
          <p:cNvPr id="7" name="Slide Number Placeholder 6"/>
          <p:cNvSpPr>
            <a:spLocks noGrp="1"/>
          </p:cNvSpPr>
          <p:nvPr>
            <p:ph type="sldNum" sz="quarter" idx="12"/>
          </p:nvPr>
        </p:nvSpPr>
        <p:spPr/>
        <p:txBody>
          <a:bodyPr/>
          <a:lstStyle/>
          <a:p>
            <a:fld id="{FB582B21-EF4E-4B04-9A6F-13D8F39F362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B888E-4C6B-443B-9EFA-A89A3CD321B6}" type="datetimeFigureOut">
              <a:rPr lang="en-US" smtClean="0"/>
              <a:t>5/8/2013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B582B21-EF4E-4B04-9A6F-13D8F39F36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03B888E-4C6B-443B-9EFA-A89A3CD321B6}" type="datetimeFigureOut">
              <a:rPr lang="en-US" smtClean="0"/>
              <a:t>5/8/2013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B582B21-EF4E-4B04-9A6F-13D8F39F36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1" y="2708476"/>
            <a:ext cx="3322320" cy="1330124"/>
          </a:xfrm>
        </p:spPr>
        <p:txBody>
          <a:bodyPr/>
          <a:lstStyle/>
          <a:p>
            <a:pPr algn="ctr"/>
            <a:r>
              <a:rPr lang="en-US" b="1" dirty="0" smtClean="0"/>
              <a:t>We Proclaim Him</a:t>
            </a:r>
            <a:endParaRPr lang="en-US" b="1" dirty="0"/>
          </a:p>
        </p:txBody>
      </p:sp>
      <p:sp>
        <p:nvSpPr>
          <p:cNvPr id="3" name="Subtitle 2"/>
          <p:cNvSpPr>
            <a:spLocks noGrp="1"/>
          </p:cNvSpPr>
          <p:nvPr>
            <p:ph type="subTitle" idx="1"/>
          </p:nvPr>
        </p:nvSpPr>
        <p:spPr/>
        <p:txBody>
          <a:bodyPr>
            <a:normAutofit/>
          </a:bodyPr>
          <a:lstStyle/>
          <a:p>
            <a:pPr algn="ctr"/>
            <a:r>
              <a:rPr lang="en-US" sz="2800" b="1" dirty="0" err="1" smtClean="0"/>
              <a:t>Discipling</a:t>
            </a:r>
            <a:r>
              <a:rPr lang="en-US" sz="2800" b="1" dirty="0" smtClean="0"/>
              <a:t> One Another</a:t>
            </a:r>
            <a:endParaRPr lang="en-US" sz="2800" b="1" dirty="0"/>
          </a:p>
        </p:txBody>
      </p:sp>
    </p:spTree>
    <p:extLst>
      <p:ext uri="{BB962C8B-B14F-4D97-AF65-F5344CB8AC3E}">
        <p14:creationId xmlns:p14="http://schemas.microsoft.com/office/powerpoint/2010/main" val="5965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53834" cy="685800"/>
          </a:xfrm>
        </p:spPr>
        <p:txBody>
          <a:bodyPr>
            <a:normAutofit/>
          </a:bodyPr>
          <a:lstStyle/>
          <a:p>
            <a:pPr algn="ctr"/>
            <a:r>
              <a:rPr lang="en-US" sz="3200" b="1" dirty="0" smtClean="0"/>
              <a:t>First, some vocabulary</a:t>
            </a:r>
            <a:endParaRPr lang="en-US" sz="3200" b="1" dirty="0"/>
          </a:p>
        </p:txBody>
      </p:sp>
      <p:sp>
        <p:nvSpPr>
          <p:cNvPr id="3" name="Content Placeholder 2"/>
          <p:cNvSpPr>
            <a:spLocks noGrp="1"/>
          </p:cNvSpPr>
          <p:nvPr>
            <p:ph idx="1"/>
          </p:nvPr>
        </p:nvSpPr>
        <p:spPr>
          <a:xfrm>
            <a:off x="609600" y="1600200"/>
            <a:ext cx="8001000" cy="4800600"/>
          </a:xfrm>
        </p:spPr>
        <p:txBody>
          <a:bodyPr>
            <a:normAutofit/>
          </a:bodyPr>
          <a:lstStyle/>
          <a:p>
            <a:pPr marL="68580" indent="0">
              <a:buNone/>
            </a:pPr>
            <a:r>
              <a:rPr lang="en-US" b="1" dirty="0" smtClean="0"/>
              <a:t>Disciple:  A person who has committed to following and becoming like Jesus Christ. (Mark </a:t>
            </a:r>
            <a:r>
              <a:rPr lang="en-US" b="1" dirty="0"/>
              <a:t>1:14-20, Luke 9:23-29, Luke 9:57-62, Luke </a:t>
            </a:r>
            <a:r>
              <a:rPr lang="en-US" b="1" dirty="0" smtClean="0"/>
              <a:t>14:25-33).</a:t>
            </a:r>
          </a:p>
          <a:p>
            <a:pPr marL="68580" indent="0">
              <a:buNone/>
            </a:pPr>
            <a:endParaRPr lang="en-US" sz="1100" b="1" dirty="0"/>
          </a:p>
          <a:p>
            <a:pPr marL="68580" indent="0">
              <a:buNone/>
            </a:pPr>
            <a:r>
              <a:rPr lang="en-US" b="1" dirty="0" smtClean="0"/>
              <a:t>Discipleship: The life-long process of becoming like Jesus.  Matthew 28:18-20 Phil 2:12-13.</a:t>
            </a:r>
          </a:p>
          <a:p>
            <a:pPr marL="68580" indent="0">
              <a:buNone/>
            </a:pPr>
            <a:endParaRPr lang="en-US" sz="1000" b="1" dirty="0" smtClean="0"/>
          </a:p>
          <a:p>
            <a:pPr marL="68580" indent="0">
              <a:buNone/>
            </a:pPr>
            <a:r>
              <a:rPr lang="en-US" b="1" dirty="0" err="1" smtClean="0"/>
              <a:t>Discipling</a:t>
            </a:r>
            <a:r>
              <a:rPr lang="en-US" b="1" dirty="0" smtClean="0"/>
              <a:t>: Applying the one another passages in our relationships with one another to help all to become like Christ. (our topic tonight) John 13:34-35</a:t>
            </a:r>
          </a:p>
          <a:p>
            <a:pPr marL="68580" indent="0">
              <a:buNone/>
            </a:pPr>
            <a:endParaRPr lang="en-US" sz="1000" b="1" dirty="0"/>
          </a:p>
          <a:p>
            <a:pPr marL="68580" indent="0">
              <a:buNone/>
            </a:pPr>
            <a:r>
              <a:rPr lang="en-US" b="1" dirty="0" err="1" smtClean="0"/>
              <a:t>Discipler</a:t>
            </a:r>
            <a:r>
              <a:rPr lang="en-US" b="1" dirty="0" smtClean="0"/>
              <a:t>: A person who is responsible for the spiritual growth of another Christian.</a:t>
            </a:r>
            <a:endParaRPr lang="en-US" b="1" dirty="0"/>
          </a:p>
        </p:txBody>
      </p:sp>
    </p:spTree>
    <p:extLst>
      <p:ext uri="{BB962C8B-B14F-4D97-AF65-F5344CB8AC3E}">
        <p14:creationId xmlns:p14="http://schemas.microsoft.com/office/powerpoint/2010/main" val="157611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3505200" cy="533400"/>
          </a:xfrm>
        </p:spPr>
        <p:txBody>
          <a:bodyPr>
            <a:normAutofit fontScale="90000"/>
          </a:bodyPr>
          <a:lstStyle/>
          <a:p>
            <a:pPr algn="ctr"/>
            <a:r>
              <a:rPr lang="en-US" sz="3200" b="1" dirty="0" err="1" smtClean="0"/>
              <a:t>Discipler</a:t>
            </a:r>
            <a:r>
              <a:rPr lang="en-US" sz="3200" b="1" dirty="0" smtClean="0"/>
              <a:t>?</a:t>
            </a:r>
            <a:endParaRPr lang="en-US" sz="3200" b="1" dirty="0"/>
          </a:p>
        </p:txBody>
      </p:sp>
      <p:sp>
        <p:nvSpPr>
          <p:cNvPr id="3" name="Content Placeholder 2"/>
          <p:cNvSpPr>
            <a:spLocks noGrp="1"/>
          </p:cNvSpPr>
          <p:nvPr>
            <p:ph idx="1"/>
          </p:nvPr>
        </p:nvSpPr>
        <p:spPr>
          <a:xfrm>
            <a:off x="685800" y="1066800"/>
            <a:ext cx="7848600" cy="5334000"/>
          </a:xfrm>
        </p:spPr>
        <p:txBody>
          <a:bodyPr>
            <a:normAutofit fontScale="85000" lnSpcReduction="10000"/>
          </a:bodyPr>
          <a:lstStyle/>
          <a:p>
            <a:pPr marL="68580" indent="0">
              <a:buNone/>
            </a:pPr>
            <a:r>
              <a:rPr lang="en-US" b="1" dirty="0"/>
              <a:t>1 </a:t>
            </a:r>
            <a:r>
              <a:rPr lang="en-US" b="1" dirty="0" err="1"/>
              <a:t>Thess</a:t>
            </a:r>
            <a:r>
              <a:rPr lang="en-US" b="1" dirty="0"/>
              <a:t> 5:12-13  </a:t>
            </a:r>
            <a:r>
              <a:rPr lang="en-US" b="1" dirty="0" smtClean="0"/>
              <a:t>…those </a:t>
            </a:r>
            <a:r>
              <a:rPr lang="en-US" b="1" dirty="0"/>
              <a:t>who work hard among you, who are </a:t>
            </a:r>
            <a:r>
              <a:rPr lang="en-US" b="1" dirty="0" smtClean="0"/>
              <a:t>over </a:t>
            </a:r>
            <a:r>
              <a:rPr lang="en-US" b="1" dirty="0"/>
              <a:t>you in the Lord and who admonish you.  </a:t>
            </a:r>
          </a:p>
          <a:p>
            <a:pPr marL="68580" indent="0">
              <a:buNone/>
            </a:pPr>
            <a:endParaRPr lang="en-US" sz="900" b="1" dirty="0"/>
          </a:p>
          <a:p>
            <a:pPr marL="68580" indent="0">
              <a:buNone/>
            </a:pPr>
            <a:r>
              <a:rPr lang="en-US" b="1" dirty="0"/>
              <a:t>Titus 2:15  Encourage and rebuke with all authority.  </a:t>
            </a:r>
          </a:p>
          <a:p>
            <a:pPr marL="68580" indent="0">
              <a:buNone/>
            </a:pPr>
            <a:endParaRPr lang="en-US" sz="900" b="1" dirty="0"/>
          </a:p>
          <a:p>
            <a:pPr marL="68580" indent="0">
              <a:buNone/>
            </a:pPr>
            <a:r>
              <a:rPr lang="en-US" b="1" dirty="0" smtClean="0"/>
              <a:t>1 </a:t>
            </a:r>
            <a:r>
              <a:rPr lang="en-US" b="1" dirty="0" err="1"/>
              <a:t>Cor</a:t>
            </a:r>
            <a:r>
              <a:rPr lang="en-US" b="1" dirty="0"/>
              <a:t> 11:1  Follow my example as I follow the example of Christ</a:t>
            </a:r>
            <a:r>
              <a:rPr lang="en-US" b="1" dirty="0" smtClean="0"/>
              <a:t>.</a:t>
            </a:r>
            <a:r>
              <a:rPr lang="en-US" b="1" dirty="0"/>
              <a:t> </a:t>
            </a:r>
            <a:endParaRPr lang="en-US" b="1" dirty="0" smtClean="0"/>
          </a:p>
          <a:p>
            <a:pPr marL="68580" indent="0">
              <a:buNone/>
            </a:pPr>
            <a:endParaRPr lang="en-US" sz="900" b="1" dirty="0"/>
          </a:p>
          <a:p>
            <a:pPr marL="68580" indent="0">
              <a:buNone/>
            </a:pPr>
            <a:r>
              <a:rPr lang="en-US" b="1" dirty="0"/>
              <a:t>Hebrews 13:7  Remember your leaders, who spoke the word of God to you.  Consider the outcome of their way of life and imitate their faith</a:t>
            </a:r>
            <a:r>
              <a:rPr lang="en-US" b="1" dirty="0" smtClean="0"/>
              <a:t>.</a:t>
            </a:r>
          </a:p>
          <a:p>
            <a:pPr marL="68580" indent="0">
              <a:buNone/>
            </a:pPr>
            <a:endParaRPr lang="en-US" sz="900" b="1" dirty="0"/>
          </a:p>
          <a:p>
            <a:pPr marL="68580" indent="0">
              <a:buNone/>
            </a:pPr>
            <a:r>
              <a:rPr lang="en-US" b="1" dirty="0" smtClean="0"/>
              <a:t>Hebrews </a:t>
            </a:r>
            <a:r>
              <a:rPr lang="en-US" b="1" dirty="0"/>
              <a:t>13:17  Obey your leaders and submit to their authority.  </a:t>
            </a:r>
            <a:endParaRPr lang="en-US" b="1" dirty="0" smtClean="0"/>
          </a:p>
          <a:p>
            <a:pPr marL="68580" indent="0">
              <a:buNone/>
            </a:pPr>
            <a:endParaRPr lang="en-US" sz="900" b="1" dirty="0" smtClean="0"/>
          </a:p>
          <a:p>
            <a:pPr marL="68580" indent="0">
              <a:buNone/>
            </a:pPr>
            <a:r>
              <a:rPr lang="en-US" b="1" dirty="0" smtClean="0"/>
              <a:t>1 </a:t>
            </a:r>
            <a:r>
              <a:rPr lang="en-US" b="1" dirty="0"/>
              <a:t>Corinthians 16:15-16  Submit yourselves to such as these</a:t>
            </a:r>
            <a:r>
              <a:rPr lang="en-US" b="1" dirty="0" smtClean="0"/>
              <a:t>…</a:t>
            </a:r>
            <a:r>
              <a:rPr lang="en-US" b="1" dirty="0"/>
              <a:t> </a:t>
            </a:r>
            <a:endParaRPr lang="en-US" b="1" dirty="0" smtClean="0"/>
          </a:p>
          <a:p>
            <a:pPr marL="68580" indent="0">
              <a:buNone/>
            </a:pPr>
            <a:endParaRPr lang="en-US" sz="900" b="1" dirty="0" smtClean="0"/>
          </a:p>
          <a:p>
            <a:pPr marL="68580" indent="0">
              <a:buNone/>
            </a:pPr>
            <a:r>
              <a:rPr lang="en-US" b="1" dirty="0" smtClean="0"/>
              <a:t>Colossians </a:t>
            </a:r>
            <a:r>
              <a:rPr lang="en-US" b="1" dirty="0"/>
              <a:t>1:28-29  I teach and admonish everyone…to present everyone mature in Christ</a:t>
            </a:r>
            <a:r>
              <a:rPr lang="en-US" b="1" dirty="0" smtClean="0"/>
              <a:t>.</a:t>
            </a:r>
          </a:p>
          <a:p>
            <a:pPr marL="68580" indent="0">
              <a:buNone/>
            </a:pPr>
            <a:endParaRPr lang="en-US" sz="900" b="1" dirty="0"/>
          </a:p>
          <a:p>
            <a:pPr marL="68580" indent="0">
              <a:buNone/>
            </a:pPr>
            <a:r>
              <a:rPr lang="en-US" b="1" dirty="0" smtClean="0"/>
              <a:t>Biblically, these passages seem to apply to the leaders.</a:t>
            </a:r>
            <a:endParaRPr lang="en-US" b="1" dirty="0"/>
          </a:p>
          <a:p>
            <a:pPr marL="68580" indent="0">
              <a:buNone/>
            </a:pPr>
            <a:endParaRPr lang="en-US" b="1" dirty="0"/>
          </a:p>
        </p:txBody>
      </p:sp>
    </p:spTree>
    <p:extLst>
      <p:ext uri="{BB962C8B-B14F-4D97-AF65-F5344CB8AC3E}">
        <p14:creationId xmlns:p14="http://schemas.microsoft.com/office/powerpoint/2010/main" val="220508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162800" cy="685800"/>
          </a:xfrm>
        </p:spPr>
        <p:txBody>
          <a:bodyPr>
            <a:normAutofit/>
          </a:bodyPr>
          <a:lstStyle/>
          <a:p>
            <a:pPr algn="ctr"/>
            <a:r>
              <a:rPr lang="en-US" sz="3200" b="1" dirty="0" err="1" smtClean="0"/>
              <a:t>Discipling</a:t>
            </a:r>
            <a:r>
              <a:rPr lang="en-US" sz="3200" b="1" dirty="0" smtClean="0"/>
              <a:t> </a:t>
            </a:r>
            <a:endParaRPr lang="en-US" sz="3200" b="1" dirty="0"/>
          </a:p>
        </p:txBody>
      </p:sp>
      <p:sp>
        <p:nvSpPr>
          <p:cNvPr id="3" name="Content Placeholder 2"/>
          <p:cNvSpPr>
            <a:spLocks noGrp="1"/>
          </p:cNvSpPr>
          <p:nvPr>
            <p:ph idx="1"/>
          </p:nvPr>
        </p:nvSpPr>
        <p:spPr>
          <a:xfrm>
            <a:off x="990600" y="1828800"/>
            <a:ext cx="7239000" cy="4114800"/>
          </a:xfrm>
        </p:spPr>
        <p:txBody>
          <a:bodyPr>
            <a:noAutofit/>
          </a:bodyPr>
          <a:lstStyle/>
          <a:p>
            <a:pPr marL="0" marR="0" indent="0">
              <a:spcBef>
                <a:spcPts val="0"/>
              </a:spcBef>
              <a:spcAft>
                <a:spcPts val="0"/>
              </a:spcAft>
              <a:buNone/>
            </a:pPr>
            <a:r>
              <a:rPr lang="en-US" b="1" dirty="0">
                <a:latin typeface="Times New Roman"/>
                <a:ea typeface="MS Mincho"/>
              </a:rPr>
              <a:t>Encourage one another  Hebrews </a:t>
            </a:r>
            <a:r>
              <a:rPr lang="en-US" b="1" dirty="0" smtClean="0">
                <a:latin typeface="Times New Roman"/>
                <a:ea typeface="MS Mincho"/>
              </a:rPr>
              <a:t>3:16</a:t>
            </a:r>
          </a:p>
          <a:p>
            <a:pPr marL="0" marR="0" indent="0">
              <a:spcBef>
                <a:spcPts val="0"/>
              </a:spcBef>
              <a:spcAft>
                <a:spcPts val="0"/>
              </a:spcAft>
              <a:buNone/>
            </a:pPr>
            <a:endParaRPr lang="en-US" sz="1000" b="1" dirty="0">
              <a:latin typeface="Times New Roman"/>
              <a:ea typeface="MS Mincho"/>
            </a:endParaRPr>
          </a:p>
          <a:p>
            <a:pPr marL="0" marR="0" indent="0">
              <a:spcBef>
                <a:spcPts val="0"/>
              </a:spcBef>
              <a:spcAft>
                <a:spcPts val="0"/>
              </a:spcAft>
              <a:buNone/>
            </a:pPr>
            <a:r>
              <a:rPr lang="en-US" b="1" dirty="0">
                <a:latin typeface="Times New Roman"/>
                <a:ea typeface="MS Mincho"/>
              </a:rPr>
              <a:t>Teach and admonish one another  Colossians 3:16</a:t>
            </a:r>
          </a:p>
          <a:p>
            <a:pPr marL="0" marR="0" indent="0">
              <a:spcBef>
                <a:spcPts val="0"/>
              </a:spcBef>
              <a:spcAft>
                <a:spcPts val="0"/>
              </a:spcAft>
              <a:buNone/>
            </a:pPr>
            <a:endParaRPr lang="en-US" sz="1000" b="1" dirty="0">
              <a:latin typeface="Times New Roman"/>
              <a:ea typeface="MS Mincho"/>
            </a:endParaRPr>
          </a:p>
          <a:p>
            <a:pPr marL="0" marR="0" indent="0">
              <a:spcBef>
                <a:spcPts val="0"/>
              </a:spcBef>
              <a:spcAft>
                <a:spcPts val="0"/>
              </a:spcAft>
              <a:buNone/>
            </a:pPr>
            <a:r>
              <a:rPr lang="en-US" b="1" dirty="0">
                <a:latin typeface="Times New Roman"/>
                <a:ea typeface="MS Mincho"/>
              </a:rPr>
              <a:t>Carry one another’s burdens  Galatians 6:2</a:t>
            </a:r>
          </a:p>
          <a:p>
            <a:pPr marL="0" marR="0" indent="0">
              <a:spcBef>
                <a:spcPts val="0"/>
              </a:spcBef>
              <a:spcAft>
                <a:spcPts val="0"/>
              </a:spcAft>
              <a:buNone/>
            </a:pPr>
            <a:endParaRPr lang="en-US" sz="1000" b="1" dirty="0">
              <a:latin typeface="Times New Roman"/>
              <a:ea typeface="MS Mincho"/>
            </a:endParaRPr>
          </a:p>
          <a:p>
            <a:pPr marL="0" marR="0" indent="0">
              <a:spcBef>
                <a:spcPts val="0"/>
              </a:spcBef>
              <a:spcAft>
                <a:spcPts val="0"/>
              </a:spcAft>
              <a:buNone/>
            </a:pPr>
            <a:r>
              <a:rPr lang="en-US" b="1" dirty="0">
                <a:latin typeface="Times New Roman"/>
                <a:ea typeface="MS Mincho"/>
              </a:rPr>
              <a:t>Speak the truth to one another  Ephesians 4:15</a:t>
            </a:r>
          </a:p>
          <a:p>
            <a:pPr marL="0" marR="0" indent="0">
              <a:spcBef>
                <a:spcPts val="0"/>
              </a:spcBef>
              <a:spcAft>
                <a:spcPts val="0"/>
              </a:spcAft>
              <a:buNone/>
            </a:pPr>
            <a:endParaRPr lang="en-US" sz="1000" b="1" dirty="0" smtClean="0">
              <a:latin typeface="Times New Roman"/>
              <a:ea typeface="MS Mincho"/>
            </a:endParaRPr>
          </a:p>
          <a:p>
            <a:pPr marL="0" marR="0" indent="0">
              <a:spcBef>
                <a:spcPts val="0"/>
              </a:spcBef>
              <a:spcAft>
                <a:spcPts val="0"/>
              </a:spcAft>
              <a:buNone/>
            </a:pPr>
            <a:r>
              <a:rPr lang="en-US" b="1" dirty="0" smtClean="0">
                <a:latin typeface="Times New Roman"/>
                <a:ea typeface="MS Mincho"/>
              </a:rPr>
              <a:t>Confess </a:t>
            </a:r>
            <a:r>
              <a:rPr lang="en-US" b="1" dirty="0">
                <a:latin typeface="Times New Roman"/>
                <a:ea typeface="MS Mincho"/>
              </a:rPr>
              <a:t>your sins to one another   James 5:16</a:t>
            </a:r>
          </a:p>
          <a:p>
            <a:pPr marL="0" marR="0" indent="0">
              <a:spcBef>
                <a:spcPts val="0"/>
              </a:spcBef>
              <a:spcAft>
                <a:spcPts val="0"/>
              </a:spcAft>
              <a:buNone/>
            </a:pPr>
            <a:endParaRPr lang="en-US" sz="1000" b="1" dirty="0">
              <a:latin typeface="Times New Roman"/>
              <a:ea typeface="MS Mincho"/>
            </a:endParaRPr>
          </a:p>
          <a:p>
            <a:pPr marL="0" marR="0" indent="0">
              <a:spcBef>
                <a:spcPts val="0"/>
              </a:spcBef>
              <a:spcAft>
                <a:spcPts val="0"/>
              </a:spcAft>
              <a:buNone/>
            </a:pPr>
            <a:r>
              <a:rPr lang="en-US" b="1" dirty="0">
                <a:latin typeface="Times New Roman"/>
                <a:ea typeface="MS Mincho"/>
              </a:rPr>
              <a:t>Pray for each other  James 5:16</a:t>
            </a:r>
          </a:p>
          <a:p>
            <a:pPr marL="0" marR="0" indent="0">
              <a:spcBef>
                <a:spcPts val="0"/>
              </a:spcBef>
              <a:spcAft>
                <a:spcPts val="0"/>
              </a:spcAft>
              <a:buNone/>
            </a:pPr>
            <a:endParaRPr lang="en-US" sz="1000" b="1" dirty="0">
              <a:latin typeface="Times New Roman"/>
              <a:ea typeface="MS Mincho"/>
            </a:endParaRPr>
          </a:p>
          <a:p>
            <a:pPr marL="0" marR="0" indent="0">
              <a:spcBef>
                <a:spcPts val="0"/>
              </a:spcBef>
              <a:spcAft>
                <a:spcPts val="0"/>
              </a:spcAft>
              <a:buNone/>
            </a:pPr>
            <a:r>
              <a:rPr lang="en-US" b="1" dirty="0">
                <a:latin typeface="Times New Roman"/>
                <a:ea typeface="MS Mincho"/>
              </a:rPr>
              <a:t>Instruct one another  Romans 15:14</a:t>
            </a:r>
          </a:p>
          <a:p>
            <a:pPr marL="68580" indent="0">
              <a:buNone/>
            </a:pPr>
            <a:endParaRPr lang="en-US" b="1" dirty="0"/>
          </a:p>
        </p:txBody>
      </p:sp>
    </p:spTree>
    <p:extLst>
      <p:ext uri="{BB962C8B-B14F-4D97-AF65-F5344CB8AC3E}">
        <p14:creationId xmlns:p14="http://schemas.microsoft.com/office/powerpoint/2010/main" val="360388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543800" cy="685800"/>
          </a:xfrm>
        </p:spPr>
        <p:txBody>
          <a:bodyPr>
            <a:normAutofit/>
          </a:bodyPr>
          <a:lstStyle/>
          <a:p>
            <a:pPr algn="ctr"/>
            <a:r>
              <a:rPr lang="en-US" sz="2600" b="1" dirty="0" smtClean="0"/>
              <a:t>We Proclaim Him: </a:t>
            </a:r>
            <a:r>
              <a:rPr lang="en-US" sz="2600" b="1" dirty="0" err="1" smtClean="0"/>
              <a:t>Discipling</a:t>
            </a:r>
            <a:r>
              <a:rPr lang="en-US" sz="2600" b="1" dirty="0" smtClean="0"/>
              <a:t> One Another</a:t>
            </a:r>
            <a:endParaRPr lang="en-US" sz="2600" b="1" dirty="0"/>
          </a:p>
        </p:txBody>
      </p:sp>
      <p:sp>
        <p:nvSpPr>
          <p:cNvPr id="3" name="Content Placeholder 2"/>
          <p:cNvSpPr>
            <a:spLocks noGrp="1"/>
          </p:cNvSpPr>
          <p:nvPr>
            <p:ph idx="1"/>
          </p:nvPr>
        </p:nvSpPr>
        <p:spPr>
          <a:xfrm>
            <a:off x="762000" y="2133600"/>
            <a:ext cx="7620000" cy="4191000"/>
          </a:xfrm>
        </p:spPr>
        <p:txBody>
          <a:bodyPr/>
          <a:lstStyle/>
          <a:p>
            <a:pPr marL="68580" indent="0">
              <a:buNone/>
            </a:pPr>
            <a:r>
              <a:rPr lang="en-US" b="1" dirty="0" err="1" smtClean="0"/>
              <a:t>Coll</a:t>
            </a:r>
            <a:r>
              <a:rPr lang="en-US" b="1" dirty="0" smtClean="0"/>
              <a:t> 1:28-29  We proclaim him, admonishing and teaching everyone with all wisdom, so that we may present everyone perfect in Christ.  To this end I labor, struggling with all his energy, which so powerfully works in me.</a:t>
            </a:r>
          </a:p>
          <a:p>
            <a:pPr marL="68580" indent="0">
              <a:buNone/>
            </a:pPr>
            <a:endParaRPr lang="en-US" b="1" dirty="0"/>
          </a:p>
          <a:p>
            <a:pPr marL="68580" indent="0">
              <a:buNone/>
            </a:pPr>
            <a:r>
              <a:rPr lang="en-US" b="1" dirty="0" smtClean="0"/>
              <a:t>Gal 4:19 My dear children, for whom I am in the pains of childbirth until Christ is formed in you.</a:t>
            </a:r>
            <a:endParaRPr lang="en-US" b="1" dirty="0"/>
          </a:p>
        </p:txBody>
      </p:sp>
    </p:spTree>
    <p:extLst>
      <p:ext uri="{BB962C8B-B14F-4D97-AF65-F5344CB8AC3E}">
        <p14:creationId xmlns:p14="http://schemas.microsoft.com/office/powerpoint/2010/main" val="195120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315200" cy="533400"/>
          </a:xfrm>
        </p:spPr>
        <p:txBody>
          <a:bodyPr>
            <a:normAutofit/>
          </a:bodyPr>
          <a:lstStyle/>
          <a:p>
            <a:pPr algn="ctr"/>
            <a:r>
              <a:rPr lang="en-US" sz="2800" b="1" dirty="0" smtClean="0"/>
              <a:t>Competent to Counsel One Another</a:t>
            </a:r>
            <a:endParaRPr lang="en-US" sz="2800" b="1" dirty="0"/>
          </a:p>
        </p:txBody>
      </p:sp>
      <p:sp>
        <p:nvSpPr>
          <p:cNvPr id="3" name="Content Placeholder 2"/>
          <p:cNvSpPr>
            <a:spLocks noGrp="1"/>
          </p:cNvSpPr>
          <p:nvPr>
            <p:ph idx="1"/>
          </p:nvPr>
        </p:nvSpPr>
        <p:spPr>
          <a:xfrm>
            <a:off x="685800" y="1752600"/>
            <a:ext cx="7620000" cy="4419600"/>
          </a:xfrm>
        </p:spPr>
        <p:txBody>
          <a:bodyPr/>
          <a:lstStyle/>
          <a:p>
            <a:pPr marL="68580" indent="0">
              <a:buNone/>
            </a:pPr>
            <a:r>
              <a:rPr lang="en-US" b="1" dirty="0" smtClean="0"/>
              <a:t>Romans 15:14  I myself am convinced, my brothers, that you yourselves are full of goodness, complete in knowledge and competent to instruct one another.</a:t>
            </a:r>
          </a:p>
          <a:p>
            <a:pPr marL="68580" indent="0">
              <a:buNone/>
            </a:pPr>
            <a:endParaRPr lang="en-US" b="1" dirty="0"/>
          </a:p>
          <a:p>
            <a:pPr marL="68580" indent="0">
              <a:buNone/>
            </a:pPr>
            <a:r>
              <a:rPr lang="en-US" b="1" dirty="0" smtClean="0"/>
              <a:t>Ephesians 4:15-19 Speaking the truth in love, we will in all things grow up into him who is the Head, that is, Christ.  From him the whole body, joined and held together by every supporting ligament, grows and builds itself up on love, as each part does its work.</a:t>
            </a:r>
            <a:endParaRPr lang="en-US" b="1" dirty="0"/>
          </a:p>
        </p:txBody>
      </p:sp>
    </p:spTree>
    <p:extLst>
      <p:ext uri="{BB962C8B-B14F-4D97-AF65-F5344CB8AC3E}">
        <p14:creationId xmlns:p14="http://schemas.microsoft.com/office/powerpoint/2010/main" val="246894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27664"/>
            <a:ext cx="7077634" cy="724936"/>
          </a:xfrm>
        </p:spPr>
        <p:txBody>
          <a:bodyPr>
            <a:normAutofit/>
          </a:bodyPr>
          <a:lstStyle/>
          <a:p>
            <a:pPr algn="ctr"/>
            <a:r>
              <a:rPr lang="en-US" sz="2800" b="1" dirty="0" smtClean="0"/>
              <a:t>Like a mother… Like a father…</a:t>
            </a:r>
            <a:endParaRPr lang="en-US" sz="2800" b="1" dirty="0"/>
          </a:p>
        </p:txBody>
      </p:sp>
      <p:sp>
        <p:nvSpPr>
          <p:cNvPr id="3" name="Content Placeholder 2"/>
          <p:cNvSpPr>
            <a:spLocks noGrp="1"/>
          </p:cNvSpPr>
          <p:nvPr>
            <p:ph idx="1"/>
          </p:nvPr>
        </p:nvSpPr>
        <p:spPr>
          <a:xfrm>
            <a:off x="990600" y="2133600"/>
            <a:ext cx="6830209" cy="3699029"/>
          </a:xfrm>
        </p:spPr>
        <p:txBody>
          <a:bodyPr/>
          <a:lstStyle/>
          <a:p>
            <a:r>
              <a:rPr lang="en-US" b="1" dirty="0" smtClean="0"/>
              <a:t>1 </a:t>
            </a:r>
            <a:r>
              <a:rPr lang="en-US" b="1" dirty="0" err="1" smtClean="0"/>
              <a:t>Thess</a:t>
            </a:r>
            <a:r>
              <a:rPr lang="en-US" b="1" dirty="0" smtClean="0"/>
              <a:t> 2:7-11.</a:t>
            </a:r>
          </a:p>
          <a:p>
            <a:endParaRPr lang="en-US" b="1" dirty="0"/>
          </a:p>
          <a:p>
            <a:r>
              <a:rPr lang="en-US" b="1" dirty="0" smtClean="0"/>
              <a:t>Let us present everyone complete/mature in Christ.</a:t>
            </a:r>
          </a:p>
          <a:p>
            <a:endParaRPr lang="en-US" b="1" dirty="0"/>
          </a:p>
          <a:p>
            <a:r>
              <a:rPr lang="en-US" b="1" smtClean="0"/>
              <a:t>We Proclaim Him</a:t>
            </a:r>
            <a:endParaRPr lang="en-US" b="1" dirty="0"/>
          </a:p>
        </p:txBody>
      </p:sp>
    </p:spTree>
    <p:extLst>
      <p:ext uri="{BB962C8B-B14F-4D97-AF65-F5344CB8AC3E}">
        <p14:creationId xmlns:p14="http://schemas.microsoft.com/office/powerpoint/2010/main" val="2917022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1258</TotalTime>
  <Words>382</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We Proclaim Him</vt:lpstr>
      <vt:lpstr>First, some vocabulary</vt:lpstr>
      <vt:lpstr>Discipler?</vt:lpstr>
      <vt:lpstr>Discipling </vt:lpstr>
      <vt:lpstr>We Proclaim Him: Discipling One Another</vt:lpstr>
      <vt:lpstr>Competent to Counsel One Another</vt:lpstr>
      <vt:lpstr>Like a mother… Like a father…</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Proclaim Him</dc:title>
  <dc:creator>John Oakes</dc:creator>
  <cp:lastModifiedBy>John Oakes</cp:lastModifiedBy>
  <cp:revision>10</cp:revision>
  <dcterms:created xsi:type="dcterms:W3CDTF">2013-05-09T04:34:12Z</dcterms:created>
  <dcterms:modified xsi:type="dcterms:W3CDTF">2013-05-10T01:33:09Z</dcterms:modified>
</cp:coreProperties>
</file>