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7"/>
  </p:notesMasterIdLst>
  <p:sldIdLst>
    <p:sldId id="256" r:id="rId2"/>
    <p:sldId id="259" r:id="rId3"/>
    <p:sldId id="257" r:id="rId4"/>
    <p:sldId id="265" r:id="rId5"/>
    <p:sldId id="261" r:id="rId6"/>
    <p:sldId id="264" r:id="rId7"/>
    <p:sldId id="266" r:id="rId8"/>
    <p:sldId id="268" r:id="rId9"/>
    <p:sldId id="284" r:id="rId10"/>
    <p:sldId id="267" r:id="rId11"/>
    <p:sldId id="282" r:id="rId12"/>
    <p:sldId id="283" r:id="rId13"/>
    <p:sldId id="292" r:id="rId14"/>
    <p:sldId id="269" r:id="rId15"/>
    <p:sldId id="260" r:id="rId16"/>
    <p:sldId id="262" r:id="rId17"/>
    <p:sldId id="263" r:id="rId18"/>
    <p:sldId id="258" r:id="rId19"/>
    <p:sldId id="270" r:id="rId20"/>
    <p:sldId id="272" r:id="rId21"/>
    <p:sldId id="271" r:id="rId22"/>
    <p:sldId id="273" r:id="rId23"/>
    <p:sldId id="274" r:id="rId24"/>
    <p:sldId id="276" r:id="rId25"/>
    <p:sldId id="279" r:id="rId26"/>
    <p:sldId id="287" r:id="rId27"/>
    <p:sldId id="288" r:id="rId28"/>
    <p:sldId id="280" r:id="rId29"/>
    <p:sldId id="290" r:id="rId30"/>
    <p:sldId id="291" r:id="rId31"/>
    <p:sldId id="278" r:id="rId32"/>
    <p:sldId id="293" r:id="rId33"/>
    <p:sldId id="294" r:id="rId34"/>
    <p:sldId id="295" r:id="rId35"/>
    <p:sldId id="29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38" autoAdjust="0"/>
    <p:restoredTop sz="79200" autoAdjust="0"/>
  </p:normalViewPr>
  <p:slideViewPr>
    <p:cSldViewPr>
      <p:cViewPr>
        <p:scale>
          <a:sx n="75" d="100"/>
          <a:sy n="75" d="100"/>
        </p:scale>
        <p:origin x="1032" y="936"/>
      </p:cViewPr>
      <p:guideLst>
        <p:guide orient="horz" pos="2160"/>
        <p:guide pos="2880"/>
      </p:guideLst>
    </p:cSldViewPr>
  </p:slideViewPr>
  <p:outlineViewPr>
    <p:cViewPr>
      <p:scale>
        <a:sx n="33" d="100"/>
        <a:sy n="33" d="100"/>
      </p:scale>
      <p:origin x="48" y="8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5D7DF9-7143-4D4D-ABC8-5BCC4420EAEA}" type="datetimeFigureOut">
              <a:rPr lang="en-US" smtClean="0"/>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BB3A5D-52A8-4C2C-86D6-10E10362CA26}" type="slidenum">
              <a:rPr lang="en-US" smtClean="0"/>
              <a:t>‹#›</a:t>
            </a:fld>
            <a:endParaRPr lang="en-US"/>
          </a:p>
        </p:txBody>
      </p:sp>
    </p:spTree>
    <p:extLst>
      <p:ext uri="{BB962C8B-B14F-4D97-AF65-F5344CB8AC3E}">
        <p14:creationId xmlns:p14="http://schemas.microsoft.com/office/powerpoint/2010/main" val="258117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ENTIRE presentation centers on whether or not Peter was lying here.</a:t>
            </a:r>
          </a:p>
          <a:p>
            <a:endParaRPr lang="en-US" baseline="0" dirty="0" smtClean="0"/>
          </a:p>
          <a:p>
            <a:r>
              <a:rPr lang="en-US" baseline="0" dirty="0" smtClean="0"/>
              <a:t>We can’t say that he thought Jesus was real but wasn’t</a:t>
            </a:r>
          </a:p>
          <a:p>
            <a:r>
              <a:rPr lang="en-US" baseline="0" dirty="0" smtClean="0"/>
              <a:t>	Peter’s “eyewitness” testimony is attested by Luke, John, and Paul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BB3A5D-52A8-4C2C-86D6-10E10362CA26}" type="slidenum">
              <a:rPr lang="en-US" smtClean="0"/>
              <a:t>2</a:t>
            </a:fld>
            <a:endParaRPr lang="en-US"/>
          </a:p>
        </p:txBody>
      </p:sp>
    </p:spTree>
    <p:extLst>
      <p:ext uri="{BB962C8B-B14F-4D97-AF65-F5344CB8AC3E}">
        <p14:creationId xmlns:p14="http://schemas.microsoft.com/office/powerpoint/2010/main" val="1896318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Jeff Says,</a:t>
            </a:r>
          </a:p>
          <a:p>
            <a:pPr marL="0" indent="0">
              <a:buNone/>
            </a:pPr>
            <a:r>
              <a:rPr lang="en-US" sz="1200" dirty="0" smtClean="0"/>
              <a:t>You guys are dead wrong in the argument that there are no secular confirmations of Jesus Christ. Not to mention the thousands of people who actually saw Jesus and the numerous apostles that wrote about Him.</a:t>
            </a:r>
          </a:p>
          <a:p>
            <a:pPr marL="0" indent="0">
              <a:buNone/>
            </a:pPr>
            <a:r>
              <a:rPr lang="en-US" sz="1200" dirty="0" smtClean="0"/>
              <a:t>You need to do much more research on this fact, before posting such claims.</a:t>
            </a:r>
          </a:p>
          <a:p>
            <a:pPr marL="0" indent="0">
              <a:buNone/>
            </a:pPr>
            <a:endParaRPr lang="en-US" sz="1200" dirty="0" smtClean="0"/>
          </a:p>
          <a:p>
            <a:pPr marL="365760" lvl="1" indent="0">
              <a:buNone/>
            </a:pPr>
            <a:r>
              <a:rPr lang="en-US" sz="1200" dirty="0" smtClean="0"/>
              <a:t>Administrator says,</a:t>
            </a:r>
          </a:p>
          <a:p>
            <a:pPr marL="365760" lvl="1" indent="0">
              <a:buNone/>
            </a:pPr>
            <a:r>
              <a:rPr lang="en-US" sz="1200" dirty="0" smtClean="0"/>
              <a:t>Jeff – Neither you (nor anyone – including us) should ever believe one book that said ‘thousands of people saw this or that,’ especially when circular reasoning abounds within a religious context. You should study what most Biblical scholars agree with – that the apostles were anonymous and </a:t>
            </a:r>
            <a:r>
              <a:rPr lang="en-US" sz="1200" b="1" dirty="0" smtClean="0"/>
              <a:t>lived 2-4 generations after the mythical Jesus</a:t>
            </a:r>
            <a:r>
              <a:rPr lang="en-US" sz="1200" dirty="0" smtClean="0"/>
              <a:t>. And remember this is YOUR side telling me this. Why believe anything if it was written to confirm earlier writings? Example: Saints coming our of their graves – wow what a story that would make worldwide, not to mention local, news!”  But there is no non-biblical record of this nor the many miracles of your said prophet. Sorry – you lose.</a:t>
            </a:r>
          </a:p>
          <a:p>
            <a:pPr marL="365760" lvl="1" indent="0">
              <a:buNone/>
            </a:pPr>
            <a:endParaRPr lang="en-US" sz="1200" dirty="0" smtClean="0"/>
          </a:p>
          <a:p>
            <a:pPr marL="365760" lvl="1"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32BB3A5D-52A8-4C2C-86D6-10E10362CA26}" type="slidenum">
              <a:rPr lang="en-US" smtClean="0"/>
              <a:t>16</a:t>
            </a:fld>
            <a:endParaRPr lang="en-US"/>
          </a:p>
        </p:txBody>
      </p:sp>
    </p:spTree>
    <p:extLst>
      <p:ext uri="{BB962C8B-B14F-4D97-AF65-F5344CB8AC3E}">
        <p14:creationId xmlns:p14="http://schemas.microsoft.com/office/powerpoint/2010/main" val="1860853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B3A5D-52A8-4C2C-86D6-10E10362CA26}" type="slidenum">
              <a:rPr lang="en-US" smtClean="0"/>
              <a:t>18</a:t>
            </a:fld>
            <a:endParaRPr lang="en-US"/>
          </a:p>
        </p:txBody>
      </p:sp>
    </p:spTree>
    <p:extLst>
      <p:ext uri="{BB962C8B-B14F-4D97-AF65-F5344CB8AC3E}">
        <p14:creationId xmlns:p14="http://schemas.microsoft.com/office/powerpoint/2010/main" val="1290379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“Pontius Pilate, prefect of Judea, has restored the </a:t>
            </a:r>
            <a:r>
              <a:rPr lang="en-US" dirty="0" err="1" smtClean="0"/>
              <a:t>Tiberieum</a:t>
            </a:r>
            <a:r>
              <a:rPr lang="en-US" dirty="0" smtClean="0"/>
              <a:t> of the Seaman (or possibly, of the Caesareans)”</a:t>
            </a:r>
          </a:p>
          <a:p>
            <a:endParaRPr lang="en-US" dirty="0" smtClean="0"/>
          </a:p>
          <a:p>
            <a:r>
              <a:rPr lang="en-US" dirty="0" smtClean="0"/>
              <a:t>This stone was discovered in June 1961 by an archaeology team led by Dr. Antonio </a:t>
            </a:r>
            <a:r>
              <a:rPr lang="en-US" dirty="0" err="1" smtClean="0"/>
              <a:t>Frova</a:t>
            </a:r>
            <a:r>
              <a:rPr lang="en-US" dirty="0" smtClean="0"/>
              <a:t> while excavating an ancient theater which is thought to be built by the decree of Herod the Great in 30 B.C. </a:t>
            </a:r>
          </a:p>
          <a:p>
            <a:endParaRPr lang="en-US" dirty="0"/>
          </a:p>
        </p:txBody>
      </p:sp>
      <p:sp>
        <p:nvSpPr>
          <p:cNvPr id="4" name="Slide Number Placeholder 3"/>
          <p:cNvSpPr>
            <a:spLocks noGrp="1"/>
          </p:cNvSpPr>
          <p:nvPr>
            <p:ph type="sldNum" sz="quarter" idx="10"/>
          </p:nvPr>
        </p:nvSpPr>
        <p:spPr/>
        <p:txBody>
          <a:bodyPr/>
          <a:lstStyle/>
          <a:p>
            <a:fld id="{32BB3A5D-52A8-4C2C-86D6-10E10362CA26}" type="slidenum">
              <a:rPr lang="en-US" smtClean="0"/>
              <a:t>21</a:t>
            </a:fld>
            <a:endParaRPr lang="en-US"/>
          </a:p>
        </p:txBody>
      </p:sp>
    </p:spTree>
    <p:extLst>
      <p:ext uri="{BB962C8B-B14F-4D97-AF65-F5344CB8AC3E}">
        <p14:creationId xmlns:p14="http://schemas.microsoft.com/office/powerpoint/2010/main" val="2863392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his name</a:t>
            </a:r>
            <a:endParaRPr lang="en-US" dirty="0"/>
          </a:p>
        </p:txBody>
      </p:sp>
      <p:sp>
        <p:nvSpPr>
          <p:cNvPr id="4" name="Slide Number Placeholder 3"/>
          <p:cNvSpPr>
            <a:spLocks noGrp="1"/>
          </p:cNvSpPr>
          <p:nvPr>
            <p:ph type="sldNum" sz="quarter" idx="10"/>
          </p:nvPr>
        </p:nvSpPr>
        <p:spPr/>
        <p:txBody>
          <a:bodyPr/>
          <a:lstStyle/>
          <a:p>
            <a:fld id="{32BB3A5D-52A8-4C2C-86D6-10E10362CA26}" type="slidenum">
              <a:rPr lang="en-US" smtClean="0"/>
              <a:t>22</a:t>
            </a:fld>
            <a:endParaRPr lang="en-US"/>
          </a:p>
        </p:txBody>
      </p:sp>
    </p:spTree>
    <p:extLst>
      <p:ext uri="{BB962C8B-B14F-4D97-AF65-F5344CB8AC3E}">
        <p14:creationId xmlns:p14="http://schemas.microsoft.com/office/powerpoint/2010/main" val="1142117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that sound at all like Jesus?</a:t>
            </a:r>
            <a:endParaRPr lang="en-US" dirty="0"/>
          </a:p>
        </p:txBody>
      </p:sp>
      <p:sp>
        <p:nvSpPr>
          <p:cNvPr id="4" name="Slide Number Placeholder 3"/>
          <p:cNvSpPr>
            <a:spLocks noGrp="1"/>
          </p:cNvSpPr>
          <p:nvPr>
            <p:ph type="sldNum" sz="quarter" idx="10"/>
          </p:nvPr>
        </p:nvSpPr>
        <p:spPr/>
        <p:txBody>
          <a:bodyPr/>
          <a:lstStyle/>
          <a:p>
            <a:fld id="{32BB3A5D-52A8-4C2C-86D6-10E10362CA26}" type="slidenum">
              <a:rPr lang="en-US" smtClean="0"/>
              <a:t>31</a:t>
            </a:fld>
            <a:endParaRPr lang="en-US"/>
          </a:p>
        </p:txBody>
      </p:sp>
    </p:spTree>
    <p:extLst>
      <p:ext uri="{BB962C8B-B14F-4D97-AF65-F5344CB8AC3E}">
        <p14:creationId xmlns:p14="http://schemas.microsoft.com/office/powerpoint/2010/main" val="66236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 Price thinks this is the same story with the names changed.</a:t>
            </a:r>
            <a:endParaRPr lang="en-US" dirty="0"/>
          </a:p>
        </p:txBody>
      </p:sp>
      <p:sp>
        <p:nvSpPr>
          <p:cNvPr id="4" name="Slide Number Placeholder 3"/>
          <p:cNvSpPr>
            <a:spLocks noGrp="1"/>
          </p:cNvSpPr>
          <p:nvPr>
            <p:ph type="sldNum" sz="quarter" idx="10"/>
          </p:nvPr>
        </p:nvSpPr>
        <p:spPr/>
        <p:txBody>
          <a:bodyPr/>
          <a:lstStyle/>
          <a:p>
            <a:fld id="{32BB3A5D-52A8-4C2C-86D6-10E10362CA26}" type="slidenum">
              <a:rPr lang="en-US" smtClean="0"/>
              <a:t>32</a:t>
            </a:fld>
            <a:endParaRPr lang="en-US"/>
          </a:p>
        </p:txBody>
      </p:sp>
    </p:spTree>
    <p:extLst>
      <p:ext uri="{BB962C8B-B14F-4D97-AF65-F5344CB8AC3E}">
        <p14:creationId xmlns:p14="http://schemas.microsoft.com/office/powerpoint/2010/main" val="2970902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ENTIRE presentation centers on whether or not Peter was lying here.</a:t>
            </a:r>
          </a:p>
          <a:p>
            <a:endParaRPr lang="en-US" baseline="0" dirty="0" smtClean="0"/>
          </a:p>
          <a:p>
            <a:r>
              <a:rPr lang="en-US" baseline="0" dirty="0" smtClean="0"/>
              <a:t>We can’t say that he thought Jesus was real but wasn’t</a:t>
            </a:r>
          </a:p>
          <a:p>
            <a:r>
              <a:rPr lang="en-US" baseline="0" dirty="0" smtClean="0"/>
              <a:t>	Peter’s “eyewitness” testimony is attested by Luke, John, and Paul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BB3A5D-52A8-4C2C-86D6-10E10362CA26}" type="slidenum">
              <a:rPr lang="en-US" smtClean="0"/>
              <a:t>34</a:t>
            </a:fld>
            <a:endParaRPr lang="en-US"/>
          </a:p>
        </p:txBody>
      </p:sp>
    </p:spTree>
    <p:extLst>
      <p:ext uri="{BB962C8B-B14F-4D97-AF65-F5344CB8AC3E}">
        <p14:creationId xmlns:p14="http://schemas.microsoft.com/office/powerpoint/2010/main" val="1896318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Josephus was…</a:t>
            </a:r>
          </a:p>
          <a:p>
            <a:pPr marL="171450" indent="-171450">
              <a:buFont typeface="Arial" pitchFamily="34" charset="0"/>
              <a:buChar char="•"/>
            </a:pPr>
            <a:r>
              <a:rPr lang="en-US" dirty="0" smtClean="0"/>
              <a:t>a Jewish Historian</a:t>
            </a:r>
          </a:p>
          <a:p>
            <a:pPr marL="171450" indent="-171450">
              <a:buFont typeface="Arial" pitchFamily="34" charset="0"/>
              <a:buChar char="•"/>
            </a:pPr>
            <a:r>
              <a:rPr lang="en-US" dirty="0" smtClean="0"/>
              <a:t>Born in AD 37</a:t>
            </a:r>
          </a:p>
          <a:p>
            <a:pPr marL="171450" indent="-171450">
              <a:buFont typeface="Arial" pitchFamily="34" charset="0"/>
              <a:buChar char="•"/>
            </a:pP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What is the difference between a Christian and a Jew?</a:t>
            </a:r>
          </a:p>
          <a:p>
            <a:pPr marL="628650" lvl="1" indent="-171450">
              <a:buFont typeface="Arial" pitchFamily="34" charset="0"/>
              <a:buChar char="•"/>
            </a:pPr>
            <a:r>
              <a:rPr lang="en-US" dirty="0" smtClean="0"/>
              <a:t>A Jew doesn’t believe that Jesus is the Messiah</a:t>
            </a:r>
          </a:p>
          <a:p>
            <a:pPr marL="628650" lvl="1" indent="-171450">
              <a:buFont typeface="Arial" pitchFamily="34" charset="0"/>
              <a:buChar char="•"/>
            </a:pPr>
            <a:r>
              <a:rPr lang="en-US" dirty="0" smtClean="0"/>
              <a:t>Messiah</a:t>
            </a:r>
            <a:r>
              <a:rPr lang="en-US" baseline="0" dirty="0" smtClean="0"/>
              <a:t> -&gt; </a:t>
            </a:r>
            <a:r>
              <a:rPr lang="en-US" baseline="0" dirty="0" err="1" smtClean="0"/>
              <a:t>Mashiach</a:t>
            </a:r>
            <a:r>
              <a:rPr lang="en-US" baseline="0" dirty="0" smtClean="0"/>
              <a:t> -&gt; Christos -&gt; Christ</a:t>
            </a:r>
          </a:p>
          <a:p>
            <a:pPr marL="628650" lvl="1" indent="-171450">
              <a:buFont typeface="Arial" pitchFamily="34" charset="0"/>
              <a:buChar char="•"/>
            </a:pPr>
            <a:endParaRPr lang="en-US" baseline="0" dirty="0" smtClean="0"/>
          </a:p>
          <a:p>
            <a:pPr marL="171450" lvl="0" indent="-171450">
              <a:buFont typeface="Arial" pitchFamily="34" charset="0"/>
              <a:buChar char="•"/>
            </a:pPr>
            <a:endParaRPr lang="en-US" dirty="0" smtClean="0"/>
          </a:p>
          <a:p>
            <a:pPr marL="171450" lvl="0" indent="-171450">
              <a:buFont typeface="Arial" pitchFamily="34" charset="0"/>
              <a:buChar char="•"/>
            </a:pPr>
            <a:r>
              <a:rPr lang="en-US" dirty="0" smtClean="0"/>
              <a:t>“Now there was ABOUT</a:t>
            </a:r>
            <a:r>
              <a:rPr lang="en-US" baseline="0" dirty="0" smtClean="0"/>
              <a:t> </a:t>
            </a:r>
            <a:r>
              <a:rPr lang="en-US" dirty="0" smtClean="0"/>
              <a:t>THIS TIME Jesus, a wise man…”</a:t>
            </a:r>
          </a:p>
          <a:p>
            <a:pPr marL="628650" lvl="1" indent="-171450">
              <a:buFont typeface="Arial" pitchFamily="34" charset="0"/>
              <a:buChar char="•"/>
            </a:pPr>
            <a:r>
              <a:rPr lang="en-US" dirty="0" smtClean="0"/>
              <a:t>Josephus was talking about Pontius Pilate before this</a:t>
            </a:r>
          </a:p>
          <a:p>
            <a:pPr marL="628650" lvl="1" indent="-171450">
              <a:buFont typeface="Arial" pitchFamily="34" charset="0"/>
              <a:buChar char="•"/>
            </a:pPr>
            <a:endParaRPr lang="en-US" dirty="0" smtClean="0"/>
          </a:p>
          <a:p>
            <a:pPr marL="171450" lvl="0" indent="-171450">
              <a:buFont typeface="Arial" pitchFamily="34" charset="0"/>
              <a:buChar char="•"/>
            </a:pPr>
            <a:r>
              <a:rPr lang="en-US" dirty="0" smtClean="0"/>
              <a:t>The</a:t>
            </a:r>
            <a:r>
              <a:rPr lang="en-US" baseline="0" dirty="0" smtClean="0"/>
              <a:t> “Christian sounding” parts are easy to bracket.</a:t>
            </a:r>
            <a:endParaRPr lang="en-US" dirty="0"/>
          </a:p>
        </p:txBody>
      </p:sp>
      <p:sp>
        <p:nvSpPr>
          <p:cNvPr id="4" name="Slide Number Placeholder 3"/>
          <p:cNvSpPr>
            <a:spLocks noGrp="1"/>
          </p:cNvSpPr>
          <p:nvPr>
            <p:ph type="sldNum" sz="quarter" idx="10"/>
          </p:nvPr>
        </p:nvSpPr>
        <p:spPr/>
        <p:txBody>
          <a:bodyPr/>
          <a:lstStyle/>
          <a:p>
            <a:fld id="{32BB3A5D-52A8-4C2C-86D6-10E10362CA26}" type="slidenum">
              <a:rPr lang="en-US" smtClean="0"/>
              <a:t>6</a:t>
            </a:fld>
            <a:endParaRPr lang="en-US"/>
          </a:p>
        </p:txBody>
      </p:sp>
    </p:spTree>
    <p:extLst>
      <p:ext uri="{BB962C8B-B14F-4D97-AF65-F5344CB8AC3E}">
        <p14:creationId xmlns:p14="http://schemas.microsoft.com/office/powerpoint/2010/main" val="3207192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 in 1971</a:t>
            </a:r>
            <a:endParaRPr lang="en-US" dirty="0"/>
          </a:p>
        </p:txBody>
      </p:sp>
      <p:sp>
        <p:nvSpPr>
          <p:cNvPr id="4" name="Slide Number Placeholder 3"/>
          <p:cNvSpPr>
            <a:spLocks noGrp="1"/>
          </p:cNvSpPr>
          <p:nvPr>
            <p:ph type="sldNum" sz="quarter" idx="10"/>
          </p:nvPr>
        </p:nvSpPr>
        <p:spPr/>
        <p:txBody>
          <a:bodyPr/>
          <a:lstStyle/>
          <a:p>
            <a:fld id="{32BB3A5D-52A8-4C2C-86D6-10E10362CA26}" type="slidenum">
              <a:rPr lang="en-US" smtClean="0"/>
              <a:t>7</a:t>
            </a:fld>
            <a:endParaRPr lang="en-US"/>
          </a:p>
        </p:txBody>
      </p:sp>
    </p:spTree>
    <p:extLst>
      <p:ext uri="{BB962C8B-B14F-4D97-AF65-F5344CB8AC3E}">
        <p14:creationId xmlns:p14="http://schemas.microsoft.com/office/powerpoint/2010/main" val="3446240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B3A5D-52A8-4C2C-86D6-10E10362CA26}" type="slidenum">
              <a:rPr lang="en-US" smtClean="0"/>
              <a:t>9</a:t>
            </a:fld>
            <a:endParaRPr lang="en-US"/>
          </a:p>
        </p:txBody>
      </p:sp>
    </p:spTree>
    <p:extLst>
      <p:ext uri="{BB962C8B-B14F-4D97-AF65-F5344CB8AC3E}">
        <p14:creationId xmlns:p14="http://schemas.microsoft.com/office/powerpoint/2010/main" val="2554797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Tacitus:</a:t>
            </a:r>
          </a:p>
          <a:p>
            <a:r>
              <a:rPr lang="en-US" dirty="0" smtClean="0"/>
              <a:t>Born</a:t>
            </a:r>
            <a:r>
              <a:rPr lang="en-US" baseline="0" dirty="0" smtClean="0"/>
              <a:t> in AD 56 (around the same time Paul was writing 1 Corinthians).</a:t>
            </a:r>
          </a:p>
          <a:p>
            <a:endParaRPr lang="en-US" baseline="0" dirty="0" smtClean="0"/>
          </a:p>
          <a:p>
            <a:pPr marL="171450" indent="-171450">
              <a:buFont typeface="Arial" pitchFamily="34" charset="0"/>
              <a:buChar char="•"/>
            </a:pPr>
            <a:r>
              <a:rPr lang="en-US" baseline="0" dirty="0" smtClean="0"/>
              <a:t>Here is writing about the fire that broke out in Rome, late in the summer of AD 64.</a:t>
            </a:r>
          </a:p>
          <a:p>
            <a:pPr marL="171450" indent="-171450">
              <a:buFont typeface="Arial" pitchFamily="34" charset="0"/>
              <a:buChar char="•"/>
            </a:pPr>
            <a:r>
              <a:rPr lang="en-US" baseline="0" dirty="0" smtClean="0"/>
              <a:t>Nobody knew for sure who started that fire, but it was rumored that Emperor Nero himself did it. </a:t>
            </a:r>
          </a:p>
          <a:p>
            <a:pPr marL="171450" indent="-171450">
              <a:buFont typeface="Arial" pitchFamily="34" charset="0"/>
              <a:buChar char="•"/>
            </a:pPr>
            <a:r>
              <a:rPr lang="en-US" baseline="0" dirty="0" smtClean="0"/>
              <a:t>According to Tacitus, Nero framed the Christians</a:t>
            </a:r>
          </a:p>
          <a:p>
            <a:pPr marL="171450"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2BB3A5D-52A8-4C2C-86D6-10E10362CA26}" type="slidenum">
              <a:rPr lang="en-US" smtClean="0"/>
              <a:t>10</a:t>
            </a:fld>
            <a:endParaRPr lang="en-US"/>
          </a:p>
        </p:txBody>
      </p:sp>
    </p:spTree>
    <p:extLst>
      <p:ext uri="{BB962C8B-B14F-4D97-AF65-F5344CB8AC3E}">
        <p14:creationId xmlns:p14="http://schemas.microsoft.com/office/powerpoint/2010/main" val="3978064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Tacitus:</a:t>
            </a:r>
          </a:p>
          <a:p>
            <a:r>
              <a:rPr lang="en-US" dirty="0" smtClean="0"/>
              <a:t>Born</a:t>
            </a:r>
            <a:r>
              <a:rPr lang="en-US" baseline="0" dirty="0" smtClean="0"/>
              <a:t> in AD 56 (around the same time Paul was writing 1 Corinthians).</a:t>
            </a:r>
          </a:p>
          <a:p>
            <a:endParaRPr lang="en-US" baseline="0" dirty="0" smtClean="0"/>
          </a:p>
          <a:p>
            <a:pPr marL="171450" indent="-171450">
              <a:buFont typeface="Arial" pitchFamily="34" charset="0"/>
              <a:buChar char="•"/>
            </a:pPr>
            <a:r>
              <a:rPr lang="en-US" baseline="0" dirty="0" smtClean="0"/>
              <a:t>Here is writing about the fire that broke out in Rome, late in the summer of AD 64.</a:t>
            </a:r>
          </a:p>
          <a:p>
            <a:pPr marL="171450" indent="-171450">
              <a:buFont typeface="Arial" pitchFamily="34" charset="0"/>
              <a:buChar char="•"/>
            </a:pPr>
            <a:r>
              <a:rPr lang="en-US" baseline="0" dirty="0" smtClean="0"/>
              <a:t>Nobody knew for sure who started that fire, but it was rumored that Emperor Nero himself did it. </a:t>
            </a:r>
          </a:p>
          <a:p>
            <a:pPr marL="171450" indent="-171450">
              <a:buFont typeface="Arial" pitchFamily="34" charset="0"/>
              <a:buChar char="•"/>
            </a:pPr>
            <a:r>
              <a:rPr lang="en-US" baseline="0" dirty="0" smtClean="0"/>
              <a:t>According to Tacitus, Nero framed the Christians</a:t>
            </a:r>
          </a:p>
          <a:p>
            <a:pPr marL="171450"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2BB3A5D-52A8-4C2C-86D6-10E10362CA26}" type="slidenum">
              <a:rPr lang="en-US" smtClean="0"/>
              <a:t>11</a:t>
            </a:fld>
            <a:endParaRPr lang="en-US"/>
          </a:p>
        </p:txBody>
      </p:sp>
    </p:spTree>
    <p:extLst>
      <p:ext uri="{BB962C8B-B14F-4D97-AF65-F5344CB8AC3E}">
        <p14:creationId xmlns:p14="http://schemas.microsoft.com/office/powerpoint/2010/main" val="397806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B3A5D-52A8-4C2C-86D6-10E10362CA26}" type="slidenum">
              <a:rPr lang="en-US" smtClean="0"/>
              <a:t>12</a:t>
            </a:fld>
            <a:endParaRPr lang="en-US"/>
          </a:p>
        </p:txBody>
      </p:sp>
    </p:spTree>
    <p:extLst>
      <p:ext uri="{BB962C8B-B14F-4D97-AF65-F5344CB8AC3E}">
        <p14:creationId xmlns:p14="http://schemas.microsoft.com/office/powerpoint/2010/main" val="85320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Corinthians was written in AD 55</a:t>
            </a:r>
          </a:p>
          <a:p>
            <a:endParaRPr lang="en-US" baseline="0" dirty="0" smtClean="0"/>
          </a:p>
          <a:p>
            <a:r>
              <a:rPr lang="en-US" baseline="0" dirty="0" smtClean="0"/>
              <a:t>The oral tradition is much earlier.</a:t>
            </a:r>
          </a:p>
          <a:p>
            <a:endParaRPr lang="en-US" baseline="0" dirty="0" smtClean="0"/>
          </a:p>
          <a:p>
            <a:r>
              <a:rPr lang="en-US" baseline="0" dirty="0" smtClean="0"/>
              <a:t>Robert Price thinks that this section of the scripture is an interpolation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BB3A5D-52A8-4C2C-86D6-10E10362CA26}" type="slidenum">
              <a:rPr lang="en-US" smtClean="0"/>
              <a:t>13</a:t>
            </a:fld>
            <a:endParaRPr lang="en-US"/>
          </a:p>
        </p:txBody>
      </p:sp>
    </p:spTree>
    <p:extLst>
      <p:ext uri="{BB962C8B-B14F-4D97-AF65-F5344CB8AC3E}">
        <p14:creationId xmlns:p14="http://schemas.microsoft.com/office/powerpoint/2010/main" val="158843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Tiberius </a:t>
            </a:r>
            <a:r>
              <a:rPr lang="en-US" baseline="0" dirty="0" smtClean="0"/>
              <a:t>was a co-emperor with Augustus from 12 AD to 14 AD before Tiberius became the sole emperor. This means that “the word of God came to John” during the 13</a:t>
            </a:r>
            <a:r>
              <a:rPr lang="en-US" baseline="30000" dirty="0" smtClean="0"/>
              <a:t>th</a:t>
            </a:r>
            <a:r>
              <a:rPr lang="en-US" baseline="0" dirty="0" smtClean="0"/>
              <a:t> year of Tiberius’ sole reign. Luke includes the 2 years where he was reigning along side Augustus.</a:t>
            </a:r>
          </a:p>
          <a:p>
            <a:endParaRPr lang="en-US" baseline="0" dirty="0" smtClean="0"/>
          </a:p>
          <a:p>
            <a:r>
              <a:rPr lang="en-US" baseline="0" dirty="0" smtClean="0"/>
              <a:t>12+15=27</a:t>
            </a:r>
          </a:p>
          <a:p>
            <a:endParaRPr lang="en-US" baseline="0" dirty="0" smtClean="0"/>
          </a:p>
          <a:p>
            <a:r>
              <a:rPr lang="en-US" baseline="0" dirty="0" smtClean="0"/>
              <a:t>This means that Jesus was baptized by John and started his ministry in 27 AD.</a:t>
            </a:r>
          </a:p>
          <a:p>
            <a:endParaRPr lang="en-US" baseline="0" dirty="0" smtClean="0"/>
          </a:p>
          <a:p>
            <a:r>
              <a:rPr lang="en-US" baseline="0" dirty="0" smtClean="0"/>
              <a:t>This book was written around 55 AD which means that there was not enough time for legends to creep into Luke’s Gospel.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BB3A5D-52A8-4C2C-86D6-10E10362CA26}" type="slidenum">
              <a:rPr lang="en-US" smtClean="0"/>
              <a:t>15</a:t>
            </a:fld>
            <a:endParaRPr lang="en-US"/>
          </a:p>
        </p:txBody>
      </p:sp>
    </p:spTree>
    <p:extLst>
      <p:ext uri="{BB962C8B-B14F-4D97-AF65-F5344CB8AC3E}">
        <p14:creationId xmlns:p14="http://schemas.microsoft.com/office/powerpoint/2010/main" val="186085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1D8BD707-D9CF-40AE-B4C6-C98DA3205C09}" type="datetimeFigureOut">
              <a:rPr lang="en-US" smtClean="0"/>
              <a:pPr/>
              <a:t>10/22/2012</a:t>
            </a:fld>
            <a:endParaRPr lang="en-US"/>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B6F15528-21DE-4FAA-801E-634DDDAF4B2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1D8BD707-D9CF-40AE-B4C6-C98DA3205C09}" type="datetimeFigureOut">
              <a:rPr lang="en-US" smtClean="0"/>
              <a:pPr/>
              <a:t>10/22/2012</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B6F15528-21DE-4FAA-801E-634DDDAF4B2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1D8BD707-D9CF-40AE-B4C6-C98DA3205C09}" type="datetimeFigureOut">
              <a:rPr lang="en-US" smtClean="0"/>
              <a:pPr/>
              <a:t>10/22/2012</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B6F15528-21DE-4FAA-801E-634DDDAF4B2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1D8BD707-D9CF-40AE-B4C6-C98DA3205C09}" type="datetimeFigureOut">
              <a:rPr lang="en-US" smtClean="0"/>
              <a:pPr/>
              <a:t>10/22/2012</a:t>
            </a:fld>
            <a:endParaRPr lang="en-US"/>
          </a:p>
        </p:txBody>
      </p:sp>
      <p:sp>
        <p:nvSpPr>
          <p:cNvPr id="5" name="Footer Placeholder 4"/>
          <p:cNvSpPr>
            <a:spLocks noGrp="1"/>
          </p:cNvSpPr>
          <p:nvPr>
            <p:ph type="ftr" sz="quarter" idx="11"/>
          </p:nvPr>
        </p:nvSpPr>
        <p:spPr>
          <a:xfrm rot="900000">
            <a:off x="3103620" y="6177546"/>
            <a:ext cx="2392237" cy="365125"/>
          </a:xfrm>
        </p:spPr>
        <p:txBody>
          <a:bodyPr/>
          <a:lstStyle/>
          <a:p>
            <a:endParaRPr lang="en-US"/>
          </a:p>
        </p:txBody>
      </p:sp>
      <p:sp>
        <p:nvSpPr>
          <p:cNvPr id="6" name="Slide Number Placeholder 5"/>
          <p:cNvSpPr>
            <a:spLocks noGrp="1"/>
          </p:cNvSpPr>
          <p:nvPr>
            <p:ph type="sldNum" sz="quarter" idx="12"/>
          </p:nvPr>
        </p:nvSpPr>
        <p:spPr>
          <a:xfrm rot="900000">
            <a:off x="1265370" y="300797"/>
            <a:ext cx="2287319" cy="365125"/>
          </a:xfrm>
        </p:spPr>
        <p:txBody>
          <a:bodyPr/>
          <a:lstStyle/>
          <a:p>
            <a:fld id="{B6F15528-21DE-4FAA-801E-634DDDAF4B2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1D8BD707-D9CF-40AE-B4C6-C98DA3205C09}" type="datetimeFigureOut">
              <a:rPr lang="en-US" smtClean="0"/>
              <a:pPr/>
              <a:t>10/22/2012</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B6F15528-21DE-4FAA-801E-634DDDAF4B2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1D8BD707-D9CF-40AE-B4C6-C98DA3205C09}" type="datetimeFigureOut">
              <a:rPr lang="en-US" smtClean="0"/>
              <a:pPr/>
              <a:t>10/22/2012</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B6F15528-21DE-4FAA-801E-634DDDAF4B2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1D8BD707-D9CF-40AE-B4C6-C98DA3205C09}" type="datetimeFigureOut">
              <a:rPr lang="en-US" smtClean="0"/>
              <a:pPr/>
              <a:t>10/22/2012</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B6F15528-21DE-4FAA-801E-634DDDAF4B2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1D8BD707-D9CF-40AE-B4C6-C98DA3205C09}" type="datetimeFigureOut">
              <a:rPr lang="en-US" smtClean="0"/>
              <a:pPr/>
              <a:t>10/22/2012</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lang="en-US"/>
          </a:p>
        </p:txBody>
      </p:sp>
      <p:sp>
        <p:nvSpPr>
          <p:cNvPr id="5" name="Slide Number Placeholder 4"/>
          <p:cNvSpPr>
            <a:spLocks noGrp="1"/>
          </p:cNvSpPr>
          <p:nvPr>
            <p:ph type="sldNum" sz="quarter" idx="12"/>
          </p:nvPr>
        </p:nvSpPr>
        <p:spPr>
          <a:xfrm rot="900000">
            <a:off x="1261872" y="301752"/>
            <a:ext cx="2286000" cy="365125"/>
          </a:xfrm>
        </p:spPr>
        <p:txBody>
          <a:bodyPr/>
          <a:lstStyle/>
          <a:p>
            <a:fld id="{B6F15528-21DE-4FAA-801E-634DDDAF4B2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1D8BD707-D9CF-40AE-B4C6-C98DA3205C09}" type="datetimeFigureOut">
              <a:rPr lang="en-US" smtClean="0"/>
              <a:pPr/>
              <a:t>10/22/2012</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B6F15528-21DE-4FAA-801E-634DDDAF4B2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1D8BD707-D9CF-40AE-B4C6-C98DA3205C09}" type="datetimeFigureOut">
              <a:rPr lang="en-US" smtClean="0"/>
              <a:pPr/>
              <a:t>10/22/2012</a:t>
            </a:fld>
            <a:endParaRPr lang="en-US"/>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B6F15528-21DE-4FAA-801E-634DDDAF4B2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1D8BD707-D9CF-40AE-B4C6-C98DA3205C09}" type="datetimeFigureOut">
              <a:rPr lang="en-US" smtClean="0"/>
              <a:pPr/>
              <a:t>10/22/2012</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B6F15528-21DE-4FAA-801E-634DDDAF4B2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1D8BD707-D9CF-40AE-B4C6-C98DA3205C09}" type="datetimeFigureOut">
              <a:rPr lang="en-US" smtClean="0"/>
              <a:pPr/>
              <a:t>10/22/2012</a:t>
            </a:fld>
            <a:endParaRPr lang="en-US"/>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Who Said Jesus was a Myth!?</a:t>
            </a:r>
            <a:endParaRPr lang="en-US" dirty="0"/>
          </a:p>
        </p:txBody>
      </p:sp>
      <p:sp>
        <p:nvSpPr>
          <p:cNvPr id="3" name="Subtitle 2"/>
          <p:cNvSpPr>
            <a:spLocks noGrp="1"/>
          </p:cNvSpPr>
          <p:nvPr>
            <p:ph type="subTitle" idx="1"/>
          </p:nvPr>
        </p:nvSpPr>
        <p:spPr/>
        <p:txBody>
          <a:bodyPr/>
          <a:lstStyle/>
          <a:p>
            <a:r>
              <a:rPr lang="en-US" dirty="0" smtClean="0"/>
              <a:t>By, Brian Colón</a:t>
            </a:r>
            <a:endParaRPr lang="en-US" dirty="0"/>
          </a:p>
        </p:txBody>
      </p:sp>
    </p:spTree>
    <p:extLst>
      <p:ext uri="{BB962C8B-B14F-4D97-AF65-F5344CB8AC3E}">
        <p14:creationId xmlns:p14="http://schemas.microsoft.com/office/powerpoint/2010/main" val="188905782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Cornelius Tacitus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t>
            </a:r>
            <a:r>
              <a:rPr lang="en-US" dirty="0"/>
              <a:t>Nero fastened the guilt and inflicted the most exquisite punishments on a class hated for their disgraceful acts, called </a:t>
            </a:r>
            <a:r>
              <a:rPr lang="en-US" dirty="0" smtClean="0"/>
              <a:t>Christians </a:t>
            </a:r>
            <a:r>
              <a:rPr lang="en-US" dirty="0"/>
              <a:t>by the populace. Christ, from whom the name had its origin, suffered the extreme penalty (i.e., Crucifixion) during the reign of Tiberius at the hands of one of our procurators, Pontius Pilatus, and a most mischievous superstition, thus checked for the moment, again broke out not only in Judea, the first source of the evil, but even in Rome, where all things hideous and shameful from every part of the world find their center and become popular. </a:t>
            </a:r>
          </a:p>
        </p:txBody>
      </p:sp>
    </p:spTree>
    <p:extLst>
      <p:ext uri="{BB962C8B-B14F-4D97-AF65-F5344CB8AC3E}">
        <p14:creationId xmlns:p14="http://schemas.microsoft.com/office/powerpoint/2010/main" val="71510938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Cornelius Tacitus</a:t>
            </a:r>
            <a:endParaRPr lang="en-US" dirty="0"/>
          </a:p>
        </p:txBody>
      </p:sp>
      <p:sp>
        <p:nvSpPr>
          <p:cNvPr id="3" name="Content Placeholder 2"/>
          <p:cNvSpPr>
            <a:spLocks noGrp="1"/>
          </p:cNvSpPr>
          <p:nvPr>
            <p:ph idx="1"/>
          </p:nvPr>
        </p:nvSpPr>
        <p:spPr/>
        <p:txBody>
          <a:bodyPr>
            <a:normAutofit/>
          </a:bodyPr>
          <a:lstStyle/>
          <a:p>
            <a:r>
              <a:rPr lang="en-US" dirty="0"/>
              <a:t>Accordingly, an arrest was first made of all who pleaded guilty; then, upon their information, an immense multitude was convicted, not so much of the crime of firing the city, as of hatred against </a:t>
            </a:r>
            <a:r>
              <a:rPr lang="en-US" dirty="0"/>
              <a:t>mankind. (Tacitus, </a:t>
            </a:r>
            <a:r>
              <a:rPr lang="en-US" dirty="0">
                <a:effectLst/>
              </a:rPr>
              <a:t>Annals 15.44</a:t>
            </a:r>
            <a:r>
              <a:rPr lang="en-US" dirty="0"/>
              <a:t>)</a:t>
            </a:r>
            <a:endParaRPr lang="en-US" dirty="0"/>
          </a:p>
        </p:txBody>
      </p:sp>
    </p:spTree>
    <p:extLst>
      <p:ext uri="{BB962C8B-B14F-4D97-AF65-F5344CB8AC3E}">
        <p14:creationId xmlns:p14="http://schemas.microsoft.com/office/powerpoint/2010/main" val="21509497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From Tacitus</a:t>
            </a:r>
            <a:endParaRPr lang="en-US" dirty="0"/>
          </a:p>
        </p:txBody>
      </p:sp>
      <p:sp>
        <p:nvSpPr>
          <p:cNvPr id="5" name="Content Placeholder 4"/>
          <p:cNvSpPr>
            <a:spLocks noGrp="1"/>
          </p:cNvSpPr>
          <p:nvPr>
            <p:ph idx="1"/>
          </p:nvPr>
        </p:nvSpPr>
        <p:spPr/>
        <p:txBody>
          <a:bodyPr>
            <a:normAutofit fontScale="70000" lnSpcReduction="20000"/>
          </a:bodyPr>
          <a:lstStyle/>
          <a:p>
            <a:r>
              <a:rPr lang="en-US" dirty="0"/>
              <a:t>There was a group known as "Christians"</a:t>
            </a:r>
          </a:p>
          <a:p>
            <a:r>
              <a:rPr lang="en-US" dirty="0"/>
              <a:t>They were named after someone named "Christ"</a:t>
            </a:r>
          </a:p>
          <a:p>
            <a:r>
              <a:rPr lang="en-US" dirty="0"/>
              <a:t>He was executed under Pontius Pilate during the reign of Tiberius </a:t>
            </a:r>
            <a:r>
              <a:rPr lang="en-US" dirty="0" smtClean="0"/>
              <a:t>Caesar</a:t>
            </a:r>
            <a:endParaRPr lang="en-US" dirty="0"/>
          </a:p>
          <a:p>
            <a:r>
              <a:rPr lang="en-US" dirty="0"/>
              <a:t>The Romans considered the Christians superstitious</a:t>
            </a:r>
          </a:p>
          <a:p>
            <a:r>
              <a:rPr lang="en-US" dirty="0"/>
              <a:t>The Christians were hated and were alleged to perform "abominations"</a:t>
            </a:r>
          </a:p>
          <a:p>
            <a:r>
              <a:rPr lang="en-US" dirty="0"/>
              <a:t>The movement originated in Judea</a:t>
            </a:r>
          </a:p>
          <a:p>
            <a:r>
              <a:rPr lang="en-US" dirty="0"/>
              <a:t>The movement spread to Rome</a:t>
            </a:r>
          </a:p>
          <a:p>
            <a:r>
              <a:rPr lang="en-US" dirty="0"/>
              <a:t>By AD 64 there was a vast multitude of them in Rome.</a:t>
            </a:r>
          </a:p>
        </p:txBody>
      </p:sp>
    </p:spTree>
    <p:extLst>
      <p:ext uri="{BB962C8B-B14F-4D97-AF65-F5344CB8AC3E}">
        <p14:creationId xmlns:p14="http://schemas.microsoft.com/office/powerpoint/2010/main" val="2400387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For </a:t>
            </a:r>
            <a:r>
              <a:rPr lang="en-US" dirty="0"/>
              <a:t>what I </a:t>
            </a:r>
            <a:r>
              <a:rPr lang="en-US" dirty="0" smtClean="0"/>
              <a:t>received I </a:t>
            </a:r>
            <a:r>
              <a:rPr lang="en-US" dirty="0"/>
              <a:t>passed on to </a:t>
            </a:r>
            <a:r>
              <a:rPr lang="en-US" dirty="0" smtClean="0"/>
              <a:t>you as </a:t>
            </a:r>
            <a:r>
              <a:rPr lang="en-US" dirty="0"/>
              <a:t>of first </a:t>
            </a:r>
            <a:r>
              <a:rPr lang="en-US" dirty="0" smtClean="0"/>
              <a:t>importance: </a:t>
            </a:r>
            <a:r>
              <a:rPr lang="en-US" dirty="0"/>
              <a:t>that Christ died for our </a:t>
            </a:r>
            <a:r>
              <a:rPr lang="en-US" dirty="0" smtClean="0"/>
              <a:t>sins </a:t>
            </a:r>
            <a:r>
              <a:rPr lang="en-US" dirty="0"/>
              <a:t>according to the </a:t>
            </a:r>
            <a:r>
              <a:rPr lang="en-US" dirty="0" smtClean="0"/>
              <a:t>Scriptures, that </a:t>
            </a:r>
            <a:r>
              <a:rPr lang="en-US" dirty="0"/>
              <a:t>he was </a:t>
            </a:r>
            <a:r>
              <a:rPr lang="en-US" dirty="0" smtClean="0"/>
              <a:t>buried, that </a:t>
            </a:r>
            <a:r>
              <a:rPr lang="en-US" dirty="0"/>
              <a:t>he was </a:t>
            </a:r>
            <a:r>
              <a:rPr lang="en-US" dirty="0" smtClean="0"/>
              <a:t>raised </a:t>
            </a:r>
            <a:r>
              <a:rPr lang="en-US" dirty="0"/>
              <a:t>on the third </a:t>
            </a:r>
            <a:r>
              <a:rPr lang="en-US" dirty="0" smtClean="0"/>
              <a:t>day according </a:t>
            </a:r>
            <a:r>
              <a:rPr lang="en-US" dirty="0"/>
              <a:t>to the </a:t>
            </a:r>
            <a:r>
              <a:rPr lang="en-US" dirty="0" smtClean="0"/>
              <a:t>Scriptures, and </a:t>
            </a:r>
            <a:r>
              <a:rPr lang="en-US" dirty="0"/>
              <a:t>that he appeared to </a:t>
            </a:r>
            <a:r>
              <a:rPr lang="en-US" dirty="0" err="1" smtClean="0"/>
              <a:t>Cephas</a:t>
            </a:r>
            <a:r>
              <a:rPr lang="en-US" dirty="0" smtClean="0"/>
              <a:t>, and </a:t>
            </a:r>
            <a:r>
              <a:rPr lang="en-US" dirty="0"/>
              <a:t>then to the </a:t>
            </a:r>
            <a:r>
              <a:rPr lang="en-US" dirty="0" smtClean="0"/>
              <a:t>Twelve. After </a:t>
            </a:r>
            <a:r>
              <a:rPr lang="en-US" dirty="0"/>
              <a:t>that, he appeared to more than five hundred of the brothers and sisters at the same time, most of whom are still living, though some have fallen </a:t>
            </a:r>
            <a:r>
              <a:rPr lang="en-US" dirty="0" smtClean="0"/>
              <a:t>asleep. Then </a:t>
            </a:r>
            <a:r>
              <a:rPr lang="en-US" dirty="0"/>
              <a:t>he appeared to </a:t>
            </a:r>
            <a:r>
              <a:rPr lang="en-US" dirty="0" smtClean="0"/>
              <a:t>James, then </a:t>
            </a:r>
            <a:r>
              <a:rPr lang="en-US" dirty="0"/>
              <a:t>to all the </a:t>
            </a:r>
            <a:r>
              <a:rPr lang="en-US" dirty="0" smtClean="0"/>
              <a:t>apostles, and </a:t>
            </a:r>
            <a:r>
              <a:rPr lang="en-US" dirty="0"/>
              <a:t>last of all he appeared to me </a:t>
            </a:r>
            <a:r>
              <a:rPr lang="en-US" dirty="0" smtClean="0"/>
              <a:t>also, as </a:t>
            </a:r>
            <a:r>
              <a:rPr lang="en-US" dirty="0"/>
              <a:t>to one abnormally born</a:t>
            </a:r>
            <a:r>
              <a:rPr lang="en-US" dirty="0" smtClean="0"/>
              <a:t>. (1 Corinthians 15:3-8)</a:t>
            </a:r>
            <a:endParaRPr lang="en-US" dirty="0"/>
          </a:p>
        </p:txBody>
      </p:sp>
    </p:spTree>
    <p:extLst>
      <p:ext uri="{BB962C8B-B14F-4D97-AF65-F5344CB8AC3E}">
        <p14:creationId xmlns:p14="http://schemas.microsoft.com/office/powerpoint/2010/main" val="16164535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900000">
            <a:off x="463427" y="2034275"/>
            <a:ext cx="5690855" cy="4330300"/>
          </a:xfrm>
        </p:spPr>
        <p:txBody>
          <a:bodyPr/>
          <a:lstStyle/>
          <a:p>
            <a:r>
              <a:rPr lang="en-US" dirty="0"/>
              <a:t>Mythical stories are not said to have occurred in the context of historical events</a:t>
            </a:r>
            <a:r>
              <a:rPr lang="en-US" dirty="0" smtClean="0"/>
              <a:t>.</a:t>
            </a:r>
            <a:endParaRPr lang="en-US" dirty="0"/>
          </a:p>
        </p:txBody>
      </p:sp>
    </p:spTree>
    <p:extLst>
      <p:ext uri="{BB962C8B-B14F-4D97-AF65-F5344CB8AC3E}">
        <p14:creationId xmlns:p14="http://schemas.microsoft.com/office/powerpoint/2010/main" val="33004132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Context</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 the fifteenth year of the reign of Tiberius Caesar—when Pontius Pilate was governor of Judea, Herod tetrarch of Galilee, his brother Philip tetrarch of </a:t>
            </a:r>
            <a:r>
              <a:rPr lang="en-US" dirty="0" err="1"/>
              <a:t>Iturea</a:t>
            </a:r>
            <a:r>
              <a:rPr lang="en-US" dirty="0"/>
              <a:t> and </a:t>
            </a:r>
            <a:r>
              <a:rPr lang="en-US" dirty="0" err="1"/>
              <a:t>Traconitis</a:t>
            </a:r>
            <a:r>
              <a:rPr lang="en-US" dirty="0"/>
              <a:t>, and </a:t>
            </a:r>
            <a:r>
              <a:rPr lang="en-US" dirty="0" err="1"/>
              <a:t>Lysanias</a:t>
            </a:r>
            <a:r>
              <a:rPr lang="en-US" dirty="0"/>
              <a:t> tetrarch of Abilene— during the high-priesthood of </a:t>
            </a:r>
            <a:r>
              <a:rPr lang="en-US" dirty="0" err="1"/>
              <a:t>Annas</a:t>
            </a:r>
            <a:r>
              <a:rPr lang="en-US" dirty="0"/>
              <a:t> and Caiaphas, the word of God came to John son of Zechariah in the wilderness</a:t>
            </a:r>
            <a:r>
              <a:rPr lang="en-US" dirty="0" smtClean="0"/>
              <a:t>. (Luke 3:1)</a:t>
            </a:r>
            <a:endParaRPr lang="en-US" dirty="0"/>
          </a:p>
        </p:txBody>
      </p:sp>
      <p:sp>
        <p:nvSpPr>
          <p:cNvPr id="4" name="TextBox 3"/>
          <p:cNvSpPr txBox="1"/>
          <p:nvPr/>
        </p:nvSpPr>
        <p:spPr>
          <a:xfrm>
            <a:off x="3352800" y="2819400"/>
            <a:ext cx="5109148" cy="1200329"/>
          </a:xfrm>
          <a:prstGeom prst="rect">
            <a:avLst/>
          </a:prstGeom>
          <a:noFill/>
        </p:spPr>
        <p:txBody>
          <a:bodyPr wrap="square" rtlCol="0">
            <a:spAutoFit/>
          </a:bodyPr>
          <a:lstStyle/>
          <a:p>
            <a:pPr algn="ctr"/>
            <a:r>
              <a:rPr lang="en-US" sz="3600" dirty="0" smtClean="0"/>
              <a:t>In what year was Mithras born?</a:t>
            </a:r>
            <a:endParaRPr lang="en-US" sz="3600" dirty="0"/>
          </a:p>
        </p:txBody>
      </p:sp>
    </p:spTree>
    <p:extLst>
      <p:ext uri="{BB962C8B-B14F-4D97-AF65-F5344CB8AC3E}">
        <p14:creationId xmlns:p14="http://schemas.microsoft.com/office/powerpoint/2010/main" val="3654081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xEl>
                                              <p:pRg st="0" end="0"/>
                                            </p:txEl>
                                          </p:spTgt>
                                        </p:tgtEl>
                                        <p:attrNameLst>
                                          <p:attrName>ppt_w</p:attrName>
                                        </p:attrNameLst>
                                      </p:cBhvr>
                                      <p:tavLst>
                                        <p:tav tm="0">
                                          <p:val>
                                            <p:strVal val="ppt_w"/>
                                          </p:val>
                                        </p:tav>
                                        <p:tav tm="100000">
                                          <p:val>
                                            <p:fltVal val="0"/>
                                          </p:val>
                                        </p:tav>
                                      </p:tavLst>
                                    </p:anim>
                                    <p:anim calcmode="lin" valueType="num">
                                      <p:cBhvr>
                                        <p:cTn id="7" dur="1000"/>
                                        <p:tgtEl>
                                          <p:spTgt spid="3">
                                            <p:txEl>
                                              <p:pRg st="0" end="0"/>
                                            </p:txEl>
                                          </p:spTgt>
                                        </p:tgtEl>
                                        <p:attrNameLst>
                                          <p:attrName>ppt_h</p:attrName>
                                        </p:attrNameLst>
                                      </p:cBhvr>
                                      <p:tavLst>
                                        <p:tav tm="0">
                                          <p:val>
                                            <p:strVal val="ppt_h"/>
                                          </p:val>
                                        </p:tav>
                                        <p:tav tm="100000">
                                          <p:val>
                                            <p:fltVal val="0"/>
                                          </p:val>
                                        </p:tav>
                                      </p:tavLst>
                                    </p:anim>
                                    <p:anim calcmode="lin" valueType="num">
                                      <p:cBhvr>
                                        <p:cTn id="8"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0" end="0"/>
                                            </p:txEl>
                                          </p:spTgt>
                                        </p:tgtEl>
                                      </p:cBhvr>
                                    </p:animEffect>
                                    <p:set>
                                      <p:cBhvr>
                                        <p:cTn id="10" dur="1" fill="hold">
                                          <p:stCondLst>
                                            <p:cond delay="999"/>
                                          </p:stCondLst>
                                        </p:cTn>
                                        <p:tgtEl>
                                          <p:spTgt spid="3">
                                            <p:txEl>
                                              <p:pRg st="0" end="0"/>
                                            </p:txEl>
                                          </p:spTgt>
                                        </p:tgtEl>
                                        <p:attrNameLst>
                                          <p:attrName>style.visibility</p:attrName>
                                        </p:attrNameLst>
                                      </p:cBhvr>
                                      <p:to>
                                        <p:strVal val="hidden"/>
                                      </p:to>
                                    </p:set>
                                  </p:childTnLst>
                                </p:cTn>
                              </p:par>
                              <p:par>
                                <p:cTn id="11" presetID="24" presetClass="emph" presetSubtype="0" fill="hold" grpId="0" nodeType="withEffect">
                                  <p:stCondLst>
                                    <p:cond delay="0"/>
                                  </p:stCondLst>
                                  <p:childTnLst>
                                    <p:animClr clrSpc="hsl" dir="cw">
                                      <p:cBhvr override="childStyle">
                                        <p:cTn id="12" dur="500" fill="hold"/>
                                        <p:tgtEl>
                                          <p:spTgt spid="2"/>
                                        </p:tgtEl>
                                        <p:attrNameLst>
                                          <p:attrName>style.color</p:attrName>
                                        </p:attrNameLst>
                                      </p:cBhvr>
                                      <p:by>
                                        <p:hsl h="0" s="-12549" l="-25098"/>
                                      </p:by>
                                    </p:animClr>
                                    <p:animClr clrSpc="hsl" dir="cw">
                                      <p:cBhvr>
                                        <p:cTn id="13" dur="500" fill="hold"/>
                                        <p:tgtEl>
                                          <p:spTgt spid="2"/>
                                        </p:tgtEl>
                                        <p:attrNameLst>
                                          <p:attrName>fillcolor</p:attrName>
                                        </p:attrNameLst>
                                      </p:cBhvr>
                                      <p:by>
                                        <p:hsl h="0" s="-12549" l="-25098"/>
                                      </p:by>
                                    </p:animClr>
                                    <p:animClr clrSpc="hsl" dir="cw">
                                      <p:cBhvr>
                                        <p:cTn id="14" dur="500" fill="hold"/>
                                        <p:tgtEl>
                                          <p:spTgt spid="2"/>
                                        </p:tgtEl>
                                        <p:attrNameLst>
                                          <p:attrName>stroke.color</p:attrName>
                                        </p:attrNameLst>
                                      </p:cBhvr>
                                      <p:by>
                                        <p:hsl h="0" s="-12549" l="-25098"/>
                                      </p:by>
                                    </p:animClr>
                                    <p:set>
                                      <p:cBhvr>
                                        <p:cTn id="15" dur="500" fill="hold"/>
                                        <p:tgtEl>
                                          <p:spTgt spid="2"/>
                                        </p:tgtEl>
                                        <p:attrNameLst>
                                          <p:attrName>fill.type</p:attrName>
                                        </p:attrNameLst>
                                      </p:cBhvr>
                                      <p:to>
                                        <p:strVal val="solid"/>
                                      </p:to>
                                    </p:set>
                                  </p:childTnLst>
                                </p:cTn>
                              </p:par>
                              <p:par>
                                <p:cTn id="16" presetID="3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Context</a:t>
            </a:r>
            <a:endParaRPr lang="en-US" dirty="0"/>
          </a:p>
        </p:txBody>
      </p:sp>
      <p:sp>
        <p:nvSpPr>
          <p:cNvPr id="3" name="Content Placeholder 2"/>
          <p:cNvSpPr>
            <a:spLocks noGrp="1"/>
          </p:cNvSpPr>
          <p:nvPr>
            <p:ph idx="1"/>
          </p:nvPr>
        </p:nvSpPr>
        <p:spPr>
          <a:xfrm rot="900000">
            <a:off x="3423479" y="561837"/>
            <a:ext cx="4658735" cy="6288008"/>
          </a:xfrm>
        </p:spPr>
        <p:txBody>
          <a:bodyPr>
            <a:normAutofit/>
          </a:bodyPr>
          <a:lstStyle/>
          <a:p>
            <a:pPr marL="0" indent="0">
              <a:buNone/>
            </a:pPr>
            <a:r>
              <a:rPr lang="en-US" sz="1200" dirty="0" smtClean="0"/>
              <a:t>Jeff Says,</a:t>
            </a:r>
          </a:p>
          <a:p>
            <a:pPr marL="0" indent="0">
              <a:buNone/>
            </a:pPr>
            <a:r>
              <a:rPr lang="en-US" sz="1200" dirty="0" smtClean="0"/>
              <a:t>You </a:t>
            </a:r>
            <a:r>
              <a:rPr lang="en-US" sz="1200" dirty="0"/>
              <a:t>guys are dead wrong </a:t>
            </a:r>
            <a:r>
              <a:rPr lang="en-US" sz="1200" dirty="0" smtClean="0"/>
              <a:t>in the argument </a:t>
            </a:r>
            <a:r>
              <a:rPr lang="en-US" sz="1200" dirty="0"/>
              <a:t>that there are no </a:t>
            </a:r>
            <a:r>
              <a:rPr lang="en-US" sz="1200" dirty="0" smtClean="0"/>
              <a:t>secular </a:t>
            </a:r>
            <a:r>
              <a:rPr lang="en-US" sz="1200" dirty="0"/>
              <a:t>confirmations </a:t>
            </a:r>
            <a:r>
              <a:rPr lang="en-US" sz="1200" dirty="0" smtClean="0"/>
              <a:t>of Jesus </a:t>
            </a:r>
            <a:r>
              <a:rPr lang="en-US" sz="1200" dirty="0"/>
              <a:t>Christ. Not to mention the thousands of people who actually saw Jesus and the numerous apostles that wrote about </a:t>
            </a:r>
            <a:r>
              <a:rPr lang="en-US" sz="1200" dirty="0" smtClean="0"/>
              <a:t>Him.</a:t>
            </a:r>
          </a:p>
          <a:p>
            <a:pPr marL="0" indent="0">
              <a:buNone/>
            </a:pPr>
            <a:r>
              <a:rPr lang="en-US" sz="1200" dirty="0" smtClean="0"/>
              <a:t>You </a:t>
            </a:r>
            <a:r>
              <a:rPr lang="en-US" sz="1200" dirty="0"/>
              <a:t>need to do much more research on this fact, before posting such claims</a:t>
            </a:r>
            <a:r>
              <a:rPr lang="en-US" sz="1200" dirty="0" smtClean="0"/>
              <a:t>.</a:t>
            </a:r>
          </a:p>
          <a:p>
            <a:pPr marL="0" indent="0">
              <a:buNone/>
            </a:pPr>
            <a:endParaRPr lang="en-US" sz="1200" dirty="0" smtClean="0"/>
          </a:p>
          <a:p>
            <a:pPr marL="365760" lvl="1" indent="0">
              <a:buNone/>
            </a:pPr>
            <a:r>
              <a:rPr lang="en-US" sz="1200" dirty="0" smtClean="0"/>
              <a:t>Administrator says,</a:t>
            </a:r>
          </a:p>
          <a:p>
            <a:pPr marL="365760" lvl="1" indent="0">
              <a:buNone/>
            </a:pPr>
            <a:r>
              <a:rPr lang="en-US" sz="1200" dirty="0" smtClean="0"/>
              <a:t>Jeff </a:t>
            </a:r>
            <a:r>
              <a:rPr lang="en-US" sz="1200" dirty="0"/>
              <a:t>– </a:t>
            </a:r>
            <a:r>
              <a:rPr lang="en-US" sz="1200" dirty="0" smtClean="0"/>
              <a:t>Neither you </a:t>
            </a:r>
            <a:r>
              <a:rPr lang="en-US" sz="1200" dirty="0"/>
              <a:t>(nor anyone – including us) should ever believe one book that said ‘thousands of people saw this or </a:t>
            </a:r>
            <a:r>
              <a:rPr lang="en-US" sz="1200" dirty="0" smtClean="0"/>
              <a:t>that,’ </a:t>
            </a:r>
            <a:r>
              <a:rPr lang="en-US" sz="1200" dirty="0"/>
              <a:t>especially when circular reasoning abounds within a religious context. You should study what most Biblical scholars agree with – that the apostles were anonymous and </a:t>
            </a:r>
            <a:r>
              <a:rPr lang="en-US" sz="1200" b="1" dirty="0"/>
              <a:t>lived 2-4 generations after the mythical Jesus</a:t>
            </a:r>
            <a:r>
              <a:rPr lang="en-US" sz="1200" dirty="0"/>
              <a:t>. And remember this is YOUR side telling me this. Why believe anything if it was written to confirm earlier writings? Example: Saints coming our of their graves – wow what a story that would make worldwide, not to mention </a:t>
            </a:r>
            <a:r>
              <a:rPr lang="en-US" sz="1200" dirty="0" smtClean="0"/>
              <a:t>local, news!”  But </a:t>
            </a:r>
            <a:r>
              <a:rPr lang="en-US" sz="1200" dirty="0"/>
              <a:t>there is no non-biblical record of this nor the many miracles of your said prophet. Sorry – you lose.</a:t>
            </a:r>
          </a:p>
        </p:txBody>
      </p:sp>
      <p:sp>
        <p:nvSpPr>
          <p:cNvPr id="4" name="TextBox 3"/>
          <p:cNvSpPr txBox="1"/>
          <p:nvPr/>
        </p:nvSpPr>
        <p:spPr>
          <a:xfrm>
            <a:off x="3200400" y="2286000"/>
            <a:ext cx="5715000" cy="2308324"/>
          </a:xfrm>
          <a:prstGeom prst="rect">
            <a:avLst/>
          </a:prstGeom>
          <a:noFill/>
        </p:spPr>
        <p:txBody>
          <a:bodyPr wrap="square" rtlCol="0">
            <a:spAutoFit/>
          </a:bodyPr>
          <a:lstStyle/>
          <a:p>
            <a:pPr algn="ctr"/>
            <a:r>
              <a:rPr lang="en-US" sz="3600" dirty="0" smtClean="0"/>
              <a:t>How can someone be born 2-4 generations after the death of someone who never existed?</a:t>
            </a:r>
            <a:endParaRPr lang="en-US" sz="3600" dirty="0"/>
          </a:p>
        </p:txBody>
      </p:sp>
    </p:spTree>
    <p:extLst>
      <p:ext uri="{BB962C8B-B14F-4D97-AF65-F5344CB8AC3E}">
        <p14:creationId xmlns:p14="http://schemas.microsoft.com/office/powerpoint/2010/main" val="933552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1000"/>
                                        <p:tgtEl>
                                          <p:spTgt spid="3">
                                            <p:txEl>
                                              <p:pRg st="0" end="0"/>
                                            </p:txEl>
                                          </p:spTgt>
                                        </p:tgtEl>
                                        <p:attrNameLst>
                                          <p:attrName>ppt_w</p:attrName>
                                        </p:attrNameLst>
                                      </p:cBhvr>
                                      <p:tavLst>
                                        <p:tav tm="0">
                                          <p:val>
                                            <p:strVal val="ppt_w"/>
                                          </p:val>
                                        </p:tav>
                                        <p:tav tm="100000">
                                          <p:val>
                                            <p:fltVal val="0"/>
                                          </p:val>
                                        </p:tav>
                                      </p:tavLst>
                                    </p:anim>
                                    <p:anim calcmode="lin" valueType="num">
                                      <p:cBhvr>
                                        <p:cTn id="21" dur="1000"/>
                                        <p:tgtEl>
                                          <p:spTgt spid="3">
                                            <p:txEl>
                                              <p:pRg st="0" end="0"/>
                                            </p:txEl>
                                          </p:spTgt>
                                        </p:tgtEl>
                                        <p:attrNameLst>
                                          <p:attrName>ppt_h</p:attrName>
                                        </p:attrNameLst>
                                      </p:cBhvr>
                                      <p:tavLst>
                                        <p:tav tm="0">
                                          <p:val>
                                            <p:strVal val="ppt_h"/>
                                          </p:val>
                                        </p:tav>
                                        <p:tav tm="100000">
                                          <p:val>
                                            <p:fltVal val="0"/>
                                          </p:val>
                                        </p:tav>
                                      </p:tavLst>
                                    </p:anim>
                                    <p:anim calcmode="lin" valueType="num">
                                      <p:cBhvr>
                                        <p:cTn id="22"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23" dur="1000"/>
                                        <p:tgtEl>
                                          <p:spTgt spid="3">
                                            <p:txEl>
                                              <p:pRg st="0" end="0"/>
                                            </p:txEl>
                                          </p:spTgt>
                                        </p:tgtEl>
                                      </p:cBhvr>
                                    </p:animEffect>
                                    <p:set>
                                      <p:cBhvr>
                                        <p:cTn id="24" dur="1" fill="hold">
                                          <p:stCondLst>
                                            <p:cond delay="999"/>
                                          </p:stCondLst>
                                        </p:cTn>
                                        <p:tgtEl>
                                          <p:spTgt spid="3">
                                            <p:txEl>
                                              <p:pRg st="0" end="0"/>
                                            </p:txEl>
                                          </p:spTgt>
                                        </p:tgtEl>
                                        <p:attrNameLst>
                                          <p:attrName>style.visibility</p:attrName>
                                        </p:attrNameLst>
                                      </p:cBhvr>
                                      <p:to>
                                        <p:strVal val="hidden"/>
                                      </p:to>
                                    </p:set>
                                  </p:childTnLst>
                                </p:cTn>
                              </p:par>
                              <p:par>
                                <p:cTn id="25" presetID="31" presetClass="exit" presetSubtype="0" fill="hold" nodeType="withEffect">
                                  <p:stCondLst>
                                    <p:cond delay="0"/>
                                  </p:stCondLst>
                                  <p:childTnLst>
                                    <p:anim calcmode="lin" valueType="num">
                                      <p:cBhvr>
                                        <p:cTn id="26" dur="1000"/>
                                        <p:tgtEl>
                                          <p:spTgt spid="3">
                                            <p:txEl>
                                              <p:pRg st="1" end="1"/>
                                            </p:txEl>
                                          </p:spTgt>
                                        </p:tgtEl>
                                        <p:attrNameLst>
                                          <p:attrName>ppt_w</p:attrName>
                                        </p:attrNameLst>
                                      </p:cBhvr>
                                      <p:tavLst>
                                        <p:tav tm="0">
                                          <p:val>
                                            <p:strVal val="ppt_w"/>
                                          </p:val>
                                        </p:tav>
                                        <p:tav tm="100000">
                                          <p:val>
                                            <p:fltVal val="0"/>
                                          </p:val>
                                        </p:tav>
                                      </p:tavLst>
                                    </p:anim>
                                    <p:anim calcmode="lin" valueType="num">
                                      <p:cBhvr>
                                        <p:cTn id="27" dur="1000"/>
                                        <p:tgtEl>
                                          <p:spTgt spid="3">
                                            <p:txEl>
                                              <p:pRg st="1" end="1"/>
                                            </p:txEl>
                                          </p:spTgt>
                                        </p:tgtEl>
                                        <p:attrNameLst>
                                          <p:attrName>ppt_h</p:attrName>
                                        </p:attrNameLst>
                                      </p:cBhvr>
                                      <p:tavLst>
                                        <p:tav tm="0">
                                          <p:val>
                                            <p:strVal val="ppt_h"/>
                                          </p:val>
                                        </p:tav>
                                        <p:tav tm="100000">
                                          <p:val>
                                            <p:fltVal val="0"/>
                                          </p:val>
                                        </p:tav>
                                      </p:tavLst>
                                    </p:anim>
                                    <p:anim calcmode="lin" valueType="num">
                                      <p:cBhvr>
                                        <p:cTn id="28"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29" dur="1000"/>
                                        <p:tgtEl>
                                          <p:spTgt spid="3">
                                            <p:txEl>
                                              <p:pRg st="1" end="1"/>
                                            </p:txEl>
                                          </p:spTgt>
                                        </p:tgtEl>
                                      </p:cBhvr>
                                    </p:animEffect>
                                    <p:set>
                                      <p:cBhvr>
                                        <p:cTn id="30" dur="1" fill="hold">
                                          <p:stCondLst>
                                            <p:cond delay="999"/>
                                          </p:stCondLst>
                                        </p:cTn>
                                        <p:tgtEl>
                                          <p:spTgt spid="3">
                                            <p:txEl>
                                              <p:pRg st="1" end="1"/>
                                            </p:txEl>
                                          </p:spTgt>
                                        </p:tgtEl>
                                        <p:attrNameLst>
                                          <p:attrName>style.visibility</p:attrName>
                                        </p:attrNameLst>
                                      </p:cBhvr>
                                      <p:to>
                                        <p:strVal val="hidden"/>
                                      </p:to>
                                    </p:set>
                                  </p:childTnLst>
                                </p:cTn>
                              </p:par>
                              <p:par>
                                <p:cTn id="31" presetID="31" presetClass="exit" presetSubtype="0" fill="hold" nodeType="withEffect">
                                  <p:stCondLst>
                                    <p:cond delay="0"/>
                                  </p:stCondLst>
                                  <p:childTnLst>
                                    <p:anim calcmode="lin" valueType="num">
                                      <p:cBhvr>
                                        <p:cTn id="32" dur="1000"/>
                                        <p:tgtEl>
                                          <p:spTgt spid="3">
                                            <p:txEl>
                                              <p:pRg st="2" end="2"/>
                                            </p:txEl>
                                          </p:spTgt>
                                        </p:tgtEl>
                                        <p:attrNameLst>
                                          <p:attrName>ppt_w</p:attrName>
                                        </p:attrNameLst>
                                      </p:cBhvr>
                                      <p:tavLst>
                                        <p:tav tm="0">
                                          <p:val>
                                            <p:strVal val="ppt_w"/>
                                          </p:val>
                                        </p:tav>
                                        <p:tav tm="100000">
                                          <p:val>
                                            <p:fltVal val="0"/>
                                          </p:val>
                                        </p:tav>
                                      </p:tavLst>
                                    </p:anim>
                                    <p:anim calcmode="lin" valueType="num">
                                      <p:cBhvr>
                                        <p:cTn id="33" dur="1000"/>
                                        <p:tgtEl>
                                          <p:spTgt spid="3">
                                            <p:txEl>
                                              <p:pRg st="2" end="2"/>
                                            </p:txEl>
                                          </p:spTgt>
                                        </p:tgtEl>
                                        <p:attrNameLst>
                                          <p:attrName>ppt_h</p:attrName>
                                        </p:attrNameLst>
                                      </p:cBhvr>
                                      <p:tavLst>
                                        <p:tav tm="0">
                                          <p:val>
                                            <p:strVal val="ppt_h"/>
                                          </p:val>
                                        </p:tav>
                                        <p:tav tm="100000">
                                          <p:val>
                                            <p:fltVal val="0"/>
                                          </p:val>
                                        </p:tav>
                                      </p:tavLst>
                                    </p:anim>
                                    <p:anim calcmode="lin" valueType="num">
                                      <p:cBhvr>
                                        <p:cTn id="34"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35" dur="1000"/>
                                        <p:tgtEl>
                                          <p:spTgt spid="3">
                                            <p:txEl>
                                              <p:pRg st="2" end="2"/>
                                            </p:txEl>
                                          </p:spTgt>
                                        </p:tgtEl>
                                      </p:cBhvr>
                                    </p:animEffect>
                                    <p:set>
                                      <p:cBhvr>
                                        <p:cTn id="36" dur="1" fill="hold">
                                          <p:stCondLst>
                                            <p:cond delay="999"/>
                                          </p:stCondLst>
                                        </p:cTn>
                                        <p:tgtEl>
                                          <p:spTgt spid="3">
                                            <p:txEl>
                                              <p:pRg st="2" end="2"/>
                                            </p:txEl>
                                          </p:spTgt>
                                        </p:tgtEl>
                                        <p:attrNameLst>
                                          <p:attrName>style.visibility</p:attrName>
                                        </p:attrNameLst>
                                      </p:cBhvr>
                                      <p:to>
                                        <p:strVal val="hidden"/>
                                      </p:to>
                                    </p:set>
                                  </p:childTnLst>
                                </p:cTn>
                              </p:par>
                              <p:par>
                                <p:cTn id="37" presetID="31" presetClass="exit" presetSubtype="0" fill="hold" nodeType="withEffect">
                                  <p:stCondLst>
                                    <p:cond delay="0"/>
                                  </p:stCondLst>
                                  <p:childTnLst>
                                    <p:anim calcmode="lin" valueType="num">
                                      <p:cBhvr>
                                        <p:cTn id="38" dur="1000"/>
                                        <p:tgtEl>
                                          <p:spTgt spid="3">
                                            <p:txEl>
                                              <p:pRg st="4" end="4"/>
                                            </p:txEl>
                                          </p:spTgt>
                                        </p:tgtEl>
                                        <p:attrNameLst>
                                          <p:attrName>ppt_w</p:attrName>
                                        </p:attrNameLst>
                                      </p:cBhvr>
                                      <p:tavLst>
                                        <p:tav tm="0">
                                          <p:val>
                                            <p:strVal val="ppt_w"/>
                                          </p:val>
                                        </p:tav>
                                        <p:tav tm="100000">
                                          <p:val>
                                            <p:fltVal val="0"/>
                                          </p:val>
                                        </p:tav>
                                      </p:tavLst>
                                    </p:anim>
                                    <p:anim calcmode="lin" valueType="num">
                                      <p:cBhvr>
                                        <p:cTn id="39" dur="1000"/>
                                        <p:tgtEl>
                                          <p:spTgt spid="3">
                                            <p:txEl>
                                              <p:pRg st="4" end="4"/>
                                            </p:txEl>
                                          </p:spTgt>
                                        </p:tgtEl>
                                        <p:attrNameLst>
                                          <p:attrName>ppt_h</p:attrName>
                                        </p:attrNameLst>
                                      </p:cBhvr>
                                      <p:tavLst>
                                        <p:tav tm="0">
                                          <p:val>
                                            <p:strVal val="ppt_h"/>
                                          </p:val>
                                        </p:tav>
                                        <p:tav tm="100000">
                                          <p:val>
                                            <p:fltVal val="0"/>
                                          </p:val>
                                        </p:tav>
                                      </p:tavLst>
                                    </p:anim>
                                    <p:anim calcmode="lin" valueType="num">
                                      <p:cBhvr>
                                        <p:cTn id="40" dur="1000"/>
                                        <p:tgtEl>
                                          <p:spTgt spid="3">
                                            <p:txEl>
                                              <p:pRg st="4" end="4"/>
                                            </p:txEl>
                                          </p:spTgt>
                                        </p:tgtEl>
                                        <p:attrNameLst>
                                          <p:attrName>style.rotation</p:attrName>
                                        </p:attrNameLst>
                                      </p:cBhvr>
                                      <p:tavLst>
                                        <p:tav tm="0">
                                          <p:val>
                                            <p:fltVal val="0"/>
                                          </p:val>
                                        </p:tav>
                                        <p:tav tm="100000">
                                          <p:val>
                                            <p:fltVal val="90"/>
                                          </p:val>
                                        </p:tav>
                                      </p:tavLst>
                                    </p:anim>
                                    <p:animEffect transition="out" filter="fade">
                                      <p:cBhvr>
                                        <p:cTn id="41" dur="1000"/>
                                        <p:tgtEl>
                                          <p:spTgt spid="3">
                                            <p:txEl>
                                              <p:pRg st="4" end="4"/>
                                            </p:txEl>
                                          </p:spTgt>
                                        </p:tgtEl>
                                      </p:cBhvr>
                                    </p:animEffect>
                                    <p:set>
                                      <p:cBhvr>
                                        <p:cTn id="42" dur="1" fill="hold">
                                          <p:stCondLst>
                                            <p:cond delay="999"/>
                                          </p:stCondLst>
                                        </p:cTn>
                                        <p:tgtEl>
                                          <p:spTgt spid="3">
                                            <p:txEl>
                                              <p:pRg st="4" end="4"/>
                                            </p:txEl>
                                          </p:spTgt>
                                        </p:tgtEl>
                                        <p:attrNameLst>
                                          <p:attrName>style.visibility</p:attrName>
                                        </p:attrNameLst>
                                      </p:cBhvr>
                                      <p:to>
                                        <p:strVal val="hidden"/>
                                      </p:to>
                                    </p:set>
                                  </p:childTnLst>
                                </p:cTn>
                              </p:par>
                              <p:par>
                                <p:cTn id="43" presetID="31" presetClass="exit" presetSubtype="0" fill="hold" nodeType="withEffect">
                                  <p:stCondLst>
                                    <p:cond delay="0"/>
                                  </p:stCondLst>
                                  <p:childTnLst>
                                    <p:anim calcmode="lin" valueType="num">
                                      <p:cBhvr>
                                        <p:cTn id="44" dur="1000"/>
                                        <p:tgtEl>
                                          <p:spTgt spid="3">
                                            <p:txEl>
                                              <p:pRg st="5" end="5"/>
                                            </p:txEl>
                                          </p:spTgt>
                                        </p:tgtEl>
                                        <p:attrNameLst>
                                          <p:attrName>ppt_w</p:attrName>
                                        </p:attrNameLst>
                                      </p:cBhvr>
                                      <p:tavLst>
                                        <p:tav tm="0">
                                          <p:val>
                                            <p:strVal val="ppt_w"/>
                                          </p:val>
                                        </p:tav>
                                        <p:tav tm="100000">
                                          <p:val>
                                            <p:fltVal val="0"/>
                                          </p:val>
                                        </p:tav>
                                      </p:tavLst>
                                    </p:anim>
                                    <p:anim calcmode="lin" valueType="num">
                                      <p:cBhvr>
                                        <p:cTn id="45" dur="1000"/>
                                        <p:tgtEl>
                                          <p:spTgt spid="3">
                                            <p:txEl>
                                              <p:pRg st="5" end="5"/>
                                            </p:txEl>
                                          </p:spTgt>
                                        </p:tgtEl>
                                        <p:attrNameLst>
                                          <p:attrName>ppt_h</p:attrName>
                                        </p:attrNameLst>
                                      </p:cBhvr>
                                      <p:tavLst>
                                        <p:tav tm="0">
                                          <p:val>
                                            <p:strVal val="ppt_h"/>
                                          </p:val>
                                        </p:tav>
                                        <p:tav tm="100000">
                                          <p:val>
                                            <p:fltVal val="0"/>
                                          </p:val>
                                        </p:tav>
                                      </p:tavLst>
                                    </p:anim>
                                    <p:anim calcmode="lin" valueType="num">
                                      <p:cBhvr>
                                        <p:cTn id="46" dur="1000"/>
                                        <p:tgtEl>
                                          <p:spTgt spid="3">
                                            <p:txEl>
                                              <p:pRg st="5" end="5"/>
                                            </p:txEl>
                                          </p:spTgt>
                                        </p:tgtEl>
                                        <p:attrNameLst>
                                          <p:attrName>style.rotation</p:attrName>
                                        </p:attrNameLst>
                                      </p:cBhvr>
                                      <p:tavLst>
                                        <p:tav tm="0">
                                          <p:val>
                                            <p:fltVal val="0"/>
                                          </p:val>
                                        </p:tav>
                                        <p:tav tm="100000">
                                          <p:val>
                                            <p:fltVal val="90"/>
                                          </p:val>
                                        </p:tav>
                                      </p:tavLst>
                                    </p:anim>
                                    <p:animEffect transition="out" filter="fade">
                                      <p:cBhvr>
                                        <p:cTn id="47" dur="1000"/>
                                        <p:tgtEl>
                                          <p:spTgt spid="3">
                                            <p:txEl>
                                              <p:pRg st="5" end="5"/>
                                            </p:txEl>
                                          </p:spTgt>
                                        </p:tgtEl>
                                      </p:cBhvr>
                                    </p:animEffect>
                                    <p:set>
                                      <p:cBhvr>
                                        <p:cTn id="48" dur="1" fill="hold">
                                          <p:stCondLst>
                                            <p:cond delay="999"/>
                                          </p:stCondLst>
                                        </p:cTn>
                                        <p:tgtEl>
                                          <p:spTgt spid="3">
                                            <p:txEl>
                                              <p:pRg st="5" end="5"/>
                                            </p:txEl>
                                          </p:spTgt>
                                        </p:tgtEl>
                                        <p:attrNameLst>
                                          <p:attrName>style.visibility</p:attrName>
                                        </p:attrNameLst>
                                      </p:cBhvr>
                                      <p:to>
                                        <p:strVal val="hidden"/>
                                      </p:to>
                                    </p:set>
                                  </p:childTnLst>
                                </p:cTn>
                              </p:par>
                              <p:par>
                                <p:cTn id="49" presetID="53" presetClass="entr" presetSubtype="16" fill="hold" nodeType="with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 calcmode="lin" valueType="num">
                                      <p:cBhvr>
                                        <p:cTn id="5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rot="900000">
            <a:off x="573982" y="2936602"/>
            <a:ext cx="5690855" cy="2508455"/>
          </a:xfrm>
        </p:spPr>
        <p:txBody>
          <a:bodyPr/>
          <a:lstStyle/>
          <a:p>
            <a:r>
              <a:rPr lang="en-US" dirty="0" smtClean="0"/>
              <a:t>The stories of Jesus contain people that actually existed.</a:t>
            </a:r>
            <a:endParaRPr lang="en-US" dirty="0"/>
          </a:p>
        </p:txBody>
      </p:sp>
    </p:spTree>
    <p:extLst>
      <p:ext uri="{BB962C8B-B14F-4D97-AF65-F5344CB8AC3E}">
        <p14:creationId xmlns:p14="http://schemas.microsoft.com/office/powerpoint/2010/main" val="69598444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Real People</a:t>
            </a:r>
            <a:endParaRPr lang="en-US" dirty="0"/>
          </a:p>
        </p:txBody>
      </p:sp>
      <p:sp>
        <p:nvSpPr>
          <p:cNvPr id="3" name="Content Placeholder 2"/>
          <p:cNvSpPr>
            <a:spLocks noGrp="1"/>
          </p:cNvSpPr>
          <p:nvPr>
            <p:ph idx="1"/>
          </p:nvPr>
        </p:nvSpPr>
        <p:spPr/>
        <p:txBody>
          <a:bodyPr/>
          <a:lstStyle/>
          <a:p>
            <a:r>
              <a:rPr lang="en-US" dirty="0" smtClean="0"/>
              <a:t>John the Baptist</a:t>
            </a:r>
          </a:p>
          <a:p>
            <a:r>
              <a:rPr lang="en-US" dirty="0" smtClean="0"/>
              <a:t>Pontius Pilate</a:t>
            </a:r>
          </a:p>
          <a:p>
            <a:r>
              <a:rPr lang="en-US" dirty="0" err="1" smtClean="0">
                <a:effectLst/>
              </a:rPr>
              <a:t>Gamaliel</a:t>
            </a:r>
            <a:endParaRPr lang="en-US" dirty="0" smtClean="0"/>
          </a:p>
          <a:p>
            <a:endParaRPr lang="en-US" dirty="0"/>
          </a:p>
        </p:txBody>
      </p:sp>
    </p:spTree>
    <p:extLst>
      <p:ext uri="{BB962C8B-B14F-4D97-AF65-F5344CB8AC3E}">
        <p14:creationId xmlns:p14="http://schemas.microsoft.com/office/powerpoint/2010/main" val="370304152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the Baptist</a:t>
            </a:r>
            <a:endParaRPr lang="en-US" dirty="0"/>
          </a:p>
        </p:txBody>
      </p:sp>
      <p:sp>
        <p:nvSpPr>
          <p:cNvPr id="3" name="Content Placeholder 2"/>
          <p:cNvSpPr>
            <a:spLocks noGrp="1"/>
          </p:cNvSpPr>
          <p:nvPr>
            <p:ph idx="1"/>
          </p:nvPr>
        </p:nvSpPr>
        <p:spPr/>
        <p:txBody>
          <a:bodyPr>
            <a:normAutofit/>
          </a:bodyPr>
          <a:lstStyle/>
          <a:p>
            <a:r>
              <a:rPr lang="en-US" dirty="0" smtClean="0"/>
              <a:t>Jesus’ relative</a:t>
            </a:r>
          </a:p>
          <a:p>
            <a:r>
              <a:rPr lang="en-US" dirty="0" smtClean="0"/>
              <a:t>Baptized Jesus</a:t>
            </a:r>
          </a:p>
          <a:p>
            <a:endParaRPr lang="en-US" dirty="0"/>
          </a:p>
        </p:txBody>
      </p:sp>
    </p:spTree>
    <p:extLst>
      <p:ext uri="{BB962C8B-B14F-4D97-AF65-F5344CB8AC3E}">
        <p14:creationId xmlns:p14="http://schemas.microsoft.com/office/powerpoint/2010/main" val="185643088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Peter 1:16</a:t>
            </a:r>
            <a:endParaRPr lang="en-US" dirty="0"/>
          </a:p>
        </p:txBody>
      </p:sp>
      <p:sp>
        <p:nvSpPr>
          <p:cNvPr id="3" name="Content Placeholder 2"/>
          <p:cNvSpPr>
            <a:spLocks noGrp="1"/>
          </p:cNvSpPr>
          <p:nvPr>
            <p:ph idx="1"/>
          </p:nvPr>
        </p:nvSpPr>
        <p:spPr/>
        <p:txBody>
          <a:bodyPr/>
          <a:lstStyle/>
          <a:p>
            <a:pPr marL="0" indent="0">
              <a:buNone/>
            </a:pPr>
            <a:r>
              <a:rPr lang="en-US" dirty="0" smtClean="0"/>
              <a:t>“For </a:t>
            </a:r>
            <a:r>
              <a:rPr lang="en-US" dirty="0"/>
              <a:t>we did not follow cleverly devised myths when we made known to you the power and coming of our Lord Jesus Christ, but we were eyewitnesses of his majesty</a:t>
            </a:r>
            <a:r>
              <a:rPr lang="en-US" dirty="0" smtClean="0"/>
              <a:t>.”</a:t>
            </a:r>
            <a:endParaRPr lang="en-US" dirty="0"/>
          </a:p>
        </p:txBody>
      </p:sp>
      <p:sp>
        <p:nvSpPr>
          <p:cNvPr id="4" name="TextBox 3"/>
          <p:cNvSpPr txBox="1"/>
          <p:nvPr/>
        </p:nvSpPr>
        <p:spPr>
          <a:xfrm>
            <a:off x="3124200" y="370114"/>
            <a:ext cx="3276600" cy="6247864"/>
          </a:xfrm>
          <a:prstGeom prst="rect">
            <a:avLst/>
          </a:prstGeom>
          <a:noFill/>
        </p:spPr>
        <p:txBody>
          <a:bodyPr wrap="square" rtlCol="0">
            <a:spAutoFit/>
          </a:bodyPr>
          <a:lstStyle/>
          <a:p>
            <a:r>
              <a:rPr lang="en-US" sz="40000" b="1" dirty="0" smtClean="0">
                <a:latin typeface="Times New Roman" pitchFamily="18" charset="0"/>
                <a:cs typeface="Times New Roman" pitchFamily="18" charset="0"/>
              </a:rPr>
              <a:t>?</a:t>
            </a:r>
            <a:endParaRPr lang="en-US" sz="40000" b="1" dirty="0">
              <a:latin typeface="Times New Roman" pitchFamily="18" charset="0"/>
              <a:cs typeface="Times New Roman" pitchFamily="18" charset="0"/>
            </a:endParaRPr>
          </a:p>
        </p:txBody>
      </p:sp>
    </p:spTree>
    <p:extLst>
      <p:ext uri="{BB962C8B-B14F-4D97-AF65-F5344CB8AC3E}">
        <p14:creationId xmlns:p14="http://schemas.microsoft.com/office/powerpoint/2010/main" val="2368295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par>
                                <p:cTn id="10" presetID="24" presetClass="emph" presetSubtype="0" fill="hold" nodeType="withEffect">
                                  <p:stCondLst>
                                    <p:cond delay="0"/>
                                  </p:stCondLst>
                                  <p:childTnLst>
                                    <p:animClr clrSpc="hsl" dir="cw">
                                      <p:cBhvr override="childStyle">
                                        <p:cTn id="11" dur="500" fill="hold"/>
                                        <p:tgtEl>
                                          <p:spTgt spid="3">
                                            <p:txEl>
                                              <p:pRg st="0" end="0"/>
                                            </p:txEl>
                                          </p:spTgt>
                                        </p:tgtEl>
                                        <p:attrNameLst>
                                          <p:attrName>style.color</p:attrName>
                                        </p:attrNameLst>
                                      </p:cBhvr>
                                      <p:by>
                                        <p:hsl h="0" s="-12549" l="-25098"/>
                                      </p:by>
                                    </p:animClr>
                                    <p:animClr clrSpc="hsl" dir="cw">
                                      <p:cBhvr>
                                        <p:cTn id="12" dur="500" fill="hold"/>
                                        <p:tgtEl>
                                          <p:spTgt spid="3">
                                            <p:txEl>
                                              <p:pRg st="0" end="0"/>
                                            </p:txEl>
                                          </p:spTgt>
                                        </p:tgtEl>
                                        <p:attrNameLst>
                                          <p:attrName>fillcolor</p:attrName>
                                        </p:attrNameLst>
                                      </p:cBhvr>
                                      <p:by>
                                        <p:hsl h="0" s="-12549" l="-25098"/>
                                      </p:by>
                                    </p:animClr>
                                    <p:animClr clrSpc="hsl" dir="cw">
                                      <p:cBhvr>
                                        <p:cTn id="13" dur="500" fill="hold"/>
                                        <p:tgtEl>
                                          <p:spTgt spid="3">
                                            <p:txEl>
                                              <p:pRg st="0" end="0"/>
                                            </p:txEl>
                                          </p:spTgt>
                                        </p:tgtEl>
                                        <p:attrNameLst>
                                          <p:attrName>stroke.color</p:attrName>
                                        </p:attrNameLst>
                                      </p:cBhvr>
                                      <p:by>
                                        <p:hsl h="0" s="-12549" l="-25098"/>
                                      </p:by>
                                    </p:animClr>
                                    <p:set>
                                      <p:cBhvr>
                                        <p:cTn id="14" dur="500" fill="hold"/>
                                        <p:tgtEl>
                                          <p:spTgt spid="3">
                                            <p:txEl>
                                              <p:pRg st="0" end="0"/>
                                            </p:txEl>
                                          </p:spTgt>
                                        </p:tgtEl>
                                        <p:attrNameLst>
                                          <p:attrName>fill.type</p:attrName>
                                        </p:attrNameLst>
                                      </p:cBhvr>
                                      <p:to>
                                        <p:strVal val="solid"/>
                                      </p:to>
                                    </p:set>
                                  </p:childTnLst>
                                </p:cTn>
                              </p:par>
                              <p:par>
                                <p:cTn id="15" presetID="31" presetClass="entr" presetSubtype="0" fill="hold"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1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1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0"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the Baptist</a:t>
            </a:r>
            <a:endParaRPr lang="en-US" dirty="0"/>
          </a:p>
        </p:txBody>
      </p:sp>
      <p:sp>
        <p:nvSpPr>
          <p:cNvPr id="3" name="Content Placeholder 2"/>
          <p:cNvSpPr>
            <a:spLocks noGrp="1"/>
          </p:cNvSpPr>
          <p:nvPr>
            <p:ph idx="1"/>
          </p:nvPr>
        </p:nvSpPr>
        <p:spPr/>
        <p:txBody>
          <a:bodyPr>
            <a:normAutofit fontScale="85000" lnSpcReduction="20000"/>
          </a:bodyPr>
          <a:lstStyle/>
          <a:p>
            <a:r>
              <a:rPr lang="en-US" dirty="0"/>
              <a:t>“Now some of the Jews thought that the destruction of Herod’s army came from God, and that very justly, as a punishment of what he did against John, that was called the Baptist: for Herod slew him, who was a good man, and commanded the Jews to exercise virtue, both as to righteousness towards one another, and piety towards God, and so to come to baptism. </a:t>
            </a:r>
            <a:r>
              <a:rPr lang="en-US" dirty="0" smtClean="0"/>
              <a:t>(</a:t>
            </a:r>
            <a:r>
              <a:rPr lang="en-US" dirty="0" smtClean="0"/>
              <a:t>Josephus</a:t>
            </a:r>
            <a:r>
              <a:rPr lang="en-US" dirty="0"/>
              <a:t>, Antiquities of the Jews, XVIII, </a:t>
            </a:r>
            <a:r>
              <a:rPr lang="en-US" dirty="0" smtClean="0"/>
              <a:t>5:2)</a:t>
            </a:r>
            <a:endParaRPr lang="en-US" dirty="0"/>
          </a:p>
        </p:txBody>
      </p:sp>
    </p:spTree>
    <p:extLst>
      <p:ext uri="{BB962C8B-B14F-4D97-AF65-F5344CB8AC3E}">
        <p14:creationId xmlns:p14="http://schemas.microsoft.com/office/powerpoint/2010/main" val="5910586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Pontius Pilate</a:t>
            </a:r>
            <a:endParaRPr lang="en-US" dirty="0"/>
          </a:p>
        </p:txBody>
      </p:sp>
      <p:sp>
        <p:nvSpPr>
          <p:cNvPr id="3" name="Content Placeholder 2"/>
          <p:cNvSpPr>
            <a:spLocks noGrp="1"/>
          </p:cNvSpPr>
          <p:nvPr>
            <p:ph idx="1"/>
          </p:nvPr>
        </p:nvSpPr>
        <p:spPr>
          <a:xfrm rot="900000">
            <a:off x="3473644" y="1000615"/>
            <a:ext cx="4974782" cy="5077623"/>
          </a:xfrm>
        </p:spPr>
        <p:txBody>
          <a:bodyPr/>
          <a:lstStyle/>
          <a:p>
            <a:pPr marL="0" indent="0">
              <a:buNone/>
            </a:pPr>
            <a:r>
              <a:rPr lang="en-US" dirty="0" smtClean="0"/>
              <a:t>Spoke to Jesus </a:t>
            </a:r>
          </a:p>
          <a:p>
            <a:endParaRPr lang="en-US" dirty="0"/>
          </a:p>
          <a:p>
            <a:pPr marL="0" indent="0">
              <a:buNone/>
            </a:pPr>
            <a:r>
              <a:rPr lang="en-US" dirty="0" smtClean="0"/>
              <a:t>(Matthew 27:11-26, Mark 15:1-15, Luke 23:1-25, John 18:28-40)</a:t>
            </a:r>
          </a:p>
        </p:txBody>
      </p:sp>
      <p:pic>
        <p:nvPicPr>
          <p:cNvPr id="1026" name="Picture 2" descr="C:\Users\uscolb00\Favorites\Downloads\P52_verso.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362200" y="-205532"/>
            <a:ext cx="4495800" cy="70724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colb00\Favorites\Downloads\pilateSto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6342" y="228599"/>
            <a:ext cx="4374776" cy="6123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439753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1026"/>
                                        </p:tgtEl>
                                        <p:attrNameLst>
                                          <p:attrName>ppt_w</p:attrName>
                                        </p:attrNameLst>
                                      </p:cBhvr>
                                      <p:tavLst>
                                        <p:tav tm="0">
                                          <p:val>
                                            <p:strVal val="ppt_w"/>
                                          </p:val>
                                        </p:tav>
                                        <p:tav tm="100000">
                                          <p:val>
                                            <p:fltVal val="0"/>
                                          </p:val>
                                        </p:tav>
                                      </p:tavLst>
                                    </p:anim>
                                    <p:anim calcmode="lin" valueType="num">
                                      <p:cBhvr>
                                        <p:cTn id="15" dur="1000"/>
                                        <p:tgtEl>
                                          <p:spTgt spid="1026"/>
                                        </p:tgtEl>
                                        <p:attrNameLst>
                                          <p:attrName>ppt_h</p:attrName>
                                        </p:attrNameLst>
                                      </p:cBhvr>
                                      <p:tavLst>
                                        <p:tav tm="0">
                                          <p:val>
                                            <p:strVal val="ppt_h"/>
                                          </p:val>
                                        </p:tav>
                                        <p:tav tm="100000">
                                          <p:val>
                                            <p:fltVal val="0"/>
                                          </p:val>
                                        </p:tav>
                                      </p:tavLst>
                                    </p:anim>
                                    <p:anim calcmode="lin" valueType="num">
                                      <p:cBhvr>
                                        <p:cTn id="16" dur="1000"/>
                                        <p:tgtEl>
                                          <p:spTgt spid="1026"/>
                                        </p:tgtEl>
                                        <p:attrNameLst>
                                          <p:attrName>style.rotation</p:attrName>
                                        </p:attrNameLst>
                                      </p:cBhvr>
                                      <p:tavLst>
                                        <p:tav tm="0">
                                          <p:val>
                                            <p:fltVal val="0"/>
                                          </p:val>
                                        </p:tav>
                                        <p:tav tm="100000">
                                          <p:val>
                                            <p:fltVal val="90"/>
                                          </p:val>
                                        </p:tav>
                                      </p:tavLst>
                                    </p:anim>
                                    <p:animEffect transition="out" filter="fade">
                                      <p:cBhvr>
                                        <p:cTn id="17" dur="1000"/>
                                        <p:tgtEl>
                                          <p:spTgt spid="1026"/>
                                        </p:tgtEl>
                                      </p:cBhvr>
                                    </p:animEffect>
                                    <p:set>
                                      <p:cBhvr>
                                        <p:cTn id="18" dur="1" fill="hold">
                                          <p:stCondLst>
                                            <p:cond delay="999"/>
                                          </p:stCondLst>
                                        </p:cTn>
                                        <p:tgtEl>
                                          <p:spTgt spid="10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p:cTn id="23" dur="1000" fill="hold"/>
                                        <p:tgtEl>
                                          <p:spTgt spid="1027"/>
                                        </p:tgtEl>
                                        <p:attrNameLst>
                                          <p:attrName>ppt_w</p:attrName>
                                        </p:attrNameLst>
                                      </p:cBhvr>
                                      <p:tavLst>
                                        <p:tav tm="0">
                                          <p:val>
                                            <p:fltVal val="0"/>
                                          </p:val>
                                        </p:tav>
                                        <p:tav tm="100000">
                                          <p:val>
                                            <p:strVal val="#ppt_w"/>
                                          </p:val>
                                        </p:tav>
                                      </p:tavLst>
                                    </p:anim>
                                    <p:anim calcmode="lin" valueType="num">
                                      <p:cBhvr>
                                        <p:cTn id="24" dur="1000" fill="hold"/>
                                        <p:tgtEl>
                                          <p:spTgt spid="1027"/>
                                        </p:tgtEl>
                                        <p:attrNameLst>
                                          <p:attrName>ppt_h</p:attrName>
                                        </p:attrNameLst>
                                      </p:cBhvr>
                                      <p:tavLst>
                                        <p:tav tm="0">
                                          <p:val>
                                            <p:fltVal val="0"/>
                                          </p:val>
                                        </p:tav>
                                        <p:tav tm="100000">
                                          <p:val>
                                            <p:strVal val="#ppt_h"/>
                                          </p:val>
                                        </p:tav>
                                      </p:tavLst>
                                    </p:anim>
                                    <p:anim calcmode="lin" valueType="num">
                                      <p:cBhvr>
                                        <p:cTn id="25" dur="1000" fill="hold"/>
                                        <p:tgtEl>
                                          <p:spTgt spid="1027"/>
                                        </p:tgtEl>
                                        <p:attrNameLst>
                                          <p:attrName>style.rotation</p:attrName>
                                        </p:attrNameLst>
                                      </p:cBhvr>
                                      <p:tavLst>
                                        <p:tav tm="0">
                                          <p:val>
                                            <p:fltVal val="90"/>
                                          </p:val>
                                        </p:tav>
                                        <p:tav tm="100000">
                                          <p:val>
                                            <p:fltVal val="0"/>
                                          </p:val>
                                        </p:tav>
                                      </p:tavLst>
                                    </p:anim>
                                    <p:animEffect transition="in" filter="fade">
                                      <p:cBhvr>
                                        <p:cTn id="26" dur="1000"/>
                                        <p:tgtEl>
                                          <p:spTgt spid="102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1027"/>
                                        </p:tgtEl>
                                        <p:attrNameLst>
                                          <p:attrName>ppt_w</p:attrName>
                                        </p:attrNameLst>
                                      </p:cBhvr>
                                      <p:tavLst>
                                        <p:tav tm="0">
                                          <p:val>
                                            <p:strVal val="ppt_w"/>
                                          </p:val>
                                        </p:tav>
                                        <p:tav tm="100000">
                                          <p:val>
                                            <p:fltVal val="0"/>
                                          </p:val>
                                        </p:tav>
                                      </p:tavLst>
                                    </p:anim>
                                    <p:anim calcmode="lin" valueType="num">
                                      <p:cBhvr>
                                        <p:cTn id="31" dur="1000"/>
                                        <p:tgtEl>
                                          <p:spTgt spid="1027"/>
                                        </p:tgtEl>
                                        <p:attrNameLst>
                                          <p:attrName>ppt_h</p:attrName>
                                        </p:attrNameLst>
                                      </p:cBhvr>
                                      <p:tavLst>
                                        <p:tav tm="0">
                                          <p:val>
                                            <p:strVal val="ppt_h"/>
                                          </p:val>
                                        </p:tav>
                                        <p:tav tm="100000">
                                          <p:val>
                                            <p:fltVal val="0"/>
                                          </p:val>
                                        </p:tav>
                                      </p:tavLst>
                                    </p:anim>
                                    <p:anim calcmode="lin" valueType="num">
                                      <p:cBhvr>
                                        <p:cTn id="32" dur="1000"/>
                                        <p:tgtEl>
                                          <p:spTgt spid="1027"/>
                                        </p:tgtEl>
                                        <p:attrNameLst>
                                          <p:attrName>style.rotation</p:attrName>
                                        </p:attrNameLst>
                                      </p:cBhvr>
                                      <p:tavLst>
                                        <p:tav tm="0">
                                          <p:val>
                                            <p:fltVal val="0"/>
                                          </p:val>
                                        </p:tav>
                                        <p:tav tm="100000">
                                          <p:val>
                                            <p:fltVal val="90"/>
                                          </p:val>
                                        </p:tav>
                                      </p:tavLst>
                                    </p:anim>
                                    <p:animEffect transition="out" filter="fade">
                                      <p:cBhvr>
                                        <p:cTn id="33" dur="1000"/>
                                        <p:tgtEl>
                                          <p:spTgt spid="1027"/>
                                        </p:tgtEl>
                                      </p:cBhvr>
                                    </p:animEffect>
                                    <p:set>
                                      <p:cBhvr>
                                        <p:cTn id="34" dur="1" fill="hold">
                                          <p:stCondLst>
                                            <p:cond delay="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Gamaliel</a:t>
            </a:r>
            <a:endParaRPr lang="en-US" dirty="0"/>
          </a:p>
        </p:txBody>
      </p:sp>
      <p:sp>
        <p:nvSpPr>
          <p:cNvPr id="3" name="Content Placeholder 2"/>
          <p:cNvSpPr>
            <a:spLocks noGrp="1"/>
          </p:cNvSpPr>
          <p:nvPr>
            <p:ph idx="1"/>
          </p:nvPr>
        </p:nvSpPr>
        <p:spPr/>
        <p:txBody>
          <a:bodyPr/>
          <a:lstStyle/>
          <a:p>
            <a:r>
              <a:rPr lang="en-US" dirty="0" smtClean="0"/>
              <a:t>Pharisee and teacher of the law (Acts 5:34)</a:t>
            </a:r>
          </a:p>
          <a:p>
            <a:r>
              <a:rPr lang="en-US" dirty="0" smtClean="0"/>
              <a:t>The teacher of the Apostle Paul (Acts 22:3)</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8873067"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174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900000">
            <a:off x="665008" y="1885433"/>
            <a:ext cx="5690855" cy="4121521"/>
          </a:xfrm>
        </p:spPr>
        <p:txBody>
          <a:bodyPr/>
          <a:lstStyle/>
          <a:p>
            <a:r>
              <a:rPr lang="en-US" dirty="0" smtClean="0"/>
              <a:t>Osiris and </a:t>
            </a:r>
            <a:r>
              <a:rPr lang="en-US" dirty="0"/>
              <a:t>Mithras look </a:t>
            </a:r>
            <a:r>
              <a:rPr lang="en-US" i="1" dirty="0"/>
              <a:t>nothing </a:t>
            </a:r>
            <a:r>
              <a:rPr lang="en-US" dirty="0"/>
              <a:t>like Jesus!</a:t>
            </a:r>
            <a:br>
              <a:rPr lang="en-US" dirty="0"/>
            </a:br>
            <a:endParaRPr lang="en-US" dirty="0"/>
          </a:p>
        </p:txBody>
      </p:sp>
    </p:spTree>
    <p:extLst>
      <p:ext uri="{BB962C8B-B14F-4D97-AF65-F5344CB8AC3E}">
        <p14:creationId xmlns:p14="http://schemas.microsoft.com/office/powerpoint/2010/main" val="401725344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Mithras</a:t>
            </a:r>
            <a:endParaRPr lang="en-US" dirty="0"/>
          </a:p>
        </p:txBody>
      </p:sp>
      <p:sp>
        <p:nvSpPr>
          <p:cNvPr id="3" name="Content Placeholder 2"/>
          <p:cNvSpPr>
            <a:spLocks noGrp="1"/>
          </p:cNvSpPr>
          <p:nvPr>
            <p:ph idx="1"/>
          </p:nvPr>
        </p:nvSpPr>
        <p:spPr/>
        <p:txBody>
          <a:bodyPr/>
          <a:lstStyle/>
          <a:p>
            <a:r>
              <a:rPr lang="en-US" dirty="0" smtClean="0"/>
              <a:t>Born of a virgin</a:t>
            </a:r>
          </a:p>
          <a:p>
            <a:r>
              <a:rPr lang="en-US" dirty="0" smtClean="0"/>
              <a:t>Born on Dec 25</a:t>
            </a:r>
            <a:r>
              <a:rPr lang="en-US" baseline="30000" dirty="0" smtClean="0"/>
              <a:t>th</a:t>
            </a:r>
            <a:endParaRPr lang="en-US" dirty="0" smtClean="0"/>
          </a:p>
          <a:p>
            <a:r>
              <a:rPr lang="en-US" dirty="0" smtClean="0"/>
              <a:t>12 disciples</a:t>
            </a:r>
          </a:p>
          <a:p>
            <a:r>
              <a:rPr lang="en-US" dirty="0" smtClean="0"/>
              <a:t>Performed Miracles</a:t>
            </a:r>
          </a:p>
          <a:p>
            <a:r>
              <a:rPr lang="en-US" dirty="0" smtClean="0"/>
              <a:t>Dead for 3 days</a:t>
            </a:r>
          </a:p>
          <a:p>
            <a:r>
              <a:rPr lang="en-US" dirty="0" smtClean="0"/>
              <a:t>Resurrected</a:t>
            </a:r>
            <a:endParaRPr lang="en-US" dirty="0"/>
          </a:p>
        </p:txBody>
      </p:sp>
    </p:spTree>
    <p:extLst>
      <p:ext uri="{BB962C8B-B14F-4D97-AF65-F5344CB8AC3E}">
        <p14:creationId xmlns:p14="http://schemas.microsoft.com/office/powerpoint/2010/main" val="162648137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2930911"/>
            <a:ext cx="8763000" cy="584775"/>
          </a:xfrm>
          <a:prstGeom prst="rect">
            <a:avLst/>
          </a:prstGeom>
          <a:noFill/>
        </p:spPr>
        <p:txBody>
          <a:bodyPr wrap="square" rtlCol="0">
            <a:spAutoFit/>
          </a:bodyPr>
          <a:lstStyle/>
          <a:p>
            <a:pPr algn="ctr"/>
            <a:r>
              <a:rPr lang="en-US" sz="3200" dirty="0" smtClean="0"/>
              <a:t>Mithras was born of a virgin?</a:t>
            </a:r>
            <a:endParaRPr lang="en-US" sz="3200" dirty="0"/>
          </a:p>
        </p:txBody>
      </p:sp>
      <p:sp>
        <p:nvSpPr>
          <p:cNvPr id="9" name="TextBox 8"/>
          <p:cNvSpPr txBox="1"/>
          <p:nvPr/>
        </p:nvSpPr>
        <p:spPr>
          <a:xfrm rot="19916081">
            <a:off x="2411259" y="2689371"/>
            <a:ext cx="4060991" cy="1200329"/>
          </a:xfrm>
          <a:prstGeom prst="rect">
            <a:avLst/>
          </a:prstGeom>
          <a:noFill/>
        </p:spPr>
        <p:txBody>
          <a:bodyPr wrap="square" rtlCol="0">
            <a:spAutoFit/>
          </a:bodyPr>
          <a:lstStyle/>
          <a:p>
            <a:pPr algn="ctr"/>
            <a:r>
              <a:rPr lang="en-US" sz="7200" dirty="0" smtClean="0">
                <a:solidFill>
                  <a:srgbClr val="C00000"/>
                </a:solidFill>
                <a:latin typeface="Stencil" pitchFamily="82" charset="0"/>
              </a:rPr>
              <a:t>BUSTED</a:t>
            </a:r>
            <a:endParaRPr lang="en-US" sz="7200" dirty="0">
              <a:solidFill>
                <a:srgbClr val="C00000"/>
              </a:solidFill>
              <a:latin typeface="Stencil" pitchFamily="82" charset="0"/>
            </a:endParaRPr>
          </a:p>
        </p:txBody>
      </p:sp>
      <p:sp>
        <p:nvSpPr>
          <p:cNvPr id="8" name="TextBox 7"/>
          <p:cNvSpPr txBox="1"/>
          <p:nvPr/>
        </p:nvSpPr>
        <p:spPr>
          <a:xfrm>
            <a:off x="792480" y="2684690"/>
            <a:ext cx="7437120" cy="1077218"/>
          </a:xfrm>
          <a:prstGeom prst="rect">
            <a:avLst/>
          </a:prstGeom>
          <a:noFill/>
        </p:spPr>
        <p:txBody>
          <a:bodyPr wrap="square" rtlCol="0">
            <a:spAutoFit/>
          </a:bodyPr>
          <a:lstStyle/>
          <a:p>
            <a:pPr algn="ctr"/>
            <a:r>
              <a:rPr lang="en-US" sz="3200" dirty="0" smtClean="0"/>
              <a:t>Mithras was born from a solid rock as an adult.</a:t>
            </a:r>
            <a:endParaRPr lang="en-US" sz="3200" dirty="0"/>
          </a:p>
        </p:txBody>
      </p:sp>
    </p:spTree>
    <p:extLst>
      <p:ext uri="{BB962C8B-B14F-4D97-AF65-F5344CB8AC3E}">
        <p14:creationId xmlns:p14="http://schemas.microsoft.com/office/powerpoint/2010/main" val="3107073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0 1.48148E-6 L 0.00417 -0.3588 " pathEditMode="relative" rAng="0" ptsTypes="AA">
                                      <p:cBhvr>
                                        <p:cTn id="13" dur="2000" fill="hold"/>
                                        <p:tgtEl>
                                          <p:spTgt spid="7"/>
                                        </p:tgtEl>
                                        <p:attrNameLst>
                                          <p:attrName>ppt_x</p:attrName>
                                          <p:attrName>ppt_y</p:attrName>
                                        </p:attrNameLst>
                                      </p:cBhvr>
                                      <p:rCtr x="208" y="-17940"/>
                                    </p:animMotion>
                                  </p:childTnLst>
                                </p:cTn>
                              </p:par>
                              <p:par>
                                <p:cTn id="14" presetID="64" presetClass="path" presetSubtype="0" accel="50000" decel="50000" fill="hold" grpId="0" nodeType="withEffect">
                                  <p:stCondLst>
                                    <p:cond delay="0"/>
                                  </p:stCondLst>
                                  <p:childTnLst>
                                    <p:animMotion origin="layout" path="M 4.44444E-6 2.59259E-6 L 0.00069 -0.34769 " pathEditMode="relative" rAng="0" ptsTypes="AA">
                                      <p:cBhvr>
                                        <p:cTn id="15" dur="2000" fill="hold"/>
                                        <p:tgtEl>
                                          <p:spTgt spid="9"/>
                                        </p:tgtEl>
                                        <p:attrNameLst>
                                          <p:attrName>ppt_x</p:attrName>
                                          <p:attrName>ppt_y</p:attrName>
                                        </p:attrNameLst>
                                      </p:cBhvr>
                                      <p:rCtr x="35" y="-17384"/>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2930911"/>
            <a:ext cx="8763000" cy="584775"/>
          </a:xfrm>
          <a:prstGeom prst="rect">
            <a:avLst/>
          </a:prstGeom>
          <a:noFill/>
        </p:spPr>
        <p:txBody>
          <a:bodyPr wrap="square" rtlCol="0">
            <a:spAutoFit/>
          </a:bodyPr>
          <a:lstStyle/>
          <a:p>
            <a:pPr algn="ctr"/>
            <a:r>
              <a:rPr lang="en-US" sz="3200" dirty="0" smtClean="0"/>
              <a:t>Mithras was born on December 25</a:t>
            </a:r>
            <a:r>
              <a:rPr lang="en-US" sz="3200" baseline="30000" dirty="0" smtClean="0"/>
              <a:t>th</a:t>
            </a:r>
            <a:r>
              <a:rPr lang="en-US" sz="3200" dirty="0" smtClean="0"/>
              <a:t>?</a:t>
            </a:r>
            <a:endParaRPr lang="en-US" sz="3200" dirty="0"/>
          </a:p>
        </p:txBody>
      </p:sp>
      <p:sp>
        <p:nvSpPr>
          <p:cNvPr id="9" name="TextBox 8"/>
          <p:cNvSpPr txBox="1"/>
          <p:nvPr/>
        </p:nvSpPr>
        <p:spPr>
          <a:xfrm rot="19916081">
            <a:off x="2341754" y="2680310"/>
            <a:ext cx="4233989" cy="1200329"/>
          </a:xfrm>
          <a:prstGeom prst="rect">
            <a:avLst/>
          </a:prstGeom>
          <a:noFill/>
        </p:spPr>
        <p:txBody>
          <a:bodyPr wrap="square" rtlCol="0">
            <a:spAutoFit/>
          </a:bodyPr>
          <a:lstStyle/>
          <a:p>
            <a:pPr algn="ctr"/>
            <a:r>
              <a:rPr lang="en-US" sz="7200" dirty="0" smtClean="0">
                <a:solidFill>
                  <a:srgbClr val="C00000"/>
                </a:solidFill>
                <a:latin typeface="Stencil" pitchFamily="82" charset="0"/>
              </a:rPr>
              <a:t>BUSTED</a:t>
            </a:r>
            <a:endParaRPr lang="en-US" sz="7200" dirty="0">
              <a:solidFill>
                <a:srgbClr val="C00000"/>
              </a:solidFill>
              <a:latin typeface="Stencil" pitchFamily="82" charset="0"/>
            </a:endParaRPr>
          </a:p>
        </p:txBody>
      </p:sp>
      <p:sp>
        <p:nvSpPr>
          <p:cNvPr id="8" name="TextBox 7"/>
          <p:cNvSpPr txBox="1"/>
          <p:nvPr/>
        </p:nvSpPr>
        <p:spPr>
          <a:xfrm>
            <a:off x="815340" y="2987927"/>
            <a:ext cx="7437120" cy="2062103"/>
          </a:xfrm>
          <a:prstGeom prst="rect">
            <a:avLst/>
          </a:prstGeom>
          <a:noFill/>
        </p:spPr>
        <p:txBody>
          <a:bodyPr wrap="square" rtlCol="0">
            <a:spAutoFit/>
          </a:bodyPr>
          <a:lstStyle/>
          <a:p>
            <a:pPr algn="ctr"/>
            <a:r>
              <a:rPr lang="en-US" sz="3200" dirty="0" smtClean="0"/>
              <a:t>Many ancient gods were celebrated on December 25</a:t>
            </a:r>
            <a:r>
              <a:rPr lang="en-US" sz="3200" baseline="30000" dirty="0" smtClean="0"/>
              <a:t>th</a:t>
            </a:r>
            <a:r>
              <a:rPr lang="en-US" sz="3200" dirty="0" smtClean="0"/>
              <a:t>.</a:t>
            </a:r>
          </a:p>
          <a:p>
            <a:pPr algn="ctr"/>
            <a:endParaRPr lang="en-US" sz="3200" dirty="0"/>
          </a:p>
          <a:p>
            <a:pPr algn="ctr"/>
            <a:r>
              <a:rPr lang="en-US" sz="3200" dirty="0" smtClean="0"/>
              <a:t>Jesus was not one of them!</a:t>
            </a:r>
            <a:endParaRPr lang="en-US" sz="3200" dirty="0"/>
          </a:p>
        </p:txBody>
      </p:sp>
    </p:spTree>
    <p:extLst>
      <p:ext uri="{BB962C8B-B14F-4D97-AF65-F5344CB8AC3E}">
        <p14:creationId xmlns:p14="http://schemas.microsoft.com/office/powerpoint/2010/main" val="1471636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0 1.48148E-6 L 0.00417 -0.3588 " pathEditMode="relative" rAng="0" ptsTypes="AA">
                                      <p:cBhvr>
                                        <p:cTn id="13" dur="2000" fill="hold"/>
                                        <p:tgtEl>
                                          <p:spTgt spid="7"/>
                                        </p:tgtEl>
                                        <p:attrNameLst>
                                          <p:attrName>ppt_x</p:attrName>
                                          <p:attrName>ppt_y</p:attrName>
                                        </p:attrNameLst>
                                      </p:cBhvr>
                                      <p:rCtr x="208" y="-17940"/>
                                    </p:animMotion>
                                  </p:childTnLst>
                                </p:cTn>
                              </p:par>
                              <p:par>
                                <p:cTn id="14" presetID="64" presetClass="path" presetSubtype="0" accel="50000" decel="50000" fill="hold" grpId="0" nodeType="withEffect">
                                  <p:stCondLst>
                                    <p:cond delay="0"/>
                                  </p:stCondLst>
                                  <p:childTnLst>
                                    <p:animMotion origin="layout" path="M 4.44444E-6 2.59259E-6 L 0.00069 -0.34769 " pathEditMode="relative" rAng="0" ptsTypes="AA">
                                      <p:cBhvr>
                                        <p:cTn id="15" dur="2000" fill="hold"/>
                                        <p:tgtEl>
                                          <p:spTgt spid="9"/>
                                        </p:tgtEl>
                                        <p:attrNameLst>
                                          <p:attrName>ppt_x</p:attrName>
                                          <p:attrName>ppt_y</p:attrName>
                                        </p:attrNameLst>
                                      </p:cBhvr>
                                      <p:rCtr x="35" y="-17384"/>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2930911"/>
            <a:ext cx="8763000" cy="584775"/>
          </a:xfrm>
          <a:prstGeom prst="rect">
            <a:avLst/>
          </a:prstGeom>
          <a:noFill/>
        </p:spPr>
        <p:txBody>
          <a:bodyPr wrap="square" rtlCol="0">
            <a:spAutoFit/>
          </a:bodyPr>
          <a:lstStyle/>
          <a:p>
            <a:pPr algn="ctr"/>
            <a:r>
              <a:rPr lang="en-US" sz="3200" dirty="0" smtClean="0"/>
              <a:t>Mithras had 12 disciples?</a:t>
            </a:r>
            <a:endParaRPr lang="en-US" sz="3200" dirty="0"/>
          </a:p>
        </p:txBody>
      </p:sp>
      <p:sp>
        <p:nvSpPr>
          <p:cNvPr id="9" name="TextBox 8"/>
          <p:cNvSpPr txBox="1"/>
          <p:nvPr/>
        </p:nvSpPr>
        <p:spPr>
          <a:xfrm rot="19916081">
            <a:off x="2409240" y="2663443"/>
            <a:ext cx="4162288" cy="1200329"/>
          </a:xfrm>
          <a:prstGeom prst="rect">
            <a:avLst/>
          </a:prstGeom>
          <a:noFill/>
        </p:spPr>
        <p:txBody>
          <a:bodyPr wrap="square" rtlCol="0">
            <a:spAutoFit/>
          </a:bodyPr>
          <a:lstStyle/>
          <a:p>
            <a:pPr algn="ctr"/>
            <a:r>
              <a:rPr lang="en-US" sz="7200" dirty="0" smtClean="0">
                <a:solidFill>
                  <a:srgbClr val="C00000"/>
                </a:solidFill>
                <a:latin typeface="Stencil" pitchFamily="82" charset="0"/>
              </a:rPr>
              <a:t>BUSTED</a:t>
            </a:r>
            <a:endParaRPr lang="en-US" sz="7200" dirty="0">
              <a:solidFill>
                <a:srgbClr val="C00000"/>
              </a:solidFill>
              <a:latin typeface="Stencil" pitchFamily="82" charset="0"/>
            </a:endParaRPr>
          </a:p>
        </p:txBody>
      </p:sp>
      <p:sp>
        <p:nvSpPr>
          <p:cNvPr id="8" name="TextBox 7"/>
          <p:cNvSpPr txBox="1"/>
          <p:nvPr/>
        </p:nvSpPr>
        <p:spPr>
          <a:xfrm>
            <a:off x="815340" y="3048000"/>
            <a:ext cx="7437120" cy="1077218"/>
          </a:xfrm>
          <a:prstGeom prst="rect">
            <a:avLst/>
          </a:prstGeom>
          <a:noFill/>
        </p:spPr>
        <p:txBody>
          <a:bodyPr wrap="square" rtlCol="0">
            <a:spAutoFit/>
          </a:bodyPr>
          <a:lstStyle/>
          <a:p>
            <a:pPr algn="ctr"/>
            <a:r>
              <a:rPr lang="en-US" sz="3200" dirty="0" smtClean="0"/>
              <a:t>Let’s look at the evidence supporting this claim…</a:t>
            </a:r>
            <a:endParaRPr lang="en-US" sz="3200" dirty="0"/>
          </a:p>
        </p:txBody>
      </p:sp>
      <p:pic>
        <p:nvPicPr>
          <p:cNvPr id="5" name="Picture 2" descr="C:\Users\Brian\Downloads\3172923589_dc8536d594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6858000" cy="688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245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0 1.48148E-6 L 0.00417 -0.3588 " pathEditMode="relative" rAng="0" ptsTypes="AA">
                                      <p:cBhvr>
                                        <p:cTn id="13" dur="2000" fill="hold"/>
                                        <p:tgtEl>
                                          <p:spTgt spid="7"/>
                                        </p:tgtEl>
                                        <p:attrNameLst>
                                          <p:attrName>ppt_x</p:attrName>
                                          <p:attrName>ppt_y</p:attrName>
                                        </p:attrNameLst>
                                      </p:cBhvr>
                                      <p:rCtr x="208" y="-17940"/>
                                    </p:animMotion>
                                  </p:childTnLst>
                                </p:cTn>
                              </p:par>
                              <p:par>
                                <p:cTn id="14" presetID="64" presetClass="path" presetSubtype="0" accel="50000" decel="50000" fill="hold" grpId="0" nodeType="withEffect">
                                  <p:stCondLst>
                                    <p:cond delay="0"/>
                                  </p:stCondLst>
                                  <p:childTnLst>
                                    <p:animMotion origin="layout" path="M 4.44444E-6 2.59259E-6 L 0.00069 -0.34769 " pathEditMode="relative" rAng="0" ptsTypes="AA">
                                      <p:cBhvr>
                                        <p:cTn id="15" dur="2000" fill="hold"/>
                                        <p:tgtEl>
                                          <p:spTgt spid="9"/>
                                        </p:tgtEl>
                                        <p:attrNameLst>
                                          <p:attrName>ppt_x</p:attrName>
                                          <p:attrName>ppt_y</p:attrName>
                                        </p:attrNameLst>
                                      </p:cBhvr>
                                      <p:rCtr x="35" y="-17384"/>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4484" y="3012294"/>
            <a:ext cx="8763000" cy="584775"/>
          </a:xfrm>
          <a:prstGeom prst="rect">
            <a:avLst/>
          </a:prstGeom>
          <a:noFill/>
        </p:spPr>
        <p:txBody>
          <a:bodyPr wrap="square" rtlCol="0">
            <a:spAutoFit/>
          </a:bodyPr>
          <a:lstStyle/>
          <a:p>
            <a:pPr algn="ctr"/>
            <a:r>
              <a:rPr lang="en-US" sz="3200" dirty="0" smtClean="0"/>
              <a:t>Mithras was crucified?</a:t>
            </a:r>
            <a:endParaRPr lang="en-US" sz="3200" dirty="0"/>
          </a:p>
        </p:txBody>
      </p:sp>
      <p:sp>
        <p:nvSpPr>
          <p:cNvPr id="9" name="TextBox 8"/>
          <p:cNvSpPr txBox="1"/>
          <p:nvPr/>
        </p:nvSpPr>
        <p:spPr>
          <a:xfrm rot="19916081">
            <a:off x="2763771" y="2575500"/>
            <a:ext cx="3783109" cy="1200329"/>
          </a:xfrm>
          <a:prstGeom prst="rect">
            <a:avLst/>
          </a:prstGeom>
          <a:noFill/>
        </p:spPr>
        <p:txBody>
          <a:bodyPr wrap="square" rtlCol="0">
            <a:spAutoFit/>
          </a:bodyPr>
          <a:lstStyle/>
          <a:p>
            <a:pPr algn="ctr"/>
            <a:r>
              <a:rPr lang="en-US" sz="7200" dirty="0" smtClean="0">
                <a:solidFill>
                  <a:srgbClr val="C00000"/>
                </a:solidFill>
                <a:latin typeface="Stencil" pitchFamily="82" charset="0"/>
              </a:rPr>
              <a:t>BUSTED</a:t>
            </a:r>
            <a:endParaRPr lang="en-US" sz="7200" dirty="0">
              <a:solidFill>
                <a:srgbClr val="C00000"/>
              </a:solidFill>
              <a:latin typeface="Stencil" pitchFamily="82" charset="0"/>
            </a:endParaRPr>
          </a:p>
        </p:txBody>
      </p:sp>
      <p:sp>
        <p:nvSpPr>
          <p:cNvPr id="8" name="TextBox 7"/>
          <p:cNvSpPr txBox="1"/>
          <p:nvPr/>
        </p:nvSpPr>
        <p:spPr>
          <a:xfrm>
            <a:off x="298784" y="2996625"/>
            <a:ext cx="8534400" cy="584775"/>
          </a:xfrm>
          <a:prstGeom prst="rect">
            <a:avLst/>
          </a:prstGeom>
          <a:noFill/>
        </p:spPr>
        <p:txBody>
          <a:bodyPr wrap="square" rtlCol="0">
            <a:spAutoFit/>
          </a:bodyPr>
          <a:lstStyle/>
          <a:p>
            <a:pPr algn="ctr"/>
            <a:r>
              <a:rPr lang="en-US" sz="3200" dirty="0" smtClean="0"/>
              <a:t>Mithras never died.</a:t>
            </a:r>
            <a:endParaRPr lang="en-US" sz="3200" u="sng" dirty="0"/>
          </a:p>
        </p:txBody>
      </p:sp>
    </p:spTree>
    <p:extLst>
      <p:ext uri="{BB962C8B-B14F-4D97-AF65-F5344CB8AC3E}">
        <p14:creationId xmlns:p14="http://schemas.microsoft.com/office/powerpoint/2010/main" val="1091936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0 1.48148E-6 L 0.00417 -0.3588 " pathEditMode="relative" rAng="0" ptsTypes="AA">
                                      <p:cBhvr>
                                        <p:cTn id="13" dur="2000" fill="hold"/>
                                        <p:tgtEl>
                                          <p:spTgt spid="7"/>
                                        </p:tgtEl>
                                        <p:attrNameLst>
                                          <p:attrName>ppt_x</p:attrName>
                                          <p:attrName>ppt_y</p:attrName>
                                        </p:attrNameLst>
                                      </p:cBhvr>
                                      <p:rCtr x="208" y="-17940"/>
                                    </p:animMotion>
                                  </p:childTnLst>
                                </p:cTn>
                              </p:par>
                              <p:par>
                                <p:cTn id="14" presetID="64" presetClass="path" presetSubtype="0" accel="50000" decel="50000" fill="hold" grpId="0" nodeType="withEffect">
                                  <p:stCondLst>
                                    <p:cond delay="0"/>
                                  </p:stCondLst>
                                  <p:childTnLst>
                                    <p:animMotion origin="layout" path="M 4.44444E-6 2.59259E-6 L 0.00069 -0.34769 " pathEditMode="relative" rAng="0" ptsTypes="AA">
                                      <p:cBhvr>
                                        <p:cTn id="15" dur="2000" fill="hold"/>
                                        <p:tgtEl>
                                          <p:spTgt spid="9"/>
                                        </p:tgtEl>
                                        <p:attrNameLst>
                                          <p:attrName>ppt_x</p:attrName>
                                          <p:attrName>ppt_y</p:attrName>
                                        </p:attrNameLst>
                                      </p:cBhvr>
                                      <p:rCtr x="35" y="-17384"/>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4484" y="3012294"/>
            <a:ext cx="8763000" cy="584775"/>
          </a:xfrm>
          <a:prstGeom prst="rect">
            <a:avLst/>
          </a:prstGeom>
          <a:noFill/>
        </p:spPr>
        <p:txBody>
          <a:bodyPr wrap="square" rtlCol="0">
            <a:spAutoFit/>
          </a:bodyPr>
          <a:lstStyle/>
          <a:p>
            <a:pPr algn="ctr"/>
            <a:r>
              <a:rPr lang="en-US" sz="3200" dirty="0" smtClean="0"/>
              <a:t>Mithras rose from the dead?</a:t>
            </a:r>
            <a:endParaRPr lang="en-US" sz="3200" dirty="0"/>
          </a:p>
        </p:txBody>
      </p:sp>
      <p:sp>
        <p:nvSpPr>
          <p:cNvPr id="9" name="TextBox 8"/>
          <p:cNvSpPr txBox="1"/>
          <p:nvPr/>
        </p:nvSpPr>
        <p:spPr>
          <a:xfrm rot="19916081">
            <a:off x="2704439" y="2607135"/>
            <a:ext cx="3783109" cy="1200329"/>
          </a:xfrm>
          <a:prstGeom prst="rect">
            <a:avLst/>
          </a:prstGeom>
          <a:noFill/>
        </p:spPr>
        <p:txBody>
          <a:bodyPr wrap="square" rtlCol="0">
            <a:spAutoFit/>
          </a:bodyPr>
          <a:lstStyle/>
          <a:p>
            <a:pPr algn="ctr"/>
            <a:r>
              <a:rPr lang="en-US" sz="7200" dirty="0" smtClean="0">
                <a:solidFill>
                  <a:srgbClr val="C00000"/>
                </a:solidFill>
                <a:latin typeface="Stencil" pitchFamily="82" charset="0"/>
              </a:rPr>
              <a:t>BUSTED</a:t>
            </a:r>
            <a:endParaRPr lang="en-US" sz="7200" dirty="0">
              <a:solidFill>
                <a:srgbClr val="C00000"/>
              </a:solidFill>
              <a:latin typeface="Stencil" pitchFamily="82" charset="0"/>
            </a:endParaRPr>
          </a:p>
        </p:txBody>
      </p:sp>
      <p:sp>
        <p:nvSpPr>
          <p:cNvPr id="8" name="TextBox 7"/>
          <p:cNvSpPr txBox="1"/>
          <p:nvPr/>
        </p:nvSpPr>
        <p:spPr>
          <a:xfrm>
            <a:off x="298784" y="3045190"/>
            <a:ext cx="8534400" cy="584775"/>
          </a:xfrm>
          <a:prstGeom prst="rect">
            <a:avLst/>
          </a:prstGeom>
          <a:noFill/>
        </p:spPr>
        <p:txBody>
          <a:bodyPr wrap="square" rtlCol="0">
            <a:spAutoFit/>
          </a:bodyPr>
          <a:lstStyle/>
          <a:p>
            <a:pPr algn="ctr"/>
            <a:r>
              <a:rPr lang="en-US" sz="3200" dirty="0" smtClean="0"/>
              <a:t>Mithras never died.</a:t>
            </a:r>
            <a:endParaRPr lang="en-US" sz="3200" u="sng" dirty="0"/>
          </a:p>
        </p:txBody>
      </p:sp>
    </p:spTree>
    <p:extLst>
      <p:ext uri="{BB962C8B-B14F-4D97-AF65-F5344CB8AC3E}">
        <p14:creationId xmlns:p14="http://schemas.microsoft.com/office/powerpoint/2010/main" val="3979375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0 1.48148E-6 L 0.00417 -0.3588 " pathEditMode="relative" rAng="0" ptsTypes="AA">
                                      <p:cBhvr>
                                        <p:cTn id="13" dur="2000" fill="hold"/>
                                        <p:tgtEl>
                                          <p:spTgt spid="7"/>
                                        </p:tgtEl>
                                        <p:attrNameLst>
                                          <p:attrName>ppt_x</p:attrName>
                                          <p:attrName>ppt_y</p:attrName>
                                        </p:attrNameLst>
                                      </p:cBhvr>
                                      <p:rCtr x="208" y="-17940"/>
                                    </p:animMotion>
                                  </p:childTnLst>
                                </p:cTn>
                              </p:par>
                              <p:par>
                                <p:cTn id="14" presetID="64" presetClass="path" presetSubtype="0" accel="50000" decel="50000" fill="hold" grpId="0" nodeType="withEffect">
                                  <p:stCondLst>
                                    <p:cond delay="0"/>
                                  </p:stCondLst>
                                  <p:childTnLst>
                                    <p:animMotion origin="layout" path="M 4.44444E-6 2.59259E-6 L 0.00069 -0.34769 " pathEditMode="relative" rAng="0" ptsTypes="AA">
                                      <p:cBhvr>
                                        <p:cTn id="15" dur="2000" fill="hold"/>
                                        <p:tgtEl>
                                          <p:spTgt spid="9"/>
                                        </p:tgtEl>
                                        <p:attrNameLst>
                                          <p:attrName>ppt_x</p:attrName>
                                          <p:attrName>ppt_y</p:attrName>
                                        </p:attrNameLst>
                                      </p:cBhvr>
                                      <p:rCtr x="35" y="-17384"/>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Historians don’t talk about mythical people as if they actually existed.</a:t>
            </a:r>
          </a:p>
          <a:p>
            <a:r>
              <a:rPr lang="en-US" dirty="0" smtClean="0"/>
              <a:t>Mythical stories are not said to have occurred in the context of historical events.</a:t>
            </a:r>
          </a:p>
          <a:p>
            <a:r>
              <a:rPr lang="en-US" dirty="0" smtClean="0"/>
              <a:t>The stories of Jesus contain actual people.</a:t>
            </a:r>
          </a:p>
          <a:p>
            <a:r>
              <a:rPr lang="en-US" dirty="0" smtClean="0"/>
              <a:t>Osiris and Mithras look </a:t>
            </a:r>
            <a:r>
              <a:rPr lang="en-US" i="1" dirty="0" smtClean="0"/>
              <a:t>nothing </a:t>
            </a:r>
            <a:r>
              <a:rPr lang="en-US" dirty="0" smtClean="0"/>
              <a:t>like Jesus!</a:t>
            </a:r>
            <a:endParaRPr lang="en-US" dirty="0"/>
          </a:p>
        </p:txBody>
      </p:sp>
    </p:spTree>
    <p:extLst>
      <p:ext uri="{BB962C8B-B14F-4D97-AF65-F5344CB8AC3E}">
        <p14:creationId xmlns:p14="http://schemas.microsoft.com/office/powerpoint/2010/main" val="2814393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71801"/>
            <a:ext cx="5064953" cy="838200"/>
          </a:xfrm>
        </p:spPr>
        <p:txBody>
          <a:bodyPr/>
          <a:lstStyle/>
          <a:p>
            <a:pPr algn="ctr"/>
            <a:r>
              <a:rPr lang="en-US" dirty="0" smtClean="0"/>
              <a:t>Osiris</a:t>
            </a:r>
            <a:endParaRPr lang="en-US" dirty="0"/>
          </a:p>
        </p:txBody>
      </p:sp>
    </p:spTree>
    <p:extLst>
      <p:ext uri="{BB962C8B-B14F-4D97-AF65-F5344CB8AC3E}">
        <p14:creationId xmlns:p14="http://schemas.microsoft.com/office/powerpoint/2010/main" val="171128712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5755422"/>
          </a:xfrm>
          <a:prstGeom prst="rect">
            <a:avLst/>
          </a:prstGeom>
        </p:spPr>
        <p:txBody>
          <a:bodyPr wrap="square">
            <a:spAutoFit/>
          </a:bodyPr>
          <a:lstStyle/>
          <a:p>
            <a:r>
              <a:rPr lang="en-US" sz="2300" dirty="0" smtClean="0"/>
              <a:t>Osiris' brother, Set fooled Osiris into getting into a box, which Set then shut, sealed with lead, and threw into the Nile. Osiris' wife, Isis, searched for his remains until she finally found him. She managed to open the box, but Osiris was already dead.</a:t>
            </a:r>
          </a:p>
          <a:p>
            <a:endParaRPr lang="en-US" sz="2300" dirty="0" smtClean="0"/>
          </a:p>
          <a:p>
            <a:r>
              <a:rPr lang="en-US" sz="2300" dirty="0" smtClean="0"/>
              <a:t>She used a magic spell she learned from her father and brought him back to life so he could impregnate her. Afterwards he died again and she hid his body in the desert. Months later, she gave birth to Horus. While she raised Horus, Set was hunting one night and came across the body of Osiris.</a:t>
            </a:r>
          </a:p>
          <a:p>
            <a:endParaRPr lang="en-US" sz="2300" dirty="0" smtClean="0"/>
          </a:p>
          <a:p>
            <a:r>
              <a:rPr lang="en-US" sz="2300" dirty="0" smtClean="0"/>
              <a:t>In a fit of rage, Set tore the body into fourteen pieces and scattered them throughout the land. Isis gathered up 13 of the 14 pieces (the missing piece was his penis, which was eaten by a cat fish) and bandaged them together for a proper burial. Osiris then went on to become the </a:t>
            </a:r>
            <a:r>
              <a:rPr lang="en-US" sz="2300" dirty="0" err="1" smtClean="0"/>
              <a:t>zombified</a:t>
            </a:r>
            <a:r>
              <a:rPr lang="en-US" sz="2300" dirty="0" smtClean="0"/>
              <a:t> lord of the underworld.</a:t>
            </a:r>
            <a:endParaRPr lang="en-US" sz="2300" dirty="0"/>
          </a:p>
        </p:txBody>
      </p:sp>
    </p:spTree>
    <p:extLst>
      <p:ext uri="{BB962C8B-B14F-4D97-AF65-F5344CB8AC3E}">
        <p14:creationId xmlns:p14="http://schemas.microsoft.com/office/powerpoint/2010/main" val="377460849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610600" cy="3139321"/>
          </a:xfrm>
          <a:prstGeom prst="rect">
            <a:avLst/>
          </a:prstGeom>
          <a:noFill/>
        </p:spPr>
        <p:txBody>
          <a:bodyPr wrap="square" rtlCol="0">
            <a:spAutoFit/>
          </a:bodyPr>
          <a:lstStyle/>
          <a:p>
            <a:r>
              <a:rPr lang="en-US" dirty="0" err="1"/>
              <a:t>Sostrata</a:t>
            </a:r>
            <a:r>
              <a:rPr lang="en-US" dirty="0"/>
              <a:t>, of </a:t>
            </a:r>
            <a:r>
              <a:rPr lang="en-US" dirty="0" err="1"/>
              <a:t>Pherae</a:t>
            </a:r>
            <a:r>
              <a:rPr lang="en-US" dirty="0"/>
              <a:t>, had a false pregnancy. In fear and trembling she came in a litter and slept here. But she had no clear dream </a:t>
            </a:r>
            <a:r>
              <a:rPr lang="en-US" dirty="0" smtClean="0"/>
              <a:t>and </a:t>
            </a:r>
            <a:r>
              <a:rPr lang="en-US" dirty="0"/>
              <a:t>started for home again. Then, near </a:t>
            </a:r>
            <a:r>
              <a:rPr lang="en-US" dirty="0" err="1"/>
              <a:t>Curni</a:t>
            </a:r>
            <a:r>
              <a:rPr lang="en-US" dirty="0"/>
              <a:t> she dreamt that a man, comely in appearance, fell in with her and her companions; when he learned about their bad luck he bade them set down the litter on which they were carrying </a:t>
            </a:r>
            <a:r>
              <a:rPr lang="en-US" dirty="0" err="1"/>
              <a:t>Sostrata</a:t>
            </a:r>
            <a:r>
              <a:rPr lang="en-US" dirty="0"/>
              <a:t>; then he cut open her belly, removed an enormous quantity of worms-- two full basins; then he stitched up her belly and made the woman well; then Asclepius revealed his presence and bade her send thank-offerings for the cure to Epidaurus. </a:t>
            </a:r>
            <a:endParaRPr lang="en-US" dirty="0" smtClean="0"/>
          </a:p>
          <a:p>
            <a:endParaRPr lang="en-US" dirty="0"/>
          </a:p>
          <a:p>
            <a:r>
              <a:rPr lang="en-US" dirty="0" smtClean="0"/>
              <a:t>(</a:t>
            </a:r>
            <a:r>
              <a:rPr lang="en-US" dirty="0"/>
              <a:t>Mary R. </a:t>
            </a:r>
            <a:r>
              <a:rPr lang="en-US" dirty="0" err="1"/>
              <a:t>Lefkowtiz</a:t>
            </a:r>
            <a:r>
              <a:rPr lang="en-US" dirty="0"/>
              <a:t> and Maureen B. </a:t>
            </a:r>
            <a:r>
              <a:rPr lang="en-US" dirty="0" err="1"/>
              <a:t>Fant</a:t>
            </a:r>
            <a:r>
              <a:rPr lang="en-US" dirty="0"/>
              <a:t> (eds</a:t>
            </a:r>
            <a:r>
              <a:rPr lang="en-US" dirty="0" smtClean="0"/>
              <a:t>.), </a:t>
            </a:r>
            <a:r>
              <a:rPr lang="en-US" i="1" dirty="0" smtClean="0"/>
              <a:t>Women's Life in</a:t>
            </a:r>
            <a:r>
              <a:rPr lang="en-US" i="1" dirty="0"/>
              <a:t> </a:t>
            </a:r>
            <a:r>
              <a:rPr lang="en-US" i="1" dirty="0" smtClean="0"/>
              <a:t>Greece</a:t>
            </a:r>
            <a:r>
              <a:rPr lang="en-US" i="1" dirty="0"/>
              <a:t> and Rome</a:t>
            </a:r>
            <a:r>
              <a:rPr lang="en-US" dirty="0"/>
              <a:t> (Baltimore: </a:t>
            </a:r>
            <a:r>
              <a:rPr lang="en-US" dirty="0" smtClean="0"/>
              <a:t>John Hopkins</a:t>
            </a:r>
            <a:r>
              <a:rPr lang="en-US" dirty="0"/>
              <a:t> University Press, 1982), p. 122.</a:t>
            </a:r>
          </a:p>
        </p:txBody>
      </p:sp>
      <p:sp>
        <p:nvSpPr>
          <p:cNvPr id="3" name="TextBox 2"/>
          <p:cNvSpPr txBox="1"/>
          <p:nvPr/>
        </p:nvSpPr>
        <p:spPr>
          <a:xfrm>
            <a:off x="533400" y="4343400"/>
            <a:ext cx="7744812" cy="1200329"/>
          </a:xfrm>
          <a:prstGeom prst="rect">
            <a:avLst/>
          </a:prstGeom>
          <a:noFill/>
        </p:spPr>
        <p:txBody>
          <a:bodyPr wrap="none" rtlCol="0">
            <a:spAutoFit/>
          </a:bodyPr>
          <a:lstStyle/>
          <a:p>
            <a:r>
              <a:rPr lang="en-US" sz="3600" dirty="0" smtClean="0"/>
              <a:t>Jesus appearing to </a:t>
            </a:r>
            <a:r>
              <a:rPr lang="en-US" sz="3600" dirty="0" err="1" smtClean="0"/>
              <a:t>Cleopas</a:t>
            </a:r>
            <a:r>
              <a:rPr lang="en-US" sz="3600" dirty="0" smtClean="0"/>
              <a:t> and his </a:t>
            </a:r>
          </a:p>
          <a:p>
            <a:r>
              <a:rPr lang="en-US" sz="3600" dirty="0" smtClean="0"/>
              <a:t>companion on the road to Emmaus</a:t>
            </a:r>
            <a:endParaRPr lang="en-US" sz="3600" dirty="0"/>
          </a:p>
        </p:txBody>
      </p:sp>
    </p:spTree>
    <p:extLst>
      <p:ext uri="{BB962C8B-B14F-4D97-AF65-F5344CB8AC3E}">
        <p14:creationId xmlns:p14="http://schemas.microsoft.com/office/powerpoint/2010/main" val="2477979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763000" cy="5078313"/>
          </a:xfrm>
          <a:prstGeom prst="rect">
            <a:avLst/>
          </a:prstGeom>
          <a:noFill/>
        </p:spPr>
        <p:txBody>
          <a:bodyPr wrap="square" rtlCol="0">
            <a:spAutoFit/>
          </a:bodyPr>
          <a:lstStyle/>
          <a:p>
            <a:r>
              <a:rPr lang="en-US" dirty="0"/>
              <a:t>The young man in question... would on no account allow the immortality of the soul, and said, “I myself, gentlemen, have done nothing now for nine months but pray to Apollonius that he would reveal to me the truth about the soul; but he is so utterly dead that he will not appear to me in response to my entreaties, nor give me any reason to consider him immortal.” Such were the young man's words on that occasion, but on the fifth day following, after discussing the same subject, he fell asleep where he was talking with them, and... on a sudden, like one possessed, he leaped up, still in a half sleep, streaming with perspiration, and cried out, “I believe thee.” And when those who were present asked him what was the matter; “Do you not see,” said he, “Apollonius the sage, how that he is present with us and is listening to our discussion, and is reciting wondrous verses about the soul?” “But where is he?” they asked, “For we cannot see him anywhere, although we would rather do so than possess all the blessings of mankind.” And the youth replied: “It would seem that he is come to converse with myself alone concerning the tenets which I would not believe." </a:t>
            </a:r>
            <a:endParaRPr lang="en-US" dirty="0" smtClean="0"/>
          </a:p>
          <a:p>
            <a:endParaRPr lang="en-US" dirty="0"/>
          </a:p>
          <a:p>
            <a:r>
              <a:rPr lang="en-US" dirty="0" smtClean="0"/>
              <a:t>(</a:t>
            </a:r>
            <a:r>
              <a:rPr lang="en-US" dirty="0"/>
              <a:t>Life of Apollonius of </a:t>
            </a:r>
            <a:r>
              <a:rPr lang="en-US" dirty="0" err="1"/>
              <a:t>Tyana</a:t>
            </a:r>
            <a:r>
              <a:rPr lang="en-US" dirty="0"/>
              <a:t> 8:31)14. </a:t>
            </a:r>
            <a:r>
              <a:rPr lang="en-US" dirty="0" err="1"/>
              <a:t>Conybeare</a:t>
            </a:r>
            <a:r>
              <a:rPr lang="en-US" dirty="0"/>
              <a:t> trans., Loeb </a:t>
            </a:r>
            <a:r>
              <a:rPr lang="en-US" dirty="0" err="1"/>
              <a:t>ed</a:t>
            </a:r>
            <a:r>
              <a:rPr lang="en-US" dirty="0"/>
              <a:t>, Vol. II. pp. 403, 404.</a:t>
            </a:r>
          </a:p>
        </p:txBody>
      </p:sp>
      <p:sp>
        <p:nvSpPr>
          <p:cNvPr id="3" name="TextBox 2"/>
          <p:cNvSpPr txBox="1"/>
          <p:nvPr/>
        </p:nvSpPr>
        <p:spPr>
          <a:xfrm>
            <a:off x="1143000" y="5943600"/>
            <a:ext cx="6781800" cy="523220"/>
          </a:xfrm>
          <a:prstGeom prst="rect">
            <a:avLst/>
          </a:prstGeom>
          <a:noFill/>
        </p:spPr>
        <p:txBody>
          <a:bodyPr wrap="square" rtlCol="0">
            <a:spAutoFit/>
          </a:bodyPr>
          <a:lstStyle/>
          <a:p>
            <a:r>
              <a:rPr lang="en-US" sz="2800" dirty="0" smtClean="0"/>
              <a:t>Thomas seeing Jesus after his death.</a:t>
            </a:r>
            <a:endParaRPr lang="en-US" sz="2800" dirty="0"/>
          </a:p>
        </p:txBody>
      </p:sp>
    </p:spTree>
    <p:extLst>
      <p:ext uri="{BB962C8B-B14F-4D97-AF65-F5344CB8AC3E}">
        <p14:creationId xmlns:p14="http://schemas.microsoft.com/office/powerpoint/2010/main" val="3226241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Peter 1:16</a:t>
            </a:r>
            <a:endParaRPr lang="en-US" dirty="0"/>
          </a:p>
        </p:txBody>
      </p:sp>
      <p:sp>
        <p:nvSpPr>
          <p:cNvPr id="3" name="Content Placeholder 2"/>
          <p:cNvSpPr>
            <a:spLocks noGrp="1"/>
          </p:cNvSpPr>
          <p:nvPr>
            <p:ph idx="1"/>
          </p:nvPr>
        </p:nvSpPr>
        <p:spPr/>
        <p:txBody>
          <a:bodyPr/>
          <a:lstStyle/>
          <a:p>
            <a:pPr marL="0" indent="0">
              <a:buNone/>
            </a:pPr>
            <a:r>
              <a:rPr lang="en-US" dirty="0" smtClean="0"/>
              <a:t>“For </a:t>
            </a:r>
            <a:r>
              <a:rPr lang="en-US" dirty="0"/>
              <a:t>we did not follow cleverly devised myths when we made known to you the power and coming of our Lord Jesus Christ, but we were eyewitnesses of his majesty</a:t>
            </a:r>
            <a:r>
              <a:rPr lang="en-US" dirty="0" smtClean="0"/>
              <a:t>.”</a:t>
            </a:r>
            <a:endParaRPr lang="en-US" dirty="0"/>
          </a:p>
        </p:txBody>
      </p:sp>
    </p:spTree>
    <p:extLst>
      <p:ext uri="{BB962C8B-B14F-4D97-AF65-F5344CB8AC3E}">
        <p14:creationId xmlns:p14="http://schemas.microsoft.com/office/powerpoint/2010/main" val="3015337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305800" cy="5077623"/>
          </a:xfrm>
        </p:spPr>
        <p:txBody>
          <a:bodyPr>
            <a:normAutofit/>
          </a:bodyPr>
          <a:lstStyle/>
          <a:p>
            <a:pPr marL="0" indent="0" algn="ctr">
              <a:buNone/>
            </a:pPr>
            <a:r>
              <a:rPr lang="en-US" sz="4000" dirty="0" smtClean="0"/>
              <a:t>knowitstrue.com/myth</a:t>
            </a:r>
            <a:endParaRPr lang="en-US" sz="4000" dirty="0"/>
          </a:p>
        </p:txBody>
      </p:sp>
    </p:spTree>
    <p:extLst>
      <p:ext uri="{BB962C8B-B14F-4D97-AF65-F5344CB8AC3E}">
        <p14:creationId xmlns:p14="http://schemas.microsoft.com/office/powerpoint/2010/main" val="8604890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900000">
            <a:off x="548634" y="2576521"/>
            <a:ext cx="5690855" cy="3811075"/>
          </a:xfrm>
        </p:spPr>
        <p:txBody>
          <a:bodyPr/>
          <a:lstStyle/>
          <a:p>
            <a:r>
              <a:rPr lang="en-US" dirty="0"/>
              <a:t>Historians don’t talk about mythical people as if they actually existed.</a:t>
            </a:r>
            <a:br>
              <a:rPr lang="en-US" dirty="0"/>
            </a:br>
            <a:endParaRPr lang="en-US" dirty="0"/>
          </a:p>
        </p:txBody>
      </p:sp>
    </p:spTree>
    <p:extLst>
      <p:ext uri="{BB962C8B-B14F-4D97-AF65-F5344CB8AC3E}">
        <p14:creationId xmlns:p14="http://schemas.microsoft.com/office/powerpoint/2010/main" val="197224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Historians</a:t>
            </a:r>
            <a:endParaRPr lang="en-US" dirty="0"/>
          </a:p>
        </p:txBody>
      </p:sp>
      <p:sp>
        <p:nvSpPr>
          <p:cNvPr id="3" name="Content Placeholder 2"/>
          <p:cNvSpPr>
            <a:spLocks noGrp="1"/>
          </p:cNvSpPr>
          <p:nvPr>
            <p:ph idx="1"/>
          </p:nvPr>
        </p:nvSpPr>
        <p:spPr/>
        <p:txBody>
          <a:bodyPr/>
          <a:lstStyle/>
          <a:p>
            <a:r>
              <a:rPr lang="en-US" dirty="0" smtClean="0"/>
              <a:t>Flavius Josephus</a:t>
            </a:r>
          </a:p>
          <a:p>
            <a:r>
              <a:rPr lang="en-US" dirty="0" err="1" smtClean="0"/>
              <a:t>Publius</a:t>
            </a:r>
            <a:r>
              <a:rPr lang="en-US" dirty="0" smtClean="0"/>
              <a:t> Cornelius Tacitus</a:t>
            </a:r>
          </a:p>
        </p:txBody>
      </p:sp>
    </p:spTree>
    <p:extLst>
      <p:ext uri="{BB962C8B-B14F-4D97-AF65-F5344CB8AC3E}">
        <p14:creationId xmlns:p14="http://schemas.microsoft.com/office/powerpoint/2010/main" val="7163463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Flavius Josephus</a:t>
            </a:r>
            <a:endParaRPr lang="en-US" dirty="0"/>
          </a:p>
        </p:txBody>
      </p:sp>
      <p:sp>
        <p:nvSpPr>
          <p:cNvPr id="4" name="Content Placeholder 2"/>
          <p:cNvSpPr txBox="1">
            <a:spLocks/>
          </p:cNvSpPr>
          <p:nvPr/>
        </p:nvSpPr>
        <p:spPr>
          <a:xfrm rot="900000">
            <a:off x="3397121" y="1506976"/>
            <a:ext cx="4658735" cy="5077623"/>
          </a:xfrm>
          <a:prstGeom prst="rect">
            <a:avLst/>
          </a:prstGeom>
        </p:spPr>
        <p:txBody>
          <a:bodyPr vert="horz" lIns="91440" tIns="45720" rIns="91440" bIns="45720" rtlCol="0" anchor="ctr">
            <a:normAutofit fontScale="62500" lnSpcReduction="20000"/>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dirty="0" smtClean="0"/>
              <a:t>Now there was about this time Jesus, a wise man, if it be lawful to call him a man; for he was a doer of wonderful works, a teacher of such men as receive the truth with pleasure. He drew over to him both many of the Jews and many of the Gentiles. He was Christ. And when Pilate, at the suggestion of the principal men amongst us, had condemned him to the cross, those that loved him at the first did not forsake him; for he appeared to them alive again the third day; as the divine prophets had foretold these and ten thousand other wonderful things concerning him. And the tribe of Christians, so named from him, are not extinct at this day</a:t>
            </a:r>
            <a:r>
              <a:rPr lang="en-US" dirty="0" smtClean="0"/>
              <a:t>. </a:t>
            </a:r>
            <a:r>
              <a:rPr lang="en-US" dirty="0" smtClean="0">
                <a:effectLst/>
              </a:rPr>
              <a:t>(Antiquities </a:t>
            </a:r>
            <a:r>
              <a:rPr lang="en-US" dirty="0">
                <a:effectLst/>
              </a:rPr>
              <a:t>of the Jews, Book 18, Chapter 3, Verse </a:t>
            </a:r>
            <a:r>
              <a:rPr lang="en-US" dirty="0" smtClean="0">
                <a:effectLst/>
              </a:rPr>
              <a:t>3)</a:t>
            </a:r>
            <a:endParaRPr lang="en-US" dirty="0"/>
          </a:p>
        </p:txBody>
      </p:sp>
      <p:sp>
        <p:nvSpPr>
          <p:cNvPr id="6" name="Content Placeholder 2"/>
          <p:cNvSpPr txBox="1">
            <a:spLocks/>
          </p:cNvSpPr>
          <p:nvPr/>
        </p:nvSpPr>
        <p:spPr>
          <a:xfrm rot="900000">
            <a:off x="3374143" y="1595877"/>
            <a:ext cx="4658735" cy="5077623"/>
          </a:xfrm>
          <a:prstGeom prst="rect">
            <a:avLst/>
          </a:prstGeom>
        </p:spPr>
        <p:txBody>
          <a:bodyPr vert="horz" lIns="91440" tIns="45720" rIns="91440" bIns="45720" rtlCol="0" anchor="ctr">
            <a:normAutofit fontScale="62500" lnSpcReduction="20000"/>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dirty="0" smtClean="0"/>
              <a:t>Now there was about this time Jesus, a wise man, </a:t>
            </a:r>
            <a:r>
              <a:rPr lang="en-US" strike="sngStrike" dirty="0" smtClean="0"/>
              <a:t>if it be lawful to call him a man; for he was a doer of wonderful works</a:t>
            </a:r>
            <a:r>
              <a:rPr lang="en-US" dirty="0" smtClean="0"/>
              <a:t>, a teacher of such men as receive the truth with pleasure. He drew over to him both many of the Jews and many of the Gentiles. </a:t>
            </a:r>
            <a:r>
              <a:rPr lang="en-US" strike="sngStrike" dirty="0" smtClean="0"/>
              <a:t>He was Christ</a:t>
            </a:r>
            <a:r>
              <a:rPr lang="en-US" dirty="0" smtClean="0"/>
              <a:t>. And when Pilate, at the suggestion of the principal men amongst us, had condemned him to the cross, those that loved him at the first did not forsake him; for [they reported that] he appeared to them alive again the third day</a:t>
            </a:r>
            <a:r>
              <a:rPr lang="en-US" strike="sngStrike" dirty="0" smtClean="0"/>
              <a:t>; as the divine prophets had foretold these and ten thousand other wonderful things concerning him. </a:t>
            </a:r>
            <a:r>
              <a:rPr lang="en-US" dirty="0" smtClean="0"/>
              <a:t>And the tribe of Christians, so named from him, are not extinct at this </a:t>
            </a:r>
            <a:r>
              <a:rPr lang="en-US" dirty="0" smtClean="0"/>
              <a:t>day. (</a:t>
            </a:r>
            <a:r>
              <a:rPr lang="en-US" dirty="0" smtClean="0">
                <a:effectLst/>
              </a:rPr>
              <a:t>Antiquities </a:t>
            </a:r>
            <a:r>
              <a:rPr lang="en-US" dirty="0">
                <a:effectLst/>
              </a:rPr>
              <a:t>of the Jews, Book 18, Chapter 3, Verse </a:t>
            </a:r>
            <a:r>
              <a:rPr lang="en-US" dirty="0" smtClean="0">
                <a:effectLst/>
              </a:rPr>
              <a:t>3)</a:t>
            </a:r>
            <a:endParaRPr lang="en-US" dirty="0"/>
          </a:p>
        </p:txBody>
      </p:sp>
    </p:spTree>
    <p:extLst>
      <p:ext uri="{BB962C8B-B14F-4D97-AF65-F5344CB8AC3E}">
        <p14:creationId xmlns:p14="http://schemas.microsoft.com/office/powerpoint/2010/main" val="3540143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Arabic Version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At </a:t>
            </a:r>
            <a:r>
              <a:rPr lang="en-US" dirty="0"/>
              <a:t>this time there was a wise man who was called Jesus. And his conduct was good, and he was known to be virtuous. And many people from among the Jews and the other nations became his disciples. Pilate condemned him to be crucified and to die. And those who had become his disciples did not abandon his discipleship. They reported that he had appeared to them after his crucifixion and that he was alive; accordingly, he was perhaps the Messiah concerning whom the prophets have recounted wonders. </a:t>
            </a:r>
            <a:r>
              <a:rPr lang="en-US" dirty="0" smtClean="0"/>
              <a:t> (</a:t>
            </a:r>
            <a:r>
              <a:rPr lang="en-US" dirty="0">
                <a:effectLst/>
              </a:rPr>
              <a:t>Arabic summary, presumably of Antiquities 18.63. From </a:t>
            </a:r>
            <a:r>
              <a:rPr lang="en-US" dirty="0" err="1">
                <a:effectLst/>
              </a:rPr>
              <a:t>Agapios</a:t>
            </a:r>
            <a:r>
              <a:rPr lang="en-US" dirty="0">
                <a:effectLst/>
              </a:rPr>
              <a:t>’ </a:t>
            </a:r>
            <a:r>
              <a:rPr lang="en-US" dirty="0" err="1">
                <a:effectLst/>
              </a:rPr>
              <a:t>Kitab</a:t>
            </a:r>
            <a:r>
              <a:rPr lang="en-US" dirty="0">
                <a:effectLst/>
              </a:rPr>
              <a:t> al-’</a:t>
            </a:r>
            <a:r>
              <a:rPr lang="en-US" dirty="0" err="1">
                <a:effectLst/>
              </a:rPr>
              <a:t>Unwan</a:t>
            </a:r>
            <a:r>
              <a:rPr lang="en-US" dirty="0">
                <a:effectLst/>
              </a:rPr>
              <a:t> (“Book of the Title,” 10th c.).  See also James H. </a:t>
            </a:r>
            <a:r>
              <a:rPr lang="en-US" dirty="0" err="1">
                <a:effectLst/>
              </a:rPr>
              <a:t>Charlesworth</a:t>
            </a:r>
            <a:r>
              <a:rPr lang="en-US" dirty="0">
                <a:effectLst/>
              </a:rPr>
              <a:t>, Jesus Within Judaism, (http://ccat.sas.upenn.edu/~humm/Topics/JewishJesus/josephus.html).</a:t>
            </a:r>
          </a:p>
          <a:p>
            <a:endParaRPr lang="en-US" dirty="0"/>
          </a:p>
        </p:txBody>
      </p:sp>
    </p:spTree>
    <p:extLst>
      <p:ext uri="{BB962C8B-B14F-4D97-AF65-F5344CB8AC3E}">
        <p14:creationId xmlns:p14="http://schemas.microsoft.com/office/powerpoint/2010/main" val="42804938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Flavius Josephus</a:t>
            </a:r>
            <a:endParaRPr lang="en-US" dirty="0"/>
          </a:p>
        </p:txBody>
      </p:sp>
      <p:sp>
        <p:nvSpPr>
          <p:cNvPr id="3" name="Content Placeholder 2"/>
          <p:cNvSpPr>
            <a:spLocks noGrp="1"/>
          </p:cNvSpPr>
          <p:nvPr>
            <p:ph idx="1"/>
          </p:nvPr>
        </p:nvSpPr>
        <p:spPr/>
        <p:txBody>
          <a:bodyPr>
            <a:normAutofit lnSpcReduction="10000"/>
          </a:bodyPr>
          <a:lstStyle/>
          <a:p>
            <a:r>
              <a:rPr lang="en-US" dirty="0" smtClean="0"/>
              <a:t>…Albinus </a:t>
            </a:r>
            <a:r>
              <a:rPr lang="en-US" dirty="0"/>
              <a:t>was but upon the road; so he assembled the </a:t>
            </a:r>
            <a:r>
              <a:rPr lang="en-US" dirty="0" smtClean="0"/>
              <a:t>Sanhedrim </a:t>
            </a:r>
            <a:r>
              <a:rPr lang="en-US" dirty="0"/>
              <a:t>of judges, and brought before them the brother of Jesus, who was called Christ, whose name was James, and some </a:t>
            </a:r>
            <a:r>
              <a:rPr lang="en-US" dirty="0" smtClean="0"/>
              <a:t>others</a:t>
            </a:r>
            <a:r>
              <a:rPr lang="en-US" dirty="0" smtClean="0"/>
              <a:t>… (</a:t>
            </a:r>
            <a:r>
              <a:rPr lang="en-US" dirty="0">
                <a:effectLst/>
              </a:rPr>
              <a:t>Antiquities of the Jews, Book 18, Chapter 3, Verse 3</a:t>
            </a:r>
            <a:r>
              <a:rPr lang="en-US" dirty="0" smtClean="0">
                <a:effectLst/>
              </a:rPr>
              <a:t>)</a:t>
            </a:r>
            <a:endParaRPr lang="en-US" dirty="0"/>
          </a:p>
        </p:txBody>
      </p:sp>
    </p:spTree>
    <p:extLst>
      <p:ext uri="{BB962C8B-B14F-4D97-AF65-F5344CB8AC3E}">
        <p14:creationId xmlns:p14="http://schemas.microsoft.com/office/powerpoint/2010/main" val="187032057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Josephus</a:t>
            </a:r>
            <a:endParaRPr lang="en-US" dirty="0"/>
          </a:p>
        </p:txBody>
      </p:sp>
      <p:sp>
        <p:nvSpPr>
          <p:cNvPr id="3" name="Content Placeholder 2"/>
          <p:cNvSpPr>
            <a:spLocks noGrp="1"/>
          </p:cNvSpPr>
          <p:nvPr>
            <p:ph idx="1"/>
          </p:nvPr>
        </p:nvSpPr>
        <p:spPr/>
        <p:txBody>
          <a:bodyPr>
            <a:normAutofit fontScale="77500" lnSpcReduction="20000"/>
          </a:bodyPr>
          <a:lstStyle/>
          <a:p>
            <a:r>
              <a:rPr lang="en-US" dirty="0"/>
              <a:t>Jesus was alive while Pilate was the procurator of Judea.</a:t>
            </a:r>
          </a:p>
          <a:p>
            <a:r>
              <a:rPr lang="en-US" dirty="0" smtClean="0"/>
              <a:t>Jesus had a brother named James</a:t>
            </a:r>
          </a:p>
          <a:p>
            <a:r>
              <a:rPr lang="en-US" dirty="0" smtClean="0"/>
              <a:t>Jesus </a:t>
            </a:r>
            <a:r>
              <a:rPr lang="en-US" dirty="0"/>
              <a:t>was a wise teacher.</a:t>
            </a:r>
          </a:p>
          <a:p>
            <a:r>
              <a:rPr lang="en-US" dirty="0"/>
              <a:t>Many Jews and Gentiles followed him.</a:t>
            </a:r>
          </a:p>
          <a:p>
            <a:r>
              <a:rPr lang="en-US" dirty="0"/>
              <a:t>Pilate condemned him to the cross.</a:t>
            </a:r>
          </a:p>
          <a:p>
            <a:r>
              <a:rPr lang="en-US" dirty="0"/>
              <a:t>His followers reported that they had seen him alive after his death.</a:t>
            </a:r>
          </a:p>
          <a:p>
            <a:r>
              <a:rPr lang="en-US" dirty="0"/>
              <a:t>The Christian movement was still in </a:t>
            </a:r>
            <a:r>
              <a:rPr lang="en-US" dirty="0" err="1"/>
              <a:t>existance</a:t>
            </a:r>
            <a:r>
              <a:rPr lang="en-US" dirty="0"/>
              <a:t> when Josephus wrote.</a:t>
            </a:r>
          </a:p>
        </p:txBody>
      </p:sp>
    </p:spTree>
    <p:extLst>
      <p:ext uri="{BB962C8B-B14F-4D97-AF65-F5344CB8AC3E}">
        <p14:creationId xmlns:p14="http://schemas.microsoft.com/office/powerpoint/2010/main" val="548566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Kilter</Template>
  <TotalTime>1086</TotalTime>
  <Words>2925</Words>
  <Application>Microsoft Office PowerPoint</Application>
  <PresentationFormat>On-screen Show (4:3)</PresentationFormat>
  <Paragraphs>192</Paragraphs>
  <Slides>35</Slides>
  <Notes>16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Kilter</vt:lpstr>
      <vt:lpstr>Who Said Jesus was a Myth!?</vt:lpstr>
      <vt:lpstr>2 Peter 1:16</vt:lpstr>
      <vt:lpstr>Overview</vt:lpstr>
      <vt:lpstr>Historians don’t talk about mythical people as if they actually existed. </vt:lpstr>
      <vt:lpstr>Historians</vt:lpstr>
      <vt:lpstr>Flavius Josephus</vt:lpstr>
      <vt:lpstr>Arabic Version</vt:lpstr>
      <vt:lpstr>Flavius Josephus</vt:lpstr>
      <vt:lpstr>From Josephus</vt:lpstr>
      <vt:lpstr>Cornelius Tacitus</vt:lpstr>
      <vt:lpstr>Cornelius Tacitus</vt:lpstr>
      <vt:lpstr>From Tacitus</vt:lpstr>
      <vt:lpstr>Paul</vt:lpstr>
      <vt:lpstr>Mythical stories are not said to have occurred in the context of historical events.</vt:lpstr>
      <vt:lpstr>Historical Context</vt:lpstr>
      <vt:lpstr>Historical Context</vt:lpstr>
      <vt:lpstr>The stories of Jesus contain people that actually existed.</vt:lpstr>
      <vt:lpstr>Real People</vt:lpstr>
      <vt:lpstr>John the Baptist</vt:lpstr>
      <vt:lpstr>John the Baptist</vt:lpstr>
      <vt:lpstr>Pontius Pilate</vt:lpstr>
      <vt:lpstr>Gamaliel</vt:lpstr>
      <vt:lpstr>Osiris and Mithras look nothing like Jesus! </vt:lpstr>
      <vt:lpstr>Mithras</vt:lpstr>
      <vt:lpstr>PowerPoint Presentation</vt:lpstr>
      <vt:lpstr>PowerPoint Presentation</vt:lpstr>
      <vt:lpstr>PowerPoint Presentation</vt:lpstr>
      <vt:lpstr>PowerPoint Presentation</vt:lpstr>
      <vt:lpstr>PowerPoint Presentation</vt:lpstr>
      <vt:lpstr>Osiris</vt:lpstr>
      <vt:lpstr>PowerPoint Presentation</vt:lpstr>
      <vt:lpstr>PowerPoint Presentation</vt:lpstr>
      <vt:lpstr>PowerPoint Presentation</vt:lpstr>
      <vt:lpstr>2 Peter 1:16</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Says Jesus was a Myth!?</dc:title>
  <dc:creator>Colon, Brian</dc:creator>
  <cp:lastModifiedBy>uscolb00</cp:lastModifiedBy>
  <cp:revision>53</cp:revision>
  <dcterms:created xsi:type="dcterms:W3CDTF">2006-08-16T00:00:00Z</dcterms:created>
  <dcterms:modified xsi:type="dcterms:W3CDTF">2012-10-22T20:56:45Z</dcterms:modified>
</cp:coreProperties>
</file>