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257" r:id="rId3"/>
    <p:sldId id="308" r:id="rId4"/>
    <p:sldId id="309" r:id="rId5"/>
    <p:sldId id="310" r:id="rId6"/>
    <p:sldId id="312" r:id="rId7"/>
    <p:sldId id="313" r:id="rId8"/>
    <p:sldId id="314" r:id="rId9"/>
    <p:sldId id="315" r:id="rId10"/>
    <p:sldId id="316" r:id="rId11"/>
    <p:sldId id="318" r:id="rId12"/>
    <p:sldId id="317" r:id="rId13"/>
    <p:sldId id="319"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2" r:id="rId28"/>
    <p:sldId id="273" r:id="rId29"/>
    <p:sldId id="274" r:id="rId30"/>
    <p:sldId id="275" r:id="rId31"/>
    <p:sldId id="281" r:id="rId32"/>
    <p:sldId id="276" r:id="rId33"/>
    <p:sldId id="282" r:id="rId34"/>
    <p:sldId id="277" r:id="rId35"/>
    <p:sldId id="278" r:id="rId36"/>
    <p:sldId id="284" r:id="rId37"/>
    <p:sldId id="279" r:id="rId38"/>
    <p:sldId id="286" r:id="rId39"/>
    <p:sldId id="287" r:id="rId40"/>
    <p:sldId id="288" r:id="rId41"/>
    <p:sldId id="289" r:id="rId42"/>
    <p:sldId id="290" r:id="rId43"/>
    <p:sldId id="291" r:id="rId44"/>
    <p:sldId id="292" r:id="rId45"/>
    <p:sldId id="293" r:id="rId46"/>
    <p:sldId id="294" r:id="rId47"/>
    <p:sldId id="295" r:id="rId48"/>
    <p:sldId id="296" r:id="rId49"/>
    <p:sldId id="298" r:id="rId50"/>
    <p:sldId id="304" r:id="rId51"/>
    <p:sldId id="299" r:id="rId52"/>
    <p:sldId id="300" r:id="rId53"/>
    <p:sldId id="301" r:id="rId54"/>
    <p:sldId id="302" r:id="rId55"/>
    <p:sldId id="303" r:id="rId56"/>
    <p:sldId id="320" r:id="rId57"/>
    <p:sldId id="321" r:id="rId58"/>
    <p:sldId id="322" r:id="rId59"/>
    <p:sldId id="306" r:id="rId60"/>
    <p:sldId id="323" r:id="rId61"/>
    <p:sldId id="324" r:id="rId62"/>
    <p:sldId id="325" r:id="rId63"/>
    <p:sldId id="326" r:id="rId64"/>
    <p:sldId id="331" r:id="rId65"/>
    <p:sldId id="332" r:id="rId66"/>
    <p:sldId id="327" r:id="rId67"/>
    <p:sldId id="328" r:id="rId68"/>
    <p:sldId id="305" r:id="rId69"/>
    <p:sldId id="329" r:id="rId70"/>
    <p:sldId id="330"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65E57-EB0D-4728-9300-32B4EFA68F2E}" type="datetimeFigureOut">
              <a:rPr lang="en-US" smtClean="0"/>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574E2-EFD2-4871-B434-DFA83DC19F54}" type="slidenum">
              <a:rPr lang="en-US" smtClean="0"/>
              <a:t>‹#›</a:t>
            </a:fld>
            <a:endParaRPr lang="en-US"/>
          </a:p>
        </p:txBody>
      </p:sp>
    </p:spTree>
    <p:extLst>
      <p:ext uri="{BB962C8B-B14F-4D97-AF65-F5344CB8AC3E}">
        <p14:creationId xmlns:p14="http://schemas.microsoft.com/office/powerpoint/2010/main" val="263569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a:t>
            </a:fld>
            <a:endParaRPr lang="en-US"/>
          </a:p>
        </p:txBody>
      </p:sp>
    </p:spTree>
    <p:extLst>
      <p:ext uri="{BB962C8B-B14F-4D97-AF65-F5344CB8AC3E}">
        <p14:creationId xmlns:p14="http://schemas.microsoft.com/office/powerpoint/2010/main" val="3940866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10</a:t>
            </a:fld>
            <a:endParaRPr lang="en-US"/>
          </a:p>
        </p:txBody>
      </p:sp>
    </p:spTree>
    <p:extLst>
      <p:ext uri="{BB962C8B-B14F-4D97-AF65-F5344CB8AC3E}">
        <p14:creationId xmlns:p14="http://schemas.microsoft.com/office/powerpoint/2010/main" val="210421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11</a:t>
            </a:fld>
            <a:endParaRPr lang="en-US"/>
          </a:p>
        </p:txBody>
      </p:sp>
    </p:spTree>
    <p:extLst>
      <p:ext uri="{BB962C8B-B14F-4D97-AF65-F5344CB8AC3E}">
        <p14:creationId xmlns:p14="http://schemas.microsoft.com/office/powerpoint/2010/main" val="481381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12</a:t>
            </a:fld>
            <a:endParaRPr lang="en-US"/>
          </a:p>
        </p:txBody>
      </p:sp>
    </p:spTree>
    <p:extLst>
      <p:ext uri="{BB962C8B-B14F-4D97-AF65-F5344CB8AC3E}">
        <p14:creationId xmlns:p14="http://schemas.microsoft.com/office/powerpoint/2010/main" val="209501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13</a:t>
            </a:fld>
            <a:endParaRPr lang="en-US"/>
          </a:p>
        </p:txBody>
      </p:sp>
    </p:spTree>
    <p:extLst>
      <p:ext uri="{BB962C8B-B14F-4D97-AF65-F5344CB8AC3E}">
        <p14:creationId xmlns:p14="http://schemas.microsoft.com/office/powerpoint/2010/main" val="232570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14</a:t>
            </a:fld>
            <a:endParaRPr lang="en-US"/>
          </a:p>
        </p:txBody>
      </p:sp>
    </p:spTree>
    <p:extLst>
      <p:ext uri="{BB962C8B-B14F-4D97-AF65-F5344CB8AC3E}">
        <p14:creationId xmlns:p14="http://schemas.microsoft.com/office/powerpoint/2010/main" val="300099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15</a:t>
            </a:fld>
            <a:endParaRPr lang="en-US"/>
          </a:p>
        </p:txBody>
      </p:sp>
    </p:spTree>
    <p:extLst>
      <p:ext uri="{BB962C8B-B14F-4D97-AF65-F5344CB8AC3E}">
        <p14:creationId xmlns:p14="http://schemas.microsoft.com/office/powerpoint/2010/main" val="385685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16</a:t>
            </a:fld>
            <a:endParaRPr lang="en-US"/>
          </a:p>
        </p:txBody>
      </p:sp>
    </p:spTree>
    <p:extLst>
      <p:ext uri="{BB962C8B-B14F-4D97-AF65-F5344CB8AC3E}">
        <p14:creationId xmlns:p14="http://schemas.microsoft.com/office/powerpoint/2010/main" val="12152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17</a:t>
            </a:fld>
            <a:endParaRPr lang="en-US"/>
          </a:p>
        </p:txBody>
      </p:sp>
    </p:spTree>
    <p:extLst>
      <p:ext uri="{BB962C8B-B14F-4D97-AF65-F5344CB8AC3E}">
        <p14:creationId xmlns:p14="http://schemas.microsoft.com/office/powerpoint/2010/main" val="2152282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18</a:t>
            </a:fld>
            <a:endParaRPr lang="en-US"/>
          </a:p>
        </p:txBody>
      </p:sp>
    </p:spTree>
    <p:extLst>
      <p:ext uri="{BB962C8B-B14F-4D97-AF65-F5344CB8AC3E}">
        <p14:creationId xmlns:p14="http://schemas.microsoft.com/office/powerpoint/2010/main" val="149685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19</a:t>
            </a:fld>
            <a:endParaRPr lang="en-US"/>
          </a:p>
        </p:txBody>
      </p:sp>
    </p:spTree>
    <p:extLst>
      <p:ext uri="{BB962C8B-B14F-4D97-AF65-F5344CB8AC3E}">
        <p14:creationId xmlns:p14="http://schemas.microsoft.com/office/powerpoint/2010/main" val="121301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a:t>
            </a:fld>
            <a:endParaRPr lang="en-US"/>
          </a:p>
        </p:txBody>
      </p:sp>
    </p:spTree>
    <p:extLst>
      <p:ext uri="{BB962C8B-B14F-4D97-AF65-F5344CB8AC3E}">
        <p14:creationId xmlns:p14="http://schemas.microsoft.com/office/powerpoint/2010/main" val="703806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20</a:t>
            </a:fld>
            <a:endParaRPr lang="en-US"/>
          </a:p>
        </p:txBody>
      </p:sp>
    </p:spTree>
    <p:extLst>
      <p:ext uri="{BB962C8B-B14F-4D97-AF65-F5344CB8AC3E}">
        <p14:creationId xmlns:p14="http://schemas.microsoft.com/office/powerpoint/2010/main" val="3870465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21</a:t>
            </a:fld>
            <a:endParaRPr lang="en-US"/>
          </a:p>
        </p:txBody>
      </p:sp>
    </p:spTree>
    <p:extLst>
      <p:ext uri="{BB962C8B-B14F-4D97-AF65-F5344CB8AC3E}">
        <p14:creationId xmlns:p14="http://schemas.microsoft.com/office/powerpoint/2010/main" val="2436885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22</a:t>
            </a:fld>
            <a:endParaRPr lang="en-US"/>
          </a:p>
        </p:txBody>
      </p:sp>
    </p:spTree>
    <p:extLst>
      <p:ext uri="{BB962C8B-B14F-4D97-AF65-F5344CB8AC3E}">
        <p14:creationId xmlns:p14="http://schemas.microsoft.com/office/powerpoint/2010/main" val="1223710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23</a:t>
            </a:fld>
            <a:endParaRPr lang="en-US"/>
          </a:p>
        </p:txBody>
      </p:sp>
    </p:spTree>
    <p:extLst>
      <p:ext uri="{BB962C8B-B14F-4D97-AF65-F5344CB8AC3E}">
        <p14:creationId xmlns:p14="http://schemas.microsoft.com/office/powerpoint/2010/main" val="4048803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24</a:t>
            </a:fld>
            <a:endParaRPr lang="en-US"/>
          </a:p>
        </p:txBody>
      </p:sp>
    </p:spTree>
    <p:extLst>
      <p:ext uri="{BB962C8B-B14F-4D97-AF65-F5344CB8AC3E}">
        <p14:creationId xmlns:p14="http://schemas.microsoft.com/office/powerpoint/2010/main" val="3760512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25</a:t>
            </a:fld>
            <a:endParaRPr lang="en-US"/>
          </a:p>
        </p:txBody>
      </p:sp>
    </p:spTree>
    <p:extLst>
      <p:ext uri="{BB962C8B-B14F-4D97-AF65-F5344CB8AC3E}">
        <p14:creationId xmlns:p14="http://schemas.microsoft.com/office/powerpoint/2010/main" val="4078899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26</a:t>
            </a:fld>
            <a:endParaRPr lang="en-US"/>
          </a:p>
        </p:txBody>
      </p:sp>
    </p:spTree>
    <p:extLst>
      <p:ext uri="{BB962C8B-B14F-4D97-AF65-F5344CB8AC3E}">
        <p14:creationId xmlns:p14="http://schemas.microsoft.com/office/powerpoint/2010/main" val="3650467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27</a:t>
            </a:fld>
            <a:endParaRPr lang="en-US"/>
          </a:p>
        </p:txBody>
      </p:sp>
    </p:spTree>
    <p:extLst>
      <p:ext uri="{BB962C8B-B14F-4D97-AF65-F5344CB8AC3E}">
        <p14:creationId xmlns:p14="http://schemas.microsoft.com/office/powerpoint/2010/main" val="412978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28</a:t>
            </a:fld>
            <a:endParaRPr lang="en-US"/>
          </a:p>
        </p:txBody>
      </p:sp>
    </p:spTree>
    <p:extLst>
      <p:ext uri="{BB962C8B-B14F-4D97-AF65-F5344CB8AC3E}">
        <p14:creationId xmlns:p14="http://schemas.microsoft.com/office/powerpoint/2010/main" val="4288673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29</a:t>
            </a:fld>
            <a:endParaRPr lang="en-US"/>
          </a:p>
        </p:txBody>
      </p:sp>
    </p:spTree>
    <p:extLst>
      <p:ext uri="{BB962C8B-B14F-4D97-AF65-F5344CB8AC3E}">
        <p14:creationId xmlns:p14="http://schemas.microsoft.com/office/powerpoint/2010/main" val="311997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a:t>
            </a:fld>
            <a:endParaRPr lang="en-US"/>
          </a:p>
        </p:txBody>
      </p:sp>
    </p:spTree>
    <p:extLst>
      <p:ext uri="{BB962C8B-B14F-4D97-AF65-F5344CB8AC3E}">
        <p14:creationId xmlns:p14="http://schemas.microsoft.com/office/powerpoint/2010/main" val="2834374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30</a:t>
            </a:fld>
            <a:endParaRPr lang="en-US"/>
          </a:p>
        </p:txBody>
      </p:sp>
    </p:spTree>
    <p:extLst>
      <p:ext uri="{BB962C8B-B14F-4D97-AF65-F5344CB8AC3E}">
        <p14:creationId xmlns:p14="http://schemas.microsoft.com/office/powerpoint/2010/main" val="3095755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31</a:t>
            </a:fld>
            <a:endParaRPr lang="en-US"/>
          </a:p>
        </p:txBody>
      </p:sp>
    </p:spTree>
    <p:extLst>
      <p:ext uri="{BB962C8B-B14F-4D97-AF65-F5344CB8AC3E}">
        <p14:creationId xmlns:p14="http://schemas.microsoft.com/office/powerpoint/2010/main" val="3031886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32</a:t>
            </a:fld>
            <a:endParaRPr lang="en-US"/>
          </a:p>
        </p:txBody>
      </p:sp>
    </p:spTree>
    <p:extLst>
      <p:ext uri="{BB962C8B-B14F-4D97-AF65-F5344CB8AC3E}">
        <p14:creationId xmlns:p14="http://schemas.microsoft.com/office/powerpoint/2010/main" val="2482520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33</a:t>
            </a:fld>
            <a:endParaRPr lang="en-US"/>
          </a:p>
        </p:txBody>
      </p:sp>
    </p:spTree>
    <p:extLst>
      <p:ext uri="{BB962C8B-B14F-4D97-AF65-F5344CB8AC3E}">
        <p14:creationId xmlns:p14="http://schemas.microsoft.com/office/powerpoint/2010/main" val="2671532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34</a:t>
            </a:fld>
            <a:endParaRPr lang="en-US"/>
          </a:p>
        </p:txBody>
      </p:sp>
    </p:spTree>
    <p:extLst>
      <p:ext uri="{BB962C8B-B14F-4D97-AF65-F5344CB8AC3E}">
        <p14:creationId xmlns:p14="http://schemas.microsoft.com/office/powerpoint/2010/main" val="793046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35</a:t>
            </a:fld>
            <a:endParaRPr lang="en-US"/>
          </a:p>
        </p:txBody>
      </p:sp>
    </p:spTree>
    <p:extLst>
      <p:ext uri="{BB962C8B-B14F-4D97-AF65-F5344CB8AC3E}">
        <p14:creationId xmlns:p14="http://schemas.microsoft.com/office/powerpoint/2010/main" val="1259101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7574E2-EFD2-4871-B434-DFA83DC19F54}" type="slidenum">
              <a:rPr lang="en-US" smtClean="0"/>
              <a:t>36</a:t>
            </a:fld>
            <a:endParaRPr lang="en-US"/>
          </a:p>
        </p:txBody>
      </p:sp>
    </p:spTree>
    <p:extLst>
      <p:ext uri="{BB962C8B-B14F-4D97-AF65-F5344CB8AC3E}">
        <p14:creationId xmlns:p14="http://schemas.microsoft.com/office/powerpoint/2010/main" val="2312540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37</a:t>
            </a:fld>
            <a:endParaRPr lang="en-US"/>
          </a:p>
        </p:txBody>
      </p:sp>
    </p:spTree>
    <p:extLst>
      <p:ext uri="{BB962C8B-B14F-4D97-AF65-F5344CB8AC3E}">
        <p14:creationId xmlns:p14="http://schemas.microsoft.com/office/powerpoint/2010/main" val="2200399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38</a:t>
            </a:fld>
            <a:endParaRPr lang="en-US"/>
          </a:p>
        </p:txBody>
      </p:sp>
    </p:spTree>
    <p:extLst>
      <p:ext uri="{BB962C8B-B14F-4D97-AF65-F5344CB8AC3E}">
        <p14:creationId xmlns:p14="http://schemas.microsoft.com/office/powerpoint/2010/main" val="763499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39</a:t>
            </a:fld>
            <a:endParaRPr lang="en-US"/>
          </a:p>
        </p:txBody>
      </p:sp>
    </p:spTree>
    <p:extLst>
      <p:ext uri="{BB962C8B-B14F-4D97-AF65-F5344CB8AC3E}">
        <p14:creationId xmlns:p14="http://schemas.microsoft.com/office/powerpoint/2010/main" val="84402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a:t>
            </a:fld>
            <a:endParaRPr lang="en-US"/>
          </a:p>
        </p:txBody>
      </p:sp>
    </p:spTree>
    <p:extLst>
      <p:ext uri="{BB962C8B-B14F-4D97-AF65-F5344CB8AC3E}">
        <p14:creationId xmlns:p14="http://schemas.microsoft.com/office/powerpoint/2010/main" val="3132549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40</a:t>
            </a:fld>
            <a:endParaRPr lang="en-US"/>
          </a:p>
        </p:txBody>
      </p:sp>
    </p:spTree>
    <p:extLst>
      <p:ext uri="{BB962C8B-B14F-4D97-AF65-F5344CB8AC3E}">
        <p14:creationId xmlns:p14="http://schemas.microsoft.com/office/powerpoint/2010/main" val="1970146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41</a:t>
            </a:fld>
            <a:endParaRPr lang="en-US"/>
          </a:p>
        </p:txBody>
      </p:sp>
    </p:spTree>
    <p:extLst>
      <p:ext uri="{BB962C8B-B14F-4D97-AF65-F5344CB8AC3E}">
        <p14:creationId xmlns:p14="http://schemas.microsoft.com/office/powerpoint/2010/main" val="3446936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42</a:t>
            </a:fld>
            <a:endParaRPr lang="en-US"/>
          </a:p>
        </p:txBody>
      </p:sp>
    </p:spTree>
    <p:extLst>
      <p:ext uri="{BB962C8B-B14F-4D97-AF65-F5344CB8AC3E}">
        <p14:creationId xmlns:p14="http://schemas.microsoft.com/office/powerpoint/2010/main" val="13757842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43</a:t>
            </a:fld>
            <a:endParaRPr lang="en-US"/>
          </a:p>
        </p:txBody>
      </p:sp>
    </p:spTree>
    <p:extLst>
      <p:ext uri="{BB962C8B-B14F-4D97-AF65-F5344CB8AC3E}">
        <p14:creationId xmlns:p14="http://schemas.microsoft.com/office/powerpoint/2010/main" val="1015501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44</a:t>
            </a:fld>
            <a:endParaRPr lang="en-US"/>
          </a:p>
        </p:txBody>
      </p:sp>
    </p:spTree>
    <p:extLst>
      <p:ext uri="{BB962C8B-B14F-4D97-AF65-F5344CB8AC3E}">
        <p14:creationId xmlns:p14="http://schemas.microsoft.com/office/powerpoint/2010/main" val="42236395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45</a:t>
            </a:fld>
            <a:endParaRPr lang="en-US"/>
          </a:p>
        </p:txBody>
      </p:sp>
    </p:spTree>
    <p:extLst>
      <p:ext uri="{BB962C8B-B14F-4D97-AF65-F5344CB8AC3E}">
        <p14:creationId xmlns:p14="http://schemas.microsoft.com/office/powerpoint/2010/main" val="1279534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46</a:t>
            </a:fld>
            <a:endParaRPr lang="en-US"/>
          </a:p>
        </p:txBody>
      </p:sp>
    </p:spTree>
    <p:extLst>
      <p:ext uri="{BB962C8B-B14F-4D97-AF65-F5344CB8AC3E}">
        <p14:creationId xmlns:p14="http://schemas.microsoft.com/office/powerpoint/2010/main" val="4176693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47</a:t>
            </a:fld>
            <a:endParaRPr lang="en-US"/>
          </a:p>
        </p:txBody>
      </p:sp>
    </p:spTree>
    <p:extLst>
      <p:ext uri="{BB962C8B-B14F-4D97-AF65-F5344CB8AC3E}">
        <p14:creationId xmlns:p14="http://schemas.microsoft.com/office/powerpoint/2010/main" val="2895089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48</a:t>
            </a:fld>
            <a:endParaRPr lang="en-US"/>
          </a:p>
        </p:txBody>
      </p:sp>
    </p:spTree>
    <p:extLst>
      <p:ext uri="{BB962C8B-B14F-4D97-AF65-F5344CB8AC3E}">
        <p14:creationId xmlns:p14="http://schemas.microsoft.com/office/powerpoint/2010/main" val="3220011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49</a:t>
            </a:fld>
            <a:endParaRPr lang="en-US"/>
          </a:p>
        </p:txBody>
      </p:sp>
    </p:spTree>
    <p:extLst>
      <p:ext uri="{BB962C8B-B14F-4D97-AF65-F5344CB8AC3E}">
        <p14:creationId xmlns:p14="http://schemas.microsoft.com/office/powerpoint/2010/main" val="82673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a:t>
            </a:fld>
            <a:endParaRPr lang="en-US"/>
          </a:p>
        </p:txBody>
      </p:sp>
    </p:spTree>
    <p:extLst>
      <p:ext uri="{BB962C8B-B14F-4D97-AF65-F5344CB8AC3E}">
        <p14:creationId xmlns:p14="http://schemas.microsoft.com/office/powerpoint/2010/main" val="1538403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50</a:t>
            </a:fld>
            <a:endParaRPr lang="en-US"/>
          </a:p>
        </p:txBody>
      </p:sp>
    </p:spTree>
    <p:extLst>
      <p:ext uri="{BB962C8B-B14F-4D97-AF65-F5344CB8AC3E}">
        <p14:creationId xmlns:p14="http://schemas.microsoft.com/office/powerpoint/2010/main" val="10812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51</a:t>
            </a:fld>
            <a:endParaRPr lang="en-US"/>
          </a:p>
        </p:txBody>
      </p:sp>
    </p:spTree>
    <p:extLst>
      <p:ext uri="{BB962C8B-B14F-4D97-AF65-F5344CB8AC3E}">
        <p14:creationId xmlns:p14="http://schemas.microsoft.com/office/powerpoint/2010/main" val="1272774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52</a:t>
            </a:fld>
            <a:endParaRPr lang="en-US"/>
          </a:p>
        </p:txBody>
      </p:sp>
    </p:spTree>
    <p:extLst>
      <p:ext uri="{BB962C8B-B14F-4D97-AF65-F5344CB8AC3E}">
        <p14:creationId xmlns:p14="http://schemas.microsoft.com/office/powerpoint/2010/main" val="2809436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53</a:t>
            </a:fld>
            <a:endParaRPr lang="en-US"/>
          </a:p>
        </p:txBody>
      </p:sp>
    </p:spTree>
    <p:extLst>
      <p:ext uri="{BB962C8B-B14F-4D97-AF65-F5344CB8AC3E}">
        <p14:creationId xmlns:p14="http://schemas.microsoft.com/office/powerpoint/2010/main" val="3691142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54</a:t>
            </a:fld>
            <a:endParaRPr lang="en-US"/>
          </a:p>
        </p:txBody>
      </p:sp>
    </p:spTree>
    <p:extLst>
      <p:ext uri="{BB962C8B-B14F-4D97-AF65-F5344CB8AC3E}">
        <p14:creationId xmlns:p14="http://schemas.microsoft.com/office/powerpoint/2010/main" val="2364291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55</a:t>
            </a:fld>
            <a:endParaRPr lang="en-US"/>
          </a:p>
        </p:txBody>
      </p:sp>
    </p:spTree>
    <p:extLst>
      <p:ext uri="{BB962C8B-B14F-4D97-AF65-F5344CB8AC3E}">
        <p14:creationId xmlns:p14="http://schemas.microsoft.com/office/powerpoint/2010/main" val="24816060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56</a:t>
            </a:fld>
            <a:endParaRPr lang="en-US"/>
          </a:p>
        </p:txBody>
      </p:sp>
    </p:spTree>
    <p:extLst>
      <p:ext uri="{BB962C8B-B14F-4D97-AF65-F5344CB8AC3E}">
        <p14:creationId xmlns:p14="http://schemas.microsoft.com/office/powerpoint/2010/main" val="3109943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57</a:t>
            </a:fld>
            <a:endParaRPr lang="en-US"/>
          </a:p>
        </p:txBody>
      </p:sp>
    </p:spTree>
    <p:extLst>
      <p:ext uri="{BB962C8B-B14F-4D97-AF65-F5344CB8AC3E}">
        <p14:creationId xmlns:p14="http://schemas.microsoft.com/office/powerpoint/2010/main" val="31690637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58</a:t>
            </a:fld>
            <a:endParaRPr lang="en-US"/>
          </a:p>
        </p:txBody>
      </p:sp>
    </p:spTree>
    <p:extLst>
      <p:ext uri="{BB962C8B-B14F-4D97-AF65-F5344CB8AC3E}">
        <p14:creationId xmlns:p14="http://schemas.microsoft.com/office/powerpoint/2010/main" val="17162098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59</a:t>
            </a:fld>
            <a:endParaRPr lang="en-US"/>
          </a:p>
        </p:txBody>
      </p:sp>
    </p:spTree>
    <p:extLst>
      <p:ext uri="{BB962C8B-B14F-4D97-AF65-F5344CB8AC3E}">
        <p14:creationId xmlns:p14="http://schemas.microsoft.com/office/powerpoint/2010/main" val="386422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a:t>
            </a:fld>
            <a:endParaRPr lang="en-US"/>
          </a:p>
        </p:txBody>
      </p:sp>
    </p:spTree>
    <p:extLst>
      <p:ext uri="{BB962C8B-B14F-4D97-AF65-F5344CB8AC3E}">
        <p14:creationId xmlns:p14="http://schemas.microsoft.com/office/powerpoint/2010/main" val="3600892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60</a:t>
            </a:fld>
            <a:endParaRPr lang="en-US"/>
          </a:p>
        </p:txBody>
      </p:sp>
    </p:spTree>
    <p:extLst>
      <p:ext uri="{BB962C8B-B14F-4D97-AF65-F5344CB8AC3E}">
        <p14:creationId xmlns:p14="http://schemas.microsoft.com/office/powerpoint/2010/main" val="38539269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61</a:t>
            </a:fld>
            <a:endParaRPr lang="en-US"/>
          </a:p>
        </p:txBody>
      </p:sp>
    </p:spTree>
    <p:extLst>
      <p:ext uri="{BB962C8B-B14F-4D97-AF65-F5344CB8AC3E}">
        <p14:creationId xmlns:p14="http://schemas.microsoft.com/office/powerpoint/2010/main" val="20057838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62</a:t>
            </a:fld>
            <a:endParaRPr lang="en-US"/>
          </a:p>
        </p:txBody>
      </p:sp>
    </p:spTree>
    <p:extLst>
      <p:ext uri="{BB962C8B-B14F-4D97-AF65-F5344CB8AC3E}">
        <p14:creationId xmlns:p14="http://schemas.microsoft.com/office/powerpoint/2010/main" val="40023402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63</a:t>
            </a:fld>
            <a:endParaRPr lang="en-US"/>
          </a:p>
        </p:txBody>
      </p:sp>
    </p:spTree>
    <p:extLst>
      <p:ext uri="{BB962C8B-B14F-4D97-AF65-F5344CB8AC3E}">
        <p14:creationId xmlns:p14="http://schemas.microsoft.com/office/powerpoint/2010/main" val="19098491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64</a:t>
            </a:fld>
            <a:endParaRPr lang="en-US"/>
          </a:p>
        </p:txBody>
      </p:sp>
    </p:spTree>
    <p:extLst>
      <p:ext uri="{BB962C8B-B14F-4D97-AF65-F5344CB8AC3E}">
        <p14:creationId xmlns:p14="http://schemas.microsoft.com/office/powerpoint/2010/main" val="501647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65</a:t>
            </a:fld>
            <a:endParaRPr lang="en-US"/>
          </a:p>
        </p:txBody>
      </p:sp>
    </p:spTree>
    <p:extLst>
      <p:ext uri="{BB962C8B-B14F-4D97-AF65-F5344CB8AC3E}">
        <p14:creationId xmlns:p14="http://schemas.microsoft.com/office/powerpoint/2010/main" val="679567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66</a:t>
            </a:fld>
            <a:endParaRPr lang="en-US"/>
          </a:p>
        </p:txBody>
      </p:sp>
    </p:spTree>
    <p:extLst>
      <p:ext uri="{BB962C8B-B14F-4D97-AF65-F5344CB8AC3E}">
        <p14:creationId xmlns:p14="http://schemas.microsoft.com/office/powerpoint/2010/main" val="3668495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67</a:t>
            </a:fld>
            <a:endParaRPr lang="en-US"/>
          </a:p>
        </p:txBody>
      </p:sp>
    </p:spTree>
    <p:extLst>
      <p:ext uri="{BB962C8B-B14F-4D97-AF65-F5344CB8AC3E}">
        <p14:creationId xmlns:p14="http://schemas.microsoft.com/office/powerpoint/2010/main" val="814682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68</a:t>
            </a:fld>
            <a:endParaRPr lang="en-US"/>
          </a:p>
        </p:txBody>
      </p:sp>
    </p:spTree>
    <p:extLst>
      <p:ext uri="{BB962C8B-B14F-4D97-AF65-F5344CB8AC3E}">
        <p14:creationId xmlns:p14="http://schemas.microsoft.com/office/powerpoint/2010/main" val="651473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69</a:t>
            </a:fld>
            <a:endParaRPr lang="en-US"/>
          </a:p>
        </p:txBody>
      </p:sp>
    </p:spTree>
    <p:extLst>
      <p:ext uri="{BB962C8B-B14F-4D97-AF65-F5344CB8AC3E}">
        <p14:creationId xmlns:p14="http://schemas.microsoft.com/office/powerpoint/2010/main" val="355090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a:t>
            </a:fld>
            <a:endParaRPr lang="en-US"/>
          </a:p>
        </p:txBody>
      </p:sp>
    </p:spTree>
    <p:extLst>
      <p:ext uri="{BB962C8B-B14F-4D97-AF65-F5344CB8AC3E}">
        <p14:creationId xmlns:p14="http://schemas.microsoft.com/office/powerpoint/2010/main" val="27760523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70</a:t>
            </a:fld>
            <a:endParaRPr lang="en-US"/>
          </a:p>
        </p:txBody>
      </p:sp>
    </p:spTree>
    <p:extLst>
      <p:ext uri="{BB962C8B-B14F-4D97-AF65-F5344CB8AC3E}">
        <p14:creationId xmlns:p14="http://schemas.microsoft.com/office/powerpoint/2010/main" val="206238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8</a:t>
            </a:fld>
            <a:endParaRPr lang="en-US"/>
          </a:p>
        </p:txBody>
      </p:sp>
    </p:spTree>
    <p:extLst>
      <p:ext uri="{BB962C8B-B14F-4D97-AF65-F5344CB8AC3E}">
        <p14:creationId xmlns:p14="http://schemas.microsoft.com/office/powerpoint/2010/main" val="123900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7574E2-EFD2-4871-B434-DFA83DC19F54}" type="slidenum">
              <a:rPr lang="en-US" smtClean="0"/>
              <a:t>9</a:t>
            </a:fld>
            <a:endParaRPr lang="en-US"/>
          </a:p>
        </p:txBody>
      </p:sp>
    </p:spTree>
    <p:extLst>
      <p:ext uri="{BB962C8B-B14F-4D97-AF65-F5344CB8AC3E}">
        <p14:creationId xmlns:p14="http://schemas.microsoft.com/office/powerpoint/2010/main" val="24057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7B83FAA-897B-455B-BF6B-FA45948F92B0}" type="datetimeFigureOut">
              <a:rPr lang="en-US" smtClean="0"/>
              <a:t>1/25/2013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F45D33C-30A8-415D-B9A5-7A314FAF7EE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B83FAA-897B-455B-BF6B-FA45948F92B0}"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B83FAA-897B-455B-BF6B-FA45948F92B0}"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F45D33C-30A8-415D-B9A5-7A314FAF7EE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B83FAA-897B-455B-BF6B-FA45948F92B0}"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B83FAA-897B-455B-BF6B-FA45948F92B0}"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83FAA-897B-455B-BF6B-FA45948F92B0}"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B83FAA-897B-455B-BF6B-FA45948F92B0}"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B83FAA-897B-455B-BF6B-FA45948F92B0}"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5D33C-30A8-415D-B9A5-7A314FAF7E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B83FAA-897B-455B-BF6B-FA45948F92B0}" type="datetimeFigureOut">
              <a:rPr lang="en-US" smtClean="0"/>
              <a:t>1/25/2013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F45D33C-30A8-415D-B9A5-7A314FAF7EE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270630" cy="1219200"/>
          </a:xfrm>
        </p:spPr>
        <p:txBody>
          <a:bodyPr>
            <a:normAutofit/>
          </a:bodyPr>
          <a:lstStyle/>
          <a:p>
            <a:r>
              <a:rPr lang="en-US" sz="4000" dirty="0" smtClean="0"/>
              <a:t>The Gospel of John</a:t>
            </a:r>
            <a:endParaRPr lang="en-US" sz="4000" dirty="0"/>
          </a:p>
        </p:txBody>
      </p:sp>
      <p:sp>
        <p:nvSpPr>
          <p:cNvPr id="3" name="Subtitle 2"/>
          <p:cNvSpPr>
            <a:spLocks noGrp="1"/>
          </p:cNvSpPr>
          <p:nvPr>
            <p:ph type="subTitle" idx="1"/>
          </p:nvPr>
        </p:nvSpPr>
        <p:spPr/>
        <p:txBody>
          <a:bodyPr/>
          <a:lstStyle/>
          <a:p>
            <a:pPr algn="r"/>
            <a:r>
              <a:rPr lang="en-US" b="1" dirty="0" smtClean="0">
                <a:solidFill>
                  <a:srgbClr val="FFFF00"/>
                </a:solidFill>
              </a:rPr>
              <a:t>Robert Carrillo </a:t>
            </a:r>
          </a:p>
          <a:p>
            <a:pPr algn="r"/>
            <a:r>
              <a:rPr lang="en-US" b="1" dirty="0" smtClean="0">
                <a:solidFill>
                  <a:srgbClr val="FFFF00"/>
                </a:solidFill>
              </a:rPr>
              <a:t>and</a:t>
            </a:r>
          </a:p>
          <a:p>
            <a:pPr algn="r"/>
            <a:r>
              <a:rPr lang="en-US" b="1" dirty="0" smtClean="0">
                <a:solidFill>
                  <a:srgbClr val="FFFF00"/>
                </a:solidFill>
              </a:rPr>
              <a:t>John Oakes</a:t>
            </a:r>
            <a:endParaRPr lang="en-US" b="1" dirty="0">
              <a:solidFill>
                <a:srgbClr val="FFFF00"/>
              </a:solidFill>
            </a:endParaRPr>
          </a:p>
        </p:txBody>
      </p:sp>
      <p:pic>
        <p:nvPicPr>
          <p:cNvPr id="1026" name="Picture 2" descr="http://www.milligan.edu/administrative/mmatson/john-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50994"/>
            <a:ext cx="3429000" cy="438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2860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0" y="533400"/>
            <a:ext cx="6324600" cy="5016758"/>
          </a:xfrm>
          <a:prstGeom prst="rect">
            <a:avLst/>
          </a:prstGeom>
        </p:spPr>
        <p:txBody>
          <a:bodyPr wrap="square">
            <a:spAutoFit/>
          </a:bodyPr>
          <a:lstStyle/>
          <a:p>
            <a:r>
              <a:rPr lang="en-US" sz="3600" dirty="0">
                <a:solidFill>
                  <a:srgbClr val="2F1A14"/>
                </a:solidFill>
                <a:latin typeface="Papyrus"/>
              </a:rPr>
              <a:t>John’s </a:t>
            </a:r>
            <a:r>
              <a:rPr lang="en-US" sz="3600" dirty="0" smtClean="0">
                <a:solidFill>
                  <a:srgbClr val="2F1A14"/>
                </a:solidFill>
                <a:latin typeface="Papyrus"/>
              </a:rPr>
              <a:t>Gospel</a:t>
            </a:r>
          </a:p>
          <a:p>
            <a:endParaRPr lang="en-US" sz="3600" dirty="0">
              <a:solidFill>
                <a:srgbClr val="2F1A14"/>
              </a:solidFill>
              <a:latin typeface="Papyrus"/>
            </a:endParaRPr>
          </a:p>
          <a:p>
            <a:r>
              <a:rPr lang="en-US" sz="2400" dirty="0" smtClean="0">
                <a:solidFill>
                  <a:srgbClr val="000000"/>
                </a:solidFill>
                <a:latin typeface="RomanAntique"/>
              </a:rPr>
              <a:t>Sometimes </a:t>
            </a:r>
            <a:r>
              <a:rPr lang="en-US" sz="2400" dirty="0">
                <a:solidFill>
                  <a:srgbClr val="000000"/>
                </a:solidFill>
                <a:latin typeface="RomanAntique"/>
              </a:rPr>
              <a:t>same events positioned differently</a:t>
            </a:r>
          </a:p>
          <a:p>
            <a:r>
              <a:rPr lang="en-US" sz="2400" dirty="0" smtClean="0">
                <a:solidFill>
                  <a:srgbClr val="000000"/>
                </a:solidFill>
                <a:latin typeface="RomanAntique"/>
              </a:rPr>
              <a:t>    Late </a:t>
            </a:r>
            <a:r>
              <a:rPr lang="en-US" sz="2400" dirty="0">
                <a:solidFill>
                  <a:srgbClr val="000000"/>
                </a:solidFill>
                <a:latin typeface="RomanAntique"/>
              </a:rPr>
              <a:t>in </a:t>
            </a:r>
            <a:r>
              <a:rPr lang="en-US" sz="2400" dirty="0" err="1">
                <a:solidFill>
                  <a:srgbClr val="000000"/>
                </a:solidFill>
                <a:latin typeface="RomanAntique"/>
              </a:rPr>
              <a:t>synoptics</a:t>
            </a:r>
            <a:r>
              <a:rPr lang="en-US" sz="2400" dirty="0">
                <a:solidFill>
                  <a:srgbClr val="000000"/>
                </a:solidFill>
                <a:latin typeface="RomanAntique"/>
              </a:rPr>
              <a:t>, early in John (Temple)</a:t>
            </a:r>
          </a:p>
          <a:p>
            <a:r>
              <a:rPr lang="en-US" sz="2400" dirty="0" smtClean="0">
                <a:solidFill>
                  <a:srgbClr val="000000"/>
                </a:solidFill>
                <a:latin typeface="RomanAntique"/>
              </a:rPr>
              <a:t>    John </a:t>
            </a:r>
            <a:r>
              <a:rPr lang="en-US" sz="2400" dirty="0">
                <a:solidFill>
                  <a:srgbClr val="000000"/>
                </a:solidFill>
                <a:latin typeface="RomanAntique"/>
              </a:rPr>
              <a:t>probably puts it up front to make a</a:t>
            </a:r>
          </a:p>
          <a:p>
            <a:r>
              <a:rPr lang="en-US" sz="2400" dirty="0" smtClean="0">
                <a:solidFill>
                  <a:srgbClr val="000000"/>
                </a:solidFill>
                <a:latin typeface="RomanAntique"/>
              </a:rPr>
              <a:t>    point</a:t>
            </a:r>
            <a:endParaRPr lang="en-US" sz="2400" dirty="0">
              <a:solidFill>
                <a:srgbClr val="000000"/>
              </a:solidFill>
              <a:latin typeface="RomanAntique"/>
            </a:endParaRPr>
          </a:p>
          <a:p>
            <a:r>
              <a:rPr lang="en-US" sz="2400" dirty="0" smtClean="0">
                <a:solidFill>
                  <a:srgbClr val="000000"/>
                </a:solidFill>
                <a:latin typeface="RomanAntique"/>
              </a:rPr>
              <a:t>In </a:t>
            </a:r>
            <a:r>
              <a:rPr lang="en-US" sz="2400" dirty="0">
                <a:solidFill>
                  <a:srgbClr val="000000"/>
                </a:solidFill>
                <a:latin typeface="RomanAntique"/>
              </a:rPr>
              <a:t>Jewish writing thematic was very</a:t>
            </a:r>
          </a:p>
          <a:p>
            <a:r>
              <a:rPr lang="en-US" sz="2400" dirty="0">
                <a:solidFill>
                  <a:srgbClr val="000000"/>
                </a:solidFill>
                <a:latin typeface="RomanAntique"/>
              </a:rPr>
              <a:t>important</a:t>
            </a:r>
          </a:p>
          <a:p>
            <a:r>
              <a:rPr lang="en-US" sz="2400" dirty="0" smtClean="0">
                <a:solidFill>
                  <a:srgbClr val="000000"/>
                </a:solidFill>
                <a:latin typeface="RomanAntique"/>
              </a:rPr>
              <a:t>Last </a:t>
            </a:r>
            <a:r>
              <a:rPr lang="en-US" sz="2400" dirty="0">
                <a:solidFill>
                  <a:srgbClr val="000000"/>
                </a:solidFill>
                <a:latin typeface="RomanAntique"/>
              </a:rPr>
              <a:t>supper</a:t>
            </a:r>
          </a:p>
          <a:p>
            <a:r>
              <a:rPr lang="en-US" sz="2400" dirty="0">
                <a:solidFill>
                  <a:srgbClr val="000000"/>
                </a:solidFill>
                <a:latin typeface="Wingdings-Regular"/>
              </a:rPr>
              <a:t> </a:t>
            </a:r>
            <a:r>
              <a:rPr lang="en-US" sz="2400" dirty="0" smtClean="0">
                <a:solidFill>
                  <a:srgbClr val="000000"/>
                </a:solidFill>
                <a:latin typeface="Wingdings-Regular"/>
              </a:rPr>
              <a:t>    </a:t>
            </a:r>
            <a:r>
              <a:rPr lang="en-US" sz="2400" dirty="0" smtClean="0">
                <a:solidFill>
                  <a:srgbClr val="000000"/>
                </a:solidFill>
                <a:latin typeface="RomanAntique"/>
              </a:rPr>
              <a:t>In </a:t>
            </a:r>
            <a:r>
              <a:rPr lang="en-US" sz="2400" dirty="0" err="1">
                <a:solidFill>
                  <a:srgbClr val="000000"/>
                </a:solidFill>
                <a:latin typeface="RomanAntique"/>
              </a:rPr>
              <a:t>Synoptics</a:t>
            </a:r>
            <a:r>
              <a:rPr lang="en-US" sz="2400" dirty="0">
                <a:solidFill>
                  <a:srgbClr val="000000"/>
                </a:solidFill>
                <a:latin typeface="RomanAntique"/>
              </a:rPr>
              <a:t> it’s a Passover meal</a:t>
            </a:r>
          </a:p>
          <a:p>
            <a:r>
              <a:rPr lang="en-US" sz="2400" dirty="0">
                <a:solidFill>
                  <a:srgbClr val="000000"/>
                </a:solidFill>
                <a:latin typeface="Wingdings-Regular"/>
              </a:rPr>
              <a:t> </a:t>
            </a:r>
            <a:r>
              <a:rPr lang="en-US" sz="2400" dirty="0" smtClean="0">
                <a:solidFill>
                  <a:srgbClr val="000000"/>
                </a:solidFill>
                <a:latin typeface="Wingdings-Regular"/>
              </a:rPr>
              <a:t>    </a:t>
            </a:r>
            <a:r>
              <a:rPr lang="en-US" sz="2400" dirty="0" smtClean="0">
                <a:solidFill>
                  <a:srgbClr val="000000"/>
                </a:solidFill>
                <a:latin typeface="RomanAntique"/>
              </a:rPr>
              <a:t>In </a:t>
            </a:r>
            <a:r>
              <a:rPr lang="en-US" sz="2400" dirty="0">
                <a:solidFill>
                  <a:srgbClr val="000000"/>
                </a:solidFill>
                <a:latin typeface="RomanAntique"/>
              </a:rPr>
              <a:t>John its before Passover also his death</a:t>
            </a:r>
          </a:p>
          <a:p>
            <a:r>
              <a:rPr lang="en-US" sz="80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187186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05780"/>
            <a:ext cx="6629400" cy="2185214"/>
          </a:xfrm>
          <a:prstGeom prst="rect">
            <a:avLst/>
          </a:prstGeom>
        </p:spPr>
        <p:txBody>
          <a:bodyPr wrap="square">
            <a:spAutoFit/>
          </a:bodyPr>
          <a:lstStyle/>
          <a:p>
            <a:pPr algn="ctr"/>
            <a:r>
              <a:rPr lang="en-US" sz="3200" dirty="0">
                <a:solidFill>
                  <a:srgbClr val="2F1A14"/>
                </a:solidFill>
                <a:latin typeface="Papyrus"/>
              </a:rPr>
              <a:t>John </a:t>
            </a:r>
            <a:r>
              <a:rPr lang="en-US" sz="3200" dirty="0" smtClean="0">
                <a:solidFill>
                  <a:srgbClr val="2F1A14"/>
                </a:solidFill>
                <a:latin typeface="Papyrus"/>
              </a:rPr>
              <a:t>1:1</a:t>
            </a:r>
          </a:p>
          <a:p>
            <a:pPr algn="ctr"/>
            <a:endParaRPr lang="en-US" sz="3200" dirty="0">
              <a:solidFill>
                <a:srgbClr val="2F1A14"/>
              </a:solidFill>
              <a:latin typeface="Papyrus"/>
            </a:endParaRPr>
          </a:p>
          <a:p>
            <a:pPr algn="ctr"/>
            <a:r>
              <a:rPr lang="el-GR" sz="3200" dirty="0" smtClean="0">
                <a:solidFill>
                  <a:srgbClr val="020F18"/>
                </a:solidFill>
                <a:latin typeface="PalatinoLinotype-Roman"/>
              </a:rPr>
              <a:t>ἐν </a:t>
            </a:r>
            <a:r>
              <a:rPr lang="el-GR" sz="3200" dirty="0">
                <a:solidFill>
                  <a:srgbClr val="020F18"/>
                </a:solidFill>
                <a:latin typeface="PalatinoLinotype-Roman"/>
              </a:rPr>
              <a:t>ἀρχῇ</a:t>
            </a:r>
          </a:p>
          <a:p>
            <a:pPr algn="ctr"/>
            <a:r>
              <a:rPr lang="en-US" sz="3200" dirty="0" smtClean="0">
                <a:solidFill>
                  <a:srgbClr val="020F18"/>
                </a:solidFill>
                <a:latin typeface="PalatinoLinotype-Roman"/>
              </a:rPr>
              <a:t>In </a:t>
            </a:r>
            <a:r>
              <a:rPr lang="en-US" sz="3200" dirty="0">
                <a:solidFill>
                  <a:srgbClr val="020F18"/>
                </a:solidFill>
                <a:latin typeface="PalatinoLinotype-Roman"/>
              </a:rPr>
              <a:t>the Beginning</a:t>
            </a:r>
          </a:p>
          <a:p>
            <a:r>
              <a:rPr lang="en-US" sz="800" dirty="0">
                <a:solidFill>
                  <a:srgbClr val="000000"/>
                </a:solidFill>
                <a:latin typeface="Helvetica"/>
              </a:rPr>
              <a:t>Saturday, October 13, 12</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10539"/>
            <a:ext cx="30480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949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01037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0" y="2905780"/>
            <a:ext cx="6553200" cy="2677656"/>
          </a:xfrm>
          <a:prstGeom prst="rect">
            <a:avLst/>
          </a:prstGeom>
        </p:spPr>
        <p:txBody>
          <a:bodyPr wrap="square">
            <a:spAutoFit/>
          </a:bodyPr>
          <a:lstStyle/>
          <a:p>
            <a:pPr algn="ctr"/>
            <a:r>
              <a:rPr lang="en-US" sz="3200" dirty="0">
                <a:solidFill>
                  <a:srgbClr val="2F1A14"/>
                </a:solidFill>
                <a:latin typeface="Papyrus"/>
              </a:rPr>
              <a:t>Genesis </a:t>
            </a:r>
            <a:r>
              <a:rPr lang="en-US" sz="3200" dirty="0" smtClean="0">
                <a:solidFill>
                  <a:srgbClr val="2F1A14"/>
                </a:solidFill>
                <a:latin typeface="Papyrus"/>
              </a:rPr>
              <a:t>1</a:t>
            </a:r>
          </a:p>
          <a:p>
            <a:pPr algn="ctr"/>
            <a:endParaRPr lang="en-US" sz="3200" dirty="0">
              <a:solidFill>
                <a:srgbClr val="2F1A14"/>
              </a:solidFill>
              <a:latin typeface="Papyrus"/>
            </a:endParaRPr>
          </a:p>
          <a:p>
            <a:pPr algn="ctr"/>
            <a:endParaRPr lang="en-US" sz="3200" dirty="0">
              <a:solidFill>
                <a:srgbClr val="2F1A14"/>
              </a:solidFill>
              <a:latin typeface="Papyrus"/>
            </a:endParaRPr>
          </a:p>
          <a:p>
            <a:pPr algn="ctr"/>
            <a:r>
              <a:rPr lang="el-GR" sz="3200" dirty="0" smtClean="0">
                <a:solidFill>
                  <a:srgbClr val="020F18"/>
                </a:solidFill>
                <a:latin typeface="PalatinoLinotype-Roman"/>
              </a:rPr>
              <a:t>ἐν </a:t>
            </a:r>
            <a:r>
              <a:rPr lang="el-GR" sz="3200" dirty="0">
                <a:solidFill>
                  <a:srgbClr val="020F18"/>
                </a:solidFill>
                <a:latin typeface="PalatinoLinotype-Roman"/>
              </a:rPr>
              <a:t>ἀρχῇ</a:t>
            </a:r>
          </a:p>
          <a:p>
            <a:pPr algn="ctr"/>
            <a:r>
              <a:rPr lang="en-US" sz="3200" dirty="0" smtClean="0">
                <a:solidFill>
                  <a:srgbClr val="020F18"/>
                </a:solidFill>
                <a:latin typeface="PalatinoLinotype-Roman"/>
              </a:rPr>
              <a:t>In </a:t>
            </a:r>
            <a:r>
              <a:rPr lang="en-US" sz="3200" dirty="0">
                <a:solidFill>
                  <a:srgbClr val="020F18"/>
                </a:solidFill>
                <a:latin typeface="PalatinoLinotype-Roman"/>
              </a:rPr>
              <a:t>the Beginning</a:t>
            </a:r>
          </a:p>
          <a:p>
            <a:r>
              <a:rPr lang="en-US" sz="80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26762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01000" cy="5416868"/>
          </a:xfrm>
          <a:prstGeom prst="rect">
            <a:avLst/>
          </a:prstGeom>
        </p:spPr>
        <p:txBody>
          <a:bodyPr wrap="square">
            <a:spAutoFit/>
          </a:bodyPr>
          <a:lstStyle/>
          <a:p>
            <a:r>
              <a:rPr lang="en-US" sz="4400" dirty="0">
                <a:solidFill>
                  <a:srgbClr val="2F1A14"/>
                </a:solidFill>
                <a:latin typeface="Papyrus"/>
              </a:rPr>
              <a:t>John’s </a:t>
            </a:r>
            <a:r>
              <a:rPr lang="en-US" sz="4400" dirty="0" smtClean="0">
                <a:solidFill>
                  <a:srgbClr val="2F1A14"/>
                </a:solidFill>
                <a:latin typeface="Papyrus"/>
              </a:rPr>
              <a:t>Gospel</a:t>
            </a:r>
          </a:p>
          <a:p>
            <a:endParaRPr lang="en-US" sz="1400" dirty="0">
              <a:solidFill>
                <a:srgbClr val="2F1A14"/>
              </a:solidFill>
              <a:latin typeface="Papyrus"/>
            </a:endParaRPr>
          </a:p>
          <a:p>
            <a:r>
              <a:rPr lang="en-US" sz="2800" dirty="0" smtClean="0">
                <a:solidFill>
                  <a:srgbClr val="000000"/>
                </a:solidFill>
                <a:latin typeface="Helvetica"/>
              </a:rPr>
              <a:t>CHIASM</a:t>
            </a:r>
            <a:r>
              <a:rPr lang="en-US" sz="2800" dirty="0">
                <a:solidFill>
                  <a:srgbClr val="000000"/>
                </a:solidFill>
                <a:latin typeface="Helvetica"/>
              </a:rPr>
              <a:t>: A -B - C- D- C- B -A</a:t>
            </a:r>
          </a:p>
          <a:p>
            <a:r>
              <a:rPr lang="en-US" sz="2800" b="1" dirty="0">
                <a:solidFill>
                  <a:srgbClr val="000000"/>
                </a:solidFill>
                <a:latin typeface="Helvetica-Bold"/>
              </a:rPr>
              <a:t>V:1-5 Identity and Mission of the WORD</a:t>
            </a:r>
          </a:p>
          <a:p>
            <a:r>
              <a:rPr lang="en-US" sz="2800" b="1" dirty="0">
                <a:solidFill>
                  <a:srgbClr val="000000"/>
                </a:solidFill>
                <a:latin typeface="Helvetica-Bold"/>
              </a:rPr>
              <a:t> </a:t>
            </a:r>
            <a:r>
              <a:rPr lang="en-US" sz="2800" b="1" dirty="0" smtClean="0">
                <a:solidFill>
                  <a:srgbClr val="000000"/>
                </a:solidFill>
                <a:latin typeface="Helvetica-Bold"/>
              </a:rPr>
              <a:t> V</a:t>
            </a:r>
            <a:r>
              <a:rPr lang="en-US" sz="2800" b="1" dirty="0">
                <a:solidFill>
                  <a:srgbClr val="000000"/>
                </a:solidFill>
                <a:latin typeface="Helvetica-Bold"/>
              </a:rPr>
              <a:t>: 6-8 The Testimony of John the Baptist to</a:t>
            </a:r>
          </a:p>
          <a:p>
            <a:r>
              <a:rPr lang="en-US" sz="2800" b="1" dirty="0">
                <a:solidFill>
                  <a:srgbClr val="000000"/>
                </a:solidFill>
                <a:latin typeface="Helvetica-Bold"/>
              </a:rPr>
              <a:t>the Word</a:t>
            </a:r>
          </a:p>
          <a:p>
            <a:r>
              <a:rPr lang="en-US" sz="2800" b="1" dirty="0">
                <a:solidFill>
                  <a:srgbClr val="000000"/>
                </a:solidFill>
                <a:latin typeface="Helvetica-Bold"/>
              </a:rPr>
              <a:t> </a:t>
            </a:r>
            <a:r>
              <a:rPr lang="en-US" sz="2800" b="1" dirty="0" smtClean="0">
                <a:solidFill>
                  <a:srgbClr val="000000"/>
                </a:solidFill>
                <a:latin typeface="Helvetica-Bold"/>
              </a:rPr>
              <a:t>    V</a:t>
            </a:r>
            <a:r>
              <a:rPr lang="en-US" sz="2800" b="1" dirty="0">
                <a:solidFill>
                  <a:srgbClr val="000000"/>
                </a:solidFill>
                <a:latin typeface="Helvetica-Bold"/>
              </a:rPr>
              <a:t>: 9-10 The Incarnation of the Word</a:t>
            </a:r>
          </a:p>
          <a:p>
            <a:r>
              <a:rPr lang="en-US" sz="2800" b="1" dirty="0">
                <a:solidFill>
                  <a:srgbClr val="000000"/>
                </a:solidFill>
                <a:latin typeface="Helvetica-Bold"/>
              </a:rPr>
              <a:t> </a:t>
            </a:r>
            <a:r>
              <a:rPr lang="en-US" sz="2800" b="1" dirty="0" smtClean="0">
                <a:solidFill>
                  <a:srgbClr val="000000"/>
                </a:solidFill>
                <a:latin typeface="Helvetica-Bold"/>
              </a:rPr>
              <a:t>        V:10-13Response </a:t>
            </a:r>
            <a:r>
              <a:rPr lang="en-US" sz="2800" b="1" dirty="0">
                <a:solidFill>
                  <a:srgbClr val="000000"/>
                </a:solidFill>
                <a:latin typeface="Helvetica-Bold"/>
              </a:rPr>
              <a:t>to the Word</a:t>
            </a:r>
          </a:p>
          <a:p>
            <a:r>
              <a:rPr lang="en-US" sz="2800" b="1" dirty="0">
                <a:solidFill>
                  <a:srgbClr val="000000"/>
                </a:solidFill>
                <a:latin typeface="Helvetica-Bold"/>
              </a:rPr>
              <a:t> </a:t>
            </a:r>
            <a:r>
              <a:rPr lang="en-US" sz="2800" b="1" dirty="0" smtClean="0">
                <a:solidFill>
                  <a:srgbClr val="000000"/>
                </a:solidFill>
                <a:latin typeface="Helvetica-Bold"/>
              </a:rPr>
              <a:t>    V:14 </a:t>
            </a:r>
            <a:r>
              <a:rPr lang="en-US" sz="2800" b="1" dirty="0">
                <a:solidFill>
                  <a:srgbClr val="000000"/>
                </a:solidFill>
                <a:latin typeface="Helvetica-Bold"/>
              </a:rPr>
              <a:t>The Incarnation of the Word</a:t>
            </a:r>
          </a:p>
          <a:p>
            <a:r>
              <a:rPr lang="en-US" sz="2800" b="1" dirty="0">
                <a:solidFill>
                  <a:srgbClr val="000000"/>
                </a:solidFill>
                <a:latin typeface="Helvetica-Bold"/>
              </a:rPr>
              <a:t> </a:t>
            </a:r>
            <a:r>
              <a:rPr lang="en-US" sz="2800" b="1" dirty="0" smtClean="0">
                <a:solidFill>
                  <a:srgbClr val="000000"/>
                </a:solidFill>
                <a:latin typeface="Helvetica-Bold"/>
              </a:rPr>
              <a:t> V:15 </a:t>
            </a:r>
            <a:r>
              <a:rPr lang="en-US" sz="2800" b="1" dirty="0">
                <a:solidFill>
                  <a:srgbClr val="000000"/>
                </a:solidFill>
                <a:latin typeface="Helvetica-Bold"/>
              </a:rPr>
              <a:t>The Testimony of John the Baptist to </a:t>
            </a:r>
            <a:r>
              <a:rPr lang="en-US" sz="2800" b="1" dirty="0" smtClean="0">
                <a:solidFill>
                  <a:srgbClr val="000000"/>
                </a:solidFill>
                <a:latin typeface="Helvetica-Bold"/>
              </a:rPr>
              <a:t>the Word</a:t>
            </a:r>
            <a:endParaRPr lang="en-US" sz="2800" b="1" dirty="0">
              <a:solidFill>
                <a:srgbClr val="000000"/>
              </a:solidFill>
              <a:latin typeface="Helvetica-Bold"/>
            </a:endParaRPr>
          </a:p>
          <a:p>
            <a:r>
              <a:rPr lang="en-US" sz="2800" b="1" dirty="0">
                <a:solidFill>
                  <a:srgbClr val="000000"/>
                </a:solidFill>
                <a:latin typeface="Helvetica-Bold"/>
              </a:rPr>
              <a:t>V:16-18 The Identity and Mission of the Word</a:t>
            </a:r>
          </a:p>
          <a:p>
            <a:r>
              <a:rPr lang="en-US" sz="80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279923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a:t>II Book of Signs 1:19-12:50</a:t>
            </a:r>
            <a:br>
              <a:rPr lang="en-US" dirty="0"/>
            </a:br>
            <a:endParaRPr lang="en-US" dirty="0"/>
          </a:p>
        </p:txBody>
      </p:sp>
      <p:sp>
        <p:nvSpPr>
          <p:cNvPr id="3" name="Content Placeholder 2"/>
          <p:cNvSpPr>
            <a:spLocks noGrp="1"/>
          </p:cNvSpPr>
          <p:nvPr>
            <p:ph idx="1"/>
          </p:nvPr>
        </p:nvSpPr>
        <p:spPr>
          <a:xfrm>
            <a:off x="457200" y="1295400"/>
            <a:ext cx="8229600" cy="5013960"/>
          </a:xfrm>
        </p:spPr>
        <p:txBody>
          <a:bodyPr>
            <a:normAutofit fontScale="92500" lnSpcReduction="10000"/>
          </a:bodyPr>
          <a:lstStyle/>
          <a:p>
            <a:r>
              <a:rPr lang="en-US" b="1" dirty="0" smtClean="0">
                <a:solidFill>
                  <a:srgbClr val="FFFF00"/>
                </a:solidFill>
              </a:rPr>
              <a:t>Seven </a:t>
            </a:r>
            <a:r>
              <a:rPr lang="en-US" b="1" dirty="0">
                <a:solidFill>
                  <a:srgbClr val="FFFF00"/>
                </a:solidFill>
              </a:rPr>
              <a:t>I AM statements</a:t>
            </a:r>
          </a:p>
          <a:p>
            <a:pPr marL="137160" indent="0">
              <a:buNone/>
            </a:pPr>
            <a:endParaRPr lang="en-US" sz="900" b="1" dirty="0">
              <a:solidFill>
                <a:srgbClr val="FFFF00"/>
              </a:solidFill>
            </a:endParaRPr>
          </a:p>
          <a:p>
            <a:r>
              <a:rPr lang="en-US" b="1" dirty="0">
                <a:solidFill>
                  <a:srgbClr val="FFFF00"/>
                </a:solidFill>
              </a:rPr>
              <a:t>I AM the bread of life  </a:t>
            </a:r>
            <a:r>
              <a:rPr lang="en-US" b="1" dirty="0" smtClean="0">
                <a:solidFill>
                  <a:srgbClr val="FFFF00"/>
                </a:solidFill>
              </a:rPr>
              <a:t>6:35</a:t>
            </a:r>
          </a:p>
          <a:p>
            <a:endParaRPr lang="en-US" sz="900" b="1" dirty="0">
              <a:solidFill>
                <a:srgbClr val="FFFF00"/>
              </a:solidFill>
            </a:endParaRPr>
          </a:p>
          <a:p>
            <a:r>
              <a:rPr lang="en-US" b="1" dirty="0">
                <a:solidFill>
                  <a:srgbClr val="FFFF00"/>
                </a:solidFill>
              </a:rPr>
              <a:t>I AM the light of the world  </a:t>
            </a:r>
            <a:r>
              <a:rPr lang="en-US" b="1" dirty="0" smtClean="0">
                <a:solidFill>
                  <a:srgbClr val="FFFF00"/>
                </a:solidFill>
              </a:rPr>
              <a:t>8:12,9:5</a:t>
            </a:r>
          </a:p>
          <a:p>
            <a:endParaRPr lang="en-US" sz="900" b="1" dirty="0">
              <a:solidFill>
                <a:srgbClr val="FFFF00"/>
              </a:solidFill>
            </a:endParaRPr>
          </a:p>
          <a:p>
            <a:r>
              <a:rPr lang="en-US" b="1" dirty="0">
                <a:solidFill>
                  <a:srgbClr val="FFFF00"/>
                </a:solidFill>
              </a:rPr>
              <a:t>I AM the door (and the gate)  </a:t>
            </a:r>
            <a:r>
              <a:rPr lang="en-US" b="1" dirty="0" smtClean="0">
                <a:solidFill>
                  <a:srgbClr val="FFFF00"/>
                </a:solidFill>
              </a:rPr>
              <a:t>10:7</a:t>
            </a:r>
          </a:p>
          <a:p>
            <a:endParaRPr lang="en-US" sz="900" b="1" dirty="0">
              <a:solidFill>
                <a:srgbClr val="FFFF00"/>
              </a:solidFill>
            </a:endParaRPr>
          </a:p>
          <a:p>
            <a:r>
              <a:rPr lang="en-US" b="1" dirty="0">
                <a:solidFill>
                  <a:srgbClr val="FFFF00"/>
                </a:solidFill>
              </a:rPr>
              <a:t>I AM the good shepherd  </a:t>
            </a:r>
            <a:r>
              <a:rPr lang="en-US" b="1" dirty="0" smtClean="0">
                <a:solidFill>
                  <a:srgbClr val="FFFF00"/>
                </a:solidFill>
              </a:rPr>
              <a:t>10:1,14</a:t>
            </a:r>
          </a:p>
          <a:p>
            <a:endParaRPr lang="en-US" sz="900" b="1" dirty="0">
              <a:solidFill>
                <a:srgbClr val="FFFF00"/>
              </a:solidFill>
            </a:endParaRPr>
          </a:p>
          <a:p>
            <a:r>
              <a:rPr lang="en-US" b="1" dirty="0">
                <a:solidFill>
                  <a:srgbClr val="FFFF00"/>
                </a:solidFill>
              </a:rPr>
              <a:t>I AM the resurrection and the life  </a:t>
            </a:r>
            <a:r>
              <a:rPr lang="en-US" b="1" dirty="0" smtClean="0">
                <a:solidFill>
                  <a:srgbClr val="FFFF00"/>
                </a:solidFill>
              </a:rPr>
              <a:t>11:25</a:t>
            </a:r>
          </a:p>
          <a:p>
            <a:endParaRPr lang="en-US" sz="900" b="1" dirty="0">
              <a:solidFill>
                <a:srgbClr val="FFFF00"/>
              </a:solidFill>
            </a:endParaRPr>
          </a:p>
          <a:p>
            <a:r>
              <a:rPr lang="en-US" b="1" dirty="0">
                <a:solidFill>
                  <a:srgbClr val="FFFF00"/>
                </a:solidFill>
              </a:rPr>
              <a:t>I AM the Way the Truth and the Life  </a:t>
            </a:r>
            <a:r>
              <a:rPr lang="en-US" b="1" dirty="0" smtClean="0">
                <a:solidFill>
                  <a:srgbClr val="FFFF00"/>
                </a:solidFill>
              </a:rPr>
              <a:t>14:6</a:t>
            </a:r>
          </a:p>
          <a:p>
            <a:endParaRPr lang="en-US" sz="900" b="1" dirty="0">
              <a:solidFill>
                <a:srgbClr val="FFFF00"/>
              </a:solidFill>
            </a:endParaRPr>
          </a:p>
          <a:p>
            <a:r>
              <a:rPr lang="en-US" b="1" dirty="0">
                <a:solidFill>
                  <a:srgbClr val="FFFF00"/>
                </a:solidFill>
              </a:rPr>
              <a:t>I AM the true vine  15:1</a:t>
            </a:r>
          </a:p>
          <a:p>
            <a:pPr marL="137160" indent="0">
              <a:buNone/>
            </a:pPr>
            <a:endParaRPr lang="en-US" sz="900" dirty="0"/>
          </a:p>
          <a:p>
            <a:r>
              <a:rPr lang="en-US" b="1" dirty="0"/>
              <a:t>All are metaphors</a:t>
            </a:r>
          </a:p>
          <a:p>
            <a:endParaRPr lang="en-US" dirty="0"/>
          </a:p>
        </p:txBody>
      </p:sp>
    </p:spTree>
    <p:extLst>
      <p:ext uri="{BB962C8B-B14F-4D97-AF65-F5344CB8AC3E}">
        <p14:creationId xmlns:p14="http://schemas.microsoft.com/office/powerpoint/2010/main" val="138758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Seven Signs</a:t>
            </a:r>
            <a:endParaRPr lang="en-US" sz="3600" dirty="0"/>
          </a:p>
        </p:txBody>
      </p:sp>
      <p:sp>
        <p:nvSpPr>
          <p:cNvPr id="3" name="Content Placeholder 2"/>
          <p:cNvSpPr>
            <a:spLocks noGrp="1"/>
          </p:cNvSpPr>
          <p:nvPr>
            <p:ph idx="1"/>
          </p:nvPr>
        </p:nvSpPr>
        <p:spPr/>
        <p:txBody>
          <a:bodyPr>
            <a:normAutofit/>
          </a:bodyPr>
          <a:lstStyle/>
          <a:p>
            <a:r>
              <a:rPr lang="en-US" b="1" dirty="0">
                <a:solidFill>
                  <a:srgbClr val="FFFF00"/>
                </a:solidFill>
              </a:rPr>
              <a:t>[knew </a:t>
            </a:r>
            <a:r>
              <a:rPr lang="en-US" b="1" dirty="0" err="1" smtClean="0">
                <a:solidFill>
                  <a:srgbClr val="FFFF00"/>
                </a:solidFill>
              </a:rPr>
              <a:t>thoughs</a:t>
            </a:r>
            <a:r>
              <a:rPr lang="en-US" b="1" dirty="0" smtClean="0">
                <a:solidFill>
                  <a:srgbClr val="FFFF00"/>
                </a:solidFill>
              </a:rPr>
              <a:t> </a:t>
            </a:r>
            <a:r>
              <a:rPr lang="en-US" b="1" dirty="0">
                <a:solidFill>
                  <a:srgbClr val="FFFF00"/>
                </a:solidFill>
              </a:rPr>
              <a:t>of Nathanael  1:43-50]</a:t>
            </a:r>
          </a:p>
          <a:p>
            <a:r>
              <a:rPr lang="en-US" b="1" dirty="0">
                <a:solidFill>
                  <a:srgbClr val="FFFF00"/>
                </a:solidFill>
              </a:rPr>
              <a:t>water to wine  2:1-11</a:t>
            </a:r>
          </a:p>
          <a:p>
            <a:r>
              <a:rPr lang="en-US" b="1" dirty="0">
                <a:solidFill>
                  <a:srgbClr val="FFFF00"/>
                </a:solidFill>
              </a:rPr>
              <a:t>healing of official’s son  4:43-54</a:t>
            </a:r>
          </a:p>
          <a:p>
            <a:r>
              <a:rPr lang="en-US" b="1" dirty="0">
                <a:solidFill>
                  <a:srgbClr val="FFFF00"/>
                </a:solidFill>
              </a:rPr>
              <a:t>healing at pool of Bethesda  5:1-5</a:t>
            </a:r>
          </a:p>
          <a:p>
            <a:r>
              <a:rPr lang="en-US" b="1" dirty="0">
                <a:solidFill>
                  <a:srgbClr val="FFFF00"/>
                </a:solidFill>
              </a:rPr>
              <a:t>feeding of 5000  6:1-14</a:t>
            </a:r>
          </a:p>
          <a:p>
            <a:r>
              <a:rPr lang="en-US" b="1" dirty="0">
                <a:solidFill>
                  <a:srgbClr val="FFFF00"/>
                </a:solidFill>
              </a:rPr>
              <a:t>walking on water  6:16-21</a:t>
            </a:r>
          </a:p>
          <a:p>
            <a:r>
              <a:rPr lang="en-US" b="1" dirty="0">
                <a:solidFill>
                  <a:srgbClr val="FFFF00"/>
                </a:solidFill>
              </a:rPr>
              <a:t>man born blind  9:1-12</a:t>
            </a:r>
          </a:p>
          <a:p>
            <a:r>
              <a:rPr lang="en-US" b="1" dirty="0">
                <a:solidFill>
                  <a:srgbClr val="FFFF00"/>
                </a:solidFill>
              </a:rPr>
              <a:t>resurrection of Lazarus  11:1-44</a:t>
            </a:r>
          </a:p>
          <a:p>
            <a:r>
              <a:rPr lang="en-US" b="1" dirty="0">
                <a:solidFill>
                  <a:srgbClr val="FFFF00"/>
                </a:solidFill>
              </a:rPr>
              <a:t>[miraculous catch of fish John 21:1-13]</a:t>
            </a:r>
          </a:p>
          <a:p>
            <a:endParaRPr lang="en-US" dirty="0"/>
          </a:p>
        </p:txBody>
      </p:sp>
    </p:spTree>
    <p:extLst>
      <p:ext uri="{BB962C8B-B14F-4D97-AF65-F5344CB8AC3E}">
        <p14:creationId xmlns:p14="http://schemas.microsoft.com/office/powerpoint/2010/main" val="250181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Purpose of the Signs of Jesus</a:t>
            </a:r>
            <a:endParaRPr lang="en-US" sz="3600" dirty="0"/>
          </a:p>
        </p:txBody>
      </p:sp>
      <p:sp>
        <p:nvSpPr>
          <p:cNvPr id="3" name="Content Placeholder 2"/>
          <p:cNvSpPr>
            <a:spLocks noGrp="1"/>
          </p:cNvSpPr>
          <p:nvPr>
            <p:ph idx="1"/>
          </p:nvPr>
        </p:nvSpPr>
        <p:spPr>
          <a:xfrm>
            <a:off x="304800" y="1752600"/>
            <a:ext cx="4343400" cy="4556760"/>
          </a:xfrm>
        </p:spPr>
        <p:txBody>
          <a:bodyPr>
            <a:normAutofit/>
          </a:bodyPr>
          <a:lstStyle/>
          <a:p>
            <a:pPr marL="137160" indent="0">
              <a:buNone/>
            </a:pPr>
            <a:r>
              <a:rPr lang="en-US" sz="3200" b="1" dirty="0" smtClean="0">
                <a:solidFill>
                  <a:srgbClr val="FFFF00"/>
                </a:solidFill>
              </a:rPr>
              <a:t>Cause people to have faith in God</a:t>
            </a:r>
          </a:p>
          <a:p>
            <a:endParaRPr lang="en-US" sz="3200" b="1" dirty="0">
              <a:solidFill>
                <a:srgbClr val="FFFF00"/>
              </a:solidFill>
            </a:endParaRPr>
          </a:p>
          <a:p>
            <a:pPr marL="137160" indent="0">
              <a:buNone/>
            </a:pPr>
            <a:r>
              <a:rPr lang="en-US" sz="3200" b="1" dirty="0" smtClean="0">
                <a:solidFill>
                  <a:srgbClr val="FFFF00"/>
                </a:solidFill>
              </a:rPr>
              <a:t>Cause people to give glory to God</a:t>
            </a:r>
            <a:endParaRPr lang="en-US" sz="3200" b="1" dirty="0">
              <a:solidFill>
                <a:srgbClr val="FFFF00"/>
              </a:solidFill>
            </a:endParaRPr>
          </a:p>
        </p:txBody>
      </p:sp>
      <p:pic>
        <p:nvPicPr>
          <p:cNvPr id="2050" name="Picture 2" descr="http://listverse.files.wordpress.com/2010/05/walking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52600"/>
            <a:ext cx="3648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5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Signs in John: A Pattern</a:t>
            </a:r>
            <a:endParaRPr lang="en-US" sz="3600" dirty="0"/>
          </a:p>
        </p:txBody>
      </p:sp>
      <p:sp>
        <p:nvSpPr>
          <p:cNvPr id="3" name="Content Placeholder 2"/>
          <p:cNvSpPr>
            <a:spLocks noGrp="1"/>
          </p:cNvSpPr>
          <p:nvPr>
            <p:ph idx="1"/>
          </p:nvPr>
        </p:nvSpPr>
        <p:spPr>
          <a:xfrm>
            <a:off x="457200" y="2286000"/>
            <a:ext cx="8229600" cy="4023360"/>
          </a:xfrm>
        </p:spPr>
        <p:txBody>
          <a:bodyPr/>
          <a:lstStyle/>
          <a:p>
            <a:r>
              <a:rPr lang="en-US" b="1" dirty="0" smtClean="0">
                <a:solidFill>
                  <a:srgbClr val="FFFF00"/>
                </a:solidFill>
              </a:rPr>
              <a:t>Miracle/Sign</a:t>
            </a:r>
          </a:p>
          <a:p>
            <a:endParaRPr lang="en-US" sz="1000" b="1" dirty="0">
              <a:solidFill>
                <a:srgbClr val="FFFF00"/>
              </a:solidFill>
            </a:endParaRPr>
          </a:p>
          <a:p>
            <a:r>
              <a:rPr lang="en-US" b="1" dirty="0">
                <a:solidFill>
                  <a:srgbClr val="FFFF00"/>
                </a:solidFill>
              </a:rPr>
              <a:t>Response or </a:t>
            </a:r>
            <a:r>
              <a:rPr lang="en-US" b="1" dirty="0" smtClean="0">
                <a:solidFill>
                  <a:srgbClr val="FFFF00"/>
                </a:solidFill>
              </a:rPr>
              <a:t>challenge of people</a:t>
            </a:r>
          </a:p>
          <a:p>
            <a:endParaRPr lang="en-US" sz="1000" b="1" dirty="0">
              <a:solidFill>
                <a:srgbClr val="FFFF00"/>
              </a:solidFill>
            </a:endParaRPr>
          </a:p>
          <a:p>
            <a:r>
              <a:rPr lang="en-US" b="1" dirty="0">
                <a:solidFill>
                  <a:srgbClr val="FFFF00"/>
                </a:solidFill>
              </a:rPr>
              <a:t>Follow-up </a:t>
            </a:r>
            <a:r>
              <a:rPr lang="en-US" b="1" dirty="0" smtClean="0">
                <a:solidFill>
                  <a:srgbClr val="FFFF00"/>
                </a:solidFill>
              </a:rPr>
              <a:t>teaching</a:t>
            </a:r>
          </a:p>
          <a:p>
            <a:endParaRPr lang="en-US" sz="1000" b="1" dirty="0">
              <a:solidFill>
                <a:srgbClr val="FFFF00"/>
              </a:solidFill>
            </a:endParaRPr>
          </a:p>
          <a:p>
            <a:r>
              <a:rPr lang="en-US" b="1" dirty="0" smtClean="0">
                <a:solidFill>
                  <a:srgbClr val="FFFF00"/>
                </a:solidFill>
              </a:rPr>
              <a:t>Response</a:t>
            </a:r>
            <a:r>
              <a:rPr lang="en-US" b="1" dirty="0">
                <a:solidFill>
                  <a:srgbClr val="FFFF00"/>
                </a:solidFill>
              </a:rPr>
              <a:t> </a:t>
            </a:r>
            <a:r>
              <a:rPr lang="en-US" b="1" dirty="0" smtClean="0">
                <a:solidFill>
                  <a:srgbClr val="FFFF00"/>
                </a:solidFill>
              </a:rPr>
              <a:t> (some have faith and some reject Jesus)</a:t>
            </a:r>
            <a:endParaRPr lang="en-US" b="1" dirty="0">
              <a:solidFill>
                <a:srgbClr val="FFFF00"/>
              </a:solidFill>
            </a:endParaRPr>
          </a:p>
          <a:p>
            <a:endParaRPr lang="en-US" dirty="0"/>
          </a:p>
        </p:txBody>
      </p:sp>
    </p:spTree>
    <p:extLst>
      <p:ext uri="{BB962C8B-B14F-4D97-AF65-F5344CB8AC3E}">
        <p14:creationId xmlns:p14="http://schemas.microsoft.com/office/powerpoint/2010/main" val="2885317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Signs, Claims and I Am Statements</a:t>
            </a:r>
            <a:endParaRPr lang="en-US" sz="3600" dirty="0"/>
          </a:p>
        </p:txBody>
      </p:sp>
      <p:sp>
        <p:nvSpPr>
          <p:cNvPr id="3" name="Content Placeholder 2"/>
          <p:cNvSpPr>
            <a:spLocks noGrp="1"/>
          </p:cNvSpPr>
          <p:nvPr>
            <p:ph idx="1"/>
          </p:nvPr>
        </p:nvSpPr>
        <p:spPr>
          <a:xfrm>
            <a:off x="457200" y="1752600"/>
            <a:ext cx="8229600" cy="4556760"/>
          </a:xfrm>
        </p:spPr>
        <p:txBody>
          <a:bodyPr/>
          <a:lstStyle/>
          <a:p>
            <a:pPr marL="137160" indent="0">
              <a:buNone/>
            </a:pPr>
            <a:r>
              <a:rPr lang="en-US" sz="3200" b="1" dirty="0" smtClean="0">
                <a:solidFill>
                  <a:srgbClr val="FFFF00"/>
                </a:solidFill>
              </a:rPr>
              <a:t>I. Knowing </a:t>
            </a:r>
            <a:r>
              <a:rPr lang="en-US" sz="3200" b="1" dirty="0">
                <a:solidFill>
                  <a:srgbClr val="FFFF00"/>
                </a:solidFill>
              </a:rPr>
              <a:t>Nathanael’s mind and heart, which causes belief (1:49)  </a:t>
            </a:r>
            <a:endParaRPr lang="en-US" sz="3200" b="1" dirty="0" smtClean="0">
              <a:solidFill>
                <a:srgbClr val="FFFF00"/>
              </a:solidFill>
            </a:endParaRPr>
          </a:p>
          <a:p>
            <a:pPr marL="137160" indent="0">
              <a:buNone/>
            </a:pPr>
            <a:endParaRPr lang="en-US" sz="3200" b="1" dirty="0" smtClean="0">
              <a:solidFill>
                <a:srgbClr val="FFFF00"/>
              </a:solidFill>
            </a:endParaRPr>
          </a:p>
          <a:p>
            <a:pPr marL="137160" indent="0">
              <a:buNone/>
            </a:pPr>
            <a:r>
              <a:rPr lang="en-US" sz="3200" b="1" dirty="0" smtClean="0">
                <a:solidFill>
                  <a:srgbClr val="FFFF00"/>
                </a:solidFill>
              </a:rPr>
              <a:t>“</a:t>
            </a:r>
            <a:r>
              <a:rPr lang="en-US" sz="3200" b="1" dirty="0">
                <a:solidFill>
                  <a:srgbClr val="FFFF00"/>
                </a:solidFill>
              </a:rPr>
              <a:t>Rabbi, you are the Son of God; you are the King of Israel</a:t>
            </a:r>
            <a:r>
              <a:rPr lang="en-US" sz="3200" b="1" dirty="0" smtClean="0">
                <a:solidFill>
                  <a:srgbClr val="FFFF00"/>
                </a:solidFill>
              </a:rPr>
              <a:t>.</a:t>
            </a:r>
          </a:p>
          <a:p>
            <a:pPr marL="137160" indent="0">
              <a:buNone/>
            </a:pPr>
            <a:endParaRPr lang="en-US" sz="3200" b="1" dirty="0">
              <a:solidFill>
                <a:srgbClr val="FFFF00"/>
              </a:solidFill>
            </a:endParaRPr>
          </a:p>
          <a:p>
            <a:pPr marL="137160" indent="0">
              <a:buNone/>
            </a:pPr>
            <a:r>
              <a:rPr lang="en-US" sz="3200" b="1" dirty="0" smtClean="0">
                <a:solidFill>
                  <a:srgbClr val="FFFF00"/>
                </a:solidFill>
              </a:rPr>
              <a:t>Q: Implications?</a:t>
            </a:r>
            <a:endParaRPr lang="en-US" sz="3200" b="1" dirty="0">
              <a:solidFill>
                <a:srgbClr val="FFFF00"/>
              </a:solidFill>
            </a:endParaRPr>
          </a:p>
          <a:p>
            <a:pPr marL="137160" indent="0">
              <a:buNone/>
            </a:pPr>
            <a:endParaRPr lang="en-US" dirty="0"/>
          </a:p>
        </p:txBody>
      </p:sp>
    </p:spTree>
    <p:extLst>
      <p:ext uri="{BB962C8B-B14F-4D97-AF65-F5344CB8AC3E}">
        <p14:creationId xmlns:p14="http://schemas.microsoft.com/office/powerpoint/2010/main" val="3879503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 Water to Wine:</a:t>
            </a:r>
            <a:br>
              <a:rPr lang="en-US" dirty="0" smtClean="0"/>
            </a:br>
            <a:r>
              <a:rPr lang="en-US" dirty="0" smtClean="0"/>
              <a:t>The “first sign” of Jesus</a:t>
            </a:r>
            <a:endParaRPr lang="en-US" dirty="0"/>
          </a:p>
        </p:txBody>
      </p:sp>
      <p:sp>
        <p:nvSpPr>
          <p:cNvPr id="3" name="Content Placeholder 2"/>
          <p:cNvSpPr>
            <a:spLocks noGrp="1"/>
          </p:cNvSpPr>
          <p:nvPr>
            <p:ph idx="1"/>
          </p:nvPr>
        </p:nvSpPr>
        <p:spPr>
          <a:xfrm>
            <a:off x="457200" y="1828800"/>
            <a:ext cx="8229600" cy="4480560"/>
          </a:xfrm>
        </p:spPr>
        <p:txBody>
          <a:bodyPr>
            <a:normAutofit lnSpcReduction="10000"/>
          </a:bodyPr>
          <a:lstStyle/>
          <a:p>
            <a:pPr marL="137160" indent="0">
              <a:buNone/>
            </a:pPr>
            <a:r>
              <a:rPr lang="en-US" b="1" dirty="0" smtClean="0">
                <a:solidFill>
                  <a:srgbClr val="FFFF00"/>
                </a:solidFill>
              </a:rPr>
              <a:t>John 2:1-11.  v. 11 “He thus revealed his glory, and his disciples put their faith in him”</a:t>
            </a:r>
          </a:p>
          <a:p>
            <a:pPr marL="137160" indent="0">
              <a:buNone/>
            </a:pPr>
            <a:endParaRPr lang="en-US" sz="1000" b="1" dirty="0" smtClean="0">
              <a:solidFill>
                <a:srgbClr val="FFFF00"/>
              </a:solidFill>
            </a:endParaRPr>
          </a:p>
          <a:p>
            <a:pPr marL="137160" indent="0">
              <a:buNone/>
            </a:pPr>
            <a:r>
              <a:rPr lang="en-US" b="1" dirty="0" smtClean="0">
                <a:solidFill>
                  <a:srgbClr val="FFFF00"/>
                </a:solidFill>
              </a:rPr>
              <a:t>metaphor/symbol:  the marriage feast in heaven.  Isaiah 25:6  </a:t>
            </a:r>
          </a:p>
          <a:p>
            <a:pPr marL="137160" indent="0">
              <a:buNone/>
            </a:pPr>
            <a:endParaRPr lang="en-US" sz="1000" b="1" dirty="0" smtClean="0">
              <a:solidFill>
                <a:srgbClr val="FFFF00"/>
              </a:solidFill>
            </a:endParaRPr>
          </a:p>
          <a:p>
            <a:pPr marL="137160" indent="0">
              <a:buNone/>
            </a:pPr>
            <a:r>
              <a:rPr lang="en-US" b="1" dirty="0" smtClean="0">
                <a:solidFill>
                  <a:srgbClr val="FFFF00"/>
                </a:solidFill>
              </a:rPr>
              <a:t>empty jars = Jewish ritual   </a:t>
            </a:r>
          </a:p>
          <a:p>
            <a:pPr marL="137160" indent="0">
              <a:buNone/>
            </a:pPr>
            <a:r>
              <a:rPr lang="en-US" b="1" dirty="0">
                <a:solidFill>
                  <a:srgbClr val="FFFF00"/>
                </a:solidFill>
              </a:rPr>
              <a:t> </a:t>
            </a:r>
            <a:r>
              <a:rPr lang="en-US" b="1" dirty="0" smtClean="0">
                <a:solidFill>
                  <a:srgbClr val="FFFF00"/>
                </a:solidFill>
              </a:rPr>
              <a:t>                      wine = New Covenant</a:t>
            </a:r>
          </a:p>
          <a:p>
            <a:pPr marL="137160" indent="0">
              <a:buNone/>
            </a:pPr>
            <a:endParaRPr lang="en-US" sz="1100" b="1" dirty="0" smtClean="0">
              <a:solidFill>
                <a:srgbClr val="FFFF00"/>
              </a:solidFill>
            </a:endParaRPr>
          </a:p>
          <a:p>
            <a:pPr marL="137160" indent="0">
              <a:buNone/>
            </a:pPr>
            <a:r>
              <a:rPr lang="en-US" b="1" dirty="0" smtClean="0">
                <a:solidFill>
                  <a:srgbClr val="FFFF00"/>
                </a:solidFill>
              </a:rPr>
              <a:t>Result:  </a:t>
            </a:r>
            <a:r>
              <a:rPr lang="en-US" b="1" dirty="0">
                <a:solidFill>
                  <a:srgbClr val="FFFF00"/>
                </a:solidFill>
              </a:rPr>
              <a:t>2:11  God’s glory i</a:t>
            </a:r>
            <a:r>
              <a:rPr lang="en-US" b="1" dirty="0" smtClean="0">
                <a:solidFill>
                  <a:srgbClr val="FFFF00"/>
                </a:solidFill>
              </a:rPr>
              <a:t>s </a:t>
            </a:r>
            <a:r>
              <a:rPr lang="en-US" b="1" dirty="0">
                <a:solidFill>
                  <a:srgbClr val="FFFF00"/>
                </a:solidFill>
              </a:rPr>
              <a:t>revealed and people (the disciples in this case) put their faith in Jesus.</a:t>
            </a:r>
          </a:p>
          <a:p>
            <a:pPr marL="137160" indent="0">
              <a:buNone/>
            </a:pPr>
            <a:endParaRPr lang="en-US" b="1" dirty="0" smtClean="0">
              <a:solidFill>
                <a:srgbClr val="FFFF00"/>
              </a:solidFill>
            </a:endParaRPr>
          </a:p>
          <a:p>
            <a:endParaRPr lang="en-US" dirty="0"/>
          </a:p>
        </p:txBody>
      </p:sp>
    </p:spTree>
    <p:extLst>
      <p:ext uri="{BB962C8B-B14F-4D97-AF65-F5344CB8AC3E}">
        <p14:creationId xmlns:p14="http://schemas.microsoft.com/office/powerpoint/2010/main" val="1116606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John</a:t>
            </a:r>
            <a:endParaRPr lang="en-US" dirty="0"/>
          </a:p>
        </p:txBody>
      </p:sp>
      <p:sp>
        <p:nvSpPr>
          <p:cNvPr id="3" name="Content Placeholder 2"/>
          <p:cNvSpPr>
            <a:spLocks noGrp="1"/>
          </p:cNvSpPr>
          <p:nvPr>
            <p:ph idx="1"/>
          </p:nvPr>
        </p:nvSpPr>
        <p:spPr/>
        <p:txBody>
          <a:bodyPr/>
          <a:lstStyle/>
          <a:p>
            <a:pPr marL="137160" indent="0">
              <a:buNone/>
            </a:pPr>
            <a:r>
              <a:rPr lang="en-US" b="1" dirty="0" smtClean="0">
                <a:solidFill>
                  <a:srgbClr val="FFFF00"/>
                </a:solidFill>
              </a:rPr>
              <a:t>I</a:t>
            </a:r>
            <a:r>
              <a:rPr lang="en-US" b="1" dirty="0">
                <a:solidFill>
                  <a:srgbClr val="FFFF00"/>
                </a:solidFill>
              </a:rPr>
              <a:t>. Prologue 1:1-1:18</a:t>
            </a:r>
          </a:p>
          <a:p>
            <a:pPr marL="137160" indent="0">
              <a:buNone/>
            </a:pPr>
            <a:r>
              <a:rPr lang="en-US" b="1" dirty="0">
                <a:solidFill>
                  <a:srgbClr val="FFFF00"/>
                </a:solidFill>
              </a:rPr>
              <a:t>II. Book of Signs 1:19-12:50</a:t>
            </a:r>
          </a:p>
          <a:p>
            <a:pPr marL="137160" indent="0">
              <a:buNone/>
            </a:pPr>
            <a:r>
              <a:rPr lang="en-US" b="1" dirty="0">
                <a:solidFill>
                  <a:srgbClr val="FFFF00"/>
                </a:solidFill>
              </a:rPr>
              <a:t>III. Book of Glory  Passion Story 13:1-20:31</a:t>
            </a:r>
          </a:p>
          <a:p>
            <a:pPr marL="137160" indent="0">
              <a:buNone/>
            </a:pPr>
            <a:r>
              <a:rPr lang="en-US" b="1" dirty="0">
                <a:solidFill>
                  <a:srgbClr val="FFFF00"/>
                </a:solidFill>
              </a:rPr>
              <a:t>IV. Epilogue 21:1-21:25</a:t>
            </a:r>
          </a:p>
          <a:p>
            <a:endParaRPr lang="en-US" b="1" dirty="0">
              <a:solidFill>
                <a:srgbClr val="FFFF00"/>
              </a:solidFill>
            </a:endParaRPr>
          </a:p>
          <a:p>
            <a:pPr marL="137160" indent="0">
              <a:buNone/>
            </a:pPr>
            <a:r>
              <a:rPr lang="en-US" b="1" dirty="0">
                <a:solidFill>
                  <a:srgbClr val="FFFF00"/>
                </a:solidFill>
              </a:rPr>
              <a:t>Theme:  The Son of who reveals God’s glory</a:t>
            </a:r>
            <a:r>
              <a:rPr lang="en-US" b="1" dirty="0" smtClean="0">
                <a:solidFill>
                  <a:srgbClr val="FFFF00"/>
                </a:solidFill>
              </a:rPr>
              <a:t>.</a:t>
            </a:r>
          </a:p>
          <a:p>
            <a:pPr marL="137160" indent="0">
              <a:buNone/>
            </a:pPr>
            <a:r>
              <a:rPr lang="en-US" b="1" dirty="0">
                <a:solidFill>
                  <a:srgbClr val="FFFF00"/>
                </a:solidFill>
              </a:rPr>
              <a:t>Theme verses  1:14, 1:18, 3:16 20:30-31</a:t>
            </a:r>
          </a:p>
          <a:p>
            <a:endParaRPr lang="en-US" b="1" dirty="0">
              <a:solidFill>
                <a:srgbClr val="FFFF00"/>
              </a:solidFill>
            </a:endParaRPr>
          </a:p>
          <a:p>
            <a:endParaRPr lang="en-US" b="1" dirty="0">
              <a:solidFill>
                <a:srgbClr val="FFFF00"/>
              </a:solidFill>
            </a:endParaRPr>
          </a:p>
        </p:txBody>
      </p:sp>
    </p:spTree>
    <p:extLst>
      <p:ext uri="{BB962C8B-B14F-4D97-AF65-F5344CB8AC3E}">
        <p14:creationId xmlns:p14="http://schemas.microsoft.com/office/powerpoint/2010/main" val="408590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Jesus Clears the Temple</a:t>
            </a:r>
            <a:br>
              <a:rPr lang="en-US" dirty="0" smtClean="0"/>
            </a:br>
            <a:r>
              <a:rPr lang="en-US" dirty="0" smtClean="0"/>
              <a:t>Another “sign”</a:t>
            </a:r>
            <a:endParaRPr lang="en-US" dirty="0"/>
          </a:p>
        </p:txBody>
      </p:sp>
      <p:sp>
        <p:nvSpPr>
          <p:cNvPr id="3" name="Content Placeholder 2"/>
          <p:cNvSpPr>
            <a:spLocks noGrp="1"/>
          </p:cNvSpPr>
          <p:nvPr>
            <p:ph idx="1"/>
          </p:nvPr>
        </p:nvSpPr>
        <p:spPr>
          <a:xfrm>
            <a:off x="457200" y="1905000"/>
            <a:ext cx="8229600" cy="4404360"/>
          </a:xfrm>
        </p:spPr>
        <p:txBody>
          <a:bodyPr>
            <a:normAutofit fontScale="92500" lnSpcReduction="10000"/>
          </a:bodyPr>
          <a:lstStyle/>
          <a:p>
            <a:pPr marL="137160" indent="0">
              <a:buNone/>
            </a:pPr>
            <a:r>
              <a:rPr lang="en-US" b="1" dirty="0" smtClean="0">
                <a:solidFill>
                  <a:srgbClr val="FFFF00"/>
                </a:solidFill>
              </a:rPr>
              <a:t>Jesus </a:t>
            </a:r>
            <a:r>
              <a:rPr lang="en-US" b="1" dirty="0">
                <a:solidFill>
                  <a:srgbClr val="FFFF00"/>
                </a:solidFill>
              </a:rPr>
              <a:t>clears the temple  </a:t>
            </a:r>
            <a:r>
              <a:rPr lang="en-US" b="1" dirty="0" smtClean="0">
                <a:solidFill>
                  <a:srgbClr val="FFFF00"/>
                </a:solidFill>
              </a:rPr>
              <a:t>John 2:12-17</a:t>
            </a:r>
          </a:p>
          <a:p>
            <a:pPr marL="137160" indent="0">
              <a:buNone/>
            </a:pPr>
            <a:endParaRPr lang="en-US" sz="1300" b="1" dirty="0">
              <a:solidFill>
                <a:srgbClr val="FFFF00"/>
              </a:solidFill>
            </a:endParaRPr>
          </a:p>
          <a:p>
            <a:pPr marL="137160" indent="0">
              <a:buNone/>
            </a:pPr>
            <a:r>
              <a:rPr lang="en-US" b="1" dirty="0">
                <a:solidFill>
                  <a:srgbClr val="FFFF00"/>
                </a:solidFill>
              </a:rPr>
              <a:t>“The Jews” demand a sign to prove his authority to act this way</a:t>
            </a:r>
            <a:r>
              <a:rPr lang="en-US" b="1" dirty="0" smtClean="0">
                <a:solidFill>
                  <a:srgbClr val="FFFF00"/>
                </a:solidFill>
              </a:rPr>
              <a:t>.</a:t>
            </a:r>
          </a:p>
          <a:p>
            <a:pPr marL="137160" indent="0">
              <a:buNone/>
            </a:pPr>
            <a:endParaRPr lang="en-US" sz="1300" b="1" dirty="0">
              <a:solidFill>
                <a:srgbClr val="FFFF00"/>
              </a:solidFill>
            </a:endParaRPr>
          </a:p>
          <a:p>
            <a:pPr marL="137160" indent="0">
              <a:buNone/>
            </a:pPr>
            <a:r>
              <a:rPr lang="en-US" b="1" dirty="0">
                <a:solidFill>
                  <a:srgbClr val="FFFF00"/>
                </a:solidFill>
              </a:rPr>
              <a:t>John </a:t>
            </a:r>
            <a:r>
              <a:rPr lang="en-US" b="1" dirty="0" smtClean="0">
                <a:solidFill>
                  <a:srgbClr val="FFFF00"/>
                </a:solidFill>
              </a:rPr>
              <a:t>2:18-19</a:t>
            </a:r>
          </a:p>
          <a:p>
            <a:pPr marL="137160" indent="0">
              <a:buNone/>
            </a:pPr>
            <a:endParaRPr lang="en-US" sz="1300" b="1" dirty="0">
              <a:solidFill>
                <a:srgbClr val="FFFF00"/>
              </a:solidFill>
            </a:endParaRPr>
          </a:p>
          <a:p>
            <a:pPr marL="137160" indent="0">
              <a:buNone/>
            </a:pPr>
            <a:r>
              <a:rPr lang="en-US" b="1" dirty="0">
                <a:solidFill>
                  <a:srgbClr val="FFFF00"/>
                </a:solidFill>
              </a:rPr>
              <a:t>Note:  The Jews assumed that authority as an inspired teacher must be supported by “signs</a:t>
            </a:r>
            <a:r>
              <a:rPr lang="en-US" b="1" dirty="0" smtClean="0">
                <a:solidFill>
                  <a:srgbClr val="FFFF00"/>
                </a:solidFill>
              </a:rPr>
              <a:t>.”</a:t>
            </a:r>
          </a:p>
          <a:p>
            <a:pPr marL="137160" indent="0">
              <a:buNone/>
            </a:pPr>
            <a:endParaRPr lang="en-US" sz="1300" b="1" dirty="0">
              <a:solidFill>
                <a:srgbClr val="FFFF00"/>
              </a:solidFill>
            </a:endParaRPr>
          </a:p>
          <a:p>
            <a:pPr marL="137160" indent="0">
              <a:buNone/>
            </a:pPr>
            <a:r>
              <a:rPr lang="en-US" b="1" dirty="0">
                <a:solidFill>
                  <a:srgbClr val="FFFF00"/>
                </a:solidFill>
              </a:rPr>
              <a:t>Jesus:  No sign will be given you if you demand one.</a:t>
            </a:r>
          </a:p>
          <a:p>
            <a:endParaRPr lang="en-US" dirty="0"/>
          </a:p>
        </p:txBody>
      </p:sp>
    </p:spTree>
    <p:extLst>
      <p:ext uri="{BB962C8B-B14F-4D97-AF65-F5344CB8AC3E}">
        <p14:creationId xmlns:p14="http://schemas.microsoft.com/office/powerpoint/2010/main" val="24442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IV. The Miracles Jesus Did </a:t>
            </a:r>
            <a:r>
              <a:rPr lang="en-US" sz="3200" i="1" dirty="0" smtClean="0"/>
              <a:t>Not</a:t>
            </a:r>
            <a:r>
              <a:rPr lang="en-US" sz="3200" dirty="0" smtClean="0"/>
              <a:t> Do</a:t>
            </a:r>
            <a:endParaRPr lang="en-US" sz="3200" dirty="0"/>
          </a:p>
        </p:txBody>
      </p:sp>
      <p:sp>
        <p:nvSpPr>
          <p:cNvPr id="3" name="Content Placeholder 2"/>
          <p:cNvSpPr>
            <a:spLocks noGrp="1"/>
          </p:cNvSpPr>
          <p:nvPr>
            <p:ph idx="1"/>
          </p:nvPr>
        </p:nvSpPr>
        <p:spPr>
          <a:xfrm>
            <a:off x="457200" y="1752600"/>
            <a:ext cx="8229600" cy="4556760"/>
          </a:xfrm>
        </p:spPr>
        <p:txBody>
          <a:bodyPr>
            <a:normAutofit lnSpcReduction="10000"/>
          </a:bodyPr>
          <a:lstStyle/>
          <a:p>
            <a:pPr marL="137160" indent="0">
              <a:buNone/>
            </a:pPr>
            <a:r>
              <a:rPr lang="en-US" b="1" dirty="0">
                <a:solidFill>
                  <a:srgbClr val="FFFF00"/>
                </a:solidFill>
              </a:rPr>
              <a:t>A. </a:t>
            </a:r>
            <a:r>
              <a:rPr lang="en-US" b="1" dirty="0" smtClean="0">
                <a:solidFill>
                  <a:srgbClr val="FFFF00"/>
                </a:solidFill>
              </a:rPr>
              <a:t>Jesus </a:t>
            </a:r>
            <a:r>
              <a:rPr lang="en-US" b="1" dirty="0">
                <a:solidFill>
                  <a:srgbClr val="FFFF00"/>
                </a:solidFill>
              </a:rPr>
              <a:t>did not work miracles as a response to a challenge or to defend his claims about himself.   </a:t>
            </a:r>
            <a:r>
              <a:rPr lang="en-US" b="1" dirty="0" smtClean="0">
                <a:solidFill>
                  <a:srgbClr val="FFFF00"/>
                </a:solidFill>
              </a:rPr>
              <a:t>John </a:t>
            </a:r>
            <a:r>
              <a:rPr lang="en-US" b="1" dirty="0">
                <a:solidFill>
                  <a:srgbClr val="FFFF00"/>
                </a:solidFill>
              </a:rPr>
              <a:t>2:18-22.</a:t>
            </a:r>
          </a:p>
          <a:p>
            <a:pPr marL="137160" indent="0">
              <a:buNone/>
            </a:pPr>
            <a:r>
              <a:rPr lang="en-US" b="1" dirty="0">
                <a:solidFill>
                  <a:srgbClr val="FFFF00"/>
                </a:solidFill>
              </a:rPr>
              <a:t> </a:t>
            </a:r>
          </a:p>
          <a:p>
            <a:pPr marL="137160" indent="0">
              <a:buNone/>
            </a:pPr>
            <a:r>
              <a:rPr lang="en-US" b="1" dirty="0">
                <a:solidFill>
                  <a:srgbClr val="FFFF00"/>
                </a:solidFill>
              </a:rPr>
              <a:t>B. He did not do miracles to convince the hard-hearted or to force people’s mind. Matthew 13:55-58 </a:t>
            </a:r>
          </a:p>
          <a:p>
            <a:pPr marL="137160" indent="0">
              <a:buNone/>
            </a:pPr>
            <a:r>
              <a:rPr lang="en-US" b="1" dirty="0" smtClean="0">
                <a:solidFill>
                  <a:srgbClr val="FFFF00"/>
                </a:solidFill>
              </a:rPr>
              <a:t>John </a:t>
            </a:r>
            <a:r>
              <a:rPr lang="en-US" b="1" dirty="0">
                <a:solidFill>
                  <a:srgbClr val="FFFF00"/>
                </a:solidFill>
              </a:rPr>
              <a:t>13:27  Satan did not hesitate in this area at all.   (notice v. 28  Jesus did not resist this</a:t>
            </a:r>
            <a:r>
              <a:rPr lang="en-US" b="1" dirty="0" smtClean="0">
                <a:solidFill>
                  <a:srgbClr val="FFFF00"/>
                </a:solidFill>
              </a:rPr>
              <a:t>)</a:t>
            </a:r>
          </a:p>
          <a:p>
            <a:pPr marL="137160" indent="0">
              <a:buNone/>
            </a:pPr>
            <a:endParaRPr lang="en-US" sz="1100" b="1" dirty="0">
              <a:solidFill>
                <a:srgbClr val="FFFF00"/>
              </a:solidFill>
            </a:endParaRPr>
          </a:p>
          <a:p>
            <a:pPr marL="137160" indent="0">
              <a:buNone/>
            </a:pPr>
            <a:r>
              <a:rPr lang="en-US" b="1" dirty="0" smtClean="0"/>
              <a:t>Implication?</a:t>
            </a:r>
            <a:endParaRPr lang="en-US" b="1" dirty="0"/>
          </a:p>
        </p:txBody>
      </p:sp>
    </p:spTree>
    <p:extLst>
      <p:ext uri="{BB962C8B-B14F-4D97-AF65-F5344CB8AC3E}">
        <p14:creationId xmlns:p14="http://schemas.microsoft.com/office/powerpoint/2010/main" val="2165795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Miracles Jesus Did </a:t>
            </a:r>
            <a:r>
              <a:rPr lang="en-US" sz="3200" i="1" dirty="0" smtClean="0"/>
              <a:t>Not</a:t>
            </a:r>
            <a:r>
              <a:rPr lang="en-US" sz="3200" dirty="0" smtClean="0"/>
              <a:t> Do</a:t>
            </a:r>
            <a:endParaRPr lang="en-US" sz="3200" dirty="0"/>
          </a:p>
        </p:txBody>
      </p:sp>
      <p:sp>
        <p:nvSpPr>
          <p:cNvPr id="3" name="Content Placeholder 2"/>
          <p:cNvSpPr>
            <a:spLocks noGrp="1"/>
          </p:cNvSpPr>
          <p:nvPr>
            <p:ph idx="1"/>
          </p:nvPr>
        </p:nvSpPr>
        <p:spPr/>
        <p:txBody>
          <a:bodyPr>
            <a:normAutofit/>
          </a:bodyPr>
          <a:lstStyle/>
          <a:p>
            <a:pPr marL="137160" indent="0">
              <a:buNone/>
            </a:pPr>
            <a:r>
              <a:rPr lang="en-US" b="1" dirty="0">
                <a:solidFill>
                  <a:srgbClr val="FFFF00"/>
                </a:solidFill>
              </a:rPr>
              <a:t>C. </a:t>
            </a:r>
            <a:r>
              <a:rPr lang="en-US" b="1" dirty="0" smtClean="0">
                <a:solidFill>
                  <a:srgbClr val="FFFF00"/>
                </a:solidFill>
              </a:rPr>
              <a:t>Jesus </a:t>
            </a:r>
            <a:r>
              <a:rPr lang="en-US" b="1" dirty="0">
                <a:solidFill>
                  <a:srgbClr val="FFFF00"/>
                </a:solidFill>
              </a:rPr>
              <a:t>did not work miracles to take care of his own physical needs </a:t>
            </a:r>
            <a:r>
              <a:rPr lang="en-US" b="1" dirty="0" smtClean="0">
                <a:solidFill>
                  <a:srgbClr val="FFFF00"/>
                </a:solidFill>
              </a:rPr>
              <a:t>John </a:t>
            </a:r>
            <a:r>
              <a:rPr lang="en-US" b="1" dirty="0">
                <a:solidFill>
                  <a:srgbClr val="FFFF00"/>
                </a:solidFill>
              </a:rPr>
              <a:t>4:6   </a:t>
            </a:r>
            <a:r>
              <a:rPr lang="en-US" b="1" dirty="0" smtClean="0">
                <a:solidFill>
                  <a:srgbClr val="FFFF00"/>
                </a:solidFill>
              </a:rPr>
              <a:t>tired.  John </a:t>
            </a:r>
            <a:r>
              <a:rPr lang="en-US" b="1" dirty="0">
                <a:solidFill>
                  <a:srgbClr val="FFFF00"/>
                </a:solidFill>
              </a:rPr>
              <a:t>19:28  Jesus </a:t>
            </a:r>
            <a:r>
              <a:rPr lang="en-US" b="1" dirty="0" smtClean="0">
                <a:solidFill>
                  <a:srgbClr val="FFFF00"/>
                </a:solidFill>
              </a:rPr>
              <a:t>thirsty</a:t>
            </a:r>
            <a:r>
              <a:rPr lang="en-US" b="1" dirty="0">
                <a:solidFill>
                  <a:srgbClr val="FFFF00"/>
                </a:solidFill>
              </a:rPr>
              <a:t>.   Mark 11:12, Luke 4:3-4  hungry  </a:t>
            </a:r>
          </a:p>
          <a:p>
            <a:pPr marL="137160" indent="0">
              <a:buNone/>
            </a:pPr>
            <a:r>
              <a:rPr lang="en-US" b="1" dirty="0" smtClean="0"/>
              <a:t>Implications?</a:t>
            </a:r>
            <a:endParaRPr lang="en-US" b="1" dirty="0"/>
          </a:p>
          <a:p>
            <a:pPr marL="137160" indent="0">
              <a:buNone/>
            </a:pPr>
            <a:endParaRPr lang="en-US" b="1" dirty="0">
              <a:solidFill>
                <a:srgbClr val="FFFF00"/>
              </a:solidFill>
            </a:endParaRPr>
          </a:p>
          <a:p>
            <a:pPr marL="137160" indent="0">
              <a:buNone/>
            </a:pPr>
            <a:r>
              <a:rPr lang="en-US" b="1" dirty="0" smtClean="0">
                <a:solidFill>
                  <a:srgbClr val="FFFF00"/>
                </a:solidFill>
              </a:rPr>
              <a:t>D.  Jesus </a:t>
            </a:r>
            <a:r>
              <a:rPr lang="en-US" b="1" dirty="0">
                <a:solidFill>
                  <a:srgbClr val="FFFF00"/>
                </a:solidFill>
              </a:rPr>
              <a:t>did not use his power to judge or destroy his enemies.   Luke 9:52-56. </a:t>
            </a:r>
            <a:r>
              <a:rPr lang="en-US" b="1" dirty="0" err="1" smtClean="0">
                <a:solidFill>
                  <a:srgbClr val="FFFF00"/>
                </a:solidFill>
              </a:rPr>
              <a:t>Jn</a:t>
            </a:r>
            <a:r>
              <a:rPr lang="en-US" b="1" dirty="0" smtClean="0">
                <a:solidFill>
                  <a:srgbClr val="FFFF00"/>
                </a:solidFill>
              </a:rPr>
              <a:t> 12:47</a:t>
            </a:r>
          </a:p>
          <a:p>
            <a:pPr marL="137160" indent="0">
              <a:buNone/>
            </a:pPr>
            <a:r>
              <a:rPr lang="en-US" b="1" dirty="0" smtClean="0"/>
              <a:t>Implications?</a:t>
            </a:r>
            <a:endParaRPr lang="en-US" b="1" dirty="0"/>
          </a:p>
          <a:p>
            <a:pPr marL="137160" indent="0">
              <a:buNone/>
            </a:pPr>
            <a:endParaRPr lang="en-US" b="1" dirty="0">
              <a:solidFill>
                <a:srgbClr val="FFFF00"/>
              </a:solidFill>
            </a:endParaRPr>
          </a:p>
        </p:txBody>
      </p:sp>
    </p:spTree>
    <p:extLst>
      <p:ext uri="{BB962C8B-B14F-4D97-AF65-F5344CB8AC3E}">
        <p14:creationId xmlns:p14="http://schemas.microsoft.com/office/powerpoint/2010/main" val="1155997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Miracles Jesus Did </a:t>
            </a:r>
            <a:r>
              <a:rPr lang="en-US" sz="3200" i="1" dirty="0" smtClean="0"/>
              <a:t>Not</a:t>
            </a:r>
            <a:r>
              <a:rPr lang="en-US" sz="3200" dirty="0" smtClean="0"/>
              <a:t> Do</a:t>
            </a:r>
            <a:endParaRPr lang="en-US" sz="3200" dirty="0"/>
          </a:p>
        </p:txBody>
      </p:sp>
      <p:sp>
        <p:nvSpPr>
          <p:cNvPr id="3" name="Content Placeholder 2"/>
          <p:cNvSpPr>
            <a:spLocks noGrp="1"/>
          </p:cNvSpPr>
          <p:nvPr>
            <p:ph idx="1"/>
          </p:nvPr>
        </p:nvSpPr>
        <p:spPr>
          <a:xfrm>
            <a:off x="457200" y="1676400"/>
            <a:ext cx="8229600" cy="4632960"/>
          </a:xfrm>
        </p:spPr>
        <p:txBody>
          <a:bodyPr/>
          <a:lstStyle/>
          <a:p>
            <a:pPr marL="137160" indent="0">
              <a:buNone/>
            </a:pPr>
            <a:r>
              <a:rPr lang="en-US" b="1" dirty="0">
                <a:solidFill>
                  <a:srgbClr val="FFFF00"/>
                </a:solidFill>
              </a:rPr>
              <a:t>E. (and this </a:t>
            </a:r>
            <a:r>
              <a:rPr lang="en-US" b="1" dirty="0" smtClean="0">
                <a:solidFill>
                  <a:srgbClr val="FFFF00"/>
                </a:solidFill>
              </a:rPr>
              <a:t>one contains </a:t>
            </a:r>
            <a:r>
              <a:rPr lang="en-US" b="1" dirty="0">
                <a:solidFill>
                  <a:srgbClr val="FFFF00"/>
                </a:solidFill>
              </a:rPr>
              <a:t>them all)  He did not use his power to end the crucifixion.  </a:t>
            </a:r>
            <a:endParaRPr lang="en-US" b="1" dirty="0" smtClean="0">
              <a:solidFill>
                <a:srgbClr val="FFFF00"/>
              </a:solidFill>
            </a:endParaRPr>
          </a:p>
          <a:p>
            <a:pPr marL="137160" indent="0">
              <a:buNone/>
            </a:pPr>
            <a:endParaRPr lang="en-US" sz="1400" b="1" dirty="0">
              <a:solidFill>
                <a:srgbClr val="FFFF00"/>
              </a:solidFill>
            </a:endParaRPr>
          </a:p>
          <a:p>
            <a:pPr marL="137160" indent="0">
              <a:buNone/>
            </a:pPr>
            <a:r>
              <a:rPr lang="en-US" b="1" dirty="0" smtClean="0">
                <a:solidFill>
                  <a:srgbClr val="FFFF00"/>
                </a:solidFill>
              </a:rPr>
              <a:t>Mark </a:t>
            </a:r>
            <a:r>
              <a:rPr lang="en-US" b="1" dirty="0">
                <a:solidFill>
                  <a:srgbClr val="FFFF00"/>
                </a:solidFill>
              </a:rPr>
              <a:t>15:29-30.   </a:t>
            </a:r>
            <a:r>
              <a:rPr lang="en-US" b="1" dirty="0" smtClean="0">
                <a:solidFill>
                  <a:srgbClr val="FFFF00"/>
                </a:solidFill>
              </a:rPr>
              <a:t> </a:t>
            </a:r>
          </a:p>
          <a:p>
            <a:pPr marL="137160" indent="0">
              <a:buNone/>
            </a:pPr>
            <a:endParaRPr lang="en-US" sz="1400" b="1" dirty="0">
              <a:solidFill>
                <a:srgbClr val="FFFF00"/>
              </a:solidFill>
            </a:endParaRPr>
          </a:p>
          <a:p>
            <a:pPr marL="137160" indent="0">
              <a:buNone/>
            </a:pPr>
            <a:r>
              <a:rPr lang="en-US" b="1" dirty="0" smtClean="0">
                <a:solidFill>
                  <a:srgbClr val="FFFF00"/>
                </a:solidFill>
              </a:rPr>
              <a:t>Matthew </a:t>
            </a:r>
            <a:r>
              <a:rPr lang="en-US" b="1" dirty="0">
                <a:solidFill>
                  <a:srgbClr val="FFFF00"/>
                </a:solidFill>
              </a:rPr>
              <a:t>26:52-53.  Jesus:  I could call on my Father and he would put at my disposal more than twelve legions of angels</a:t>
            </a:r>
            <a:r>
              <a:rPr lang="en-US" b="1" dirty="0" smtClean="0">
                <a:solidFill>
                  <a:srgbClr val="FFFF00"/>
                </a:solidFill>
              </a:rPr>
              <a:t>.</a:t>
            </a:r>
          </a:p>
          <a:p>
            <a:pPr marL="137160" indent="0">
              <a:buNone/>
            </a:pPr>
            <a:endParaRPr lang="en-US" sz="1400" b="1" dirty="0">
              <a:solidFill>
                <a:srgbClr val="FFFF00"/>
              </a:solidFill>
            </a:endParaRPr>
          </a:p>
          <a:p>
            <a:pPr marL="137160" indent="0">
              <a:buNone/>
            </a:pPr>
            <a:r>
              <a:rPr lang="en-US" b="1" dirty="0" smtClean="0"/>
              <a:t>Implications?</a:t>
            </a:r>
            <a:endParaRPr lang="en-US" b="1" dirty="0"/>
          </a:p>
        </p:txBody>
      </p:sp>
    </p:spTree>
    <p:extLst>
      <p:ext uri="{BB962C8B-B14F-4D97-AF65-F5344CB8AC3E}">
        <p14:creationId xmlns:p14="http://schemas.microsoft.com/office/powerpoint/2010/main" val="2120490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Clears the Temple</a:t>
            </a:r>
            <a:endParaRPr lang="en-US" sz="3600" dirty="0"/>
          </a:p>
        </p:txBody>
      </p:sp>
      <p:sp>
        <p:nvSpPr>
          <p:cNvPr id="3" name="Content Placeholder 2"/>
          <p:cNvSpPr>
            <a:spLocks noGrp="1"/>
          </p:cNvSpPr>
          <p:nvPr>
            <p:ph idx="1"/>
          </p:nvPr>
        </p:nvSpPr>
        <p:spPr>
          <a:xfrm>
            <a:off x="457200" y="2286000"/>
            <a:ext cx="8229600" cy="4023360"/>
          </a:xfrm>
        </p:spPr>
        <p:txBody>
          <a:bodyPr/>
          <a:lstStyle/>
          <a:p>
            <a:pPr marL="137160" indent="0">
              <a:buNone/>
            </a:pPr>
            <a:r>
              <a:rPr lang="en-US" b="1" dirty="0" smtClean="0">
                <a:solidFill>
                  <a:srgbClr val="FFFF00"/>
                </a:solidFill>
              </a:rPr>
              <a:t>John </a:t>
            </a:r>
            <a:r>
              <a:rPr lang="en-US" b="1" dirty="0">
                <a:solidFill>
                  <a:srgbClr val="FFFF00"/>
                </a:solidFill>
              </a:rPr>
              <a:t>2:18-19.  What is the sign of Jesus?—the sign proving my right to be greater than the temple?  I will be raised from the dead on the third day.</a:t>
            </a:r>
          </a:p>
          <a:p>
            <a:endParaRPr lang="en-US" dirty="0"/>
          </a:p>
        </p:txBody>
      </p:sp>
    </p:spTree>
    <p:extLst>
      <p:ext uri="{BB962C8B-B14F-4D97-AF65-F5344CB8AC3E}">
        <p14:creationId xmlns:p14="http://schemas.microsoft.com/office/powerpoint/2010/main" val="3538541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IV. Sign #2  The Official’s Son</a:t>
            </a:r>
            <a:endParaRPr lang="en-US" sz="3200" dirty="0"/>
          </a:p>
        </p:txBody>
      </p:sp>
      <p:sp>
        <p:nvSpPr>
          <p:cNvPr id="3" name="Content Placeholder 2"/>
          <p:cNvSpPr>
            <a:spLocks noGrp="1"/>
          </p:cNvSpPr>
          <p:nvPr>
            <p:ph idx="1"/>
          </p:nvPr>
        </p:nvSpPr>
        <p:spPr>
          <a:xfrm>
            <a:off x="457200" y="1676400"/>
            <a:ext cx="8229600" cy="4632960"/>
          </a:xfrm>
        </p:spPr>
        <p:txBody>
          <a:bodyPr>
            <a:normAutofit/>
          </a:bodyPr>
          <a:lstStyle/>
          <a:p>
            <a:pPr marL="137160" indent="0">
              <a:buNone/>
            </a:pPr>
            <a:r>
              <a:rPr lang="en-US" b="1" dirty="0" smtClean="0">
                <a:solidFill>
                  <a:srgbClr val="FFFF00"/>
                </a:solidFill>
              </a:rPr>
              <a:t>Jesus </a:t>
            </a:r>
            <a:r>
              <a:rPr lang="en-US" b="1" dirty="0">
                <a:solidFill>
                  <a:srgbClr val="FFFF00"/>
                </a:solidFill>
              </a:rPr>
              <a:t>heals official’s Son 4:43-54  (parallels Matt 8:5-13, Luke 7:1-10)  </a:t>
            </a:r>
            <a:endParaRPr lang="en-US" b="1" dirty="0" smtClean="0">
              <a:solidFill>
                <a:srgbClr val="FFFF00"/>
              </a:solidFill>
            </a:endParaRPr>
          </a:p>
          <a:p>
            <a:pPr marL="137160" indent="0">
              <a:buNone/>
            </a:pPr>
            <a:endParaRPr lang="en-US" sz="1000" b="1" dirty="0">
              <a:solidFill>
                <a:srgbClr val="FFFF00"/>
              </a:solidFill>
            </a:endParaRPr>
          </a:p>
          <a:p>
            <a:pPr marL="137160" indent="0">
              <a:buNone/>
            </a:pPr>
            <a:r>
              <a:rPr lang="en-US" b="1" dirty="0">
                <a:solidFill>
                  <a:srgbClr val="FFFF00"/>
                </a:solidFill>
              </a:rPr>
              <a:t>Healing for Gentiles too</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Healing from a distance</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Result: faith   4:53  Your son will live  “he and all his household believed</a:t>
            </a:r>
            <a:r>
              <a:rPr lang="en-US" b="1" dirty="0" smtClean="0">
                <a:solidFill>
                  <a:srgbClr val="FFFF00"/>
                </a:solidFill>
              </a:rPr>
              <a:t>.”</a:t>
            </a:r>
          </a:p>
          <a:p>
            <a:pPr marL="137160" indent="0">
              <a:buNone/>
            </a:pPr>
            <a:endParaRPr lang="en-US" sz="1000" b="1" dirty="0">
              <a:solidFill>
                <a:srgbClr val="FFFF00"/>
              </a:solidFill>
            </a:endParaRPr>
          </a:p>
          <a:p>
            <a:pPr marL="137160" indent="0">
              <a:buNone/>
            </a:pPr>
            <a:r>
              <a:rPr lang="en-US" b="1" dirty="0">
                <a:solidFill>
                  <a:srgbClr val="FFFF00"/>
                </a:solidFill>
              </a:rPr>
              <a:t>Gentile man believes without seeing.  (unlike Thomas, but like us John 20:29)</a:t>
            </a:r>
          </a:p>
          <a:p>
            <a:pPr marL="137160" indent="0">
              <a:buNone/>
            </a:pPr>
            <a:endParaRPr lang="en-US" b="1" dirty="0">
              <a:solidFill>
                <a:srgbClr val="FFFF00"/>
              </a:solidFill>
            </a:endParaRPr>
          </a:p>
        </p:txBody>
      </p:sp>
    </p:spTree>
    <p:extLst>
      <p:ext uri="{BB962C8B-B14F-4D97-AF65-F5344CB8AC3E}">
        <p14:creationId xmlns:p14="http://schemas.microsoft.com/office/powerpoint/2010/main" val="4160275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 Sign #3 Healing at Bethesda</a:t>
            </a:r>
            <a:endParaRPr lang="en-US" sz="3200" dirty="0"/>
          </a:p>
        </p:txBody>
      </p:sp>
      <p:sp>
        <p:nvSpPr>
          <p:cNvPr id="3" name="Content Placeholder 2"/>
          <p:cNvSpPr>
            <a:spLocks noGrp="1"/>
          </p:cNvSpPr>
          <p:nvPr>
            <p:ph idx="1"/>
          </p:nvPr>
        </p:nvSpPr>
        <p:spPr/>
        <p:txBody>
          <a:bodyPr>
            <a:normAutofit/>
          </a:bodyPr>
          <a:lstStyle/>
          <a:p>
            <a:pPr marL="137160" indent="0">
              <a:buNone/>
            </a:pPr>
            <a:r>
              <a:rPr lang="en-US" b="1" dirty="0" smtClean="0">
                <a:solidFill>
                  <a:srgbClr val="FFFF00"/>
                </a:solidFill>
              </a:rPr>
              <a:t>John 5:1-9  Jesus: “Get up your mat and walk” </a:t>
            </a:r>
          </a:p>
          <a:p>
            <a:pPr marL="137160" indent="0">
              <a:buNone/>
            </a:pPr>
            <a:endParaRPr lang="en-US" b="1" dirty="0">
              <a:solidFill>
                <a:srgbClr val="FFFF00"/>
              </a:solidFill>
            </a:endParaRPr>
          </a:p>
          <a:p>
            <a:pPr marL="137160" indent="0">
              <a:buNone/>
            </a:pPr>
            <a:r>
              <a:rPr lang="en-US" b="1" dirty="0">
                <a:solidFill>
                  <a:srgbClr val="FFFF00"/>
                </a:solidFill>
              </a:rPr>
              <a:t>“My father is always at work </a:t>
            </a:r>
            <a:r>
              <a:rPr lang="en-US" b="1" dirty="0" smtClean="0">
                <a:solidFill>
                  <a:srgbClr val="FFFF00"/>
                </a:solidFill>
              </a:rPr>
              <a:t>to this very day and </a:t>
            </a:r>
            <a:r>
              <a:rPr lang="en-US" b="1" dirty="0">
                <a:solidFill>
                  <a:srgbClr val="FFFF00"/>
                </a:solidFill>
              </a:rPr>
              <a:t>I, too, am working” (v17)</a:t>
            </a:r>
          </a:p>
          <a:p>
            <a:pPr marL="137160" indent="0">
              <a:buNone/>
            </a:pPr>
            <a:endParaRPr lang="en-US" b="1" dirty="0">
              <a:solidFill>
                <a:srgbClr val="FFFF00"/>
              </a:solidFill>
            </a:endParaRPr>
          </a:p>
          <a:p>
            <a:pPr marL="137160" indent="0">
              <a:buNone/>
            </a:pPr>
            <a:r>
              <a:rPr lang="en-US" b="1" dirty="0" smtClean="0">
                <a:solidFill>
                  <a:srgbClr val="FFFF00"/>
                </a:solidFill>
              </a:rPr>
              <a:t>5:18  </a:t>
            </a:r>
            <a:r>
              <a:rPr lang="en-US" b="1" dirty="0">
                <a:solidFill>
                  <a:srgbClr val="FFFF00"/>
                </a:solidFill>
              </a:rPr>
              <a:t>Result:  The Jews tried even harder to kill him.  Why?  He claims to be equal to God.</a:t>
            </a:r>
          </a:p>
          <a:p>
            <a:pPr marL="137160" indent="0">
              <a:buNone/>
            </a:pPr>
            <a:endParaRPr lang="en-US" b="1" dirty="0">
              <a:solidFill>
                <a:srgbClr val="FFFF00"/>
              </a:solidFill>
            </a:endParaRPr>
          </a:p>
        </p:txBody>
      </p:sp>
    </p:spTree>
    <p:extLst>
      <p:ext uri="{BB962C8B-B14F-4D97-AF65-F5344CB8AC3E}">
        <p14:creationId xmlns:p14="http://schemas.microsoft.com/office/powerpoint/2010/main" val="293098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Theme:  Jesus Replacing/Greater than the Jewish Festivals</a:t>
            </a:r>
            <a:endParaRPr lang="en-US" sz="3200" dirty="0"/>
          </a:p>
        </p:txBody>
      </p:sp>
      <p:sp>
        <p:nvSpPr>
          <p:cNvPr id="3" name="Content Placeholder 2"/>
          <p:cNvSpPr>
            <a:spLocks noGrp="1"/>
          </p:cNvSpPr>
          <p:nvPr>
            <p:ph idx="1"/>
          </p:nvPr>
        </p:nvSpPr>
        <p:spPr>
          <a:xfrm>
            <a:off x="152400" y="1600200"/>
            <a:ext cx="8763000" cy="4709160"/>
          </a:xfrm>
        </p:spPr>
        <p:txBody>
          <a:bodyPr>
            <a:normAutofit/>
          </a:bodyPr>
          <a:lstStyle/>
          <a:p>
            <a:pPr marL="137160" indent="0">
              <a:buNone/>
            </a:pPr>
            <a:r>
              <a:rPr lang="en-US" dirty="0"/>
              <a:t> </a:t>
            </a:r>
          </a:p>
          <a:p>
            <a:pPr marL="137160" indent="0">
              <a:buNone/>
            </a:pPr>
            <a:r>
              <a:rPr lang="en-US" b="1" dirty="0" smtClean="0">
                <a:solidFill>
                  <a:srgbClr val="FFFF00"/>
                </a:solidFill>
              </a:rPr>
              <a:t>1. Jesus </a:t>
            </a:r>
            <a:r>
              <a:rPr lang="en-US" b="1" dirty="0">
                <a:solidFill>
                  <a:srgbClr val="FFFF00"/>
                </a:solidFill>
              </a:rPr>
              <a:t>greater than the Sabbath  </a:t>
            </a:r>
            <a:r>
              <a:rPr lang="en-US" b="1" dirty="0" err="1">
                <a:solidFill>
                  <a:srgbClr val="FFFF00"/>
                </a:solidFill>
              </a:rPr>
              <a:t>Jn</a:t>
            </a:r>
            <a:r>
              <a:rPr lang="en-US" b="1" dirty="0">
                <a:solidFill>
                  <a:srgbClr val="FFFF00"/>
                </a:solidFill>
              </a:rPr>
              <a:t> </a:t>
            </a:r>
            <a:r>
              <a:rPr lang="en-US" b="1" dirty="0" smtClean="0">
                <a:solidFill>
                  <a:srgbClr val="FFFF00"/>
                </a:solidFill>
              </a:rPr>
              <a:t>5:1-18</a:t>
            </a:r>
          </a:p>
          <a:p>
            <a:pPr marL="137160" indent="0">
              <a:buNone/>
            </a:pPr>
            <a:endParaRPr lang="en-US" sz="1000" b="1" dirty="0">
              <a:solidFill>
                <a:srgbClr val="FFFF00"/>
              </a:solidFill>
            </a:endParaRPr>
          </a:p>
          <a:p>
            <a:pPr marL="137160" indent="0">
              <a:buNone/>
            </a:pPr>
            <a:r>
              <a:rPr lang="en-US" b="1" dirty="0">
                <a:solidFill>
                  <a:srgbClr val="FFFF00"/>
                </a:solidFill>
              </a:rPr>
              <a:t>2. Jesus greater than Passover  </a:t>
            </a:r>
            <a:r>
              <a:rPr lang="en-US" b="1" dirty="0" err="1">
                <a:solidFill>
                  <a:srgbClr val="FFFF00"/>
                </a:solidFill>
              </a:rPr>
              <a:t>Jn</a:t>
            </a:r>
            <a:r>
              <a:rPr lang="en-US" b="1" dirty="0">
                <a:solidFill>
                  <a:srgbClr val="FFFF00"/>
                </a:solidFill>
              </a:rPr>
              <a:t> </a:t>
            </a:r>
            <a:r>
              <a:rPr lang="en-US" b="1" dirty="0" smtClean="0">
                <a:solidFill>
                  <a:srgbClr val="FFFF00"/>
                </a:solidFill>
              </a:rPr>
              <a:t>6:1-70</a:t>
            </a:r>
          </a:p>
          <a:p>
            <a:pPr marL="137160" indent="0">
              <a:buNone/>
            </a:pPr>
            <a:endParaRPr lang="en-US" sz="1000" b="1" dirty="0">
              <a:solidFill>
                <a:srgbClr val="FFFF00"/>
              </a:solidFill>
            </a:endParaRPr>
          </a:p>
          <a:p>
            <a:pPr marL="137160" indent="0">
              <a:buNone/>
            </a:pPr>
            <a:r>
              <a:rPr lang="en-US" b="1" dirty="0">
                <a:solidFill>
                  <a:srgbClr val="FFFF00"/>
                </a:solidFill>
              </a:rPr>
              <a:t>3. Jesus greater than Booths/Tabernacles  </a:t>
            </a:r>
            <a:r>
              <a:rPr lang="en-US" b="1" dirty="0" err="1">
                <a:solidFill>
                  <a:srgbClr val="FFFF00"/>
                </a:solidFill>
              </a:rPr>
              <a:t>Jn</a:t>
            </a:r>
            <a:r>
              <a:rPr lang="en-US" b="1" dirty="0">
                <a:solidFill>
                  <a:srgbClr val="FFFF00"/>
                </a:solidFill>
              </a:rPr>
              <a:t> </a:t>
            </a:r>
            <a:r>
              <a:rPr lang="en-US" b="1" dirty="0" smtClean="0">
                <a:solidFill>
                  <a:srgbClr val="FFFF00"/>
                </a:solidFill>
              </a:rPr>
              <a:t>7:1-9:41</a:t>
            </a:r>
          </a:p>
          <a:p>
            <a:pPr marL="137160" indent="0">
              <a:buNone/>
            </a:pPr>
            <a:endParaRPr lang="en-US" sz="1000" b="1" dirty="0">
              <a:solidFill>
                <a:srgbClr val="FFFF00"/>
              </a:solidFill>
            </a:endParaRPr>
          </a:p>
          <a:p>
            <a:pPr marL="137160" indent="0">
              <a:buNone/>
            </a:pPr>
            <a:r>
              <a:rPr lang="en-US" b="1" dirty="0">
                <a:solidFill>
                  <a:srgbClr val="FFFF00"/>
                </a:solidFill>
              </a:rPr>
              <a:t>4. Jesus greater than Festival of Lights (</a:t>
            </a:r>
            <a:r>
              <a:rPr lang="en-US" b="1" dirty="0" err="1">
                <a:solidFill>
                  <a:srgbClr val="FFFF00"/>
                </a:solidFill>
              </a:rPr>
              <a:t>Chanukkah</a:t>
            </a:r>
            <a:r>
              <a:rPr lang="en-US" b="1" dirty="0" smtClean="0">
                <a:solidFill>
                  <a:srgbClr val="FFFF00"/>
                </a:solidFill>
              </a:rPr>
              <a:t>)</a:t>
            </a:r>
          </a:p>
          <a:p>
            <a:pPr marL="137160" indent="0">
              <a:buNone/>
            </a:pPr>
            <a:r>
              <a:rPr lang="en-US" b="1" dirty="0" smtClean="0">
                <a:solidFill>
                  <a:srgbClr val="FFFF00"/>
                </a:solidFill>
              </a:rPr>
              <a:t>    </a:t>
            </a:r>
            <a:r>
              <a:rPr lang="en-US" b="1" dirty="0" err="1" smtClean="0">
                <a:solidFill>
                  <a:srgbClr val="FFFF00"/>
                </a:solidFill>
              </a:rPr>
              <a:t>Jn</a:t>
            </a:r>
            <a:r>
              <a:rPr lang="en-US" b="1" dirty="0" smtClean="0">
                <a:solidFill>
                  <a:srgbClr val="FFFF00"/>
                </a:solidFill>
              </a:rPr>
              <a:t> </a:t>
            </a:r>
            <a:r>
              <a:rPr lang="en-US" b="1" dirty="0">
                <a:solidFill>
                  <a:srgbClr val="FFFF00"/>
                </a:solidFill>
              </a:rPr>
              <a:t>10</a:t>
            </a:r>
          </a:p>
          <a:p>
            <a:pPr marL="137160" indent="0">
              <a:buNone/>
            </a:pPr>
            <a:endParaRPr lang="en-US" dirty="0"/>
          </a:p>
        </p:txBody>
      </p:sp>
    </p:spTree>
    <p:extLst>
      <p:ext uri="{BB962C8B-B14F-4D97-AF65-F5344CB8AC3E}">
        <p14:creationId xmlns:p14="http://schemas.microsoft.com/office/powerpoint/2010/main" val="1981677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Testimonies of Jesus  John 5:31-40</a:t>
            </a:r>
            <a:endParaRPr lang="en-US" sz="3600" dirty="0"/>
          </a:p>
        </p:txBody>
      </p:sp>
      <p:sp>
        <p:nvSpPr>
          <p:cNvPr id="3" name="Content Placeholder 2"/>
          <p:cNvSpPr>
            <a:spLocks noGrp="1"/>
          </p:cNvSpPr>
          <p:nvPr>
            <p:ph idx="1"/>
          </p:nvPr>
        </p:nvSpPr>
        <p:spPr>
          <a:xfrm>
            <a:off x="457200" y="1676400"/>
            <a:ext cx="8229600" cy="4632960"/>
          </a:xfrm>
        </p:spPr>
        <p:txBody>
          <a:bodyPr/>
          <a:lstStyle/>
          <a:p>
            <a:pPr marL="137160" indent="0">
              <a:buNone/>
            </a:pPr>
            <a:r>
              <a:rPr lang="en-US" b="1" dirty="0">
                <a:solidFill>
                  <a:srgbClr val="FFFF00"/>
                </a:solidFill>
              </a:rPr>
              <a:t>Jesus:  There are three things which testify about me</a:t>
            </a:r>
            <a:r>
              <a:rPr lang="en-US" b="1" dirty="0" smtClean="0">
                <a:solidFill>
                  <a:srgbClr val="FFFF00"/>
                </a:solidFill>
              </a:rPr>
              <a:t>:</a:t>
            </a:r>
          </a:p>
          <a:p>
            <a:pPr marL="137160" indent="0">
              <a:buNone/>
            </a:pPr>
            <a:endParaRPr lang="en-US" sz="1200" b="1" dirty="0">
              <a:solidFill>
                <a:srgbClr val="FFFF00"/>
              </a:solidFill>
            </a:endParaRPr>
          </a:p>
          <a:p>
            <a:pPr marL="137160" indent="0">
              <a:buNone/>
            </a:pPr>
            <a:r>
              <a:rPr lang="en-US" b="1" dirty="0" smtClean="0">
                <a:solidFill>
                  <a:srgbClr val="FFFF00"/>
                </a:solidFill>
              </a:rPr>
              <a:t>a. John </a:t>
            </a:r>
            <a:r>
              <a:rPr lang="en-US" b="1" dirty="0">
                <a:solidFill>
                  <a:srgbClr val="FFFF00"/>
                </a:solidFill>
              </a:rPr>
              <a:t>the </a:t>
            </a:r>
            <a:r>
              <a:rPr lang="en-US" b="1" dirty="0" smtClean="0">
                <a:solidFill>
                  <a:srgbClr val="FFFF00"/>
                </a:solidFill>
              </a:rPr>
              <a:t>Baptist</a:t>
            </a:r>
          </a:p>
          <a:p>
            <a:pPr marL="137160" indent="0">
              <a:buNone/>
            </a:pPr>
            <a:endParaRPr lang="en-US" sz="1200" b="1" dirty="0">
              <a:solidFill>
                <a:srgbClr val="FFFF00"/>
              </a:solidFill>
            </a:endParaRPr>
          </a:p>
          <a:p>
            <a:pPr marL="137160" indent="0">
              <a:buNone/>
            </a:pPr>
            <a:r>
              <a:rPr lang="en-US" b="1" dirty="0">
                <a:solidFill>
                  <a:srgbClr val="FFFF00"/>
                </a:solidFill>
              </a:rPr>
              <a:t>b. The </a:t>
            </a:r>
            <a:r>
              <a:rPr lang="en-US" b="1" dirty="0" smtClean="0">
                <a:solidFill>
                  <a:srgbClr val="FFFF00"/>
                </a:solidFill>
              </a:rPr>
              <a:t>miracles</a:t>
            </a:r>
          </a:p>
          <a:p>
            <a:pPr marL="137160" indent="0">
              <a:buNone/>
            </a:pPr>
            <a:endParaRPr lang="en-US" sz="1200" b="1" dirty="0">
              <a:solidFill>
                <a:srgbClr val="FFFF00"/>
              </a:solidFill>
            </a:endParaRPr>
          </a:p>
          <a:p>
            <a:pPr marL="137160" indent="0">
              <a:buNone/>
            </a:pPr>
            <a:r>
              <a:rPr lang="en-US" b="1" dirty="0">
                <a:solidFill>
                  <a:srgbClr val="FFFF00"/>
                </a:solidFill>
              </a:rPr>
              <a:t>c. </a:t>
            </a:r>
            <a:r>
              <a:rPr lang="en-US" b="1" dirty="0" smtClean="0">
                <a:solidFill>
                  <a:srgbClr val="FFFF00"/>
                </a:solidFill>
              </a:rPr>
              <a:t>Prophecy/Scripture</a:t>
            </a:r>
          </a:p>
          <a:p>
            <a:pPr marL="137160" indent="0">
              <a:buNone/>
            </a:pPr>
            <a:endParaRPr lang="en-US" sz="1200" b="1" dirty="0" smtClean="0">
              <a:solidFill>
                <a:srgbClr val="FFFF00"/>
              </a:solidFill>
            </a:endParaRPr>
          </a:p>
          <a:p>
            <a:pPr marL="137160" indent="0">
              <a:buNone/>
            </a:pPr>
            <a:r>
              <a:rPr lang="en-US" b="1" dirty="0" smtClean="0">
                <a:solidFill>
                  <a:srgbClr val="FFFF00"/>
                </a:solidFill>
              </a:rPr>
              <a:t>John 5:45-47  I am Greater than Moses.</a:t>
            </a:r>
            <a:endParaRPr lang="en-US" b="1" dirty="0">
              <a:solidFill>
                <a:srgbClr val="FFFF00"/>
              </a:solidFill>
            </a:endParaRPr>
          </a:p>
          <a:p>
            <a:endParaRPr lang="en-US" dirty="0"/>
          </a:p>
        </p:txBody>
      </p:sp>
    </p:spTree>
    <p:extLst>
      <p:ext uri="{BB962C8B-B14F-4D97-AF65-F5344CB8AC3E}">
        <p14:creationId xmlns:p14="http://schemas.microsoft.com/office/powerpoint/2010/main" val="1775619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  Sign #4  Feeding the 5000</a:t>
            </a:r>
            <a:endParaRPr lang="en-US" sz="3600" dirty="0"/>
          </a:p>
        </p:txBody>
      </p:sp>
      <p:sp>
        <p:nvSpPr>
          <p:cNvPr id="3" name="Content Placeholder 2"/>
          <p:cNvSpPr>
            <a:spLocks noGrp="1"/>
          </p:cNvSpPr>
          <p:nvPr>
            <p:ph idx="1"/>
          </p:nvPr>
        </p:nvSpPr>
        <p:spPr>
          <a:xfrm>
            <a:off x="152400" y="1371600"/>
            <a:ext cx="5029200" cy="4937760"/>
          </a:xfrm>
        </p:spPr>
        <p:txBody>
          <a:bodyPr>
            <a:normAutofit/>
          </a:bodyPr>
          <a:lstStyle/>
          <a:p>
            <a:pPr marL="137160" indent="0">
              <a:buNone/>
            </a:pPr>
            <a:r>
              <a:rPr lang="en-US" b="1" dirty="0">
                <a:solidFill>
                  <a:srgbClr val="FFFF00"/>
                </a:solidFill>
              </a:rPr>
              <a:t>Theme:  Jesus will replace Moses and will replace the Passover.</a:t>
            </a:r>
          </a:p>
          <a:p>
            <a:pPr marL="137160" indent="0">
              <a:buNone/>
            </a:pPr>
            <a:r>
              <a:rPr lang="en-US" b="1" dirty="0">
                <a:solidFill>
                  <a:srgbClr val="FFFF00"/>
                </a:solidFill>
              </a:rPr>
              <a:t>Type:  Marriage feast with </a:t>
            </a:r>
            <a:r>
              <a:rPr lang="en-US" b="1" dirty="0" smtClean="0">
                <a:solidFill>
                  <a:srgbClr val="FFFF00"/>
                </a:solidFill>
              </a:rPr>
              <a:t>God</a:t>
            </a:r>
          </a:p>
          <a:p>
            <a:pPr marL="137160" indent="0">
              <a:buNone/>
            </a:pPr>
            <a:endParaRPr lang="en-US" sz="900" b="1" dirty="0">
              <a:solidFill>
                <a:srgbClr val="FFFF00"/>
              </a:solidFill>
            </a:endParaRPr>
          </a:p>
          <a:p>
            <a:pPr marL="137160" indent="0">
              <a:buNone/>
            </a:pPr>
            <a:r>
              <a:rPr lang="en-US" b="1" dirty="0">
                <a:solidFill>
                  <a:srgbClr val="FFFF00"/>
                </a:solidFill>
              </a:rPr>
              <a:t>Jesus gives bread (like the manna</a:t>
            </a:r>
            <a:r>
              <a:rPr lang="en-US" b="1" dirty="0" smtClean="0">
                <a:solidFill>
                  <a:srgbClr val="FFFF00"/>
                </a:solidFill>
              </a:rPr>
              <a:t>)</a:t>
            </a:r>
          </a:p>
          <a:p>
            <a:pPr marL="137160" indent="0">
              <a:buNone/>
            </a:pPr>
            <a:endParaRPr lang="en-US" sz="800" b="1" dirty="0">
              <a:solidFill>
                <a:srgbClr val="FFFF00"/>
              </a:solidFill>
            </a:endParaRPr>
          </a:p>
          <a:p>
            <a:pPr marL="137160" indent="0">
              <a:buNone/>
            </a:pPr>
            <a:r>
              <a:rPr lang="en-US" b="1" dirty="0" smtClean="0">
                <a:solidFill>
                  <a:srgbClr val="FFFF00"/>
                </a:solidFill>
              </a:rPr>
              <a:t>People’s </a:t>
            </a:r>
            <a:r>
              <a:rPr lang="en-US" b="1" dirty="0">
                <a:solidFill>
                  <a:srgbClr val="FFFF00"/>
                </a:solidFill>
              </a:rPr>
              <a:t>response:  6:14 “Surely this is the prophet” </a:t>
            </a:r>
            <a:r>
              <a:rPr lang="en-US" b="1" dirty="0" smtClean="0">
                <a:solidFill>
                  <a:srgbClr val="FFFF00"/>
                </a:solidFill>
              </a:rPr>
              <a:t>(Deuteronomy 18:17-19)</a:t>
            </a:r>
            <a:endParaRPr lang="en-US" b="1" dirty="0">
              <a:solidFill>
                <a:srgbClr val="FFFF00"/>
              </a:solidFill>
            </a:endParaRPr>
          </a:p>
          <a:p>
            <a:pPr marL="137160" indent="0">
              <a:buNone/>
            </a:pPr>
            <a:endParaRPr lang="en-US" dirty="0"/>
          </a:p>
        </p:txBody>
      </p:sp>
      <p:pic>
        <p:nvPicPr>
          <p:cNvPr id="1026" name="Picture 2" descr="http://www.bible-basics-layers-of-understanding.com/images/feeding5000breadfishes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810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rtoonstock.com/lowres/jlo0174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92880"/>
            <a:ext cx="3295650" cy="263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38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76793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VII.  Sign #5 Walking on Water</a:t>
            </a:r>
            <a:endParaRPr lang="en-US" sz="3600" dirty="0"/>
          </a:p>
        </p:txBody>
      </p:sp>
      <p:sp>
        <p:nvSpPr>
          <p:cNvPr id="3" name="Content Placeholder 2"/>
          <p:cNvSpPr>
            <a:spLocks noGrp="1"/>
          </p:cNvSpPr>
          <p:nvPr>
            <p:ph idx="1"/>
          </p:nvPr>
        </p:nvSpPr>
        <p:spPr>
          <a:xfrm>
            <a:off x="4419600" y="1524000"/>
            <a:ext cx="4419600" cy="4785360"/>
          </a:xfrm>
        </p:spPr>
        <p:txBody>
          <a:bodyPr>
            <a:normAutofit fontScale="92500" lnSpcReduction="20000"/>
          </a:bodyPr>
          <a:lstStyle/>
          <a:p>
            <a:pPr marL="137160" indent="0">
              <a:buNone/>
            </a:pPr>
            <a:r>
              <a:rPr lang="en-US" b="1" dirty="0" err="1">
                <a:solidFill>
                  <a:srgbClr val="FFFF00"/>
                </a:solidFill>
              </a:rPr>
              <a:t>Jn</a:t>
            </a:r>
            <a:r>
              <a:rPr lang="en-US" b="1" dirty="0">
                <a:solidFill>
                  <a:srgbClr val="FFFF00"/>
                </a:solidFill>
              </a:rPr>
              <a:t> </a:t>
            </a:r>
            <a:r>
              <a:rPr lang="en-US" b="1" dirty="0" smtClean="0">
                <a:solidFill>
                  <a:srgbClr val="FFFF00"/>
                </a:solidFill>
              </a:rPr>
              <a:t>6:16-24  </a:t>
            </a:r>
            <a:r>
              <a:rPr lang="en-US" b="1" dirty="0">
                <a:solidFill>
                  <a:srgbClr val="FFFF00"/>
                </a:solidFill>
              </a:rPr>
              <a:t>(Matt14:22-33, Mark </a:t>
            </a:r>
            <a:r>
              <a:rPr lang="en-US" b="1" dirty="0" smtClean="0">
                <a:solidFill>
                  <a:srgbClr val="FFFF00"/>
                </a:solidFill>
              </a:rPr>
              <a:t>6:47-51)</a:t>
            </a:r>
            <a:endParaRPr lang="en-US" b="1" dirty="0">
              <a:solidFill>
                <a:srgbClr val="FFFF00"/>
              </a:solidFill>
            </a:endParaRPr>
          </a:p>
          <a:p>
            <a:pPr marL="137160" indent="0">
              <a:buNone/>
            </a:pPr>
            <a:r>
              <a:rPr lang="en-US" b="1" dirty="0">
                <a:solidFill>
                  <a:srgbClr val="FFFF00"/>
                </a:solidFill>
              </a:rPr>
              <a:t> </a:t>
            </a:r>
          </a:p>
          <a:p>
            <a:pPr marL="137160" indent="0">
              <a:buNone/>
            </a:pPr>
            <a:r>
              <a:rPr lang="en-US" b="1" dirty="0">
                <a:solidFill>
                  <a:srgbClr val="FFFF00"/>
                </a:solidFill>
              </a:rPr>
              <a:t>John’s emphasis:  </a:t>
            </a:r>
            <a:r>
              <a:rPr lang="en-US" b="1" dirty="0" smtClean="0">
                <a:solidFill>
                  <a:srgbClr val="FFFF00"/>
                </a:solidFill>
              </a:rPr>
              <a:t>A parallel </a:t>
            </a:r>
            <a:r>
              <a:rPr lang="en-US" b="1" dirty="0">
                <a:solidFill>
                  <a:srgbClr val="FFFF00"/>
                </a:solidFill>
              </a:rPr>
              <a:t>to Moses parting the water.  An Exodus/Passover scene.</a:t>
            </a:r>
          </a:p>
          <a:p>
            <a:pPr marL="137160" indent="0">
              <a:buNone/>
            </a:pPr>
            <a:r>
              <a:rPr lang="en-US" b="1" dirty="0">
                <a:solidFill>
                  <a:srgbClr val="FFFF00"/>
                </a:solidFill>
              </a:rPr>
              <a:t> </a:t>
            </a:r>
          </a:p>
          <a:p>
            <a:pPr marL="137160" indent="0">
              <a:buNone/>
            </a:pPr>
            <a:r>
              <a:rPr lang="en-US" b="1" dirty="0">
                <a:solidFill>
                  <a:srgbClr val="FFFF00"/>
                </a:solidFill>
              </a:rPr>
              <a:t>“It is I”  (I AM that I AM  </a:t>
            </a:r>
            <a:r>
              <a:rPr lang="en-US" b="1" i="1" dirty="0">
                <a:solidFill>
                  <a:srgbClr val="FFFF00"/>
                </a:solidFill>
              </a:rPr>
              <a:t>ego </a:t>
            </a:r>
            <a:r>
              <a:rPr lang="en-US" b="1" i="1" dirty="0" err="1">
                <a:solidFill>
                  <a:srgbClr val="FFFF00"/>
                </a:solidFill>
              </a:rPr>
              <a:t>eimi</a:t>
            </a:r>
            <a:r>
              <a:rPr lang="en-US" b="1" dirty="0">
                <a:solidFill>
                  <a:srgbClr val="FFFF00"/>
                </a:solidFill>
              </a:rPr>
              <a:t>)  Do not be afraid.   </a:t>
            </a:r>
            <a:r>
              <a:rPr lang="en-US" b="1" dirty="0"/>
              <a:t>Suddenly</a:t>
            </a:r>
            <a:r>
              <a:rPr lang="en-US" b="1" dirty="0">
                <a:solidFill>
                  <a:srgbClr val="FFFF00"/>
                </a:solidFill>
              </a:rPr>
              <a:t> they are on the other side (recalling the crossing of the Red Sea)</a:t>
            </a:r>
          </a:p>
          <a:p>
            <a:pPr marL="137160" indent="0">
              <a:buNone/>
            </a:pPr>
            <a:endParaRPr lang="en-US" dirty="0"/>
          </a:p>
        </p:txBody>
      </p:sp>
      <p:pic>
        <p:nvPicPr>
          <p:cNvPr id="4" name="Picture 2" descr="http://listverse.files.wordpress.com/2010/05/walking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3648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44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lk.net/RelEd/clipart/SeaGal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1"/>
            <a:ext cx="5029200" cy="647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452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VIII.  John 6:25-70  I AM The Bread of Life</a:t>
            </a:r>
            <a:br>
              <a:rPr lang="en-US" sz="3200" dirty="0" smtClean="0"/>
            </a:br>
            <a:r>
              <a:rPr lang="en-US" sz="3200" dirty="0" smtClean="0"/>
              <a:t>subtext:  I am greater than Moses</a:t>
            </a:r>
            <a:endParaRPr lang="en-US" sz="3200" dirty="0"/>
          </a:p>
        </p:txBody>
      </p:sp>
      <p:sp>
        <p:nvSpPr>
          <p:cNvPr id="3" name="Content Placeholder 2"/>
          <p:cNvSpPr>
            <a:spLocks noGrp="1"/>
          </p:cNvSpPr>
          <p:nvPr>
            <p:ph idx="1"/>
          </p:nvPr>
        </p:nvSpPr>
        <p:spPr>
          <a:xfrm>
            <a:off x="228600" y="1600200"/>
            <a:ext cx="8610600" cy="4709160"/>
          </a:xfrm>
        </p:spPr>
        <p:txBody>
          <a:bodyPr>
            <a:normAutofit fontScale="92500" lnSpcReduction="10000"/>
          </a:bodyPr>
          <a:lstStyle/>
          <a:p>
            <a:pPr marL="137160" indent="0">
              <a:buNone/>
            </a:pPr>
            <a:r>
              <a:rPr lang="en-US" b="1" dirty="0">
                <a:solidFill>
                  <a:srgbClr val="FFFF00"/>
                </a:solidFill>
              </a:rPr>
              <a:t>v. 25-27  Seek spiritual </a:t>
            </a:r>
            <a:r>
              <a:rPr lang="en-US" b="1" dirty="0" smtClean="0">
                <a:solidFill>
                  <a:srgbClr val="FFFF00"/>
                </a:solidFill>
              </a:rPr>
              <a:t>not </a:t>
            </a:r>
            <a:r>
              <a:rPr lang="en-US" b="1" dirty="0">
                <a:solidFill>
                  <a:srgbClr val="FFFF00"/>
                </a:solidFill>
              </a:rPr>
              <a:t>physical food </a:t>
            </a:r>
            <a:endParaRPr lang="en-US" b="1" dirty="0" smtClean="0">
              <a:solidFill>
                <a:srgbClr val="FFFF00"/>
              </a:solidFill>
            </a:endParaRPr>
          </a:p>
          <a:p>
            <a:pPr marL="137160" indent="0">
              <a:buNone/>
            </a:pPr>
            <a:r>
              <a:rPr lang="en-US" b="1" dirty="0">
                <a:solidFill>
                  <a:srgbClr val="FFFF00"/>
                </a:solidFill>
              </a:rPr>
              <a:t>	</a:t>
            </a:r>
            <a:r>
              <a:rPr lang="en-US" b="1" dirty="0" smtClean="0">
                <a:solidFill>
                  <a:srgbClr val="FFFF00"/>
                </a:solidFill>
              </a:rPr>
              <a:t>“</a:t>
            </a:r>
            <a:r>
              <a:rPr lang="en-US" b="1" dirty="0">
                <a:solidFill>
                  <a:srgbClr val="FFFF00"/>
                </a:solidFill>
              </a:rPr>
              <a:t>Work” for spiritual food.   </a:t>
            </a:r>
            <a:endParaRPr lang="en-US" b="1" dirty="0" smtClean="0">
              <a:solidFill>
                <a:srgbClr val="FFFF00"/>
              </a:solidFill>
            </a:endParaRPr>
          </a:p>
          <a:p>
            <a:pPr marL="137160" indent="0">
              <a:buNone/>
            </a:pPr>
            <a:endParaRPr lang="en-US" sz="900" b="1" dirty="0">
              <a:solidFill>
                <a:srgbClr val="FFFF00"/>
              </a:solidFill>
            </a:endParaRPr>
          </a:p>
          <a:p>
            <a:pPr marL="137160" indent="0">
              <a:buNone/>
            </a:pPr>
            <a:r>
              <a:rPr lang="en-US" b="1" dirty="0" smtClean="0">
                <a:solidFill>
                  <a:srgbClr val="FFFF00"/>
                </a:solidFill>
              </a:rPr>
              <a:t>v</a:t>
            </a:r>
            <a:r>
              <a:rPr lang="en-US" b="1" dirty="0">
                <a:solidFill>
                  <a:srgbClr val="FFFF00"/>
                </a:solidFill>
              </a:rPr>
              <a:t>. 28-29  What is the work of God?   </a:t>
            </a:r>
            <a:r>
              <a:rPr lang="en-US" b="1" dirty="0" smtClean="0">
                <a:solidFill>
                  <a:srgbClr val="FFFF00"/>
                </a:solidFill>
              </a:rPr>
              <a:t>Believe in the one he sent.   Irony</a:t>
            </a:r>
            <a:r>
              <a:rPr lang="en-US" b="1" dirty="0">
                <a:solidFill>
                  <a:srgbClr val="FFFF00"/>
                </a:solidFill>
              </a:rPr>
              <a:t> </a:t>
            </a:r>
            <a:endParaRPr lang="en-US" b="1" dirty="0" smtClean="0">
              <a:solidFill>
                <a:srgbClr val="FFFF00"/>
              </a:solidFill>
            </a:endParaRPr>
          </a:p>
          <a:p>
            <a:pPr marL="137160" indent="0">
              <a:buNone/>
            </a:pPr>
            <a:endParaRPr lang="en-US" sz="900" b="1" dirty="0" smtClean="0">
              <a:solidFill>
                <a:srgbClr val="FFFF00"/>
              </a:solidFill>
            </a:endParaRPr>
          </a:p>
          <a:p>
            <a:pPr marL="137160" indent="0">
              <a:buNone/>
            </a:pPr>
            <a:r>
              <a:rPr lang="en-US" b="1" dirty="0" smtClean="0">
                <a:solidFill>
                  <a:srgbClr val="FFFF00"/>
                </a:solidFill>
              </a:rPr>
              <a:t>v</a:t>
            </a:r>
            <a:r>
              <a:rPr lang="en-US" b="1" dirty="0">
                <a:solidFill>
                  <a:srgbClr val="FFFF00"/>
                </a:solidFill>
              </a:rPr>
              <a:t>. 30  Jews demand a sign again  (recall clearing the temple</a:t>
            </a:r>
            <a:r>
              <a:rPr lang="en-US" b="1" dirty="0" smtClean="0">
                <a:solidFill>
                  <a:srgbClr val="FFFF00"/>
                </a:solidFill>
              </a:rPr>
              <a:t>)</a:t>
            </a:r>
            <a:r>
              <a:rPr lang="en-US" b="1" dirty="0">
                <a:solidFill>
                  <a:srgbClr val="FFFF00"/>
                </a:solidFill>
              </a:rPr>
              <a:t> </a:t>
            </a:r>
            <a:endParaRPr lang="en-US" b="1" dirty="0" smtClean="0">
              <a:solidFill>
                <a:srgbClr val="FFFF00"/>
              </a:solidFill>
            </a:endParaRPr>
          </a:p>
          <a:p>
            <a:pPr marL="137160" indent="0">
              <a:buNone/>
            </a:pPr>
            <a:endParaRPr lang="en-US" sz="900" b="1" dirty="0">
              <a:solidFill>
                <a:srgbClr val="FFFF00"/>
              </a:solidFill>
            </a:endParaRPr>
          </a:p>
          <a:p>
            <a:pPr marL="137160" indent="0">
              <a:buNone/>
            </a:pPr>
            <a:r>
              <a:rPr lang="en-US" b="1" dirty="0">
                <a:solidFill>
                  <a:srgbClr val="FFFF00"/>
                </a:solidFill>
              </a:rPr>
              <a:t>Jesus:  I gave you bread.  I am greater than Moses.   Isn’t that testimony enough</a:t>
            </a:r>
            <a:r>
              <a:rPr lang="en-US" b="1" dirty="0" smtClean="0">
                <a:solidFill>
                  <a:srgbClr val="FFFF00"/>
                </a:solidFill>
              </a:rPr>
              <a:t>?</a:t>
            </a:r>
          </a:p>
          <a:p>
            <a:pPr marL="137160" indent="0">
              <a:buNone/>
            </a:pPr>
            <a:endParaRPr lang="en-US" sz="900" b="1" dirty="0">
              <a:solidFill>
                <a:srgbClr val="FFFF00"/>
              </a:solidFill>
            </a:endParaRPr>
          </a:p>
          <a:p>
            <a:pPr marL="137160" indent="0">
              <a:buNone/>
            </a:pPr>
            <a:r>
              <a:rPr lang="en-US" b="1" dirty="0" smtClean="0">
                <a:solidFill>
                  <a:srgbClr val="FFFF00"/>
                </a:solidFill>
              </a:rPr>
              <a:t>In </a:t>
            </a:r>
            <a:r>
              <a:rPr lang="en-US" b="1" dirty="0">
                <a:solidFill>
                  <a:srgbClr val="FFFF00"/>
                </a:solidFill>
              </a:rPr>
              <a:t>fact:   I AM the bread of life</a:t>
            </a:r>
            <a:r>
              <a:rPr lang="en-US" b="1" dirty="0" smtClean="0">
                <a:solidFill>
                  <a:srgbClr val="FFFF00"/>
                </a:solidFill>
              </a:rPr>
              <a:t>.  physically  </a:t>
            </a:r>
            <a:r>
              <a:rPr lang="en-US" b="1" dirty="0">
                <a:solidFill>
                  <a:srgbClr val="FFFF00"/>
                </a:solidFill>
              </a:rPr>
              <a:t>v. 35   and eternally  v. 47-51.</a:t>
            </a:r>
          </a:p>
          <a:p>
            <a:pPr marL="137160" indent="0">
              <a:buNone/>
            </a:pPr>
            <a:endParaRPr lang="en-US" dirty="0"/>
          </a:p>
        </p:txBody>
      </p:sp>
    </p:spTree>
    <p:extLst>
      <p:ext uri="{BB962C8B-B14F-4D97-AF65-F5344CB8AC3E}">
        <p14:creationId xmlns:p14="http://schemas.microsoft.com/office/powerpoint/2010/main" val="1510826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Practical Question</a:t>
            </a:r>
            <a:endParaRPr lang="en-US" sz="3200" dirty="0"/>
          </a:p>
        </p:txBody>
      </p:sp>
      <p:sp>
        <p:nvSpPr>
          <p:cNvPr id="3" name="Content Placeholder 2"/>
          <p:cNvSpPr>
            <a:spLocks noGrp="1"/>
          </p:cNvSpPr>
          <p:nvPr>
            <p:ph idx="1"/>
          </p:nvPr>
        </p:nvSpPr>
        <p:spPr>
          <a:xfrm>
            <a:off x="685800" y="1752600"/>
            <a:ext cx="8001000" cy="4556760"/>
          </a:xfrm>
        </p:spPr>
        <p:txBody>
          <a:bodyPr/>
          <a:lstStyle/>
          <a:p>
            <a:pPr marL="137160" indent="0">
              <a:buNone/>
            </a:pPr>
            <a:r>
              <a:rPr lang="en-US" b="1" dirty="0" smtClean="0">
                <a:solidFill>
                  <a:srgbClr val="FFFF00"/>
                </a:solidFill>
              </a:rPr>
              <a:t>6:35b What is “bread” for you?  What do you hunger for?</a:t>
            </a:r>
          </a:p>
          <a:p>
            <a:endParaRPr lang="en-US" b="1" dirty="0">
              <a:solidFill>
                <a:srgbClr val="FFFF00"/>
              </a:solidFill>
            </a:endParaRPr>
          </a:p>
          <a:p>
            <a:pPr marL="137160" indent="0">
              <a:buNone/>
            </a:pPr>
            <a:r>
              <a:rPr lang="en-US" b="1" dirty="0" smtClean="0">
                <a:solidFill>
                  <a:srgbClr val="FFFF00"/>
                </a:solidFill>
              </a:rPr>
              <a:t>6:35c What is “water” for you?  What do you thirst for?</a:t>
            </a:r>
          </a:p>
          <a:p>
            <a:endParaRPr lang="en-US" b="1" dirty="0">
              <a:solidFill>
                <a:srgbClr val="FFFF00"/>
              </a:solidFill>
            </a:endParaRPr>
          </a:p>
          <a:p>
            <a:pPr marL="137160" indent="0">
              <a:buNone/>
            </a:pPr>
            <a:r>
              <a:rPr lang="en-US" b="1" dirty="0" smtClean="0">
                <a:solidFill>
                  <a:srgbClr val="FFFF00"/>
                </a:solidFill>
              </a:rPr>
              <a:t>The people:  Please give us this bread!</a:t>
            </a:r>
            <a:endParaRPr lang="en-US" b="1" dirty="0">
              <a:solidFill>
                <a:srgbClr val="FFFF00"/>
              </a:solidFill>
            </a:endParaRPr>
          </a:p>
        </p:txBody>
      </p:sp>
    </p:spTree>
    <p:extLst>
      <p:ext uri="{BB962C8B-B14F-4D97-AF65-F5344CB8AC3E}">
        <p14:creationId xmlns:p14="http://schemas.microsoft.com/office/powerpoint/2010/main" val="2833557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6:53-59 Eat the flesh and the blood</a:t>
            </a:r>
            <a:endParaRPr lang="en-US" sz="3200" dirty="0"/>
          </a:p>
        </p:txBody>
      </p:sp>
      <p:sp>
        <p:nvSpPr>
          <p:cNvPr id="3" name="Content Placeholder 2"/>
          <p:cNvSpPr>
            <a:spLocks noGrp="1"/>
          </p:cNvSpPr>
          <p:nvPr>
            <p:ph idx="1"/>
          </p:nvPr>
        </p:nvSpPr>
        <p:spPr>
          <a:xfrm>
            <a:off x="457200" y="1752600"/>
            <a:ext cx="8229600" cy="4556760"/>
          </a:xfrm>
        </p:spPr>
        <p:txBody>
          <a:bodyPr/>
          <a:lstStyle/>
          <a:p>
            <a:pPr marL="137160" indent="0">
              <a:buNone/>
            </a:pPr>
            <a:r>
              <a:rPr lang="en-US" b="1" dirty="0" smtClean="0">
                <a:solidFill>
                  <a:srgbClr val="FFFF00"/>
                </a:solidFill>
              </a:rPr>
              <a:t>Not a prefigure of the Lord’s Supper.</a:t>
            </a:r>
          </a:p>
          <a:p>
            <a:pPr marL="137160" indent="0">
              <a:buNone/>
            </a:pPr>
            <a:r>
              <a:rPr lang="en-US" b="1" dirty="0" smtClean="0">
                <a:solidFill>
                  <a:srgbClr val="FFFF00"/>
                </a:solidFill>
              </a:rPr>
              <a:t>The Lord’s Supper is a remembrance of this fact.</a:t>
            </a:r>
          </a:p>
          <a:p>
            <a:pPr marL="137160" indent="0">
              <a:buNone/>
            </a:pPr>
            <a:endParaRPr lang="en-US" b="1" dirty="0">
              <a:solidFill>
                <a:srgbClr val="FFFF00"/>
              </a:solidFill>
            </a:endParaRPr>
          </a:p>
          <a:p>
            <a:pPr marL="137160" indent="0">
              <a:buNone/>
            </a:pPr>
            <a:r>
              <a:rPr lang="en-US" b="1" dirty="0" smtClean="0">
                <a:solidFill>
                  <a:srgbClr val="FFFF00"/>
                </a:solidFill>
              </a:rPr>
              <a:t>v. 60-70  The people respond.  Offended.</a:t>
            </a:r>
          </a:p>
          <a:p>
            <a:pPr marL="137160" indent="0">
              <a:buNone/>
            </a:pPr>
            <a:endParaRPr lang="en-US" b="1" dirty="0">
              <a:solidFill>
                <a:srgbClr val="FFFF00"/>
              </a:solidFill>
            </a:endParaRPr>
          </a:p>
          <a:p>
            <a:pPr marL="137160" indent="0">
              <a:buNone/>
            </a:pPr>
            <a:r>
              <a:rPr lang="en-US" b="1" dirty="0" smtClean="0">
                <a:solidFill>
                  <a:srgbClr val="FFFF00"/>
                </a:solidFill>
              </a:rPr>
              <a:t>Jesus:  What about you?</a:t>
            </a:r>
          </a:p>
          <a:p>
            <a:pPr marL="137160" indent="0">
              <a:buNone/>
            </a:pPr>
            <a:endParaRPr lang="en-US" b="1" dirty="0">
              <a:solidFill>
                <a:srgbClr val="FFFF00"/>
              </a:solidFill>
            </a:endParaRPr>
          </a:p>
          <a:p>
            <a:pPr marL="137160" indent="0">
              <a:buNone/>
            </a:pPr>
            <a:r>
              <a:rPr lang="en-US" b="1" dirty="0" smtClean="0">
                <a:solidFill>
                  <a:srgbClr val="FFFF00"/>
                </a:solidFill>
              </a:rPr>
              <a:t>Peter:  To whom else shall we go?</a:t>
            </a:r>
          </a:p>
        </p:txBody>
      </p:sp>
    </p:spTree>
    <p:extLst>
      <p:ext uri="{BB962C8B-B14F-4D97-AF65-F5344CB8AC3E}">
        <p14:creationId xmlns:p14="http://schemas.microsoft.com/office/powerpoint/2010/main" val="1479707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IX.  John 7:1-9:41  Tabernacles Discourses</a:t>
            </a:r>
            <a:endParaRPr lang="en-US" sz="3200" dirty="0"/>
          </a:p>
        </p:txBody>
      </p:sp>
      <p:sp>
        <p:nvSpPr>
          <p:cNvPr id="3" name="Content Placeholder 2"/>
          <p:cNvSpPr>
            <a:spLocks noGrp="1"/>
          </p:cNvSpPr>
          <p:nvPr>
            <p:ph idx="1"/>
          </p:nvPr>
        </p:nvSpPr>
        <p:spPr>
          <a:xfrm>
            <a:off x="228600" y="1524000"/>
            <a:ext cx="3845334" cy="4785360"/>
          </a:xfrm>
        </p:spPr>
        <p:txBody>
          <a:bodyPr>
            <a:normAutofit/>
          </a:bodyPr>
          <a:lstStyle/>
          <a:p>
            <a:r>
              <a:rPr lang="en-US" sz="2400" b="1" dirty="0" smtClean="0">
                <a:solidFill>
                  <a:srgbClr val="FFFF00"/>
                </a:solidFill>
              </a:rPr>
              <a:t>Tabernacles (Sukkot)</a:t>
            </a:r>
          </a:p>
          <a:p>
            <a:endParaRPr lang="en-US" sz="2400" b="1" dirty="0">
              <a:solidFill>
                <a:srgbClr val="FFFF00"/>
              </a:solidFill>
            </a:endParaRPr>
          </a:p>
          <a:p>
            <a:r>
              <a:rPr lang="en-US" sz="2400" b="1" dirty="0" smtClean="0">
                <a:solidFill>
                  <a:srgbClr val="FFFF00"/>
                </a:solidFill>
              </a:rPr>
              <a:t>Harvest Festival</a:t>
            </a:r>
          </a:p>
          <a:p>
            <a:endParaRPr lang="en-US" sz="2400" b="1" dirty="0">
              <a:solidFill>
                <a:srgbClr val="FFFF00"/>
              </a:solidFill>
            </a:endParaRPr>
          </a:p>
          <a:p>
            <a:r>
              <a:rPr lang="en-US" sz="2400" b="1" dirty="0" smtClean="0">
                <a:solidFill>
                  <a:srgbClr val="FFFF00"/>
                </a:solidFill>
              </a:rPr>
              <a:t>Remembrance of  Wandering in the Wilderness = living by faith in a </a:t>
            </a:r>
            <a:r>
              <a:rPr lang="en-US" sz="2400" b="1" dirty="0" err="1" smtClean="0">
                <a:solidFill>
                  <a:srgbClr val="FFFF00"/>
                </a:solidFill>
              </a:rPr>
              <a:t>relationshiip</a:t>
            </a:r>
            <a:r>
              <a:rPr lang="en-US" sz="2400" b="1" dirty="0" smtClean="0">
                <a:solidFill>
                  <a:srgbClr val="FFFF00"/>
                </a:solidFill>
              </a:rPr>
              <a:t> with God</a:t>
            </a:r>
          </a:p>
          <a:p>
            <a:r>
              <a:rPr lang="en-US" sz="2400" b="1" dirty="0" smtClean="0">
                <a:solidFill>
                  <a:srgbClr val="FFFF00"/>
                </a:solidFill>
              </a:rPr>
              <a:t>John 1:14</a:t>
            </a:r>
            <a:endParaRPr lang="en-US" sz="2400" b="1" dirty="0">
              <a:solidFill>
                <a:srgbClr val="FFFF00"/>
              </a:solidFill>
            </a:endParaRPr>
          </a:p>
        </p:txBody>
      </p:sp>
      <p:pic>
        <p:nvPicPr>
          <p:cNvPr id="2050" name="Picture 2" descr="http://www.friendsofart.net/static/images/art2/marc-chagall-the-feast-of-the-taberna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934" y="1981200"/>
            <a:ext cx="5031966"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0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Tabernacles/Booths/Sukkot</a:t>
            </a:r>
            <a:endParaRPr lang="en-US" sz="3200" dirty="0"/>
          </a:p>
        </p:txBody>
      </p:sp>
      <p:sp>
        <p:nvSpPr>
          <p:cNvPr id="3" name="Content Placeholder 2"/>
          <p:cNvSpPr>
            <a:spLocks noGrp="1"/>
          </p:cNvSpPr>
          <p:nvPr>
            <p:ph idx="1"/>
          </p:nvPr>
        </p:nvSpPr>
        <p:spPr/>
        <p:txBody>
          <a:bodyPr>
            <a:normAutofit/>
          </a:bodyPr>
          <a:lstStyle/>
          <a:p>
            <a:endParaRPr lang="en-US" b="1" dirty="0">
              <a:solidFill>
                <a:srgbClr val="FFFF00"/>
              </a:solidFill>
            </a:endParaRPr>
          </a:p>
          <a:p>
            <a:r>
              <a:rPr lang="en-US" b="1" dirty="0" smtClean="0">
                <a:solidFill>
                  <a:srgbClr val="FFFF00"/>
                </a:solidFill>
              </a:rPr>
              <a:t>A Celebration of Wandering in the Wilderness: Living in Close Fellowship with God (John 1:14 Jesus </a:t>
            </a:r>
            <a:r>
              <a:rPr lang="en-US" b="1" dirty="0" err="1" smtClean="0">
                <a:solidFill>
                  <a:srgbClr val="FFFF00"/>
                </a:solidFill>
              </a:rPr>
              <a:t>tabernacled</a:t>
            </a:r>
            <a:r>
              <a:rPr lang="en-US" b="1" dirty="0" smtClean="0">
                <a:solidFill>
                  <a:srgbClr val="FFFF00"/>
                </a:solidFill>
              </a:rPr>
              <a:t> with us)</a:t>
            </a:r>
          </a:p>
          <a:p>
            <a:endParaRPr lang="en-US" b="1" dirty="0">
              <a:solidFill>
                <a:srgbClr val="FFFF00"/>
              </a:solidFill>
            </a:endParaRPr>
          </a:p>
          <a:p>
            <a:r>
              <a:rPr lang="en-US" b="1" dirty="0" smtClean="0">
                <a:solidFill>
                  <a:srgbClr val="FFFF00"/>
                </a:solidFill>
              </a:rPr>
              <a:t>Water Motif:  Water Pouring Ceremony</a:t>
            </a:r>
          </a:p>
          <a:p>
            <a:endParaRPr lang="en-US" b="1" dirty="0">
              <a:solidFill>
                <a:srgbClr val="FFFF00"/>
              </a:solidFill>
            </a:endParaRPr>
          </a:p>
          <a:p>
            <a:r>
              <a:rPr lang="en-US" b="1" dirty="0" smtClean="0">
                <a:solidFill>
                  <a:srgbClr val="FFFF00"/>
                </a:solidFill>
              </a:rPr>
              <a:t>Light Motif:  The Illumination of the Temple</a:t>
            </a:r>
            <a:endParaRPr lang="en-US" b="1" dirty="0">
              <a:solidFill>
                <a:srgbClr val="FFFF00"/>
              </a:solidFill>
            </a:endParaRPr>
          </a:p>
        </p:txBody>
      </p:sp>
    </p:spTree>
    <p:extLst>
      <p:ext uri="{BB962C8B-B14F-4D97-AF65-F5344CB8AC3E}">
        <p14:creationId xmlns:p14="http://schemas.microsoft.com/office/powerpoint/2010/main" val="1153775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Sukkot in a City</a:t>
            </a:r>
            <a:endParaRPr lang="en-US" dirty="0"/>
          </a:p>
        </p:txBody>
      </p:sp>
      <p:pic>
        <p:nvPicPr>
          <p:cNvPr id="3074" name="Picture 2" descr="http://ofb.net/~epstein/sl/20031016-3-sukk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308725" cy="473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16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dirty="0"/>
              <a:t>John 7-8  Many Claims</a:t>
            </a:r>
          </a:p>
        </p:txBody>
      </p:sp>
      <p:sp>
        <p:nvSpPr>
          <p:cNvPr id="3" name="Content Placeholder 2"/>
          <p:cNvSpPr>
            <a:spLocks noGrp="1"/>
          </p:cNvSpPr>
          <p:nvPr>
            <p:ph idx="1"/>
          </p:nvPr>
        </p:nvSpPr>
        <p:spPr>
          <a:xfrm>
            <a:off x="457200" y="1066800"/>
            <a:ext cx="8229600" cy="5715000"/>
          </a:xfrm>
        </p:spPr>
        <p:txBody>
          <a:bodyPr>
            <a:normAutofit lnSpcReduction="10000"/>
          </a:bodyPr>
          <a:lstStyle/>
          <a:p>
            <a:r>
              <a:rPr lang="en-US" sz="2400" b="1" dirty="0" smtClean="0">
                <a:solidFill>
                  <a:srgbClr val="FFFF00"/>
                </a:solidFill>
              </a:rPr>
              <a:t>7:16-My teaching is from God.  If anyone chooses to do God’s will….</a:t>
            </a:r>
          </a:p>
          <a:p>
            <a:pPr lvl="1"/>
            <a:r>
              <a:rPr lang="en-US" sz="2000" b="1" dirty="0" smtClean="0">
                <a:solidFill>
                  <a:srgbClr val="FFFF00"/>
                </a:solidFill>
              </a:rPr>
              <a:t>Response:  You are demon-possessed.</a:t>
            </a:r>
          </a:p>
          <a:p>
            <a:r>
              <a:rPr lang="en-US" sz="2400" b="1" dirty="0" smtClean="0">
                <a:solidFill>
                  <a:srgbClr val="FFFF00"/>
                </a:solidFill>
              </a:rPr>
              <a:t>7:37-38  I am the source of living water.</a:t>
            </a:r>
          </a:p>
          <a:p>
            <a:pPr lvl="1"/>
            <a:r>
              <a:rPr lang="en-US" sz="2000" b="1" dirty="0" smtClean="0">
                <a:solidFill>
                  <a:srgbClr val="FFFF00"/>
                </a:solidFill>
              </a:rPr>
              <a:t>Response: He is the Prophet.  He is the Christ. Tried to seize him</a:t>
            </a:r>
          </a:p>
          <a:p>
            <a:r>
              <a:rPr lang="en-US" sz="2400" b="1" dirty="0" smtClean="0">
                <a:solidFill>
                  <a:srgbClr val="FFFF00"/>
                </a:solidFill>
              </a:rPr>
              <a:t>8:12  I AM the light of the world.</a:t>
            </a:r>
          </a:p>
          <a:p>
            <a:pPr lvl="1"/>
            <a:r>
              <a:rPr lang="en-US" sz="2000" b="1" dirty="0" smtClean="0">
                <a:solidFill>
                  <a:srgbClr val="FFFF00"/>
                </a:solidFill>
              </a:rPr>
              <a:t>Response:  Many put their faith in him.</a:t>
            </a:r>
          </a:p>
          <a:p>
            <a:r>
              <a:rPr lang="en-US" sz="2400" b="1" dirty="0" smtClean="0">
                <a:solidFill>
                  <a:srgbClr val="FFFF00"/>
                </a:solidFill>
              </a:rPr>
              <a:t>8:46 Sinless</a:t>
            </a:r>
          </a:p>
          <a:p>
            <a:pPr lvl="1"/>
            <a:r>
              <a:rPr lang="en-US" sz="2000" b="1" dirty="0" smtClean="0">
                <a:solidFill>
                  <a:srgbClr val="FFFF00"/>
                </a:solidFill>
              </a:rPr>
              <a:t>Response:  A Samaritan and Demon-possessed.</a:t>
            </a:r>
          </a:p>
          <a:p>
            <a:r>
              <a:rPr lang="en-US" sz="2400" b="1" dirty="0" smtClean="0">
                <a:solidFill>
                  <a:srgbClr val="FFFF00"/>
                </a:solidFill>
              </a:rPr>
              <a:t>8:51  If anyone keeps my word, he will never see death. (I am greater than Abraham)</a:t>
            </a:r>
          </a:p>
          <a:p>
            <a:pPr lvl="1"/>
            <a:r>
              <a:rPr lang="en-US" sz="2000" b="1" dirty="0" smtClean="0">
                <a:solidFill>
                  <a:srgbClr val="FFFF00"/>
                </a:solidFill>
              </a:rPr>
              <a:t>Response:  You are demon-possessed</a:t>
            </a:r>
          </a:p>
          <a:p>
            <a:r>
              <a:rPr lang="en-US" sz="2400" b="1" dirty="0" smtClean="0">
                <a:solidFill>
                  <a:srgbClr val="FFFF00"/>
                </a:solidFill>
              </a:rPr>
              <a:t>8:58 Before Abraham was born, I AM. (claims to be God)</a:t>
            </a:r>
          </a:p>
          <a:p>
            <a:pPr lvl="1"/>
            <a:r>
              <a:rPr lang="en-US" sz="2000" b="1" dirty="0" smtClean="0">
                <a:solidFill>
                  <a:srgbClr val="FFFF00"/>
                </a:solidFill>
              </a:rPr>
              <a:t>Response:  Picked up stones to stone him.</a:t>
            </a:r>
            <a:endParaRPr lang="en-US" sz="2000" b="1" dirty="0">
              <a:solidFill>
                <a:srgbClr val="FFFF00"/>
              </a:solidFill>
            </a:endParaRPr>
          </a:p>
        </p:txBody>
      </p:sp>
    </p:spTree>
    <p:extLst>
      <p:ext uri="{BB962C8B-B14F-4D97-AF65-F5344CB8AC3E}">
        <p14:creationId xmlns:p14="http://schemas.microsoft.com/office/powerpoint/2010/main" val="1867950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7:37 Living Water</a:t>
            </a:r>
            <a:endParaRPr lang="en-US" sz="3200" dirty="0"/>
          </a:p>
        </p:txBody>
      </p:sp>
      <p:sp>
        <p:nvSpPr>
          <p:cNvPr id="3" name="Content Placeholder 2"/>
          <p:cNvSpPr>
            <a:spLocks noGrp="1"/>
          </p:cNvSpPr>
          <p:nvPr>
            <p:ph idx="1"/>
          </p:nvPr>
        </p:nvSpPr>
        <p:spPr>
          <a:xfrm>
            <a:off x="4800600" y="1447800"/>
            <a:ext cx="3886200" cy="4861560"/>
          </a:xfrm>
        </p:spPr>
        <p:txBody>
          <a:bodyPr>
            <a:normAutofit/>
          </a:bodyPr>
          <a:lstStyle/>
          <a:p>
            <a:r>
              <a:rPr lang="en-US" sz="2400" b="1" dirty="0" smtClean="0"/>
              <a:t>If anyone is thirsty, let him come and drink.  Whoever believes in me, as the Scripture has said, streams of living water will flow from within him</a:t>
            </a:r>
          </a:p>
          <a:p>
            <a:endParaRPr lang="en-US" sz="2400" b="1" dirty="0"/>
          </a:p>
          <a:p>
            <a:r>
              <a:rPr lang="en-US" sz="2400" b="1" dirty="0" smtClean="0"/>
              <a:t>Isaiah 12:3</a:t>
            </a:r>
          </a:p>
          <a:p>
            <a:r>
              <a:rPr lang="en-US" sz="2400" b="1" dirty="0" err="1" smtClean="0"/>
              <a:t>Zech</a:t>
            </a:r>
            <a:r>
              <a:rPr lang="en-US" sz="2400" b="1" dirty="0" smtClean="0"/>
              <a:t> 14:8,16</a:t>
            </a:r>
          </a:p>
          <a:p>
            <a:r>
              <a:rPr lang="en-US" sz="2400" b="1" dirty="0" smtClean="0"/>
              <a:t>Joel 3:18</a:t>
            </a:r>
            <a:endParaRPr lang="en-US" sz="2400" b="1" dirty="0"/>
          </a:p>
        </p:txBody>
      </p:sp>
      <p:pic>
        <p:nvPicPr>
          <p:cNvPr id="2050" name="Picture 2" descr="http://www.turnbacktogod.com/wp-content/uploads/2010/12/Rivers-of-Living-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1708403"/>
            <a:ext cx="4667658" cy="438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6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32" y="-31845"/>
            <a:ext cx="9424916" cy="70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433195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Water-Pouring Ceremony</a:t>
            </a:r>
            <a:endParaRPr lang="en-US" sz="3200" dirty="0"/>
          </a:p>
        </p:txBody>
      </p:sp>
      <p:sp>
        <p:nvSpPr>
          <p:cNvPr id="3" name="Content Placeholder 2"/>
          <p:cNvSpPr>
            <a:spLocks noGrp="1"/>
          </p:cNvSpPr>
          <p:nvPr>
            <p:ph idx="1"/>
          </p:nvPr>
        </p:nvSpPr>
        <p:spPr/>
        <p:txBody>
          <a:bodyPr>
            <a:normAutofit/>
          </a:bodyPr>
          <a:lstStyle/>
          <a:p>
            <a:r>
              <a:rPr lang="en-US" sz="2400" b="1" dirty="0" smtClean="0">
                <a:solidFill>
                  <a:srgbClr val="FFFF00"/>
                </a:solidFill>
              </a:rPr>
              <a:t>Every Day of the Feast</a:t>
            </a:r>
          </a:p>
          <a:p>
            <a:r>
              <a:rPr lang="en-US" sz="2400" b="1" dirty="0" smtClean="0">
                <a:solidFill>
                  <a:srgbClr val="FFFF00"/>
                </a:solidFill>
              </a:rPr>
              <a:t>Procession from the Temple to the Pool of Siloam</a:t>
            </a:r>
          </a:p>
          <a:p>
            <a:r>
              <a:rPr lang="en-US" sz="2400" b="1" dirty="0" smtClean="0">
                <a:solidFill>
                  <a:srgbClr val="FFFF00"/>
                </a:solidFill>
              </a:rPr>
              <a:t>Priest fills a golden pitcher with water from Siloam (“living” water, by the way)</a:t>
            </a:r>
          </a:p>
          <a:p>
            <a:r>
              <a:rPr lang="en-US" sz="2400" b="1" dirty="0" smtClean="0">
                <a:solidFill>
                  <a:srgbClr val="FFFF00"/>
                </a:solidFill>
              </a:rPr>
              <a:t>Recite Isaiah 12:3</a:t>
            </a:r>
          </a:p>
          <a:p>
            <a:r>
              <a:rPr lang="en-US" sz="2400" b="1" dirty="0" smtClean="0">
                <a:solidFill>
                  <a:srgbClr val="FFFF00"/>
                </a:solidFill>
              </a:rPr>
              <a:t>Back through the Water Gate to the Temple</a:t>
            </a:r>
          </a:p>
          <a:p>
            <a:r>
              <a:rPr lang="en-US" sz="2400" b="1" dirty="0" smtClean="0">
                <a:solidFill>
                  <a:srgbClr val="FFFF00"/>
                </a:solidFill>
              </a:rPr>
              <a:t>Pour the water out over the altar of sacrifice</a:t>
            </a:r>
          </a:p>
          <a:p>
            <a:r>
              <a:rPr lang="en-US" sz="2400" b="1" dirty="0" smtClean="0">
                <a:solidFill>
                  <a:srgbClr val="FFFF00"/>
                </a:solidFill>
              </a:rPr>
              <a:t>A symbol of the Holy Spirit and of salvation.</a:t>
            </a:r>
          </a:p>
          <a:p>
            <a:r>
              <a:rPr lang="en-US" sz="2400" b="1" dirty="0" smtClean="0">
                <a:solidFill>
                  <a:srgbClr val="FFFF00"/>
                </a:solidFill>
              </a:rPr>
              <a:t>Isaiah 12:3,  Zechariah 14:8,16,  Joel 3:18, </a:t>
            </a:r>
            <a:r>
              <a:rPr lang="en-US" sz="2400" b="1" dirty="0" err="1" smtClean="0">
                <a:solidFill>
                  <a:srgbClr val="FFFF00"/>
                </a:solidFill>
              </a:rPr>
              <a:t>Ezek</a:t>
            </a:r>
            <a:r>
              <a:rPr lang="en-US" sz="2400" b="1" dirty="0" smtClean="0">
                <a:solidFill>
                  <a:srgbClr val="FFFF00"/>
                </a:solidFill>
              </a:rPr>
              <a:t> 45:25 41:1-11</a:t>
            </a:r>
          </a:p>
          <a:p>
            <a:r>
              <a:rPr lang="en-US" sz="2400" b="1" dirty="0" smtClean="0">
                <a:solidFill>
                  <a:srgbClr val="FFFF00"/>
                </a:solidFill>
              </a:rPr>
              <a:t>Jesus:  The Messianic Age has come.</a:t>
            </a:r>
          </a:p>
          <a:p>
            <a:endParaRPr lang="en-US" sz="2400" b="1" dirty="0">
              <a:solidFill>
                <a:srgbClr val="FFFF00"/>
              </a:solidFill>
            </a:endParaRPr>
          </a:p>
        </p:txBody>
      </p:sp>
    </p:spTree>
    <p:extLst>
      <p:ext uri="{BB962C8B-B14F-4D97-AF65-F5344CB8AC3E}">
        <p14:creationId xmlns:p14="http://schemas.microsoft.com/office/powerpoint/2010/main" val="239763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sz="3200" dirty="0" smtClean="0"/>
              <a:t>John 8:12  I Am The Light of the World</a:t>
            </a:r>
            <a:endParaRPr lang="en-US" sz="3200" dirty="0"/>
          </a:p>
        </p:txBody>
      </p:sp>
      <p:sp>
        <p:nvSpPr>
          <p:cNvPr id="3" name="Content Placeholder 2"/>
          <p:cNvSpPr>
            <a:spLocks noGrp="1"/>
          </p:cNvSpPr>
          <p:nvPr>
            <p:ph idx="1"/>
          </p:nvPr>
        </p:nvSpPr>
        <p:spPr>
          <a:xfrm>
            <a:off x="4572000" y="1600200"/>
            <a:ext cx="4267200" cy="4709160"/>
          </a:xfrm>
        </p:spPr>
        <p:txBody>
          <a:bodyPr>
            <a:normAutofit lnSpcReduction="10000"/>
          </a:bodyPr>
          <a:lstStyle/>
          <a:p>
            <a:r>
              <a:rPr lang="en-US" sz="2400" b="1" dirty="0" smtClean="0">
                <a:solidFill>
                  <a:srgbClr val="FFFF00"/>
                </a:solidFill>
              </a:rPr>
              <a:t>John 8:12 I AM the light of the world.</a:t>
            </a:r>
          </a:p>
          <a:p>
            <a:endParaRPr lang="en-US" sz="2400" b="1" dirty="0">
              <a:solidFill>
                <a:srgbClr val="FFFF00"/>
              </a:solidFill>
            </a:endParaRPr>
          </a:p>
          <a:p>
            <a:r>
              <a:rPr lang="en-US" sz="2400" b="1" dirty="0" smtClean="0">
                <a:solidFill>
                  <a:srgbClr val="FFFF00"/>
                </a:solidFill>
              </a:rPr>
              <a:t>John 9:5 While I am in the world, I AM the light of the world.</a:t>
            </a:r>
          </a:p>
          <a:p>
            <a:endParaRPr lang="en-US" sz="2400" b="1" dirty="0">
              <a:solidFill>
                <a:srgbClr val="FFFF00"/>
              </a:solidFill>
            </a:endParaRPr>
          </a:p>
          <a:p>
            <a:r>
              <a:rPr lang="en-US" sz="2400" b="1" dirty="0" smtClean="0">
                <a:solidFill>
                  <a:srgbClr val="FFFF00"/>
                </a:solidFill>
              </a:rPr>
              <a:t>John 12:46 I have come into the world as a light, so that no one who believes in me should stay in darkness.</a:t>
            </a:r>
            <a:endParaRPr lang="en-US" sz="2400" b="1" dirty="0">
              <a:solidFill>
                <a:srgbClr val="FFFF00"/>
              </a:solidFill>
            </a:endParaRPr>
          </a:p>
        </p:txBody>
      </p:sp>
      <p:pic>
        <p:nvPicPr>
          <p:cNvPr id="3074" name="Picture 2" descr="http://www.greatdreams.com/sacred/light-of-the-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43778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68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Illumination of the Temple</a:t>
            </a:r>
            <a:endParaRPr lang="en-US" sz="3200" dirty="0"/>
          </a:p>
        </p:txBody>
      </p:sp>
      <p:sp>
        <p:nvSpPr>
          <p:cNvPr id="3" name="Content Placeholder 2"/>
          <p:cNvSpPr>
            <a:spLocks noGrp="1"/>
          </p:cNvSpPr>
          <p:nvPr>
            <p:ph idx="1"/>
          </p:nvPr>
        </p:nvSpPr>
        <p:spPr/>
        <p:txBody>
          <a:bodyPr/>
          <a:lstStyle/>
          <a:p>
            <a:r>
              <a:rPr lang="en-US" b="1" dirty="0" smtClean="0">
                <a:solidFill>
                  <a:srgbClr val="FFFF00"/>
                </a:solidFill>
              </a:rPr>
              <a:t>Every night during Tabernacles.</a:t>
            </a:r>
          </a:p>
          <a:p>
            <a:r>
              <a:rPr lang="en-US" b="1" dirty="0" smtClean="0">
                <a:solidFill>
                  <a:srgbClr val="FFFF00"/>
                </a:solidFill>
              </a:rPr>
              <a:t>Entire Temple lit up with lamps.</a:t>
            </a:r>
          </a:p>
          <a:p>
            <a:r>
              <a:rPr lang="en-US" b="1" dirty="0" smtClean="0">
                <a:solidFill>
                  <a:srgbClr val="FFFF00"/>
                </a:solidFill>
              </a:rPr>
              <a:t>Celebration in the Court of Women.</a:t>
            </a:r>
          </a:p>
          <a:p>
            <a:r>
              <a:rPr lang="en-US" b="1" dirty="0" smtClean="0">
                <a:solidFill>
                  <a:srgbClr val="FFFF00"/>
                </a:solidFill>
              </a:rPr>
              <a:t>A symbol of the shekinah—God’s glory which was in and above the Tabernacle.</a:t>
            </a:r>
          </a:p>
          <a:p>
            <a:r>
              <a:rPr lang="en-US" b="1" dirty="0" smtClean="0">
                <a:solidFill>
                  <a:srgbClr val="FFFF00"/>
                </a:solidFill>
              </a:rPr>
              <a:t>Jesus:  I am the shekinah of God.</a:t>
            </a:r>
          </a:p>
          <a:p>
            <a:r>
              <a:rPr lang="en-US" b="1" dirty="0" smtClean="0">
                <a:solidFill>
                  <a:srgbClr val="FFFF00"/>
                </a:solidFill>
              </a:rPr>
              <a:t>John 12:36  Through Jesus we can become sons of light, and no longer walk in darkness.</a:t>
            </a:r>
          </a:p>
          <a:p>
            <a:r>
              <a:rPr lang="en-US" b="1" dirty="0" smtClean="0">
                <a:solidFill>
                  <a:srgbClr val="FFFF00"/>
                </a:solidFill>
              </a:rPr>
              <a:t>Jesus:  I am the fulfillment of Tabernacles.</a:t>
            </a:r>
            <a:endParaRPr lang="en-US" b="1" dirty="0">
              <a:solidFill>
                <a:srgbClr val="FFFF00"/>
              </a:solidFill>
            </a:endParaRPr>
          </a:p>
        </p:txBody>
      </p:sp>
    </p:spTree>
    <p:extLst>
      <p:ext uri="{BB962C8B-B14F-4D97-AF65-F5344CB8AC3E}">
        <p14:creationId xmlns:p14="http://schemas.microsoft.com/office/powerpoint/2010/main" val="15347261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000" dirty="0" smtClean="0"/>
              <a:t>John 8:48-58  The Greatest Claim of Jesus</a:t>
            </a:r>
            <a:endParaRPr lang="en-US" sz="3000" dirty="0"/>
          </a:p>
        </p:txBody>
      </p:sp>
      <p:sp>
        <p:nvSpPr>
          <p:cNvPr id="3" name="Content Placeholder 2"/>
          <p:cNvSpPr>
            <a:spLocks noGrp="1"/>
          </p:cNvSpPr>
          <p:nvPr>
            <p:ph idx="1"/>
          </p:nvPr>
        </p:nvSpPr>
        <p:spPr/>
        <p:txBody>
          <a:bodyPr>
            <a:normAutofit/>
          </a:bodyPr>
          <a:lstStyle/>
          <a:p>
            <a:r>
              <a:rPr lang="en-US" b="1" dirty="0" smtClean="0">
                <a:solidFill>
                  <a:srgbClr val="FFFF00"/>
                </a:solidFill>
              </a:rPr>
              <a:t>8:51 If anyone keeps my word, he will never see death.</a:t>
            </a:r>
          </a:p>
          <a:p>
            <a:pPr lvl="1"/>
            <a:r>
              <a:rPr lang="en-US" b="1" dirty="0" smtClean="0">
                <a:solidFill>
                  <a:srgbClr val="FFFF00"/>
                </a:solidFill>
              </a:rPr>
              <a:t>Now we know you are demon-possessed!</a:t>
            </a:r>
          </a:p>
          <a:p>
            <a:endParaRPr lang="en-US" b="1" dirty="0">
              <a:solidFill>
                <a:srgbClr val="FFFF00"/>
              </a:solidFill>
            </a:endParaRPr>
          </a:p>
          <a:p>
            <a:r>
              <a:rPr lang="en-US" b="1" dirty="0" smtClean="0">
                <a:solidFill>
                  <a:srgbClr val="FFFF00"/>
                </a:solidFill>
              </a:rPr>
              <a:t>Before Abraham was born: I AM.</a:t>
            </a:r>
          </a:p>
          <a:p>
            <a:pPr lvl="1"/>
            <a:r>
              <a:rPr lang="en-US" b="1" dirty="0" smtClean="0">
                <a:solidFill>
                  <a:srgbClr val="FFFF00"/>
                </a:solidFill>
              </a:rPr>
              <a:t>They picked up stones to stone him.</a:t>
            </a:r>
            <a:endParaRPr lang="en-US" b="1" dirty="0">
              <a:solidFill>
                <a:srgbClr val="FFFF00"/>
              </a:solidFill>
            </a:endParaRPr>
          </a:p>
        </p:txBody>
      </p:sp>
    </p:spTree>
    <p:extLst>
      <p:ext uri="{BB962C8B-B14F-4D97-AF65-F5344CB8AC3E}">
        <p14:creationId xmlns:p14="http://schemas.microsoft.com/office/powerpoint/2010/main" val="4252729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X  Sign # 6  Jesus proves he is the light of the world</a:t>
            </a:r>
            <a:endParaRPr lang="en-US" sz="3000"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marL="137160" indent="0">
              <a:buNone/>
            </a:pPr>
            <a:r>
              <a:rPr lang="en-US" sz="2400" b="1" dirty="0" smtClean="0">
                <a:solidFill>
                  <a:srgbClr val="FFFF00"/>
                </a:solidFill>
              </a:rPr>
              <a:t>9:5   I AM the light of the world.</a:t>
            </a:r>
          </a:p>
          <a:p>
            <a:endParaRPr lang="en-US" sz="1200" b="1" dirty="0">
              <a:solidFill>
                <a:srgbClr val="FFFF00"/>
              </a:solidFill>
            </a:endParaRPr>
          </a:p>
          <a:p>
            <a:pPr marL="137160" indent="0">
              <a:buNone/>
            </a:pPr>
            <a:r>
              <a:rPr lang="en-US" sz="2400" b="1" dirty="0" smtClean="0">
                <a:solidFill>
                  <a:srgbClr val="FFFF00"/>
                </a:solidFill>
              </a:rPr>
              <a:t>This miracle involves both water and light.</a:t>
            </a:r>
          </a:p>
          <a:p>
            <a:pPr marL="137160" indent="0">
              <a:buNone/>
            </a:pPr>
            <a:endParaRPr lang="en-US" sz="1200" b="1" dirty="0">
              <a:solidFill>
                <a:srgbClr val="FFFF00"/>
              </a:solidFill>
            </a:endParaRPr>
          </a:p>
          <a:p>
            <a:pPr marL="137160" indent="0">
              <a:buNone/>
            </a:pPr>
            <a:r>
              <a:rPr lang="en-US" sz="2400" b="1" dirty="0" smtClean="0">
                <a:solidFill>
                  <a:srgbClr val="FFFF00"/>
                </a:solidFill>
              </a:rPr>
              <a:t>Note:  Wash in the Pool of Siloam.</a:t>
            </a:r>
          </a:p>
          <a:p>
            <a:pPr marL="137160" indent="0">
              <a:buNone/>
            </a:pPr>
            <a:endParaRPr lang="en-US" sz="1200" b="1" dirty="0">
              <a:solidFill>
                <a:srgbClr val="FFFF00"/>
              </a:solidFill>
            </a:endParaRPr>
          </a:p>
          <a:p>
            <a:pPr marL="137160" indent="0">
              <a:buNone/>
            </a:pPr>
            <a:r>
              <a:rPr lang="en-US" sz="2400" b="1" dirty="0" smtClean="0">
                <a:solidFill>
                  <a:srgbClr val="FFFF00"/>
                </a:solidFill>
              </a:rPr>
              <a:t>The man grows in his faith.</a:t>
            </a:r>
          </a:p>
          <a:p>
            <a:pPr marL="137160" indent="0">
              <a:buNone/>
            </a:pPr>
            <a:r>
              <a:rPr lang="en-US" sz="2400" b="1" dirty="0">
                <a:solidFill>
                  <a:srgbClr val="FFFF00"/>
                </a:solidFill>
              </a:rPr>
              <a:t>	</a:t>
            </a:r>
            <a:r>
              <a:rPr lang="en-US" sz="2400" b="1" dirty="0" smtClean="0">
                <a:solidFill>
                  <a:srgbClr val="FFFF00"/>
                </a:solidFill>
              </a:rPr>
              <a:t>v. 11 “the man Jesus”</a:t>
            </a:r>
          </a:p>
          <a:p>
            <a:pPr marL="137160" indent="0">
              <a:buNone/>
            </a:pPr>
            <a:r>
              <a:rPr lang="en-US" sz="2400" b="1" dirty="0">
                <a:solidFill>
                  <a:srgbClr val="FFFF00"/>
                </a:solidFill>
              </a:rPr>
              <a:t>	</a:t>
            </a:r>
            <a:r>
              <a:rPr lang="en-US" sz="2400" b="1" dirty="0" smtClean="0">
                <a:solidFill>
                  <a:srgbClr val="FFFF00"/>
                </a:solidFill>
              </a:rPr>
              <a:t>v. 17 “the Prophet”</a:t>
            </a:r>
          </a:p>
          <a:p>
            <a:pPr marL="137160" indent="0">
              <a:buNone/>
            </a:pPr>
            <a:r>
              <a:rPr lang="en-US" sz="2400" b="1" dirty="0">
                <a:solidFill>
                  <a:srgbClr val="FFFF00"/>
                </a:solidFill>
              </a:rPr>
              <a:t>	</a:t>
            </a:r>
            <a:r>
              <a:rPr lang="en-US" sz="2400" b="1" dirty="0" smtClean="0">
                <a:solidFill>
                  <a:srgbClr val="FFFF00"/>
                </a:solidFill>
              </a:rPr>
              <a:t>v. 31 from God</a:t>
            </a:r>
          </a:p>
          <a:p>
            <a:pPr marL="137160" indent="0">
              <a:buNone/>
            </a:pPr>
            <a:r>
              <a:rPr lang="en-US" sz="2400" b="1" dirty="0">
                <a:solidFill>
                  <a:srgbClr val="FFFF00"/>
                </a:solidFill>
              </a:rPr>
              <a:t>	</a:t>
            </a:r>
            <a:r>
              <a:rPr lang="en-US" sz="2400" b="1" dirty="0" smtClean="0">
                <a:solidFill>
                  <a:srgbClr val="FFFF00"/>
                </a:solidFill>
              </a:rPr>
              <a:t>v. 38  Lord, I believe!</a:t>
            </a:r>
          </a:p>
          <a:p>
            <a:pPr marL="137160" indent="0">
              <a:buNone/>
            </a:pPr>
            <a:endParaRPr lang="en-US" sz="1300" b="1" dirty="0">
              <a:solidFill>
                <a:srgbClr val="FFFF00"/>
              </a:solidFill>
            </a:endParaRPr>
          </a:p>
          <a:p>
            <a:pPr marL="137160" indent="0">
              <a:buNone/>
            </a:pPr>
            <a:r>
              <a:rPr lang="en-US" sz="2400" b="1" dirty="0" smtClean="0">
                <a:solidFill>
                  <a:srgbClr val="FFFF00"/>
                </a:solidFill>
              </a:rPr>
              <a:t>The parents and the Pharisees become more blind than they were at the beginning.</a:t>
            </a:r>
            <a:endParaRPr lang="en-US" sz="2400" b="1" dirty="0">
              <a:solidFill>
                <a:srgbClr val="FFFF00"/>
              </a:solidFill>
            </a:endParaRPr>
          </a:p>
        </p:txBody>
      </p:sp>
    </p:spTree>
    <p:extLst>
      <p:ext uri="{BB962C8B-B14F-4D97-AF65-F5344CB8AC3E}">
        <p14:creationId xmlns:p14="http://schemas.microsoft.com/office/powerpoint/2010/main" val="2224858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rmAutofit/>
          </a:bodyPr>
          <a:lstStyle/>
          <a:p>
            <a:r>
              <a:rPr lang="en-US" sz="3200" dirty="0" smtClean="0"/>
              <a:t>XI. John 10 More claims and testimonies</a:t>
            </a:r>
            <a:endParaRPr lang="en-US" sz="3200" dirty="0"/>
          </a:p>
        </p:txBody>
      </p:sp>
      <p:sp>
        <p:nvSpPr>
          <p:cNvPr id="3" name="Content Placeholder 2"/>
          <p:cNvSpPr>
            <a:spLocks noGrp="1"/>
          </p:cNvSpPr>
          <p:nvPr>
            <p:ph idx="1"/>
          </p:nvPr>
        </p:nvSpPr>
        <p:spPr>
          <a:xfrm>
            <a:off x="457200" y="1219200"/>
            <a:ext cx="8229600" cy="5410200"/>
          </a:xfrm>
        </p:spPr>
        <p:txBody>
          <a:bodyPr>
            <a:normAutofit/>
          </a:bodyPr>
          <a:lstStyle/>
          <a:p>
            <a:pPr marL="137160" indent="0">
              <a:buNone/>
            </a:pPr>
            <a:r>
              <a:rPr lang="en-US" sz="2400" b="1" dirty="0" smtClean="0">
                <a:solidFill>
                  <a:srgbClr val="FFFF00"/>
                </a:solidFill>
              </a:rPr>
              <a:t>The Context:  The Feast of Dedication  (</a:t>
            </a:r>
            <a:r>
              <a:rPr lang="en-US" sz="2400" b="1" dirty="0" err="1" smtClean="0">
                <a:solidFill>
                  <a:srgbClr val="FFFF00"/>
                </a:solidFill>
              </a:rPr>
              <a:t>Hannukuh</a:t>
            </a:r>
            <a:r>
              <a:rPr lang="en-US" sz="2400" b="1" dirty="0" smtClean="0">
                <a:solidFill>
                  <a:srgbClr val="FFFF00"/>
                </a:solidFill>
              </a:rPr>
              <a:t>) John 10:22</a:t>
            </a:r>
          </a:p>
          <a:p>
            <a:pPr marL="137160" indent="0">
              <a:buNone/>
            </a:pPr>
            <a:endParaRPr lang="en-US" sz="1500" b="1" dirty="0">
              <a:solidFill>
                <a:srgbClr val="FFFF00"/>
              </a:solidFill>
            </a:endParaRPr>
          </a:p>
          <a:p>
            <a:pPr marL="137160" indent="0">
              <a:buNone/>
            </a:pPr>
            <a:r>
              <a:rPr lang="en-US" sz="2400" b="1" dirty="0" smtClean="0">
                <a:solidFill>
                  <a:srgbClr val="FFFF00"/>
                </a:solidFill>
              </a:rPr>
              <a:t>John 10:7  I AM the gate.  (John 14:6)</a:t>
            </a:r>
          </a:p>
          <a:p>
            <a:pPr marL="137160" indent="0">
              <a:buNone/>
            </a:pPr>
            <a:endParaRPr lang="en-US" sz="1400" b="1" dirty="0">
              <a:solidFill>
                <a:srgbClr val="FFFF00"/>
              </a:solidFill>
            </a:endParaRPr>
          </a:p>
          <a:p>
            <a:pPr marL="137160" indent="0">
              <a:buNone/>
            </a:pPr>
            <a:r>
              <a:rPr lang="en-US" sz="2400" b="1" dirty="0" smtClean="0">
                <a:solidFill>
                  <a:srgbClr val="FFFF00"/>
                </a:solidFill>
              </a:rPr>
              <a:t>John 10:11,14  I AM the good shepherd.</a:t>
            </a:r>
          </a:p>
          <a:p>
            <a:pPr marL="137160" indent="0">
              <a:buNone/>
            </a:pPr>
            <a:r>
              <a:rPr lang="en-US" sz="2400" b="1" dirty="0">
                <a:solidFill>
                  <a:srgbClr val="FFFF00"/>
                </a:solidFill>
              </a:rPr>
              <a:t>	</a:t>
            </a:r>
            <a:r>
              <a:rPr lang="en-US" sz="2400" b="1" dirty="0" smtClean="0">
                <a:solidFill>
                  <a:srgbClr val="FFFF00"/>
                </a:solidFill>
              </a:rPr>
              <a:t>The </a:t>
            </a:r>
            <a:r>
              <a:rPr lang="en-US" sz="2400" b="1" dirty="0">
                <a:solidFill>
                  <a:srgbClr val="FFFF00"/>
                </a:solidFill>
              </a:rPr>
              <a:t>Shepherd Discourse Ezekiel 34:2-10 </a:t>
            </a:r>
            <a:endParaRPr lang="en-US" sz="2400" b="1" dirty="0" smtClean="0">
              <a:solidFill>
                <a:srgbClr val="FFFF00"/>
              </a:solidFill>
            </a:endParaRPr>
          </a:p>
          <a:p>
            <a:pPr marL="137160" indent="0">
              <a:buNone/>
            </a:pPr>
            <a:r>
              <a:rPr lang="en-US" sz="2400" b="1" dirty="0">
                <a:solidFill>
                  <a:srgbClr val="FFFF00"/>
                </a:solidFill>
              </a:rPr>
              <a:t>	</a:t>
            </a:r>
            <a:r>
              <a:rPr lang="en-US" sz="2400" b="1" dirty="0" smtClean="0">
                <a:solidFill>
                  <a:srgbClr val="FFFF00"/>
                </a:solidFill>
              </a:rPr>
              <a:t>1</a:t>
            </a:r>
            <a:r>
              <a:rPr lang="en-US" sz="2400" b="1" baseline="30000" dirty="0" smtClean="0">
                <a:solidFill>
                  <a:srgbClr val="FFFF00"/>
                </a:solidFill>
              </a:rPr>
              <a:t>st</a:t>
            </a:r>
            <a:r>
              <a:rPr lang="en-US" sz="2400" b="1" dirty="0" smtClean="0">
                <a:solidFill>
                  <a:srgbClr val="FFFF00"/>
                </a:solidFill>
              </a:rPr>
              <a:t> </a:t>
            </a:r>
            <a:r>
              <a:rPr lang="en-US" sz="2400" b="1" dirty="0" err="1" smtClean="0">
                <a:solidFill>
                  <a:srgbClr val="FFFF00"/>
                </a:solidFill>
              </a:rPr>
              <a:t>Macabbees</a:t>
            </a:r>
            <a:r>
              <a:rPr lang="en-US" sz="2400" b="1" dirty="0" smtClean="0">
                <a:solidFill>
                  <a:srgbClr val="FFFF00"/>
                </a:solidFill>
              </a:rPr>
              <a:t>:  false shepherds</a:t>
            </a:r>
          </a:p>
          <a:p>
            <a:pPr marL="137160" indent="0">
              <a:buNone/>
            </a:pPr>
            <a:r>
              <a:rPr lang="en-US" sz="2400" b="1" dirty="0">
                <a:solidFill>
                  <a:srgbClr val="FFFF00"/>
                </a:solidFill>
              </a:rPr>
              <a:t>	</a:t>
            </a:r>
            <a:r>
              <a:rPr lang="en-US" sz="2400" b="1" dirty="0" smtClean="0">
                <a:solidFill>
                  <a:srgbClr val="FFFF00"/>
                </a:solidFill>
              </a:rPr>
              <a:t>1 Samuel 17:34</a:t>
            </a:r>
          </a:p>
          <a:p>
            <a:pPr marL="137160" indent="0">
              <a:buNone/>
            </a:pPr>
            <a:r>
              <a:rPr lang="en-US" sz="2400" b="1" dirty="0">
                <a:solidFill>
                  <a:srgbClr val="FFFF00"/>
                </a:solidFill>
              </a:rPr>
              <a:t>	</a:t>
            </a:r>
            <a:r>
              <a:rPr lang="en-US" sz="2400" b="1" dirty="0" smtClean="0">
                <a:solidFill>
                  <a:srgbClr val="FFFF00"/>
                </a:solidFill>
              </a:rPr>
              <a:t>Response:  Division. You are demon-possessed!</a:t>
            </a:r>
          </a:p>
          <a:p>
            <a:pPr marL="137160" indent="0">
              <a:buNone/>
            </a:pPr>
            <a:r>
              <a:rPr lang="en-US" sz="2400" b="1" dirty="0">
                <a:solidFill>
                  <a:srgbClr val="FFFF00"/>
                </a:solidFill>
              </a:rPr>
              <a:t>	</a:t>
            </a:r>
            <a:r>
              <a:rPr lang="en-US" sz="2400" b="1" dirty="0" smtClean="0">
                <a:solidFill>
                  <a:srgbClr val="FFFF00"/>
                </a:solidFill>
              </a:rPr>
              <a:t>                      Could a demon give sight to the blind?</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10:25,32,38   My miracles testify to the things I say</a:t>
            </a:r>
          </a:p>
          <a:p>
            <a:pPr marL="137160" indent="0">
              <a:buNone/>
            </a:pPr>
            <a:endParaRPr lang="en-US" sz="2400" b="1" dirty="0">
              <a:solidFill>
                <a:srgbClr val="FFFF00"/>
              </a:solidFill>
            </a:endParaRPr>
          </a:p>
        </p:txBody>
      </p:sp>
    </p:spTree>
    <p:extLst>
      <p:ext uri="{BB962C8B-B14F-4D97-AF65-F5344CB8AC3E}">
        <p14:creationId xmlns:p14="http://schemas.microsoft.com/office/powerpoint/2010/main" val="1423108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Jesus:  I AM God</a:t>
            </a:r>
            <a:endParaRPr lang="en-US" sz="32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John 10:30  I and the father are one.</a:t>
            </a:r>
          </a:p>
          <a:p>
            <a:endParaRPr lang="en-US" b="1" dirty="0">
              <a:solidFill>
                <a:srgbClr val="FFFF00"/>
              </a:solidFill>
            </a:endParaRPr>
          </a:p>
          <a:p>
            <a:r>
              <a:rPr lang="en-US" b="1" dirty="0" smtClean="0">
                <a:solidFill>
                  <a:srgbClr val="FFFF00"/>
                </a:solidFill>
              </a:rPr>
              <a:t>Response:  John 10:31  They picked up stones to stone him.</a:t>
            </a:r>
          </a:p>
          <a:p>
            <a:endParaRPr lang="en-US" b="1" dirty="0">
              <a:solidFill>
                <a:srgbClr val="FFFF00"/>
              </a:solidFill>
            </a:endParaRPr>
          </a:p>
          <a:p>
            <a:r>
              <a:rPr lang="en-US" b="1" dirty="0" smtClean="0">
                <a:solidFill>
                  <a:srgbClr val="FFFF00"/>
                </a:solidFill>
              </a:rPr>
              <a:t>You, a mere man, claim to be God.</a:t>
            </a:r>
            <a:endParaRPr lang="en-US" b="1" dirty="0">
              <a:solidFill>
                <a:srgbClr val="FFFF00"/>
              </a:solidFill>
            </a:endParaRPr>
          </a:p>
        </p:txBody>
      </p:sp>
    </p:spTree>
    <p:extLst>
      <p:ext uri="{BB962C8B-B14F-4D97-AF65-F5344CB8AC3E}">
        <p14:creationId xmlns:p14="http://schemas.microsoft.com/office/powerpoint/2010/main" val="2195116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XII.  Sign #7  The Raising of Lazarus</a:t>
            </a:r>
            <a:endParaRPr lang="en-US" sz="3200" dirty="0"/>
          </a:p>
        </p:txBody>
      </p:sp>
      <p:sp>
        <p:nvSpPr>
          <p:cNvPr id="3" name="Content Placeholder 2"/>
          <p:cNvSpPr>
            <a:spLocks noGrp="1"/>
          </p:cNvSpPr>
          <p:nvPr>
            <p:ph idx="1"/>
          </p:nvPr>
        </p:nvSpPr>
        <p:spPr/>
        <p:txBody>
          <a:bodyPr>
            <a:normAutofit/>
          </a:bodyPr>
          <a:lstStyle/>
          <a:p>
            <a:pPr marL="137160" indent="0">
              <a:buNone/>
            </a:pPr>
            <a:r>
              <a:rPr lang="en-US" sz="2400" b="1" dirty="0" smtClean="0">
                <a:solidFill>
                  <a:srgbClr val="FFFF00"/>
                </a:solidFill>
              </a:rPr>
              <a:t>For John:  The greatest of Jesus’ signs.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11:4  This sickness will not end in death (irony)</a:t>
            </a:r>
          </a:p>
          <a:p>
            <a:pPr marL="137160" indent="0">
              <a:buNone/>
            </a:pPr>
            <a:endParaRPr lang="en-US" sz="2400" b="1" dirty="0">
              <a:solidFill>
                <a:srgbClr val="FFFF00"/>
              </a:solidFill>
            </a:endParaRPr>
          </a:p>
          <a:p>
            <a:pPr marL="137160" indent="0">
              <a:buNone/>
            </a:pPr>
            <a:r>
              <a:rPr lang="en-US" sz="2400" b="1" dirty="0" smtClean="0">
                <a:solidFill>
                  <a:srgbClr val="FFFF00"/>
                </a:solidFill>
              </a:rPr>
              <a:t>Purpose:  To give glory to God (and to his son)</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11:23-26  I AM the resurrection and the life!  He who believes in me will live, even though he died.</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to the reader:   Do you believe this?</a:t>
            </a:r>
            <a:endParaRPr lang="en-US" sz="2400" b="1" dirty="0">
              <a:solidFill>
                <a:srgbClr val="FFFF00"/>
              </a:solidFill>
            </a:endParaRPr>
          </a:p>
        </p:txBody>
      </p:sp>
    </p:spTree>
    <p:extLst>
      <p:ext uri="{BB962C8B-B14F-4D97-AF65-F5344CB8AC3E}">
        <p14:creationId xmlns:p14="http://schemas.microsoft.com/office/powerpoint/2010/main" val="2632208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00200"/>
            <a:ext cx="3733800" cy="4709160"/>
          </a:xfrm>
        </p:spPr>
        <p:txBody>
          <a:bodyPr>
            <a:normAutofit/>
          </a:bodyPr>
          <a:lstStyle/>
          <a:p>
            <a:r>
              <a:rPr lang="en-US" sz="2400" b="1" dirty="0" smtClean="0">
                <a:solidFill>
                  <a:srgbClr val="FFFF00"/>
                </a:solidFill>
              </a:rPr>
              <a:t>Jesus proves he is the resurrection and the life.</a:t>
            </a:r>
          </a:p>
          <a:p>
            <a:endParaRPr lang="en-US" sz="2400" b="1" dirty="0">
              <a:solidFill>
                <a:srgbClr val="FFFF00"/>
              </a:solidFill>
            </a:endParaRPr>
          </a:p>
          <a:p>
            <a:r>
              <a:rPr lang="en-US" sz="2400" b="1" dirty="0" smtClean="0">
                <a:solidFill>
                  <a:srgbClr val="FFFF00"/>
                </a:solidFill>
              </a:rPr>
              <a:t>“Lazarus: Come out!”</a:t>
            </a:r>
          </a:p>
          <a:p>
            <a:endParaRPr lang="en-US" sz="2400" b="1" dirty="0">
              <a:solidFill>
                <a:srgbClr val="FFFF00"/>
              </a:solidFill>
            </a:endParaRPr>
          </a:p>
          <a:p>
            <a:r>
              <a:rPr lang="en-US" sz="2400" b="1" dirty="0" smtClean="0">
                <a:solidFill>
                  <a:srgbClr val="FFFF00"/>
                </a:solidFill>
              </a:rPr>
              <a:t>John 11:45-51  Believe or murder Jesus.  A stark choice.</a:t>
            </a:r>
          </a:p>
          <a:p>
            <a:endParaRPr lang="en-US" sz="2400" b="1" dirty="0">
              <a:solidFill>
                <a:srgbClr val="FFFF00"/>
              </a:solidFill>
            </a:endParaRPr>
          </a:p>
          <a:p>
            <a:r>
              <a:rPr lang="en-US" sz="2400" b="1" dirty="0" smtClean="0">
                <a:solidFill>
                  <a:srgbClr val="FFFF00"/>
                </a:solidFill>
              </a:rPr>
              <a:t>What about you?</a:t>
            </a:r>
          </a:p>
        </p:txBody>
      </p:sp>
      <p:pic>
        <p:nvPicPr>
          <p:cNvPr id="4" name="Picture 5" descr="http://upload.wikimedia.org/wikipedia/commons/c/c2/Duccio_di_Buoninsegna_-_Resurrection_of_Lazarus_-_WGA06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52600"/>
            <a:ext cx="4776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621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John Chapter 12</a:t>
            </a:r>
            <a:endParaRPr lang="en-US" sz="3200" dirty="0"/>
          </a:p>
        </p:txBody>
      </p:sp>
      <p:sp>
        <p:nvSpPr>
          <p:cNvPr id="3" name="Content Placeholder 2"/>
          <p:cNvSpPr>
            <a:spLocks noGrp="1"/>
          </p:cNvSpPr>
          <p:nvPr>
            <p:ph idx="1"/>
          </p:nvPr>
        </p:nvSpPr>
        <p:spPr>
          <a:xfrm>
            <a:off x="457200" y="1676400"/>
            <a:ext cx="8229600" cy="4632960"/>
          </a:xfrm>
        </p:spPr>
        <p:txBody>
          <a:bodyPr>
            <a:normAutofit/>
          </a:bodyPr>
          <a:lstStyle/>
          <a:p>
            <a:r>
              <a:rPr lang="en-US" sz="2400" b="1" dirty="0" smtClean="0">
                <a:solidFill>
                  <a:srgbClr val="FFFF00"/>
                </a:solidFill>
              </a:rPr>
              <a:t>Theme:  The Glorification of the King</a:t>
            </a:r>
          </a:p>
          <a:p>
            <a:endParaRPr lang="en-US" sz="2400" b="1" dirty="0">
              <a:solidFill>
                <a:srgbClr val="FFFF00"/>
              </a:solidFill>
            </a:endParaRPr>
          </a:p>
          <a:p>
            <a:r>
              <a:rPr lang="en-US" sz="2400" b="1" dirty="0" smtClean="0">
                <a:solidFill>
                  <a:srgbClr val="FFFF00"/>
                </a:solidFill>
              </a:rPr>
              <a:t>A transition…  Jesus enters Jerusalem</a:t>
            </a:r>
          </a:p>
          <a:p>
            <a:endParaRPr lang="en-US" sz="2400" b="1" dirty="0">
              <a:solidFill>
                <a:srgbClr val="FFFF00"/>
              </a:solidFill>
            </a:endParaRPr>
          </a:p>
          <a:p>
            <a:r>
              <a:rPr lang="en-US" sz="2400" b="1" dirty="0" smtClean="0">
                <a:solidFill>
                  <a:srgbClr val="FFFF00"/>
                </a:solidFill>
              </a:rPr>
              <a:t>A transition…  Jesus’ public ministry ends</a:t>
            </a:r>
          </a:p>
          <a:p>
            <a:endParaRPr lang="en-US" sz="2400" b="1" dirty="0">
              <a:solidFill>
                <a:srgbClr val="FFFF00"/>
              </a:solidFill>
            </a:endParaRPr>
          </a:p>
          <a:p>
            <a:r>
              <a:rPr lang="en-US" sz="2400" b="1" dirty="0" smtClean="0">
                <a:solidFill>
                  <a:srgbClr val="FFFF00"/>
                </a:solidFill>
              </a:rPr>
              <a:t>A transition…  The Book of Signs ends and the Book of the Passion begins</a:t>
            </a:r>
          </a:p>
          <a:p>
            <a:endParaRPr lang="en-US" sz="2400" b="1" dirty="0">
              <a:solidFill>
                <a:srgbClr val="FFFF00"/>
              </a:solidFill>
            </a:endParaRPr>
          </a:p>
          <a:p>
            <a:endParaRPr lang="en-US" sz="2400" b="1" dirty="0"/>
          </a:p>
        </p:txBody>
      </p:sp>
    </p:spTree>
    <p:extLst>
      <p:ext uri="{BB962C8B-B14F-4D97-AF65-F5344CB8AC3E}">
        <p14:creationId xmlns:p14="http://schemas.microsoft.com/office/powerpoint/2010/main" val="2996500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7" y="0"/>
            <a:ext cx="9165167"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429702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Glorification of the Messiah/King</a:t>
            </a:r>
            <a:endParaRPr lang="en-US" sz="3200" dirty="0"/>
          </a:p>
        </p:txBody>
      </p:sp>
      <p:sp>
        <p:nvSpPr>
          <p:cNvPr id="3" name="Content Placeholder 2"/>
          <p:cNvSpPr>
            <a:spLocks noGrp="1"/>
          </p:cNvSpPr>
          <p:nvPr>
            <p:ph idx="1"/>
          </p:nvPr>
        </p:nvSpPr>
        <p:spPr>
          <a:xfrm>
            <a:off x="457200" y="1828800"/>
            <a:ext cx="8229600" cy="4480560"/>
          </a:xfrm>
        </p:spPr>
        <p:txBody>
          <a:bodyPr>
            <a:normAutofit/>
          </a:bodyPr>
          <a:lstStyle/>
          <a:p>
            <a:r>
              <a:rPr lang="en-US" sz="2400" b="1" dirty="0" smtClean="0"/>
              <a:t>John 12:1-8  Anointing of a king for burial.</a:t>
            </a:r>
          </a:p>
          <a:p>
            <a:endParaRPr lang="en-US" sz="2400" b="1" dirty="0"/>
          </a:p>
          <a:p>
            <a:r>
              <a:rPr lang="en-US" sz="2400" b="1" dirty="0" smtClean="0"/>
              <a:t>John 12:12-16  Triumphal entry of the King.</a:t>
            </a:r>
            <a:endParaRPr lang="en-US" sz="2400" b="1" dirty="0"/>
          </a:p>
          <a:p>
            <a:endParaRPr lang="en-US" sz="2400" b="1" dirty="0" smtClean="0"/>
          </a:p>
          <a:p>
            <a:r>
              <a:rPr lang="en-US" sz="2400" b="1" dirty="0" smtClean="0"/>
              <a:t>John 12:28  God:  I will glorify your name.</a:t>
            </a:r>
          </a:p>
          <a:p>
            <a:endParaRPr lang="en-US" sz="2400" b="1" dirty="0"/>
          </a:p>
          <a:p>
            <a:r>
              <a:rPr lang="en-US" sz="2400" b="1" dirty="0" smtClean="0"/>
              <a:t>John 12:32  Jesus will be lifted up (glorified)</a:t>
            </a:r>
          </a:p>
          <a:p>
            <a:pPr marL="137160" indent="0">
              <a:buNone/>
            </a:pPr>
            <a:r>
              <a:rPr lang="en-US" sz="2400" b="1" dirty="0" smtClean="0"/>
              <a:t>	(talk about irony!)</a:t>
            </a:r>
            <a:endParaRPr lang="en-US" sz="2400" b="1" dirty="0"/>
          </a:p>
        </p:txBody>
      </p:sp>
    </p:spTree>
    <p:extLst>
      <p:ext uri="{BB962C8B-B14F-4D97-AF65-F5344CB8AC3E}">
        <p14:creationId xmlns:p14="http://schemas.microsoft.com/office/powerpoint/2010/main" val="3860068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3600" dirty="0"/>
              <a:t>John 12:12  The Passion Story Begins</a:t>
            </a:r>
            <a:r>
              <a:rPr lang="en-US" sz="3600" dirty="0" smtClean="0"/>
              <a:t>…</a:t>
            </a:r>
            <a:r>
              <a:rPr lang="en-US" sz="4400" dirty="0"/>
              <a:t/>
            </a:r>
            <a:br>
              <a:rPr lang="en-US" sz="4400" dirty="0"/>
            </a:br>
            <a:endParaRPr lang="en-US" dirty="0"/>
          </a:p>
        </p:txBody>
      </p:sp>
      <p:sp>
        <p:nvSpPr>
          <p:cNvPr id="3" name="Content Placeholder 2"/>
          <p:cNvSpPr>
            <a:spLocks noGrp="1"/>
          </p:cNvSpPr>
          <p:nvPr>
            <p:ph idx="1"/>
          </p:nvPr>
        </p:nvSpPr>
        <p:spPr>
          <a:xfrm>
            <a:off x="152400" y="1524000"/>
            <a:ext cx="3618698" cy="4724400"/>
          </a:xfrm>
        </p:spPr>
        <p:txBody>
          <a:bodyPr>
            <a:normAutofit/>
          </a:bodyPr>
          <a:lstStyle/>
          <a:p>
            <a:pPr marL="137160" indent="0">
              <a:buNone/>
            </a:pPr>
            <a:r>
              <a:rPr lang="en-US" sz="2400" b="1" dirty="0" smtClean="0"/>
              <a:t>I Maccabees 13:21 </a:t>
            </a:r>
          </a:p>
          <a:p>
            <a:pPr marL="137160" indent="0">
              <a:buNone/>
            </a:pPr>
            <a:endParaRPr lang="en-US" sz="2400" b="1" dirty="0"/>
          </a:p>
          <a:p>
            <a:pPr marL="137160" indent="0">
              <a:buNone/>
            </a:pPr>
            <a:r>
              <a:rPr lang="en-US" sz="2400" b="1" dirty="0" err="1" smtClean="0"/>
              <a:t>Hosannah</a:t>
            </a:r>
            <a:r>
              <a:rPr lang="en-US" sz="2400" b="1" dirty="0" smtClean="0"/>
              <a:t>! Ps 118:25-26</a:t>
            </a:r>
          </a:p>
          <a:p>
            <a:pPr marL="137160" indent="0">
              <a:buNone/>
            </a:pPr>
            <a:endParaRPr lang="en-US" sz="2400" b="1" dirty="0"/>
          </a:p>
          <a:p>
            <a:pPr marL="137160" indent="0">
              <a:buNone/>
            </a:pPr>
            <a:r>
              <a:rPr lang="en-US" sz="2400" b="1" dirty="0" smtClean="0"/>
              <a:t>Jesus hailed as King  and Messiah.</a:t>
            </a:r>
          </a:p>
          <a:p>
            <a:pPr marL="137160" indent="0">
              <a:buNone/>
            </a:pPr>
            <a:endParaRPr lang="en-US" sz="2400" b="1" dirty="0"/>
          </a:p>
          <a:p>
            <a:pPr marL="137160" indent="0">
              <a:buNone/>
            </a:pPr>
            <a:r>
              <a:rPr lang="en-US" sz="2400" b="1" dirty="0" smtClean="0"/>
              <a:t>King of Peace (donkey)</a:t>
            </a:r>
          </a:p>
          <a:p>
            <a:pPr marL="137160" indent="0">
              <a:buNone/>
            </a:pPr>
            <a:endParaRPr lang="en-US" sz="2400" b="1" dirty="0"/>
          </a:p>
          <a:p>
            <a:pPr marL="137160" indent="0">
              <a:buNone/>
            </a:pPr>
            <a:r>
              <a:rPr lang="en-US" sz="2400" b="1" dirty="0" smtClean="0"/>
              <a:t>Zechariah 9:9</a:t>
            </a:r>
            <a:endParaRPr lang="en-US" sz="2400" b="1" dirty="0"/>
          </a:p>
        </p:txBody>
      </p:sp>
      <p:pic>
        <p:nvPicPr>
          <p:cNvPr id="1026" name="Picture 2" descr="http://parishableitems.files.wordpress.com/2011/07/jesus-rides-into-jerusalem-on-a-donkey.jpg?w=450&amp;h=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098" y="1948958"/>
            <a:ext cx="5372901" cy="38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2691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Jesus:  The Hour Has Come!  </a:t>
            </a:r>
            <a:r>
              <a:rPr lang="en-US" sz="3200" dirty="0" err="1" smtClean="0"/>
              <a:t>Jn</a:t>
            </a:r>
            <a:r>
              <a:rPr lang="en-US" sz="3200" dirty="0" smtClean="0"/>
              <a:t> 12:23</a:t>
            </a:r>
            <a:endParaRPr lang="en-US" sz="3200" dirty="0"/>
          </a:p>
        </p:txBody>
      </p:sp>
      <p:sp>
        <p:nvSpPr>
          <p:cNvPr id="3" name="Content Placeholder 2"/>
          <p:cNvSpPr>
            <a:spLocks noGrp="1"/>
          </p:cNvSpPr>
          <p:nvPr>
            <p:ph idx="1"/>
          </p:nvPr>
        </p:nvSpPr>
        <p:spPr>
          <a:xfrm>
            <a:off x="457200" y="1524000"/>
            <a:ext cx="8229600" cy="4785360"/>
          </a:xfrm>
        </p:spPr>
        <p:txBody>
          <a:bodyPr>
            <a:normAutofit/>
          </a:bodyPr>
          <a:lstStyle/>
          <a:p>
            <a:pPr marL="137160" indent="0">
              <a:buNone/>
            </a:pPr>
            <a:r>
              <a:rPr lang="en-US" sz="2400" b="1" dirty="0" smtClean="0">
                <a:solidFill>
                  <a:srgbClr val="FFFF00"/>
                </a:solidFill>
              </a:rPr>
              <a:t>The hour for a triumphant king?   No!!</a:t>
            </a:r>
          </a:p>
          <a:p>
            <a:pPr marL="137160" indent="0">
              <a:buNone/>
            </a:pPr>
            <a:endParaRPr lang="en-US" sz="2400" b="1" dirty="0" smtClean="0">
              <a:solidFill>
                <a:srgbClr val="FFFF00"/>
              </a:solidFill>
            </a:endParaRPr>
          </a:p>
          <a:p>
            <a:pPr marL="137160" indent="0">
              <a:buNone/>
            </a:pPr>
            <a:r>
              <a:rPr lang="en-US" sz="2400" b="1" dirty="0" smtClean="0">
                <a:solidFill>
                  <a:srgbClr val="FFFF00"/>
                </a:solidFill>
              </a:rPr>
              <a:t>Unless a kernel of wheat falls to the ground an dies.</a:t>
            </a:r>
          </a:p>
          <a:p>
            <a:pPr marL="137160" indent="0">
              <a:buNone/>
            </a:pPr>
            <a:endParaRPr lang="en-US" sz="2400" b="1" dirty="0">
              <a:solidFill>
                <a:srgbClr val="FFFF00"/>
              </a:solidFill>
            </a:endParaRPr>
          </a:p>
          <a:p>
            <a:pPr marL="137160" indent="0">
              <a:buNone/>
            </a:pPr>
            <a:r>
              <a:rPr lang="en-US" sz="2400" b="1" dirty="0" smtClean="0">
                <a:solidFill>
                  <a:srgbClr val="FFFF00"/>
                </a:solidFill>
              </a:rPr>
              <a:t>Q:  Message for us?</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12:32 (John 3:14, John 8:28)  I will draw all men to myself.  How???     By dying!</a:t>
            </a:r>
          </a:p>
          <a:p>
            <a:pPr marL="137160" indent="0">
              <a:buNone/>
            </a:pPr>
            <a:endParaRPr lang="en-US" sz="2400" b="1" dirty="0">
              <a:solidFill>
                <a:srgbClr val="FFFF00"/>
              </a:solidFill>
            </a:endParaRPr>
          </a:p>
          <a:p>
            <a:pPr marL="137160" indent="0">
              <a:buNone/>
            </a:pPr>
            <a:r>
              <a:rPr lang="en-US" sz="2400" b="1" dirty="0" smtClean="0">
                <a:solidFill>
                  <a:srgbClr val="FFFF00"/>
                </a:solidFill>
              </a:rPr>
              <a:t>John 12:36  Jesus’ public ministry ends  </a:t>
            </a:r>
          </a:p>
          <a:p>
            <a:pPr marL="137160" indent="0">
              <a:buNone/>
            </a:pPr>
            <a:r>
              <a:rPr lang="en-US" sz="2400" b="1" dirty="0" smtClean="0">
                <a:solidFill>
                  <a:srgbClr val="FFFF00"/>
                </a:solidFill>
              </a:rPr>
              <a:t>John 12:37-50 Final summary  Do not reject me.</a:t>
            </a:r>
            <a:endParaRPr lang="en-US" sz="2400" b="1" dirty="0">
              <a:solidFill>
                <a:srgbClr val="FFFF00"/>
              </a:solidFill>
            </a:endParaRPr>
          </a:p>
        </p:txBody>
      </p:sp>
    </p:spTree>
    <p:extLst>
      <p:ext uri="{BB962C8B-B14F-4D97-AF65-F5344CB8AC3E}">
        <p14:creationId xmlns:p14="http://schemas.microsoft.com/office/powerpoint/2010/main" val="810510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13:1-20:29 The Book of the Passion</a:t>
            </a:r>
            <a:endParaRPr lang="en-US" sz="3200" dirty="0"/>
          </a:p>
        </p:txBody>
      </p:sp>
      <p:sp>
        <p:nvSpPr>
          <p:cNvPr id="3" name="Content Placeholder 2"/>
          <p:cNvSpPr>
            <a:spLocks noGrp="1"/>
          </p:cNvSpPr>
          <p:nvPr>
            <p:ph idx="1"/>
          </p:nvPr>
        </p:nvSpPr>
        <p:spPr>
          <a:xfrm>
            <a:off x="457200" y="1600200"/>
            <a:ext cx="4114800" cy="4709160"/>
          </a:xfrm>
        </p:spPr>
        <p:txBody>
          <a:bodyPr>
            <a:normAutofit/>
          </a:bodyPr>
          <a:lstStyle/>
          <a:p>
            <a:r>
              <a:rPr lang="en-US" sz="2400" b="1" dirty="0" smtClean="0">
                <a:solidFill>
                  <a:srgbClr val="FFFF00"/>
                </a:solidFill>
              </a:rPr>
              <a:t>Jesus’ public ministry is done.</a:t>
            </a:r>
          </a:p>
          <a:p>
            <a:endParaRPr lang="en-US" sz="2400" b="1" dirty="0">
              <a:solidFill>
                <a:srgbClr val="FFFF00"/>
              </a:solidFill>
            </a:endParaRPr>
          </a:p>
          <a:p>
            <a:r>
              <a:rPr lang="en-US" sz="2400" b="1" dirty="0" err="1" smtClean="0">
                <a:solidFill>
                  <a:srgbClr val="FFFF00"/>
                </a:solidFill>
              </a:rPr>
              <a:t>Ch</a:t>
            </a:r>
            <a:r>
              <a:rPr lang="en-US" sz="2400" b="1" dirty="0" smtClean="0">
                <a:solidFill>
                  <a:srgbClr val="FFFF00"/>
                </a:solidFill>
              </a:rPr>
              <a:t> 13-17  Very personal view of Jesus with his apostles.</a:t>
            </a:r>
          </a:p>
          <a:p>
            <a:endParaRPr lang="en-US" sz="2400" b="1" dirty="0">
              <a:solidFill>
                <a:srgbClr val="FFFF00"/>
              </a:solidFill>
            </a:endParaRPr>
          </a:p>
          <a:p>
            <a:r>
              <a:rPr lang="en-US" sz="2400" b="1" dirty="0" smtClean="0">
                <a:solidFill>
                  <a:srgbClr val="FFFF00"/>
                </a:solidFill>
              </a:rPr>
              <a:t>John </a:t>
            </a:r>
            <a:r>
              <a:rPr lang="en-US" sz="2400" b="1" dirty="0" err="1" smtClean="0">
                <a:solidFill>
                  <a:srgbClr val="FFFF00"/>
                </a:solidFill>
              </a:rPr>
              <a:t>Ch</a:t>
            </a:r>
            <a:r>
              <a:rPr lang="en-US" sz="2400" b="1" dirty="0" smtClean="0">
                <a:solidFill>
                  <a:srgbClr val="FFFF00"/>
                </a:solidFill>
              </a:rPr>
              <a:t> 2-12 Jesus’ message to the world. John </a:t>
            </a:r>
            <a:r>
              <a:rPr lang="en-US" sz="2400" b="1" dirty="0" err="1" smtClean="0">
                <a:solidFill>
                  <a:srgbClr val="FFFF00"/>
                </a:solidFill>
              </a:rPr>
              <a:t>Ch</a:t>
            </a:r>
            <a:r>
              <a:rPr lang="en-US" sz="2400" b="1" dirty="0" smtClean="0">
                <a:solidFill>
                  <a:srgbClr val="FFFF00"/>
                </a:solidFill>
              </a:rPr>
              <a:t> 13-17 Jesus’ message to </a:t>
            </a:r>
            <a:r>
              <a:rPr lang="en-US" sz="2400" b="1" dirty="0" smtClean="0">
                <a:solidFill>
                  <a:srgbClr val="FFFF00"/>
                </a:solidFill>
              </a:rPr>
              <a:t>the</a:t>
            </a:r>
            <a:endParaRPr lang="en-US" sz="2400" b="1" dirty="0">
              <a:solidFill>
                <a:srgbClr val="FFFF00"/>
              </a:solidFill>
            </a:endParaRPr>
          </a:p>
        </p:txBody>
      </p:sp>
      <p:pic>
        <p:nvPicPr>
          <p:cNvPr id="2050" name="Picture 2" descr="http://img2-3.timeinc.net/ew/dynamic/imgs/030808/172027__passion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1981200"/>
            <a:ext cx="4248150"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965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75000"/>
                  </a:schemeClr>
                </a:solidFill>
              </a:rPr>
              <a:t>A Little Chronological Problem</a:t>
            </a:r>
            <a:endParaRPr lang="en-US" sz="3200" dirty="0">
              <a:solidFill>
                <a:schemeClr val="tx2">
                  <a:lumMod val="75000"/>
                </a:schemeClr>
              </a:solidFill>
            </a:endParaRPr>
          </a:p>
        </p:txBody>
      </p:sp>
      <p:sp>
        <p:nvSpPr>
          <p:cNvPr id="3" name="Content Placeholder 2"/>
          <p:cNvSpPr>
            <a:spLocks noGrp="1"/>
          </p:cNvSpPr>
          <p:nvPr>
            <p:ph idx="1"/>
          </p:nvPr>
        </p:nvSpPr>
        <p:spPr/>
        <p:txBody>
          <a:bodyPr>
            <a:normAutofit/>
          </a:bodyPr>
          <a:lstStyle/>
          <a:p>
            <a:pPr marL="137160" indent="0">
              <a:buNone/>
            </a:pPr>
            <a:r>
              <a:rPr lang="en-US" sz="2400" b="1" dirty="0" smtClean="0">
                <a:solidFill>
                  <a:srgbClr val="FFFF00"/>
                </a:solidFill>
              </a:rPr>
              <a:t>When did the Last Supper happen according to John?</a:t>
            </a:r>
            <a:endParaRPr lang="en-US" sz="2400" b="1" dirty="0">
              <a:solidFill>
                <a:srgbClr val="FFFF00"/>
              </a:solidFill>
            </a:endParaRPr>
          </a:p>
          <a:p>
            <a:pPr marL="137160" indent="0">
              <a:buNone/>
            </a:pPr>
            <a:endParaRPr lang="en-US" sz="900" b="1" dirty="0" smtClean="0">
              <a:solidFill>
                <a:srgbClr val="FFFF00"/>
              </a:solidFill>
            </a:endParaRPr>
          </a:p>
          <a:p>
            <a:pPr marL="137160" indent="0">
              <a:buNone/>
            </a:pPr>
            <a:r>
              <a:rPr lang="en-US" sz="2400" b="1" dirty="0" smtClean="0">
                <a:solidFill>
                  <a:srgbClr val="FFFF00"/>
                </a:solidFill>
              </a:rPr>
              <a:t>John 18:28  The day before the Passover?  (</a:t>
            </a:r>
            <a:r>
              <a:rPr lang="en-US" sz="2400" b="1" dirty="0" err="1" smtClean="0">
                <a:solidFill>
                  <a:srgbClr val="FFFF00"/>
                </a:solidFill>
              </a:rPr>
              <a:t>Synoptics</a:t>
            </a:r>
            <a:r>
              <a:rPr lang="en-US" sz="2400" b="1" dirty="0" smtClean="0">
                <a:solidFill>
                  <a:srgbClr val="FFFF00"/>
                </a:solidFill>
              </a:rPr>
              <a:t> are definite that  the Last Supper was a Passover Seder)</a:t>
            </a:r>
          </a:p>
          <a:p>
            <a:pPr marL="137160" indent="0">
              <a:buNone/>
            </a:pPr>
            <a:endParaRPr lang="en-US" sz="900" b="1" dirty="0">
              <a:solidFill>
                <a:srgbClr val="FFFF00"/>
              </a:solidFill>
            </a:endParaRPr>
          </a:p>
          <a:p>
            <a:pPr marL="137160" indent="0">
              <a:buNone/>
            </a:pPr>
            <a:r>
              <a:rPr lang="en-US" sz="2400" b="1" dirty="0" smtClean="0">
                <a:solidFill>
                  <a:srgbClr val="FFFF00"/>
                </a:solidFill>
              </a:rPr>
              <a:t>Solution:</a:t>
            </a:r>
          </a:p>
          <a:p>
            <a:pPr marL="137160" indent="0">
              <a:buNone/>
            </a:pPr>
            <a:endParaRPr lang="en-US" sz="900" b="1" dirty="0">
              <a:solidFill>
                <a:srgbClr val="FFFF00"/>
              </a:solidFill>
            </a:endParaRPr>
          </a:p>
          <a:p>
            <a:pPr marL="137160" indent="0">
              <a:buNone/>
            </a:pPr>
            <a:r>
              <a:rPr lang="en-US" sz="2400" b="1" dirty="0" smtClean="0">
                <a:solidFill>
                  <a:srgbClr val="FFFF00"/>
                </a:solidFill>
              </a:rPr>
              <a:t>1. John is just plain wrong.</a:t>
            </a:r>
          </a:p>
          <a:p>
            <a:pPr marL="137160" indent="0">
              <a:buNone/>
            </a:pPr>
            <a:endParaRPr lang="en-US" sz="900" b="1" dirty="0" smtClean="0">
              <a:solidFill>
                <a:srgbClr val="FFFF00"/>
              </a:solidFill>
            </a:endParaRPr>
          </a:p>
          <a:p>
            <a:pPr marL="137160" indent="0">
              <a:buNone/>
            </a:pPr>
            <a:r>
              <a:rPr lang="en-US" sz="2400" b="1" dirty="0" smtClean="0">
                <a:solidFill>
                  <a:srgbClr val="FFFF00"/>
                </a:solidFill>
              </a:rPr>
              <a:t>2. John 18:28 is a reference to any day in Passover/Feast of Unleavened Bread.</a:t>
            </a:r>
          </a:p>
          <a:p>
            <a:pPr marL="137160" indent="0">
              <a:buNone/>
            </a:pPr>
            <a:endParaRPr lang="en-US" sz="900" b="1" dirty="0">
              <a:solidFill>
                <a:srgbClr val="FFFF00"/>
              </a:solidFill>
            </a:endParaRPr>
          </a:p>
          <a:p>
            <a:pPr marL="137160" indent="0">
              <a:buNone/>
            </a:pPr>
            <a:r>
              <a:rPr lang="en-US" sz="2400" b="1" dirty="0" smtClean="0">
                <a:solidFill>
                  <a:srgbClr val="FFFF00"/>
                </a:solidFill>
              </a:rPr>
              <a:t>3. The Jews disagreed over the day of Passover (Nisan 14 </a:t>
            </a:r>
            <a:r>
              <a:rPr lang="en-US" sz="2400" b="1" dirty="0" err="1" smtClean="0">
                <a:solidFill>
                  <a:srgbClr val="FFFF00"/>
                </a:solidFill>
              </a:rPr>
              <a:t>vs</a:t>
            </a:r>
            <a:r>
              <a:rPr lang="en-US" sz="2400" b="1" dirty="0" smtClean="0">
                <a:solidFill>
                  <a:srgbClr val="FFFF00"/>
                </a:solidFill>
              </a:rPr>
              <a:t> Nisan 15)</a:t>
            </a:r>
          </a:p>
          <a:p>
            <a:pPr marL="137160" indent="0">
              <a:buNone/>
            </a:pPr>
            <a:endParaRPr lang="en-US" sz="2400" b="1" dirty="0">
              <a:solidFill>
                <a:srgbClr val="FFFF00"/>
              </a:solidFill>
            </a:endParaRPr>
          </a:p>
        </p:txBody>
      </p:sp>
    </p:spTree>
    <p:extLst>
      <p:ext uri="{BB962C8B-B14F-4D97-AF65-F5344CB8AC3E}">
        <p14:creationId xmlns:p14="http://schemas.microsoft.com/office/powerpoint/2010/main" val="9884520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13  Jesus’ Love for the Apostles</a:t>
            </a:r>
            <a:endParaRPr lang="en-US" sz="3200" dirty="0"/>
          </a:p>
        </p:txBody>
      </p:sp>
      <p:sp>
        <p:nvSpPr>
          <p:cNvPr id="3" name="Content Placeholder 2"/>
          <p:cNvSpPr>
            <a:spLocks noGrp="1"/>
          </p:cNvSpPr>
          <p:nvPr>
            <p:ph idx="1"/>
          </p:nvPr>
        </p:nvSpPr>
        <p:spPr>
          <a:xfrm>
            <a:off x="152400" y="1600200"/>
            <a:ext cx="4343400" cy="4709160"/>
          </a:xfrm>
        </p:spPr>
        <p:txBody>
          <a:bodyPr>
            <a:normAutofit lnSpcReduction="10000"/>
          </a:bodyPr>
          <a:lstStyle/>
          <a:p>
            <a:pPr marL="137160" indent="0">
              <a:buNone/>
            </a:pPr>
            <a:r>
              <a:rPr lang="en-US" sz="2400" b="1" dirty="0" smtClean="0">
                <a:solidFill>
                  <a:srgbClr val="FFFF00"/>
                </a:solidFill>
              </a:rPr>
              <a:t>John 13:1  Jesus loved them “to the end.”</a:t>
            </a:r>
          </a:p>
          <a:p>
            <a:pPr marL="137160" indent="0">
              <a:buNone/>
            </a:pPr>
            <a:endParaRPr lang="en-US" sz="1000" b="1" dirty="0">
              <a:solidFill>
                <a:srgbClr val="FFFF00"/>
              </a:solidFill>
            </a:endParaRPr>
          </a:p>
          <a:p>
            <a:pPr marL="137160" indent="0">
              <a:buNone/>
            </a:pPr>
            <a:r>
              <a:rPr lang="en-US" sz="2400" b="1" dirty="0" smtClean="0">
                <a:solidFill>
                  <a:srgbClr val="FFFF00"/>
                </a:solidFill>
              </a:rPr>
              <a:t>John 13:3-11  Jesus shows them his love.</a:t>
            </a:r>
          </a:p>
          <a:p>
            <a:pPr marL="137160" indent="0">
              <a:buNone/>
            </a:pPr>
            <a:endParaRPr lang="en-US" sz="1000" b="1" dirty="0">
              <a:solidFill>
                <a:srgbClr val="FFFF00"/>
              </a:solidFill>
            </a:endParaRPr>
          </a:p>
          <a:p>
            <a:pPr marL="137160" indent="0">
              <a:buNone/>
            </a:pPr>
            <a:r>
              <a:rPr lang="en-US" sz="2400" b="1" dirty="0" smtClean="0">
                <a:solidFill>
                  <a:srgbClr val="FFFF00"/>
                </a:solidFill>
              </a:rPr>
              <a:t>John 13:12-17  Go and do likewise.</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13:18-30  Jesus will be betrayed.</a:t>
            </a:r>
          </a:p>
          <a:p>
            <a:pPr marL="137160" indent="0">
              <a:buNone/>
            </a:pPr>
            <a:endParaRPr lang="en-US" sz="900" b="1" dirty="0">
              <a:solidFill>
                <a:srgbClr val="FFFF00"/>
              </a:solidFill>
            </a:endParaRPr>
          </a:p>
          <a:p>
            <a:pPr marL="137160" indent="0">
              <a:buNone/>
            </a:pPr>
            <a:r>
              <a:rPr lang="en-US" sz="2400" b="1" dirty="0" smtClean="0">
                <a:solidFill>
                  <a:srgbClr val="FFFF00"/>
                </a:solidFill>
              </a:rPr>
              <a:t>John 13:31-38  Love one another as I have loved you.</a:t>
            </a:r>
          </a:p>
          <a:p>
            <a:pPr marL="137160" indent="0">
              <a:buNone/>
            </a:pPr>
            <a:endParaRPr lang="en-US" sz="2400" b="1" dirty="0">
              <a:solidFill>
                <a:srgbClr val="FFFF00"/>
              </a:solidFill>
            </a:endParaRPr>
          </a:p>
          <a:p>
            <a:pPr marL="137160" indent="0">
              <a:buNone/>
            </a:pPr>
            <a:endParaRPr lang="en-US" sz="2400" b="1" dirty="0">
              <a:solidFill>
                <a:srgbClr val="FFFF00"/>
              </a:solidFill>
            </a:endParaRPr>
          </a:p>
        </p:txBody>
      </p:sp>
      <p:pic>
        <p:nvPicPr>
          <p:cNvPr id="3074" name="Picture 2" descr="http://media.radiosai.org/journals/Vol_04/01APR06/images/Coverstory/the%20story%20of%20easter/jesus-was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86612"/>
            <a:ext cx="4419600" cy="517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67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John Ch. 14</a:t>
            </a:r>
            <a:endParaRPr lang="en-US" sz="3600" dirty="0"/>
          </a:p>
        </p:txBody>
      </p:sp>
      <p:sp>
        <p:nvSpPr>
          <p:cNvPr id="3" name="Content Placeholder 2"/>
          <p:cNvSpPr>
            <a:spLocks noGrp="1"/>
          </p:cNvSpPr>
          <p:nvPr>
            <p:ph idx="1"/>
          </p:nvPr>
        </p:nvSpPr>
        <p:spPr>
          <a:xfrm>
            <a:off x="457200" y="1981200"/>
            <a:ext cx="8229600" cy="4328160"/>
          </a:xfrm>
        </p:spPr>
        <p:txBody>
          <a:bodyPr/>
          <a:lstStyle/>
          <a:p>
            <a:pPr marL="137160" indent="0">
              <a:buNone/>
            </a:pPr>
            <a:r>
              <a:rPr lang="en-US" b="1" dirty="0" smtClean="0">
                <a:solidFill>
                  <a:srgbClr val="FFFF00"/>
                </a:solidFill>
              </a:rPr>
              <a:t>1. Jesus </a:t>
            </a:r>
            <a:r>
              <a:rPr lang="en-US" b="1" dirty="0">
                <a:solidFill>
                  <a:srgbClr val="FFFF00"/>
                </a:solidFill>
              </a:rPr>
              <a:t>is trying to reassure them that he is with them and that, even when he is gone, He will still be with them in the form of the Holy Spirit.  You guys will be OK</a:t>
            </a:r>
            <a:r>
              <a:rPr lang="en-US" b="1" dirty="0" smtClean="0">
                <a:solidFill>
                  <a:srgbClr val="FFFF00"/>
                </a:solidFill>
              </a:rPr>
              <a:t>.</a:t>
            </a:r>
          </a:p>
          <a:p>
            <a:pPr marL="137160" indent="0">
              <a:buNone/>
            </a:pPr>
            <a:endParaRPr lang="en-US" b="1" dirty="0">
              <a:solidFill>
                <a:srgbClr val="FFFF00"/>
              </a:solidFill>
            </a:endParaRPr>
          </a:p>
          <a:p>
            <a:pPr marL="137160" indent="0">
              <a:buNone/>
            </a:pPr>
            <a:r>
              <a:rPr lang="en-US" b="1" dirty="0" smtClean="0">
                <a:solidFill>
                  <a:srgbClr val="FFFF00"/>
                </a:solidFill>
              </a:rPr>
              <a:t>2</a:t>
            </a:r>
            <a:r>
              <a:rPr lang="en-US" b="1" dirty="0">
                <a:solidFill>
                  <a:srgbClr val="FFFF00"/>
                </a:solidFill>
              </a:rPr>
              <a:t>. He is both setting an example and giving them a command to love.</a:t>
            </a:r>
          </a:p>
          <a:p>
            <a:endParaRPr lang="en-US" b="1" dirty="0"/>
          </a:p>
        </p:txBody>
      </p:sp>
    </p:spTree>
    <p:extLst>
      <p:ext uri="{BB962C8B-B14F-4D97-AF65-F5344CB8AC3E}">
        <p14:creationId xmlns:p14="http://schemas.microsoft.com/office/powerpoint/2010/main" val="2469309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Trust in me</a:t>
            </a:r>
            <a:endParaRPr lang="en-US" sz="3600" dirty="0"/>
          </a:p>
        </p:txBody>
      </p:sp>
      <p:sp>
        <p:nvSpPr>
          <p:cNvPr id="3" name="Content Placeholder 2"/>
          <p:cNvSpPr>
            <a:spLocks noGrp="1"/>
          </p:cNvSpPr>
          <p:nvPr>
            <p:ph idx="1"/>
          </p:nvPr>
        </p:nvSpPr>
        <p:spPr>
          <a:xfrm>
            <a:off x="457200" y="1828800"/>
            <a:ext cx="8305800" cy="4800600"/>
          </a:xfrm>
        </p:spPr>
        <p:txBody>
          <a:bodyPr>
            <a:normAutofit/>
          </a:bodyPr>
          <a:lstStyle/>
          <a:p>
            <a:r>
              <a:rPr lang="en-US" b="1" dirty="0" smtClean="0">
                <a:solidFill>
                  <a:srgbClr val="FFFF00"/>
                </a:solidFill>
              </a:rPr>
              <a:t>Wedding metaphor</a:t>
            </a:r>
          </a:p>
          <a:p>
            <a:pPr lvl="1"/>
            <a:r>
              <a:rPr lang="en-US" b="1" dirty="0" smtClean="0">
                <a:solidFill>
                  <a:srgbClr val="FFFF00"/>
                </a:solidFill>
              </a:rPr>
              <a:t>Jewish betrothal:  Groom promises to “build a room” for the bride.</a:t>
            </a:r>
          </a:p>
          <a:p>
            <a:endParaRPr lang="en-US" b="1" dirty="0">
              <a:solidFill>
                <a:srgbClr val="FFFF00"/>
              </a:solidFill>
            </a:endParaRPr>
          </a:p>
          <a:p>
            <a:r>
              <a:rPr lang="en-US" b="1" dirty="0" smtClean="0">
                <a:solidFill>
                  <a:srgbClr val="FFFF00"/>
                </a:solidFill>
              </a:rPr>
              <a:t>Claim to be deity</a:t>
            </a:r>
          </a:p>
          <a:p>
            <a:pPr lvl="1"/>
            <a:r>
              <a:rPr lang="en-US" b="1" dirty="0" smtClean="0">
                <a:solidFill>
                  <a:srgbClr val="FFFF00"/>
                </a:solidFill>
              </a:rPr>
              <a:t>Trust in God, Trust also in me.</a:t>
            </a:r>
          </a:p>
          <a:p>
            <a:pPr lvl="1"/>
            <a:r>
              <a:rPr lang="en-US" b="1" dirty="0" smtClean="0">
                <a:solidFill>
                  <a:srgbClr val="FFFF00"/>
                </a:solidFill>
              </a:rPr>
              <a:t>If you have seen me, you have seen the father.</a:t>
            </a:r>
          </a:p>
          <a:p>
            <a:endParaRPr lang="en-US" b="1" dirty="0">
              <a:solidFill>
                <a:srgbClr val="FFFF00"/>
              </a:solidFill>
            </a:endParaRPr>
          </a:p>
          <a:p>
            <a:r>
              <a:rPr lang="en-US" b="1" dirty="0" smtClean="0">
                <a:solidFill>
                  <a:srgbClr val="FFFF00"/>
                </a:solidFill>
              </a:rPr>
              <a:t>Greater works than these.</a:t>
            </a:r>
          </a:p>
          <a:p>
            <a:pPr lvl="1"/>
            <a:r>
              <a:rPr lang="en-US" b="1" dirty="0" smtClean="0">
                <a:solidFill>
                  <a:srgbClr val="FFFF00"/>
                </a:solidFill>
              </a:rPr>
              <a:t>Bringing salvation and offering the Holy Spirit</a:t>
            </a:r>
            <a:endParaRPr lang="en-US" b="1" dirty="0">
              <a:solidFill>
                <a:srgbClr val="FFFF00"/>
              </a:solidFill>
            </a:endParaRPr>
          </a:p>
        </p:txBody>
      </p:sp>
    </p:spTree>
    <p:extLst>
      <p:ext uri="{BB962C8B-B14F-4D97-AF65-F5344CB8AC3E}">
        <p14:creationId xmlns:p14="http://schemas.microsoft.com/office/powerpoint/2010/main" val="3369829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Jesus Comforts the Disciples</a:t>
            </a:r>
            <a:endParaRPr lang="en-US" sz="36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Ask anything in my name.</a:t>
            </a:r>
          </a:p>
          <a:p>
            <a:endParaRPr lang="en-US" b="1" dirty="0">
              <a:solidFill>
                <a:srgbClr val="FFFF00"/>
              </a:solidFill>
            </a:endParaRPr>
          </a:p>
          <a:p>
            <a:r>
              <a:rPr lang="en-US" b="1" dirty="0" smtClean="0">
                <a:solidFill>
                  <a:srgbClr val="FFFF00"/>
                </a:solidFill>
              </a:rPr>
              <a:t>I will send the comforter (Holy Spirit)  You will not be alone.</a:t>
            </a:r>
          </a:p>
          <a:p>
            <a:endParaRPr lang="en-US" b="1" dirty="0">
              <a:solidFill>
                <a:srgbClr val="FFFF00"/>
              </a:solidFill>
            </a:endParaRPr>
          </a:p>
          <a:p>
            <a:r>
              <a:rPr lang="en-US" b="1" dirty="0" smtClean="0">
                <a:solidFill>
                  <a:srgbClr val="FFFF00"/>
                </a:solidFill>
              </a:rPr>
              <a:t>My peace I leave you.</a:t>
            </a:r>
            <a:endParaRPr lang="en-US" b="1" dirty="0">
              <a:solidFill>
                <a:srgbClr val="FFFF00"/>
              </a:solidFill>
            </a:endParaRPr>
          </a:p>
        </p:txBody>
      </p:sp>
    </p:spTree>
    <p:extLst>
      <p:ext uri="{BB962C8B-B14F-4D97-AF65-F5344CB8AC3E}">
        <p14:creationId xmlns:p14="http://schemas.microsoft.com/office/powerpoint/2010/main" val="32193152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dirty="0" smtClean="0"/>
              <a:t>John 15 The Vine and the Branches</a:t>
            </a:r>
            <a:endParaRPr lang="en-US" sz="3200" dirty="0"/>
          </a:p>
        </p:txBody>
      </p:sp>
      <p:sp>
        <p:nvSpPr>
          <p:cNvPr id="3" name="Content Placeholder 2"/>
          <p:cNvSpPr>
            <a:spLocks noGrp="1"/>
          </p:cNvSpPr>
          <p:nvPr>
            <p:ph idx="1"/>
          </p:nvPr>
        </p:nvSpPr>
        <p:spPr>
          <a:xfrm>
            <a:off x="457200" y="1600200"/>
            <a:ext cx="4495800" cy="4709160"/>
          </a:xfrm>
        </p:spPr>
        <p:txBody>
          <a:bodyPr/>
          <a:lstStyle/>
          <a:p>
            <a:r>
              <a:rPr lang="en-US" b="1" dirty="0" smtClean="0"/>
              <a:t>The vine:  A common metaphor</a:t>
            </a:r>
          </a:p>
          <a:p>
            <a:endParaRPr lang="en-US" b="1" dirty="0"/>
          </a:p>
          <a:p>
            <a:r>
              <a:rPr lang="en-US" b="1" i="1" dirty="0">
                <a:latin typeface="Times New Roman"/>
                <a:ea typeface="Times New Roman"/>
              </a:rPr>
              <a:t>Psalm 80:8-18</a:t>
            </a:r>
            <a:r>
              <a:rPr lang="en-US" b="1" dirty="0">
                <a:latin typeface="Times New Roman"/>
                <a:ea typeface="Times New Roman"/>
              </a:rPr>
              <a:t>,  </a:t>
            </a:r>
            <a:r>
              <a:rPr lang="en-US" b="1" dirty="0" smtClean="0">
                <a:latin typeface="Times New Roman"/>
                <a:ea typeface="Times New Roman"/>
              </a:rPr>
              <a:t>      </a:t>
            </a:r>
            <a:r>
              <a:rPr lang="en-US" b="1" i="1" dirty="0" smtClean="0">
                <a:latin typeface="Times New Roman"/>
                <a:ea typeface="Times New Roman"/>
              </a:rPr>
              <a:t>Isaiah </a:t>
            </a:r>
            <a:r>
              <a:rPr lang="en-US" b="1" i="1" dirty="0">
                <a:latin typeface="Times New Roman"/>
                <a:ea typeface="Times New Roman"/>
              </a:rPr>
              <a:t>5:1-7</a:t>
            </a:r>
            <a:r>
              <a:rPr lang="en-US" b="1" dirty="0">
                <a:latin typeface="Times New Roman"/>
                <a:ea typeface="Times New Roman"/>
              </a:rPr>
              <a:t>,  </a:t>
            </a:r>
            <a:r>
              <a:rPr lang="en-US" b="1" dirty="0" smtClean="0">
                <a:latin typeface="Times New Roman"/>
                <a:ea typeface="Times New Roman"/>
              </a:rPr>
              <a:t>     Jeremiah </a:t>
            </a:r>
            <a:r>
              <a:rPr lang="en-US" b="1" dirty="0">
                <a:latin typeface="Times New Roman"/>
                <a:ea typeface="Times New Roman"/>
              </a:rPr>
              <a:t>2:21 </a:t>
            </a:r>
            <a:r>
              <a:rPr lang="en-US" b="1" dirty="0" smtClean="0">
                <a:latin typeface="Times New Roman"/>
                <a:ea typeface="Times New Roman"/>
              </a:rPr>
              <a:t>     Ezekiel </a:t>
            </a:r>
            <a:r>
              <a:rPr lang="en-US" b="1" dirty="0">
                <a:latin typeface="Times New Roman"/>
                <a:ea typeface="Times New Roman"/>
              </a:rPr>
              <a:t>15:1-8  </a:t>
            </a:r>
            <a:r>
              <a:rPr lang="en-US" b="1" dirty="0" smtClean="0">
                <a:latin typeface="Times New Roman"/>
                <a:ea typeface="Times New Roman"/>
              </a:rPr>
              <a:t>    </a:t>
            </a:r>
            <a:r>
              <a:rPr lang="en-US" b="1" dirty="0">
                <a:latin typeface="Times New Roman"/>
                <a:ea typeface="Times New Roman"/>
              </a:rPr>
              <a:t>Ezekiel 19:10 and </a:t>
            </a:r>
            <a:r>
              <a:rPr lang="en-US" b="1" dirty="0" err="1">
                <a:latin typeface="Times New Roman"/>
                <a:ea typeface="Times New Roman"/>
              </a:rPr>
              <a:t>Hoseah</a:t>
            </a:r>
            <a:r>
              <a:rPr lang="en-US" b="1" dirty="0">
                <a:latin typeface="Times New Roman"/>
                <a:ea typeface="Times New Roman"/>
              </a:rPr>
              <a:t> 10:1.</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49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905000"/>
            <a:ext cx="69151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8800" y="609600"/>
            <a:ext cx="5791200" cy="646331"/>
          </a:xfrm>
          <a:prstGeom prst="rect">
            <a:avLst/>
          </a:prstGeom>
          <a:noFill/>
        </p:spPr>
        <p:txBody>
          <a:bodyPr wrap="square" rtlCol="0">
            <a:spAutoFit/>
          </a:bodyPr>
          <a:lstStyle/>
          <a:p>
            <a:pPr algn="ctr"/>
            <a:r>
              <a:rPr lang="en-US" sz="3600" b="1" dirty="0" smtClean="0">
                <a:solidFill>
                  <a:srgbClr val="FFFF00"/>
                </a:solidFill>
              </a:rPr>
              <a:t>Uniqueness of John</a:t>
            </a:r>
            <a:endParaRPr lang="en-US" sz="3600" b="1" dirty="0">
              <a:solidFill>
                <a:srgbClr val="FFFF00"/>
              </a:solidFill>
            </a:endParaRPr>
          </a:p>
        </p:txBody>
      </p:sp>
    </p:spTree>
    <p:extLst>
      <p:ext uri="{BB962C8B-B14F-4D97-AF65-F5344CB8AC3E}">
        <p14:creationId xmlns:p14="http://schemas.microsoft.com/office/powerpoint/2010/main" val="29245652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a:bodyPr>
          <a:lstStyle/>
          <a:p>
            <a:r>
              <a:rPr lang="en-US" sz="3200" dirty="0" smtClean="0"/>
              <a:t>I am the Vine.  My Father is the gardener</a:t>
            </a:r>
            <a:endParaRPr lang="en-US" sz="3200" dirty="0"/>
          </a:p>
        </p:txBody>
      </p:sp>
      <p:sp>
        <p:nvSpPr>
          <p:cNvPr id="3" name="Content Placeholder 2"/>
          <p:cNvSpPr>
            <a:spLocks noGrp="1"/>
          </p:cNvSpPr>
          <p:nvPr>
            <p:ph idx="1"/>
          </p:nvPr>
        </p:nvSpPr>
        <p:spPr>
          <a:xfrm>
            <a:off x="0" y="1600200"/>
            <a:ext cx="6248400" cy="5181600"/>
          </a:xfrm>
        </p:spPr>
        <p:txBody>
          <a:bodyPr>
            <a:normAutofit lnSpcReduction="10000"/>
          </a:bodyPr>
          <a:lstStyle/>
          <a:p>
            <a:r>
              <a:rPr lang="en-US" b="1" dirty="0" smtClean="0">
                <a:solidFill>
                  <a:srgbClr val="FFFF00"/>
                </a:solidFill>
              </a:rPr>
              <a:t>Q:  In what sense is Jesus a vine?</a:t>
            </a:r>
          </a:p>
          <a:p>
            <a:endParaRPr lang="en-US" b="1" dirty="0">
              <a:solidFill>
                <a:srgbClr val="FFFF00"/>
              </a:solidFill>
            </a:endParaRPr>
          </a:p>
          <a:p>
            <a:r>
              <a:rPr lang="en-US" b="1" dirty="0" smtClean="0">
                <a:solidFill>
                  <a:srgbClr val="FFFF00"/>
                </a:solidFill>
              </a:rPr>
              <a:t>Q:  In what sense is the Father a gardener?</a:t>
            </a:r>
          </a:p>
          <a:p>
            <a:endParaRPr lang="en-US" b="1" dirty="0">
              <a:solidFill>
                <a:srgbClr val="FFFF00"/>
              </a:solidFill>
            </a:endParaRPr>
          </a:p>
          <a:p>
            <a:r>
              <a:rPr lang="en-US" b="1" dirty="0" smtClean="0">
                <a:solidFill>
                  <a:srgbClr val="FFFF00"/>
                </a:solidFill>
              </a:rPr>
              <a:t>Q:  In what sense are we branches?</a:t>
            </a:r>
          </a:p>
          <a:p>
            <a:endParaRPr lang="en-US" b="1" dirty="0">
              <a:solidFill>
                <a:srgbClr val="FFFF00"/>
              </a:solidFill>
            </a:endParaRPr>
          </a:p>
          <a:p>
            <a:r>
              <a:rPr lang="en-US" b="1" dirty="0" smtClean="0">
                <a:solidFill>
                  <a:srgbClr val="FFFF00"/>
                </a:solidFill>
              </a:rPr>
              <a:t>John 15:2a, 15:6  Matthew 7:15-20    Can we be cut off the vine?  If so, why? </a:t>
            </a:r>
            <a:endParaRPr lang="en-US" b="1" dirty="0">
              <a:solidFill>
                <a:srgbClr val="FFFF00"/>
              </a:solidFill>
            </a:endParaRPr>
          </a:p>
        </p:txBody>
      </p:sp>
      <p:pic>
        <p:nvPicPr>
          <p:cNvPr id="13314" name="Picture 2" descr="http://www.londonbaystationery.com/Images/the_v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116" y="20574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135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15  Abide in Me</a:t>
            </a:r>
            <a:endParaRPr lang="en-US" sz="3200" dirty="0"/>
          </a:p>
        </p:txBody>
      </p:sp>
      <p:sp>
        <p:nvSpPr>
          <p:cNvPr id="3" name="Content Placeholder 2"/>
          <p:cNvSpPr>
            <a:spLocks noGrp="1"/>
          </p:cNvSpPr>
          <p:nvPr>
            <p:ph idx="1"/>
          </p:nvPr>
        </p:nvSpPr>
        <p:spPr/>
        <p:txBody>
          <a:bodyPr/>
          <a:lstStyle/>
          <a:p>
            <a:r>
              <a:rPr lang="en-US" b="1" dirty="0" smtClean="0">
                <a:solidFill>
                  <a:srgbClr val="FFFF00"/>
                </a:solidFill>
              </a:rPr>
              <a:t>The key point in John 15 is abiding in Christ.</a:t>
            </a:r>
          </a:p>
          <a:p>
            <a:endParaRPr lang="en-US" b="1" dirty="0">
              <a:solidFill>
                <a:srgbClr val="FFFF00"/>
              </a:solidFill>
            </a:endParaRPr>
          </a:p>
          <a:p>
            <a:r>
              <a:rPr lang="en-US" b="1" dirty="0" smtClean="0">
                <a:solidFill>
                  <a:srgbClr val="FFFF00"/>
                </a:solidFill>
              </a:rPr>
              <a:t>Abiding = Bearing fruit.   Q:  What fruit?</a:t>
            </a:r>
          </a:p>
          <a:p>
            <a:endParaRPr lang="en-US" b="1" dirty="0">
              <a:solidFill>
                <a:srgbClr val="FFFF00"/>
              </a:solidFill>
            </a:endParaRPr>
          </a:p>
          <a:p>
            <a:r>
              <a:rPr lang="en-US" b="1" dirty="0" smtClean="0">
                <a:solidFill>
                  <a:srgbClr val="FFFF00"/>
                </a:solidFill>
              </a:rPr>
              <a:t>Answer:   The things we ask for.  15:7-8</a:t>
            </a:r>
          </a:p>
          <a:p>
            <a:endParaRPr lang="en-US" b="1" dirty="0">
              <a:solidFill>
                <a:srgbClr val="FFFF00"/>
              </a:solidFill>
            </a:endParaRPr>
          </a:p>
          <a:p>
            <a:r>
              <a:rPr lang="en-US" b="1" dirty="0" smtClean="0">
                <a:solidFill>
                  <a:srgbClr val="FFFF00"/>
                </a:solidFill>
              </a:rPr>
              <a:t>John 15:9-17  The key to abiding is love (and obedience)</a:t>
            </a:r>
            <a:endParaRPr lang="en-US" b="1" dirty="0">
              <a:solidFill>
                <a:srgbClr val="FFFF00"/>
              </a:solidFill>
            </a:endParaRPr>
          </a:p>
        </p:txBody>
      </p:sp>
    </p:spTree>
    <p:extLst>
      <p:ext uri="{BB962C8B-B14F-4D97-AF65-F5344CB8AC3E}">
        <p14:creationId xmlns:p14="http://schemas.microsoft.com/office/powerpoint/2010/main" val="3323508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15:18-16:4  The reason we need so much comfort:  Persecution</a:t>
            </a:r>
            <a:endParaRPr lang="en-US" sz="3200" dirty="0"/>
          </a:p>
        </p:txBody>
      </p:sp>
      <p:sp>
        <p:nvSpPr>
          <p:cNvPr id="3" name="Content Placeholder 2"/>
          <p:cNvSpPr>
            <a:spLocks noGrp="1"/>
          </p:cNvSpPr>
          <p:nvPr>
            <p:ph idx="1"/>
          </p:nvPr>
        </p:nvSpPr>
        <p:spPr>
          <a:xfrm>
            <a:off x="457200" y="2057400"/>
            <a:ext cx="3581400" cy="4251960"/>
          </a:xfrm>
        </p:spPr>
        <p:txBody>
          <a:bodyPr/>
          <a:lstStyle/>
          <a:p>
            <a:r>
              <a:rPr lang="en-US" b="1" dirty="0" smtClean="0">
                <a:solidFill>
                  <a:srgbClr val="FFFF00"/>
                </a:solidFill>
              </a:rPr>
              <a:t>Jesus “assures” them with six if…  then.. Statements</a:t>
            </a:r>
          </a:p>
          <a:p>
            <a:endParaRPr lang="en-US" b="1" dirty="0">
              <a:solidFill>
                <a:srgbClr val="FFFF00"/>
              </a:solidFill>
            </a:endParaRPr>
          </a:p>
          <a:p>
            <a:r>
              <a:rPr lang="en-US" b="1" dirty="0" smtClean="0">
                <a:solidFill>
                  <a:srgbClr val="FFFF00"/>
                </a:solidFill>
              </a:rPr>
              <a:t>v. </a:t>
            </a:r>
            <a:r>
              <a:rPr lang="en-US" b="1" dirty="0">
                <a:solidFill>
                  <a:srgbClr val="FFFF00"/>
                </a:solidFill>
                <a:latin typeface="Times New Roman"/>
                <a:ea typeface="Times New Roman"/>
              </a:rPr>
              <a:t>18, 19, 20 (2x), 22, 24</a:t>
            </a:r>
            <a:endParaRPr lang="en-US" b="1" dirty="0">
              <a:solidFill>
                <a:srgbClr val="FFFF00"/>
              </a:solidFill>
            </a:endParaRPr>
          </a:p>
        </p:txBody>
      </p:sp>
      <p:pic>
        <p:nvPicPr>
          <p:cNvPr id="12290" name="Picture 2" descr="http://4.bp.blogspot.com/_azr7yjjFc84/S9nE5mhG0JI/AAAAAAAAAEE/lEKFftD5QxI/s1600/persecution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493" y="1676400"/>
            <a:ext cx="4710486"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26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16  Jesus Comforts His Disciples</a:t>
            </a:r>
            <a:endParaRPr lang="en-US" sz="3200" dirty="0"/>
          </a:p>
        </p:txBody>
      </p:sp>
      <p:sp>
        <p:nvSpPr>
          <p:cNvPr id="3" name="Content Placeholder 2"/>
          <p:cNvSpPr>
            <a:spLocks noGrp="1"/>
          </p:cNvSpPr>
          <p:nvPr>
            <p:ph idx="1"/>
          </p:nvPr>
        </p:nvSpPr>
        <p:spPr>
          <a:xfrm>
            <a:off x="457200" y="2057400"/>
            <a:ext cx="8305800" cy="4251960"/>
          </a:xfrm>
        </p:spPr>
        <p:txBody>
          <a:bodyPr>
            <a:normAutofit lnSpcReduction="10000"/>
          </a:bodyPr>
          <a:lstStyle/>
          <a:p>
            <a:r>
              <a:rPr lang="en-US" b="1" dirty="0" smtClean="0">
                <a:solidFill>
                  <a:srgbClr val="FFFF00"/>
                </a:solidFill>
              </a:rPr>
              <a:t>John 16:6  It is good that I am going away.</a:t>
            </a:r>
          </a:p>
          <a:p>
            <a:endParaRPr lang="en-US" b="1" dirty="0">
              <a:solidFill>
                <a:srgbClr val="FFFF00"/>
              </a:solidFill>
            </a:endParaRPr>
          </a:p>
          <a:p>
            <a:r>
              <a:rPr lang="en-US" b="1" dirty="0" smtClean="0">
                <a:solidFill>
                  <a:srgbClr val="FFFF00"/>
                </a:solidFill>
              </a:rPr>
              <a:t>I will send the Comforter.</a:t>
            </a:r>
          </a:p>
          <a:p>
            <a:endParaRPr lang="en-US" b="1" dirty="0">
              <a:solidFill>
                <a:srgbClr val="FFFF00"/>
              </a:solidFill>
            </a:endParaRPr>
          </a:p>
          <a:p>
            <a:r>
              <a:rPr lang="en-US" b="1" dirty="0" smtClean="0">
                <a:solidFill>
                  <a:srgbClr val="FFFF00"/>
                </a:solidFill>
              </a:rPr>
              <a:t>Aside:  Does the Holy Spirit “proceed from the Father </a:t>
            </a:r>
            <a:r>
              <a:rPr lang="en-US" b="1" dirty="0" smtClean="0">
                <a:solidFill>
                  <a:srgbClr val="FF0000"/>
                </a:solidFill>
              </a:rPr>
              <a:t>and</a:t>
            </a:r>
            <a:r>
              <a:rPr lang="en-US" b="1" dirty="0" smtClean="0">
                <a:solidFill>
                  <a:srgbClr val="FFFF00"/>
                </a:solidFill>
              </a:rPr>
              <a:t> the Son” (</a:t>
            </a:r>
            <a:r>
              <a:rPr lang="en-US" b="1" dirty="0" err="1" smtClean="0">
                <a:solidFill>
                  <a:srgbClr val="FFFF00"/>
                </a:solidFill>
              </a:rPr>
              <a:t>filoque</a:t>
            </a:r>
            <a:r>
              <a:rPr lang="en-US" b="1" dirty="0" smtClean="0">
                <a:solidFill>
                  <a:srgbClr val="FFFF00"/>
                </a:solidFill>
              </a:rPr>
              <a:t>)?  John 15:7</a:t>
            </a:r>
          </a:p>
          <a:p>
            <a:endParaRPr lang="en-US" b="1" dirty="0">
              <a:solidFill>
                <a:srgbClr val="FFFF00"/>
              </a:solidFill>
            </a:endParaRPr>
          </a:p>
          <a:p>
            <a:r>
              <a:rPr lang="en-US" b="1" dirty="0" smtClean="0">
                <a:solidFill>
                  <a:srgbClr val="FFFF00"/>
                </a:solidFill>
              </a:rPr>
              <a:t>He will convict the world</a:t>
            </a:r>
          </a:p>
          <a:p>
            <a:r>
              <a:rPr lang="en-US" b="1" dirty="0" smtClean="0">
                <a:solidFill>
                  <a:srgbClr val="FFFF00"/>
                </a:solidFill>
              </a:rPr>
              <a:t>He will guide you into the truth</a:t>
            </a:r>
            <a:endParaRPr lang="en-US" b="1" dirty="0">
              <a:solidFill>
                <a:srgbClr val="FFFF00"/>
              </a:solidFill>
            </a:endParaRPr>
          </a:p>
        </p:txBody>
      </p:sp>
    </p:spTree>
    <p:extLst>
      <p:ext uri="{BB962C8B-B14F-4D97-AF65-F5344CB8AC3E}">
        <p14:creationId xmlns:p14="http://schemas.microsoft.com/office/powerpoint/2010/main" val="2996389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Comfort for the Disciples</a:t>
            </a:r>
            <a:endParaRPr lang="en-US" sz="3200" dirty="0"/>
          </a:p>
        </p:txBody>
      </p:sp>
      <p:sp>
        <p:nvSpPr>
          <p:cNvPr id="3" name="Content Placeholder 2"/>
          <p:cNvSpPr>
            <a:spLocks noGrp="1"/>
          </p:cNvSpPr>
          <p:nvPr>
            <p:ph idx="1"/>
          </p:nvPr>
        </p:nvSpPr>
        <p:spPr>
          <a:xfrm>
            <a:off x="457200" y="1905000"/>
            <a:ext cx="8229600" cy="4404360"/>
          </a:xfrm>
        </p:spPr>
        <p:txBody>
          <a:bodyPr/>
          <a:lstStyle/>
          <a:p>
            <a:r>
              <a:rPr lang="en-US" b="1" dirty="0" smtClean="0">
                <a:solidFill>
                  <a:srgbClr val="FFFF00"/>
                </a:solidFill>
              </a:rPr>
              <a:t>16:20  Your grief will turn to joy.</a:t>
            </a:r>
          </a:p>
          <a:p>
            <a:endParaRPr lang="en-US" b="1" dirty="0">
              <a:solidFill>
                <a:srgbClr val="FFFF00"/>
              </a:solidFill>
            </a:endParaRPr>
          </a:p>
          <a:p>
            <a:r>
              <a:rPr lang="en-US" b="1" dirty="0" smtClean="0">
                <a:solidFill>
                  <a:srgbClr val="FFFF00"/>
                </a:solidFill>
              </a:rPr>
              <a:t>16:25  I will speak to you plainly.</a:t>
            </a:r>
          </a:p>
          <a:p>
            <a:endParaRPr lang="en-US" b="1" dirty="0">
              <a:solidFill>
                <a:srgbClr val="FFFF00"/>
              </a:solidFill>
            </a:endParaRPr>
          </a:p>
          <a:p>
            <a:r>
              <a:rPr lang="en-US" b="1" dirty="0" smtClean="0">
                <a:solidFill>
                  <a:srgbClr val="FFFF00"/>
                </a:solidFill>
              </a:rPr>
              <a:t>16:33  Take heart:  I have overcome the world.</a:t>
            </a:r>
            <a:endParaRPr lang="en-US" b="1" dirty="0">
              <a:solidFill>
                <a:srgbClr val="FFFF00"/>
              </a:solidFill>
            </a:endParaRPr>
          </a:p>
        </p:txBody>
      </p:sp>
    </p:spTree>
    <p:extLst>
      <p:ext uri="{BB962C8B-B14F-4D97-AF65-F5344CB8AC3E}">
        <p14:creationId xmlns:p14="http://schemas.microsoft.com/office/powerpoint/2010/main" val="3337815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John 17  Jesus Prays for the Disciples</a:t>
            </a:r>
            <a:endParaRPr lang="en-US" sz="3200" dirty="0"/>
          </a:p>
        </p:txBody>
      </p:sp>
      <p:sp>
        <p:nvSpPr>
          <p:cNvPr id="3" name="Content Placeholder 2"/>
          <p:cNvSpPr>
            <a:spLocks noGrp="1"/>
          </p:cNvSpPr>
          <p:nvPr>
            <p:ph idx="1"/>
          </p:nvPr>
        </p:nvSpPr>
        <p:spPr/>
        <p:txBody>
          <a:bodyPr>
            <a:normAutofit/>
          </a:bodyPr>
          <a:lstStyle/>
          <a:p>
            <a:r>
              <a:rPr lang="en-US" b="1" dirty="0" smtClean="0">
                <a:solidFill>
                  <a:srgbClr val="FFFF00"/>
                </a:solidFill>
              </a:rPr>
              <a:t>Themes:</a:t>
            </a:r>
          </a:p>
          <a:p>
            <a:endParaRPr lang="en-US" sz="1400" b="1" dirty="0">
              <a:solidFill>
                <a:srgbClr val="FFFF00"/>
              </a:solidFill>
            </a:endParaRPr>
          </a:p>
          <a:p>
            <a:r>
              <a:rPr lang="en-US" b="1" dirty="0" smtClean="0">
                <a:solidFill>
                  <a:srgbClr val="FFFF00"/>
                </a:solidFill>
              </a:rPr>
              <a:t>Jesus’ amazing love and concern for the disciples  John 17:11-19</a:t>
            </a:r>
          </a:p>
          <a:p>
            <a:endParaRPr lang="en-US" sz="1600" b="1" dirty="0">
              <a:solidFill>
                <a:srgbClr val="FFFF00"/>
              </a:solidFill>
            </a:endParaRPr>
          </a:p>
          <a:p>
            <a:r>
              <a:rPr lang="en-US" b="1" dirty="0" smtClean="0">
                <a:solidFill>
                  <a:srgbClr val="FFFF00"/>
                </a:solidFill>
              </a:rPr>
              <a:t>Glory 9 times in John 17    John 17:4-5</a:t>
            </a:r>
          </a:p>
          <a:p>
            <a:endParaRPr lang="en-US" sz="1600" b="1" dirty="0">
              <a:solidFill>
                <a:srgbClr val="FFFF00"/>
              </a:solidFill>
            </a:endParaRPr>
          </a:p>
          <a:p>
            <a:r>
              <a:rPr lang="en-US" b="1" dirty="0" smtClean="0">
                <a:solidFill>
                  <a:srgbClr val="FFFF00"/>
                </a:solidFill>
              </a:rPr>
              <a:t>Knowing God  John 17:3, 25-26</a:t>
            </a:r>
          </a:p>
          <a:p>
            <a:endParaRPr lang="en-US" sz="1600" b="1" dirty="0">
              <a:solidFill>
                <a:srgbClr val="FFFF00"/>
              </a:solidFill>
            </a:endParaRPr>
          </a:p>
          <a:p>
            <a:r>
              <a:rPr lang="en-US" b="1" dirty="0" smtClean="0">
                <a:solidFill>
                  <a:srgbClr val="FFFF00"/>
                </a:solidFill>
              </a:rPr>
              <a:t>Unity and Relationship  John 17:23</a:t>
            </a:r>
            <a:endParaRPr lang="en-US" b="1" dirty="0">
              <a:solidFill>
                <a:srgbClr val="FFFF00"/>
              </a:solidFill>
            </a:endParaRPr>
          </a:p>
        </p:txBody>
      </p:sp>
    </p:spTree>
    <p:extLst>
      <p:ext uri="{BB962C8B-B14F-4D97-AF65-F5344CB8AC3E}">
        <p14:creationId xmlns:p14="http://schemas.microsoft.com/office/powerpoint/2010/main" val="3158261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John 18-19  The Passion Narrative</a:t>
            </a:r>
            <a:endParaRPr lang="en-US" sz="3600" dirty="0"/>
          </a:p>
        </p:txBody>
      </p:sp>
      <p:sp>
        <p:nvSpPr>
          <p:cNvPr id="3" name="Content Placeholder 2"/>
          <p:cNvSpPr>
            <a:spLocks noGrp="1"/>
          </p:cNvSpPr>
          <p:nvPr>
            <p:ph idx="1"/>
          </p:nvPr>
        </p:nvSpPr>
        <p:spPr>
          <a:xfrm>
            <a:off x="457200" y="1600200"/>
            <a:ext cx="8229600" cy="5181600"/>
          </a:xfrm>
        </p:spPr>
        <p:txBody>
          <a:bodyPr>
            <a:normAutofit/>
          </a:bodyPr>
          <a:lstStyle/>
          <a:p>
            <a:r>
              <a:rPr lang="en-US" b="1" dirty="0" smtClean="0">
                <a:solidFill>
                  <a:srgbClr val="FFFF00"/>
                </a:solidFill>
              </a:rPr>
              <a:t>Things to notice:</a:t>
            </a:r>
          </a:p>
          <a:p>
            <a:endParaRPr lang="en-US" sz="800" b="1" dirty="0">
              <a:solidFill>
                <a:srgbClr val="FFFF00"/>
              </a:solidFill>
            </a:endParaRPr>
          </a:p>
          <a:p>
            <a:r>
              <a:rPr lang="en-US" b="1" dirty="0" smtClean="0">
                <a:solidFill>
                  <a:srgbClr val="FFFF00"/>
                </a:solidFill>
              </a:rPr>
              <a:t>Jesus is totally in control.  He is not a victim.</a:t>
            </a:r>
          </a:p>
          <a:p>
            <a:pPr lvl="1"/>
            <a:r>
              <a:rPr lang="en-US" b="1" dirty="0" smtClean="0">
                <a:solidFill>
                  <a:srgbClr val="FFFF00"/>
                </a:solidFill>
              </a:rPr>
              <a:t>V. 4  “Jesus, knowing all that was going to happen to him”</a:t>
            </a:r>
          </a:p>
          <a:p>
            <a:endParaRPr lang="en-US" sz="800" b="1" dirty="0">
              <a:solidFill>
                <a:srgbClr val="FFFF00"/>
              </a:solidFill>
            </a:endParaRPr>
          </a:p>
          <a:p>
            <a:r>
              <a:rPr lang="en-US" b="1" dirty="0" smtClean="0">
                <a:solidFill>
                  <a:srgbClr val="FFFF00"/>
                </a:solidFill>
              </a:rPr>
              <a:t>Jesus fulfilling prophecies (unlike the rest of John)  18:9,32  19:24  19:36,37</a:t>
            </a:r>
          </a:p>
          <a:p>
            <a:endParaRPr lang="en-US" sz="800" b="1" dirty="0">
              <a:solidFill>
                <a:srgbClr val="FFFF00"/>
              </a:solidFill>
            </a:endParaRPr>
          </a:p>
          <a:p>
            <a:r>
              <a:rPr lang="en-US" b="1" dirty="0" smtClean="0">
                <a:solidFill>
                  <a:srgbClr val="FFFF00"/>
                </a:solidFill>
              </a:rPr>
              <a:t>Jesus confronts </a:t>
            </a:r>
            <a:r>
              <a:rPr lang="en-US" b="1" dirty="0" err="1" smtClean="0">
                <a:solidFill>
                  <a:srgbClr val="FFFF00"/>
                </a:solidFill>
              </a:rPr>
              <a:t>Annas</a:t>
            </a:r>
            <a:r>
              <a:rPr lang="en-US" b="1" dirty="0" smtClean="0">
                <a:solidFill>
                  <a:srgbClr val="FFFF00"/>
                </a:solidFill>
              </a:rPr>
              <a:t>(contrast with Peter), Jesus questions Pilate!</a:t>
            </a:r>
          </a:p>
          <a:p>
            <a:endParaRPr lang="en-US" sz="800" b="1" dirty="0">
              <a:solidFill>
                <a:srgbClr val="FFFF00"/>
              </a:solidFill>
            </a:endParaRPr>
          </a:p>
          <a:p>
            <a:r>
              <a:rPr lang="en-US" b="1" dirty="0" smtClean="0">
                <a:solidFill>
                  <a:srgbClr val="FFFF00"/>
                </a:solidFill>
              </a:rPr>
              <a:t>Deity:   I Am He v. 5,8</a:t>
            </a:r>
            <a:endParaRPr lang="en-US" b="1" dirty="0">
              <a:solidFill>
                <a:srgbClr val="FFFF00"/>
              </a:solidFill>
            </a:endParaRPr>
          </a:p>
        </p:txBody>
      </p:sp>
    </p:spTree>
    <p:extLst>
      <p:ext uri="{BB962C8B-B14F-4D97-AF65-F5344CB8AC3E}">
        <p14:creationId xmlns:p14="http://schemas.microsoft.com/office/powerpoint/2010/main" val="3653662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John 20  Resurrection Appearances</a:t>
            </a:r>
            <a:endParaRPr lang="en-US" sz="3600" dirty="0"/>
          </a:p>
        </p:txBody>
      </p:sp>
      <p:sp>
        <p:nvSpPr>
          <p:cNvPr id="3" name="Content Placeholder 2"/>
          <p:cNvSpPr>
            <a:spLocks noGrp="1"/>
          </p:cNvSpPr>
          <p:nvPr>
            <p:ph idx="1"/>
          </p:nvPr>
        </p:nvSpPr>
        <p:spPr>
          <a:xfrm>
            <a:off x="76200" y="1676400"/>
            <a:ext cx="3834770" cy="5029200"/>
          </a:xfrm>
        </p:spPr>
        <p:txBody>
          <a:bodyPr>
            <a:normAutofit fontScale="92500" lnSpcReduction="10000"/>
          </a:bodyPr>
          <a:lstStyle/>
          <a:p>
            <a:r>
              <a:rPr lang="en-US" b="1" dirty="0" smtClean="0">
                <a:solidFill>
                  <a:srgbClr val="FFFF00"/>
                </a:solidFill>
              </a:rPr>
              <a:t>Mary Magdalene</a:t>
            </a:r>
          </a:p>
          <a:p>
            <a:endParaRPr lang="en-US" sz="1600" b="1" dirty="0" smtClean="0">
              <a:solidFill>
                <a:srgbClr val="FFFF00"/>
              </a:solidFill>
            </a:endParaRPr>
          </a:p>
          <a:p>
            <a:r>
              <a:rPr lang="en-US" b="1" dirty="0" smtClean="0">
                <a:solidFill>
                  <a:srgbClr val="FFFF00"/>
                </a:solidFill>
              </a:rPr>
              <a:t>Peter and “the other disciple (John)</a:t>
            </a:r>
          </a:p>
          <a:p>
            <a:endParaRPr lang="en-US" sz="1600" b="1" dirty="0" smtClean="0">
              <a:solidFill>
                <a:srgbClr val="FFFF00"/>
              </a:solidFill>
            </a:endParaRPr>
          </a:p>
          <a:p>
            <a:r>
              <a:rPr lang="en-US" b="1" dirty="0" smtClean="0">
                <a:solidFill>
                  <a:srgbClr val="FFFF00"/>
                </a:solidFill>
              </a:rPr>
              <a:t>Mary Magdalene again</a:t>
            </a:r>
          </a:p>
          <a:p>
            <a:endParaRPr lang="en-US" sz="2000" b="1" dirty="0">
              <a:solidFill>
                <a:srgbClr val="FFFF00"/>
              </a:solidFill>
            </a:endParaRPr>
          </a:p>
          <a:p>
            <a:r>
              <a:rPr lang="en-US" b="1" dirty="0" smtClean="0">
                <a:solidFill>
                  <a:srgbClr val="FFFF00"/>
                </a:solidFill>
              </a:rPr>
              <a:t>The disciples  (- Thomas)</a:t>
            </a:r>
          </a:p>
          <a:p>
            <a:endParaRPr lang="en-US" sz="1800" b="1" dirty="0">
              <a:solidFill>
                <a:srgbClr val="FFFF00"/>
              </a:solidFill>
            </a:endParaRPr>
          </a:p>
          <a:p>
            <a:r>
              <a:rPr lang="en-US" b="1" dirty="0" smtClean="0">
                <a:solidFill>
                  <a:srgbClr val="FFFF00"/>
                </a:solidFill>
              </a:rPr>
              <a:t>The disciples, including Thomas</a:t>
            </a:r>
            <a:endParaRPr lang="en-US" b="1" dirty="0">
              <a:solidFill>
                <a:srgbClr val="FFFF00"/>
              </a:solidFill>
            </a:endParaRPr>
          </a:p>
        </p:txBody>
      </p:sp>
      <p:pic>
        <p:nvPicPr>
          <p:cNvPr id="14338" name="Picture 2" descr="http://www.credomag.com/wp-content/uploads/2012/04/caravaggio-thom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20" y="2057400"/>
            <a:ext cx="5211780"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984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3200" dirty="0" smtClean="0"/>
              <a:t>Jesus’ Signs and Claims:</a:t>
            </a:r>
            <a:br>
              <a:rPr lang="en-US" sz="3200" dirty="0" smtClean="0"/>
            </a:br>
            <a:r>
              <a:rPr lang="en-US" sz="3200" dirty="0" smtClean="0"/>
              <a:t>Summary</a:t>
            </a:r>
            <a:endParaRPr lang="en-US" sz="3200" dirty="0"/>
          </a:p>
        </p:txBody>
      </p:sp>
      <p:sp>
        <p:nvSpPr>
          <p:cNvPr id="3" name="Content Placeholder 2"/>
          <p:cNvSpPr>
            <a:spLocks noGrp="1"/>
          </p:cNvSpPr>
          <p:nvPr>
            <p:ph idx="1"/>
          </p:nvPr>
        </p:nvSpPr>
        <p:spPr>
          <a:xfrm>
            <a:off x="304800" y="1447800"/>
            <a:ext cx="3733800" cy="3943351"/>
          </a:xfrm>
        </p:spPr>
        <p:txBody>
          <a:bodyPr/>
          <a:lstStyle/>
          <a:p>
            <a:pPr marL="137160" indent="0">
              <a:buNone/>
            </a:pPr>
            <a:r>
              <a:rPr lang="en-US" b="1" dirty="0" smtClean="0">
                <a:solidFill>
                  <a:srgbClr val="FFFF00"/>
                </a:solidFill>
              </a:rPr>
              <a:t>John 20:29-31   Will you believe, even though you have not seen?   If you do, you will have life in his name.</a:t>
            </a:r>
          </a:p>
          <a:p>
            <a:pPr marL="137160" indent="0">
              <a:buNone/>
            </a:pPr>
            <a:endParaRPr lang="en-US" sz="800" b="1" dirty="0">
              <a:solidFill>
                <a:srgbClr val="FFFF00"/>
              </a:solidFill>
            </a:endParaRPr>
          </a:p>
          <a:p>
            <a:pPr marL="137160" indent="0">
              <a:buNone/>
            </a:pPr>
            <a:r>
              <a:rPr lang="en-US" b="1" dirty="0" smtClean="0">
                <a:solidFill>
                  <a:srgbClr val="FFFF00"/>
                </a:solidFill>
              </a:rPr>
              <a:t>What is your response to Jesus?</a:t>
            </a:r>
            <a:endParaRPr lang="en-US" b="1" dirty="0">
              <a:solidFill>
                <a:srgbClr val="FFFF00"/>
              </a:solidFill>
            </a:endParaRPr>
          </a:p>
        </p:txBody>
      </p:sp>
      <p:pic>
        <p:nvPicPr>
          <p:cNvPr id="4098" name="Picture 2" descr="http://upload.wikimedia.org/wikipedia/commons/thumb/8/86/Redentor.jpg/344px-Reden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524001"/>
            <a:ext cx="4400550" cy="3658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2100" y="5486400"/>
            <a:ext cx="8801100" cy="1200329"/>
          </a:xfrm>
          <a:prstGeom prst="rect">
            <a:avLst/>
          </a:prstGeom>
          <a:noFill/>
        </p:spPr>
        <p:txBody>
          <a:bodyPr wrap="square" rtlCol="0">
            <a:spAutoFit/>
          </a:bodyPr>
          <a:lstStyle/>
          <a:p>
            <a:r>
              <a:rPr lang="en-US" sz="2400" b="1" dirty="0" smtClean="0">
                <a:solidFill>
                  <a:schemeClr val="tx2">
                    <a:lumMod val="75000"/>
                  </a:schemeClr>
                </a:solidFill>
              </a:rPr>
              <a:t>For God so loved the world that he gave his one and only Son that whoever believes in him will not perish but will have eternal life.   John 3:16</a:t>
            </a:r>
            <a:endParaRPr lang="en-US" sz="2400" b="1" dirty="0">
              <a:solidFill>
                <a:schemeClr val="tx2">
                  <a:lumMod val="75000"/>
                </a:schemeClr>
              </a:solidFill>
            </a:endParaRPr>
          </a:p>
        </p:txBody>
      </p:sp>
    </p:spTree>
    <p:extLst>
      <p:ext uri="{BB962C8B-B14F-4D97-AF65-F5344CB8AC3E}">
        <p14:creationId xmlns:p14="http://schemas.microsoft.com/office/powerpoint/2010/main" val="26696551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John 21  Epilogue</a:t>
            </a:r>
            <a:endParaRPr lang="en-US" sz="3600" dirty="0"/>
          </a:p>
        </p:txBody>
      </p:sp>
      <p:sp>
        <p:nvSpPr>
          <p:cNvPr id="3" name="Content Placeholder 2"/>
          <p:cNvSpPr>
            <a:spLocks noGrp="1"/>
          </p:cNvSpPr>
          <p:nvPr>
            <p:ph idx="1"/>
          </p:nvPr>
        </p:nvSpPr>
        <p:spPr>
          <a:xfrm>
            <a:off x="4648200" y="1600200"/>
            <a:ext cx="4419600" cy="5105400"/>
          </a:xfrm>
        </p:spPr>
        <p:txBody>
          <a:bodyPr>
            <a:normAutofit lnSpcReduction="10000"/>
          </a:bodyPr>
          <a:lstStyle/>
          <a:p>
            <a:r>
              <a:rPr lang="en-US" b="1" dirty="0" smtClean="0">
                <a:solidFill>
                  <a:srgbClr val="FFFF00"/>
                </a:solidFill>
              </a:rPr>
              <a:t>The eighth sign</a:t>
            </a:r>
          </a:p>
          <a:p>
            <a:endParaRPr lang="en-US" b="1" dirty="0">
              <a:solidFill>
                <a:srgbClr val="FFFF00"/>
              </a:solidFill>
            </a:endParaRPr>
          </a:p>
          <a:p>
            <a:r>
              <a:rPr lang="en-US" b="1" dirty="0" smtClean="0">
                <a:solidFill>
                  <a:srgbClr val="FFFF00"/>
                </a:solidFill>
              </a:rPr>
              <a:t>Purpose:  </a:t>
            </a:r>
          </a:p>
          <a:p>
            <a:endParaRPr lang="en-US" b="1" dirty="0">
              <a:solidFill>
                <a:srgbClr val="FFFF00"/>
              </a:solidFill>
            </a:endParaRPr>
          </a:p>
          <a:p>
            <a:r>
              <a:rPr lang="en-US" b="1" dirty="0" smtClean="0">
                <a:solidFill>
                  <a:srgbClr val="FFFF00"/>
                </a:solidFill>
              </a:rPr>
              <a:t>To explain restoration of Peter</a:t>
            </a:r>
          </a:p>
          <a:p>
            <a:endParaRPr lang="en-US" b="1" dirty="0">
              <a:solidFill>
                <a:srgbClr val="FFFF00"/>
              </a:solidFill>
            </a:endParaRPr>
          </a:p>
          <a:p>
            <a:r>
              <a:rPr lang="en-US" b="1" dirty="0" smtClean="0">
                <a:solidFill>
                  <a:srgbClr val="FFFF00"/>
                </a:solidFill>
              </a:rPr>
              <a:t>To correct the false idea that John would live until Jesus comes back.</a:t>
            </a:r>
            <a:endParaRPr lang="en-US" b="1" dirty="0">
              <a:solidFill>
                <a:srgbClr val="FFFF00"/>
              </a:solidFill>
            </a:endParaRPr>
          </a:p>
        </p:txBody>
      </p:sp>
      <p:pic>
        <p:nvPicPr>
          <p:cNvPr id="15362" name="Picture 2" descr="http://4.bp.blogspot.com/-R727qK59woc/UHWwfH_gU3I/AAAAAAAAD7Q/o9auEowYse4/s640/John+21+-+The+Catch+on+153+Fish+-+n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13125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17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994222"/>
          </a:xfrm>
          <a:prstGeom prst="rect">
            <a:avLst/>
          </a:prstGeom>
        </p:spPr>
        <p:txBody>
          <a:bodyPr wrap="square">
            <a:spAutoFit/>
          </a:bodyPr>
          <a:lstStyle/>
          <a:p>
            <a:r>
              <a:rPr lang="en-US" sz="6000" dirty="0">
                <a:solidFill>
                  <a:srgbClr val="2F1A14"/>
                </a:solidFill>
                <a:latin typeface="Papyrus"/>
              </a:rPr>
              <a:t>Uniqueness</a:t>
            </a:r>
          </a:p>
          <a:p>
            <a:r>
              <a:rPr lang="en-US" sz="2800" dirty="0">
                <a:solidFill>
                  <a:srgbClr val="000000"/>
                </a:solidFill>
                <a:latin typeface="RomanAntique"/>
              </a:rPr>
              <a:t>Major items not in John</a:t>
            </a:r>
          </a:p>
          <a:p>
            <a:r>
              <a:rPr lang="en-US" sz="1050" dirty="0">
                <a:solidFill>
                  <a:srgbClr val="000000"/>
                </a:solidFill>
                <a:latin typeface="Symbol"/>
              </a:rPr>
              <a:t>• </a:t>
            </a:r>
            <a:r>
              <a:rPr lang="en-US" sz="2800" dirty="0">
                <a:solidFill>
                  <a:srgbClr val="000000"/>
                </a:solidFill>
                <a:latin typeface="RomanAntique"/>
              </a:rPr>
              <a:t>Major events of Jesus life –</a:t>
            </a:r>
          </a:p>
          <a:p>
            <a:r>
              <a:rPr lang="en-US" dirty="0">
                <a:solidFill>
                  <a:srgbClr val="000000"/>
                </a:solidFill>
                <a:latin typeface="RomanAntique"/>
              </a:rPr>
              <a:t>Birth</a:t>
            </a:r>
          </a:p>
          <a:p>
            <a:r>
              <a:rPr lang="en-US" dirty="0">
                <a:solidFill>
                  <a:srgbClr val="000000"/>
                </a:solidFill>
                <a:latin typeface="RomanAntique"/>
              </a:rPr>
              <a:t>Baptism</a:t>
            </a:r>
          </a:p>
          <a:p>
            <a:r>
              <a:rPr lang="en-US" dirty="0">
                <a:solidFill>
                  <a:srgbClr val="000000"/>
                </a:solidFill>
                <a:latin typeface="RomanAntique"/>
              </a:rPr>
              <a:t>Temptation</a:t>
            </a:r>
          </a:p>
          <a:p>
            <a:r>
              <a:rPr lang="en-US" dirty="0">
                <a:solidFill>
                  <a:srgbClr val="000000"/>
                </a:solidFill>
                <a:latin typeface="RomanAntique"/>
              </a:rPr>
              <a:t>Transfiguration</a:t>
            </a:r>
          </a:p>
          <a:p>
            <a:r>
              <a:rPr lang="en-US" dirty="0">
                <a:solidFill>
                  <a:srgbClr val="000000"/>
                </a:solidFill>
                <a:latin typeface="RomanAntique"/>
              </a:rPr>
              <a:t>Agony in Garden</a:t>
            </a:r>
          </a:p>
          <a:p>
            <a:r>
              <a:rPr lang="en-US" dirty="0">
                <a:solidFill>
                  <a:srgbClr val="000000"/>
                </a:solidFill>
                <a:latin typeface="RomanAntique"/>
              </a:rPr>
              <a:t>Virgin Birth</a:t>
            </a:r>
          </a:p>
          <a:p>
            <a:r>
              <a:rPr lang="en-US" sz="1050" dirty="0">
                <a:solidFill>
                  <a:srgbClr val="000000"/>
                </a:solidFill>
                <a:latin typeface="Symbol"/>
              </a:rPr>
              <a:t>• </a:t>
            </a:r>
            <a:r>
              <a:rPr lang="en-US" sz="2800" dirty="0">
                <a:solidFill>
                  <a:srgbClr val="000000"/>
                </a:solidFill>
                <a:latin typeface="RomanAntique"/>
              </a:rPr>
              <a:t>Exorcisms</a:t>
            </a:r>
          </a:p>
          <a:p>
            <a:r>
              <a:rPr lang="en-US" sz="1050" dirty="0">
                <a:solidFill>
                  <a:srgbClr val="000000"/>
                </a:solidFill>
                <a:latin typeface="Symbol"/>
              </a:rPr>
              <a:t>• </a:t>
            </a:r>
            <a:r>
              <a:rPr lang="en-US" dirty="0">
                <a:solidFill>
                  <a:srgbClr val="000000"/>
                </a:solidFill>
                <a:latin typeface="RomanAntique"/>
              </a:rPr>
              <a:t>(Casting out Demons)</a:t>
            </a:r>
          </a:p>
          <a:p>
            <a:r>
              <a:rPr lang="en-US" dirty="0">
                <a:solidFill>
                  <a:srgbClr val="000000"/>
                </a:solidFill>
                <a:latin typeface="RomanAntique"/>
              </a:rPr>
              <a:t>Usually healing and exorcism are one</a:t>
            </a:r>
          </a:p>
          <a:p>
            <a:r>
              <a:rPr lang="en-US" sz="1050" dirty="0">
                <a:solidFill>
                  <a:srgbClr val="000000"/>
                </a:solidFill>
                <a:latin typeface="Symbol"/>
              </a:rPr>
              <a:t>• </a:t>
            </a:r>
            <a:r>
              <a:rPr lang="en-US" sz="2800" dirty="0">
                <a:solidFill>
                  <a:srgbClr val="000000"/>
                </a:solidFill>
                <a:latin typeface="RomanAntique"/>
              </a:rPr>
              <a:t>Secrecy theme not in John</a:t>
            </a:r>
          </a:p>
          <a:p>
            <a:r>
              <a:rPr lang="en-US" dirty="0">
                <a:solidFill>
                  <a:srgbClr val="000000"/>
                </a:solidFill>
                <a:latin typeface="RomanAntique"/>
              </a:rPr>
              <a:t>Often telling people to not say who he is No</a:t>
            </a:r>
          </a:p>
          <a:p>
            <a:r>
              <a:rPr lang="en-US" dirty="0">
                <a:solidFill>
                  <a:srgbClr val="000000"/>
                </a:solidFill>
                <a:latin typeface="RomanAntique"/>
              </a:rPr>
              <a:t>claim to </a:t>
            </a:r>
            <a:r>
              <a:rPr lang="en-US" dirty="0" err="1">
                <a:solidFill>
                  <a:srgbClr val="000000"/>
                </a:solidFill>
                <a:latin typeface="RomanAntique"/>
              </a:rPr>
              <a:t>messiahship</a:t>
            </a:r>
            <a:r>
              <a:rPr lang="en-US" dirty="0">
                <a:solidFill>
                  <a:srgbClr val="000000"/>
                </a:solidFill>
                <a:latin typeface="RomanAntique"/>
              </a:rPr>
              <a:t> - I AM Statements</a:t>
            </a:r>
          </a:p>
          <a:p>
            <a:r>
              <a:rPr lang="en-US" dirty="0">
                <a:solidFill>
                  <a:srgbClr val="000000"/>
                </a:solidFill>
                <a:latin typeface="RomanAntique"/>
              </a:rPr>
              <a:t>John is full of claims by Jesus about who he is.</a:t>
            </a:r>
          </a:p>
          <a:p>
            <a:r>
              <a:rPr lang="en-US" sz="1050" dirty="0">
                <a:solidFill>
                  <a:srgbClr val="000000"/>
                </a:solidFill>
                <a:latin typeface="Symbol"/>
              </a:rPr>
              <a:t>• </a:t>
            </a:r>
            <a:r>
              <a:rPr lang="en-US" sz="2800" dirty="0">
                <a:solidFill>
                  <a:srgbClr val="000000"/>
                </a:solidFill>
                <a:latin typeface="RomanAntique"/>
              </a:rPr>
              <a:t>Parables are absent in JOHN</a:t>
            </a:r>
          </a:p>
          <a:p>
            <a:r>
              <a:rPr lang="en-US" sz="4000" dirty="0">
                <a:solidFill>
                  <a:srgbClr val="2F1A14"/>
                </a:solidFill>
                <a:latin typeface="Papyrus"/>
              </a:rPr>
              <a:t>John 18:31</a:t>
            </a:r>
          </a:p>
          <a:p>
            <a:r>
              <a:rPr lang="en-US" sz="1050" dirty="0">
                <a:solidFill>
                  <a:srgbClr val="000000"/>
                </a:solidFill>
                <a:latin typeface="Helvetica"/>
              </a:rPr>
              <a:t>Saturday, October 13, 12</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886039"/>
            <a:ext cx="332422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862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21:24</a:t>
            </a:r>
            <a:endParaRPr lang="en-US" dirty="0"/>
          </a:p>
        </p:txBody>
      </p:sp>
      <p:sp>
        <p:nvSpPr>
          <p:cNvPr id="3" name="Content Placeholder 2"/>
          <p:cNvSpPr>
            <a:spLocks noGrp="1"/>
          </p:cNvSpPr>
          <p:nvPr>
            <p:ph idx="1"/>
          </p:nvPr>
        </p:nvSpPr>
        <p:spPr>
          <a:xfrm>
            <a:off x="457200" y="1752600"/>
            <a:ext cx="8153400" cy="4556760"/>
          </a:xfrm>
        </p:spPr>
        <p:txBody>
          <a:bodyPr/>
          <a:lstStyle/>
          <a:p>
            <a:r>
              <a:rPr lang="en-US" b="1" dirty="0" smtClean="0">
                <a:solidFill>
                  <a:srgbClr val="FFFF00"/>
                </a:solidFill>
              </a:rPr>
              <a:t>John:  I was there.  I saw the whole thing.  Jesus did a lot more than this!</a:t>
            </a:r>
          </a:p>
          <a:p>
            <a:endParaRPr lang="en-US" b="1" dirty="0">
              <a:solidFill>
                <a:srgbClr val="FFFF00"/>
              </a:solidFill>
            </a:endParaRPr>
          </a:p>
          <a:p>
            <a:r>
              <a:rPr lang="en-US" b="1" dirty="0" smtClean="0">
                <a:solidFill>
                  <a:srgbClr val="FFFF00"/>
                </a:solidFill>
              </a:rPr>
              <a:t>“These are written that you may believe that Jesus is the Christ, the Son of God, and that by believing you may have life in his name.”</a:t>
            </a:r>
            <a:endParaRPr lang="en-US" b="1" dirty="0">
              <a:solidFill>
                <a:srgbClr val="FFFF00"/>
              </a:solidFill>
            </a:endParaRPr>
          </a:p>
        </p:txBody>
      </p:sp>
    </p:spTree>
    <p:extLst>
      <p:ext uri="{BB962C8B-B14F-4D97-AF65-F5344CB8AC3E}">
        <p14:creationId xmlns:p14="http://schemas.microsoft.com/office/powerpoint/2010/main" val="4207146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839200" cy="6624891"/>
          </a:xfrm>
          <a:prstGeom prst="rect">
            <a:avLst/>
          </a:prstGeom>
        </p:spPr>
        <p:txBody>
          <a:bodyPr wrap="square">
            <a:spAutoFit/>
          </a:bodyPr>
          <a:lstStyle/>
          <a:p>
            <a:r>
              <a:rPr lang="en-US" sz="6000" dirty="0">
                <a:solidFill>
                  <a:srgbClr val="2F1A14"/>
                </a:solidFill>
                <a:latin typeface="Papyrus"/>
              </a:rPr>
              <a:t>John </a:t>
            </a:r>
            <a:r>
              <a:rPr lang="en-US" sz="6000" dirty="0" smtClean="0">
                <a:solidFill>
                  <a:srgbClr val="2F1A14"/>
                </a:solidFill>
                <a:latin typeface="Papyrus"/>
              </a:rPr>
              <a:t>the solo  Gospel</a:t>
            </a:r>
            <a:endParaRPr lang="en-US" sz="6000" dirty="0">
              <a:solidFill>
                <a:srgbClr val="2F1A14"/>
              </a:solidFill>
              <a:latin typeface="Papyrus"/>
            </a:endParaRPr>
          </a:p>
          <a:p>
            <a:r>
              <a:rPr lang="en-US" sz="2000" dirty="0">
                <a:solidFill>
                  <a:srgbClr val="000000"/>
                </a:solidFill>
                <a:latin typeface="RomanAntique"/>
              </a:rPr>
              <a:t>Also, Unique to John.</a:t>
            </a:r>
          </a:p>
          <a:p>
            <a:r>
              <a:rPr lang="en-US" sz="1050" dirty="0">
                <a:solidFill>
                  <a:srgbClr val="000000"/>
                </a:solidFill>
                <a:latin typeface="Symbol"/>
              </a:rPr>
              <a:t>• </a:t>
            </a:r>
            <a:r>
              <a:rPr lang="en-US" sz="2000" dirty="0">
                <a:solidFill>
                  <a:srgbClr val="000000"/>
                </a:solidFill>
                <a:latin typeface="RomanAntique"/>
              </a:rPr>
              <a:t>No Intro – Prologue Logos teaching</a:t>
            </a:r>
          </a:p>
          <a:p>
            <a:r>
              <a:rPr lang="en-US" sz="1050" dirty="0">
                <a:solidFill>
                  <a:srgbClr val="000000"/>
                </a:solidFill>
                <a:latin typeface="Symbol"/>
              </a:rPr>
              <a:t>• </a:t>
            </a:r>
            <a:r>
              <a:rPr lang="en-US" sz="2000" dirty="0">
                <a:solidFill>
                  <a:srgbClr val="000000"/>
                </a:solidFill>
                <a:latin typeface="RomanAntique"/>
              </a:rPr>
              <a:t>Baptisms by JESUS and his disciples</a:t>
            </a:r>
          </a:p>
          <a:p>
            <a:r>
              <a:rPr lang="en-US" sz="1050" dirty="0">
                <a:solidFill>
                  <a:srgbClr val="000000"/>
                </a:solidFill>
                <a:latin typeface="Symbol"/>
              </a:rPr>
              <a:t>• </a:t>
            </a:r>
            <a:r>
              <a:rPr lang="en-US" sz="2000" dirty="0">
                <a:solidFill>
                  <a:srgbClr val="000000"/>
                </a:solidFill>
                <a:latin typeface="RomanAntique"/>
              </a:rPr>
              <a:t>Pivotal events</a:t>
            </a:r>
          </a:p>
          <a:p>
            <a:r>
              <a:rPr lang="en-US" dirty="0">
                <a:solidFill>
                  <a:srgbClr val="000000"/>
                </a:solidFill>
                <a:latin typeface="RomanAntique"/>
              </a:rPr>
              <a:t>Raising Lazarus (Trigger for Pharisees)</a:t>
            </a:r>
          </a:p>
          <a:p>
            <a:r>
              <a:rPr lang="en-US" dirty="0">
                <a:solidFill>
                  <a:srgbClr val="000000"/>
                </a:solidFill>
                <a:latin typeface="RomanAntique"/>
              </a:rPr>
              <a:t>In the Synoptic Gospels it was clearing the</a:t>
            </a:r>
          </a:p>
          <a:p>
            <a:r>
              <a:rPr lang="en-US" dirty="0">
                <a:solidFill>
                  <a:srgbClr val="000000"/>
                </a:solidFill>
                <a:latin typeface="RomanAntique"/>
              </a:rPr>
              <a:t>Temple that was a trigger.</a:t>
            </a:r>
          </a:p>
          <a:p>
            <a:r>
              <a:rPr lang="en-US" dirty="0">
                <a:solidFill>
                  <a:srgbClr val="000000"/>
                </a:solidFill>
                <a:latin typeface="RomanAntique"/>
              </a:rPr>
              <a:t>Farewell Discourse on the Holy Spirit as</a:t>
            </a:r>
          </a:p>
          <a:p>
            <a:r>
              <a:rPr lang="en-US" dirty="0">
                <a:solidFill>
                  <a:srgbClr val="000000"/>
                </a:solidFill>
                <a:latin typeface="RomanAntique"/>
              </a:rPr>
              <a:t>counselor</a:t>
            </a:r>
          </a:p>
          <a:p>
            <a:r>
              <a:rPr lang="en-US" sz="1050" dirty="0">
                <a:solidFill>
                  <a:srgbClr val="000000"/>
                </a:solidFill>
                <a:latin typeface="Symbol"/>
              </a:rPr>
              <a:t>• </a:t>
            </a:r>
            <a:r>
              <a:rPr lang="en-US" sz="2000" dirty="0">
                <a:solidFill>
                  <a:srgbClr val="000000"/>
                </a:solidFill>
                <a:latin typeface="RomanAntique"/>
              </a:rPr>
              <a:t>Geographical setting</a:t>
            </a:r>
          </a:p>
          <a:p>
            <a:r>
              <a:rPr lang="en-US" dirty="0" err="1">
                <a:solidFill>
                  <a:srgbClr val="000000"/>
                </a:solidFill>
                <a:latin typeface="RomanAntique"/>
              </a:rPr>
              <a:t>Synoptics</a:t>
            </a:r>
            <a:r>
              <a:rPr lang="en-US" dirty="0">
                <a:solidFill>
                  <a:srgbClr val="000000"/>
                </a:solidFill>
                <a:latin typeface="RomanAntique"/>
              </a:rPr>
              <a:t> –Jesus ministry is in Galilee</a:t>
            </a:r>
          </a:p>
          <a:p>
            <a:r>
              <a:rPr lang="en-US" dirty="0">
                <a:solidFill>
                  <a:srgbClr val="000000"/>
                </a:solidFill>
                <a:latin typeface="RomanAntique"/>
              </a:rPr>
              <a:t>Goes to Jerusalem once near end</a:t>
            </a:r>
          </a:p>
          <a:p>
            <a:r>
              <a:rPr lang="en-US" dirty="0">
                <a:solidFill>
                  <a:srgbClr val="000000"/>
                </a:solidFill>
                <a:latin typeface="RomanAntique"/>
              </a:rPr>
              <a:t>In John he frequencies Jerusalem a lot –</a:t>
            </a:r>
          </a:p>
          <a:p>
            <a:r>
              <a:rPr lang="en-US" dirty="0">
                <a:solidFill>
                  <a:srgbClr val="000000"/>
                </a:solidFill>
                <a:latin typeface="RomanAntique"/>
              </a:rPr>
              <a:t>Judean focus not </a:t>
            </a:r>
            <a:r>
              <a:rPr lang="en-US" dirty="0" err="1">
                <a:solidFill>
                  <a:srgbClr val="000000"/>
                </a:solidFill>
                <a:latin typeface="RomanAntique"/>
              </a:rPr>
              <a:t>Galillean</a:t>
            </a:r>
            <a:endParaRPr lang="en-US" dirty="0">
              <a:solidFill>
                <a:srgbClr val="000000"/>
              </a:solidFill>
              <a:latin typeface="RomanAntique"/>
            </a:endParaRPr>
          </a:p>
          <a:p>
            <a:r>
              <a:rPr lang="en-US" sz="1050" dirty="0">
                <a:solidFill>
                  <a:srgbClr val="000000"/>
                </a:solidFill>
                <a:latin typeface="Symbol"/>
              </a:rPr>
              <a:t>• </a:t>
            </a:r>
            <a:r>
              <a:rPr lang="en-US" sz="2000" dirty="0">
                <a:solidFill>
                  <a:srgbClr val="000000"/>
                </a:solidFill>
                <a:latin typeface="RomanAntique"/>
              </a:rPr>
              <a:t>Time settings</a:t>
            </a:r>
          </a:p>
          <a:p>
            <a:r>
              <a:rPr lang="en-US" dirty="0">
                <a:solidFill>
                  <a:srgbClr val="000000"/>
                </a:solidFill>
                <a:latin typeface="RomanAntique"/>
              </a:rPr>
              <a:t>How long he ministered? Based on Passovers</a:t>
            </a:r>
          </a:p>
          <a:p>
            <a:r>
              <a:rPr lang="en-US" dirty="0">
                <a:solidFill>
                  <a:srgbClr val="000000"/>
                </a:solidFill>
                <a:latin typeface="RomanAntique"/>
              </a:rPr>
              <a:t>In synoptic there was only ONE = One year</a:t>
            </a:r>
          </a:p>
          <a:p>
            <a:r>
              <a:rPr lang="en-US" dirty="0">
                <a:solidFill>
                  <a:srgbClr val="000000"/>
                </a:solidFill>
                <a:latin typeface="RomanAntique"/>
              </a:rPr>
              <a:t>John there are three mentioned and possible</a:t>
            </a:r>
          </a:p>
          <a:p>
            <a:r>
              <a:rPr lang="en-US" dirty="0">
                <a:solidFill>
                  <a:srgbClr val="000000"/>
                </a:solidFill>
                <a:latin typeface="RomanAntique"/>
              </a:rPr>
              <a:t>4</a:t>
            </a:r>
            <a:r>
              <a:rPr lang="en-US" sz="1200" dirty="0">
                <a:solidFill>
                  <a:srgbClr val="000000"/>
                </a:solidFill>
                <a:latin typeface="RomanAntique"/>
              </a:rPr>
              <a:t>th</a:t>
            </a:r>
            <a:r>
              <a:rPr lang="en-US" dirty="0">
                <a:solidFill>
                  <a:srgbClr val="000000"/>
                </a:solidFill>
                <a:latin typeface="RomanAntique"/>
              </a:rPr>
              <a:t>.</a:t>
            </a:r>
          </a:p>
          <a:p>
            <a:r>
              <a:rPr lang="en-US" sz="105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20738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24222"/>
            <a:ext cx="5791200" cy="5793894"/>
          </a:xfrm>
          <a:prstGeom prst="rect">
            <a:avLst/>
          </a:prstGeom>
        </p:spPr>
        <p:txBody>
          <a:bodyPr wrap="square">
            <a:spAutoFit/>
          </a:bodyPr>
          <a:lstStyle/>
          <a:p>
            <a:r>
              <a:rPr lang="en-US" sz="6000" dirty="0">
                <a:solidFill>
                  <a:srgbClr val="2F1A14"/>
                </a:solidFill>
                <a:latin typeface="Papyrus"/>
              </a:rPr>
              <a:t>Characteristics</a:t>
            </a:r>
          </a:p>
          <a:p>
            <a:r>
              <a:rPr lang="en-US" sz="2000" dirty="0">
                <a:solidFill>
                  <a:srgbClr val="000000"/>
                </a:solidFill>
                <a:latin typeface="RomanAntique"/>
              </a:rPr>
              <a:t>Use of Terms ...</a:t>
            </a:r>
          </a:p>
          <a:p>
            <a:r>
              <a:rPr lang="en-US" sz="2000" dirty="0">
                <a:solidFill>
                  <a:srgbClr val="000000"/>
                </a:solidFill>
                <a:latin typeface="RomanAntique"/>
              </a:rPr>
              <a:t>Four time - “</a:t>
            </a:r>
            <a:r>
              <a:rPr lang="en-US" sz="2000" dirty="0" err="1">
                <a:solidFill>
                  <a:srgbClr val="000000"/>
                </a:solidFill>
                <a:latin typeface="RomanAntique"/>
              </a:rPr>
              <a:t>Monogenes</a:t>
            </a:r>
            <a:r>
              <a:rPr lang="en-US" sz="2000" dirty="0">
                <a:solidFill>
                  <a:srgbClr val="000000"/>
                </a:solidFill>
                <a:latin typeface="RomanAntique"/>
              </a:rPr>
              <a:t>” - The intimate</a:t>
            </a:r>
          </a:p>
          <a:p>
            <a:r>
              <a:rPr lang="en-US" sz="2000" dirty="0">
                <a:solidFill>
                  <a:srgbClr val="000000"/>
                </a:solidFill>
                <a:latin typeface="RomanAntique"/>
              </a:rPr>
              <a:t>relationship to the father as the “Son”: 3:35,</a:t>
            </a:r>
          </a:p>
          <a:p>
            <a:r>
              <a:rPr lang="en-US" sz="2000" dirty="0">
                <a:solidFill>
                  <a:srgbClr val="000000"/>
                </a:solidFill>
                <a:latin typeface="RomanAntique"/>
              </a:rPr>
              <a:t>5:22,27,30,36 6:38, 8:25,28,40, 10:15,30, 12:49-50,</a:t>
            </a:r>
          </a:p>
          <a:p>
            <a:r>
              <a:rPr lang="en-US" sz="2000" dirty="0">
                <a:solidFill>
                  <a:srgbClr val="000000"/>
                </a:solidFill>
                <a:latin typeface="RomanAntique"/>
              </a:rPr>
              <a:t>14:28, 15:10,15, 17:2,17:11,22</a:t>
            </a:r>
          </a:p>
          <a:p>
            <a:r>
              <a:rPr lang="en-US" sz="2000" i="1" dirty="0" err="1">
                <a:solidFill>
                  <a:srgbClr val="000000"/>
                </a:solidFill>
                <a:latin typeface="RomanAntique-Italic"/>
              </a:rPr>
              <a:t>aposynag</a:t>
            </a:r>
            <a:r>
              <a:rPr lang="en-US" sz="2000" dirty="0" err="1">
                <a:solidFill>
                  <a:srgbClr val="000000"/>
                </a:solidFill>
                <a:latin typeface="LucidaGrande"/>
              </a:rPr>
              <a:t>ō</a:t>
            </a:r>
            <a:r>
              <a:rPr lang="en-US" sz="2000" i="1" dirty="0" err="1">
                <a:solidFill>
                  <a:srgbClr val="000000"/>
                </a:solidFill>
                <a:latin typeface="RomanAntique-Italic"/>
              </a:rPr>
              <a:t>gos</a:t>
            </a:r>
            <a:r>
              <a:rPr lang="en-US" sz="2000" i="1" dirty="0">
                <a:solidFill>
                  <a:srgbClr val="000000"/>
                </a:solidFill>
                <a:latin typeface="RomanAntique-Italic"/>
              </a:rPr>
              <a:t> </a:t>
            </a:r>
            <a:r>
              <a:rPr lang="en-US" sz="2000" dirty="0">
                <a:solidFill>
                  <a:srgbClr val="000000"/>
                </a:solidFill>
                <a:latin typeface="RomanAntique"/>
              </a:rPr>
              <a:t>(“put out of the synagogue”), appears</a:t>
            </a:r>
          </a:p>
          <a:p>
            <a:r>
              <a:rPr lang="en-US" sz="2000" dirty="0">
                <a:solidFill>
                  <a:srgbClr val="000000"/>
                </a:solidFill>
                <a:latin typeface="RomanAntique"/>
              </a:rPr>
              <a:t>in the gospel (9:22; 12:42; and 16:2).</a:t>
            </a:r>
          </a:p>
          <a:p>
            <a:r>
              <a:rPr lang="en-US" sz="2000" dirty="0">
                <a:solidFill>
                  <a:srgbClr val="000000"/>
                </a:solidFill>
                <a:latin typeface="RomanAntique"/>
              </a:rPr>
              <a:t>The term, “the Jews,” is used in a pejorative way</a:t>
            </a:r>
          </a:p>
          <a:p>
            <a:r>
              <a:rPr lang="en-US" sz="2000" dirty="0">
                <a:solidFill>
                  <a:srgbClr val="000000"/>
                </a:solidFill>
                <a:latin typeface="RomanAntique"/>
              </a:rPr>
              <a:t>in such passages as 9:18; 10:31; 18:12, 36–38; and</a:t>
            </a:r>
          </a:p>
          <a:p>
            <a:r>
              <a:rPr lang="en-US" sz="2000" dirty="0">
                <a:solidFill>
                  <a:srgbClr val="000000"/>
                </a:solidFill>
                <a:latin typeface="RomanAntique"/>
              </a:rPr>
              <a:t>19:12. Possibly a reaction to the counsel of </a:t>
            </a:r>
            <a:r>
              <a:rPr lang="en-US" sz="2000" dirty="0" err="1">
                <a:solidFill>
                  <a:srgbClr val="000000"/>
                </a:solidFill>
                <a:latin typeface="RomanAntique"/>
              </a:rPr>
              <a:t>Jamniaa</a:t>
            </a:r>
            <a:endParaRPr lang="en-US" sz="2000" dirty="0">
              <a:solidFill>
                <a:srgbClr val="000000"/>
              </a:solidFill>
              <a:latin typeface="RomanAntique"/>
            </a:endParaRPr>
          </a:p>
          <a:p>
            <a:r>
              <a:rPr lang="en-US" sz="2000" dirty="0">
                <a:solidFill>
                  <a:srgbClr val="000000"/>
                </a:solidFill>
                <a:latin typeface="RomanAntique"/>
              </a:rPr>
              <a:t>KINGDOM OF GOD (2xs)</a:t>
            </a:r>
          </a:p>
          <a:p>
            <a:r>
              <a:rPr lang="en-US" sz="1050" dirty="0">
                <a:solidFill>
                  <a:srgbClr val="000000"/>
                </a:solidFill>
                <a:latin typeface="Helvetica"/>
              </a:rPr>
              <a:t>Saturday, October 13, 12</a:t>
            </a:r>
            <a:endParaRPr lang="en-US" dirty="0"/>
          </a:p>
        </p:txBody>
      </p:sp>
    </p:spTree>
    <p:extLst>
      <p:ext uri="{BB962C8B-B14F-4D97-AF65-F5344CB8AC3E}">
        <p14:creationId xmlns:p14="http://schemas.microsoft.com/office/powerpoint/2010/main" val="391403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2478</TotalTime>
  <Words>3169</Words>
  <Application>Microsoft Office PowerPoint</Application>
  <PresentationFormat>On-screen Show (4:3)</PresentationFormat>
  <Paragraphs>621</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Apex</vt:lpstr>
      <vt:lpstr>The Gospel of John</vt:lpstr>
      <vt:lpstr>Outline of John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Book of Signs 1:19-12:50 </vt:lpstr>
      <vt:lpstr>Seven Signs</vt:lpstr>
      <vt:lpstr>Purpose of the Signs of Jesus</vt:lpstr>
      <vt:lpstr>Signs in John: A Pattern</vt:lpstr>
      <vt:lpstr>Signs, Claims and I Am Statements</vt:lpstr>
      <vt:lpstr>II. Water to Wine: The “first sign” of Jesus</vt:lpstr>
      <vt:lpstr>III. Jesus Clears the Temple Another “sign”</vt:lpstr>
      <vt:lpstr>IV. The Miracles Jesus Did Not Do</vt:lpstr>
      <vt:lpstr>The Miracles Jesus Did Not Do</vt:lpstr>
      <vt:lpstr>The Miracles Jesus Did Not Do</vt:lpstr>
      <vt:lpstr>Jesus Clears the Temple</vt:lpstr>
      <vt:lpstr>IV. Sign #2  The Official’s Son</vt:lpstr>
      <vt:lpstr>V. Sign #3 Healing at Bethesda</vt:lpstr>
      <vt:lpstr>Theme:  Jesus Replacing/Greater than the Jewish Festivals</vt:lpstr>
      <vt:lpstr>Testimonies of Jesus  John 5:31-40</vt:lpstr>
      <vt:lpstr>VI.  Sign #4  Feeding the 5000</vt:lpstr>
      <vt:lpstr>VII.  Sign #5 Walking on Water</vt:lpstr>
      <vt:lpstr>PowerPoint Presentation</vt:lpstr>
      <vt:lpstr>VIII.  John 6:25-70  I AM The Bread of Life subtext:  I am greater than Moses</vt:lpstr>
      <vt:lpstr>A Practical Question</vt:lpstr>
      <vt:lpstr>John 6:53-59 Eat the flesh and the blood</vt:lpstr>
      <vt:lpstr>IX.  John 7:1-9:41  Tabernacles Discourses</vt:lpstr>
      <vt:lpstr>Tabernacles/Booths/Sukkot</vt:lpstr>
      <vt:lpstr>Sukkot in a City</vt:lpstr>
      <vt:lpstr>John 7-8  Many Claims</vt:lpstr>
      <vt:lpstr>John 7:37 Living Water</vt:lpstr>
      <vt:lpstr>The Water-Pouring Ceremony</vt:lpstr>
      <vt:lpstr>John 8:12  I Am The Light of the World</vt:lpstr>
      <vt:lpstr>The Illumination of the Temple</vt:lpstr>
      <vt:lpstr>John 8:48-58  The Greatest Claim of Jesus</vt:lpstr>
      <vt:lpstr>X  Sign # 6  Jesus proves he is the light of the world</vt:lpstr>
      <vt:lpstr>XI. John 10 More claims and testimonies</vt:lpstr>
      <vt:lpstr>Jesus:  I AM God</vt:lpstr>
      <vt:lpstr>XII.  Sign #7  The Raising of Lazarus</vt:lpstr>
      <vt:lpstr>PowerPoint Presentation</vt:lpstr>
      <vt:lpstr>John Chapter 12</vt:lpstr>
      <vt:lpstr>The Glorification of the Messiah/King</vt:lpstr>
      <vt:lpstr>John 12:12  The Passion Story Begins… </vt:lpstr>
      <vt:lpstr>Jesus:  The Hour Has Come!  Jn 12:23</vt:lpstr>
      <vt:lpstr>John 13:1-20:29 The Book of the Passion</vt:lpstr>
      <vt:lpstr>A Little Chronological Problem</vt:lpstr>
      <vt:lpstr>John 13  Jesus’ Love for the Apostles</vt:lpstr>
      <vt:lpstr>John Ch. 14</vt:lpstr>
      <vt:lpstr>Jesus:  Trust in me</vt:lpstr>
      <vt:lpstr>Jesus Comforts the Disciples</vt:lpstr>
      <vt:lpstr>John 15 The Vine and the Branches</vt:lpstr>
      <vt:lpstr>I am the Vine.  My Father is the gardener</vt:lpstr>
      <vt:lpstr>John 15  Abide in Me</vt:lpstr>
      <vt:lpstr>John 15:18-16:4  The reason we need so much comfort:  Persecution</vt:lpstr>
      <vt:lpstr>John 16  Jesus Comforts His Disciples</vt:lpstr>
      <vt:lpstr>Comfort for the Disciples</vt:lpstr>
      <vt:lpstr>John 17  Jesus Prays for the Disciples</vt:lpstr>
      <vt:lpstr>John 18-19  The Passion Narrative</vt:lpstr>
      <vt:lpstr>John 20  Resurrection Appearances</vt:lpstr>
      <vt:lpstr>Jesus’ Signs and Claims: Summary</vt:lpstr>
      <vt:lpstr>John 21  Epilogue</vt:lpstr>
      <vt:lpstr>John 21:24</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John</dc:title>
  <dc:creator>John Oakes</dc:creator>
  <cp:lastModifiedBy>John Oakes</cp:lastModifiedBy>
  <cp:revision>52</cp:revision>
  <dcterms:created xsi:type="dcterms:W3CDTF">2012-10-13T05:38:23Z</dcterms:created>
  <dcterms:modified xsi:type="dcterms:W3CDTF">2013-01-26T07:46:34Z</dcterms:modified>
</cp:coreProperties>
</file>