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86" r:id="rId3"/>
    <p:sldId id="275" r:id="rId4"/>
    <p:sldId id="276" r:id="rId5"/>
    <p:sldId id="277" r:id="rId6"/>
    <p:sldId id="284" r:id="rId7"/>
    <p:sldId id="278" r:id="rId8"/>
    <p:sldId id="285" r:id="rId9"/>
    <p:sldId id="279" r:id="rId10"/>
    <p:sldId id="280" r:id="rId11"/>
    <p:sldId id="281" r:id="rId12"/>
    <p:sldId id="282" r:id="rId13"/>
    <p:sldId id="283" r:id="rId14"/>
    <p:sldId id="258" r:id="rId15"/>
    <p:sldId id="257" r:id="rId16"/>
    <p:sldId id="259" r:id="rId17"/>
    <p:sldId id="260" r:id="rId18"/>
    <p:sldId id="261" r:id="rId19"/>
    <p:sldId id="266" r:id="rId20"/>
    <p:sldId id="269" r:id="rId21"/>
    <p:sldId id="265" r:id="rId22"/>
    <p:sldId id="262" r:id="rId23"/>
    <p:sldId id="264" r:id="rId24"/>
    <p:sldId id="267" r:id="rId25"/>
    <p:sldId id="273" r:id="rId26"/>
    <p:sldId id="268" r:id="rId27"/>
    <p:sldId id="263" r:id="rId28"/>
    <p:sldId id="270" r:id="rId29"/>
    <p:sldId id="271" r:id="rId30"/>
    <p:sldId id="272" r:id="rId31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CB4CBD7-F379-4727-B305-3218DE926D2A}">
          <p14:sldIdLst>
            <p14:sldId id="256"/>
            <p14:sldId id="286"/>
            <p14:sldId id="275"/>
            <p14:sldId id="276"/>
            <p14:sldId id="277"/>
            <p14:sldId id="284"/>
            <p14:sldId id="278"/>
            <p14:sldId id="285"/>
            <p14:sldId id="279"/>
            <p14:sldId id="280"/>
            <p14:sldId id="281"/>
            <p14:sldId id="282"/>
            <p14:sldId id="283"/>
            <p14:sldId id="258"/>
            <p14:sldId id="257"/>
            <p14:sldId id="259"/>
            <p14:sldId id="260"/>
            <p14:sldId id="261"/>
            <p14:sldId id="266"/>
            <p14:sldId id="269"/>
            <p14:sldId id="265"/>
            <p14:sldId id="262"/>
            <p14:sldId id="264"/>
          </p14:sldIdLst>
        </p14:section>
        <p14:section name="Untitled Section" id="{A793A49D-106F-4DD1-B93B-8725A6C8BB84}">
          <p14:sldIdLst>
            <p14:sldId id="267"/>
            <p14:sldId id="273"/>
            <p14:sldId id="268"/>
            <p14:sldId id="263"/>
            <p14:sldId id="270"/>
            <p14:sldId id="271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34605" autoAdjust="0"/>
    <p:restoredTop sz="92980" autoAdjust="0"/>
  </p:normalViewPr>
  <p:slideViewPr>
    <p:cSldViewPr>
      <p:cViewPr>
        <p:scale>
          <a:sx n="222" d="100"/>
          <a:sy n="222" d="100"/>
        </p:scale>
        <p:origin x="3654" y="3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5DA5A60-CD0D-4CEA-84A5-967F3B24EF8B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D1BA47B-E518-45AA-A0F0-AC88BF73B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21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A47B-E518-45AA-A0F0-AC88BF73B6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50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A47B-E518-45AA-A0F0-AC88BF73B6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642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A47B-E518-45AA-A0F0-AC88BF73B6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53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A47B-E518-45AA-A0F0-AC88BF73B6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25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A47B-E518-45AA-A0F0-AC88BF73B6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13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A47B-E518-45AA-A0F0-AC88BF73B6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563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A47B-E518-45AA-A0F0-AC88BF73B6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86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A47B-E518-45AA-A0F0-AC88BF73B6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2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A47B-E518-45AA-A0F0-AC88BF73B6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679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A47B-E518-45AA-A0F0-AC88BF73B6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68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A47B-E518-45AA-A0F0-AC88BF73B6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48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A47B-E518-45AA-A0F0-AC88BF73B6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715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A47B-E518-45AA-A0F0-AC88BF73B6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118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A47B-E518-45AA-A0F0-AC88BF73B6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300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A47B-E518-45AA-A0F0-AC88BF73B6B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9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A47B-E518-45AA-A0F0-AC88BF73B6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606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A47B-E518-45AA-A0F0-AC88BF73B6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893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A47B-E518-45AA-A0F0-AC88BF73B6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967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A47B-E518-45AA-A0F0-AC88BF73B6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95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A47B-E518-45AA-A0F0-AC88BF73B6B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531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A47B-E518-45AA-A0F0-AC88BF73B6B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888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A47B-E518-45AA-A0F0-AC88BF73B6B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27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A47B-E518-45AA-A0F0-AC88BF73B6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092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A47B-E518-45AA-A0F0-AC88BF73B6B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09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A47B-E518-45AA-A0F0-AC88BF73B6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25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Tiglath-pileser</a:t>
            </a:r>
            <a:r>
              <a:rPr lang="en-US" baseline="0" dirty="0" smtClean="0"/>
              <a:t> III    </a:t>
            </a:r>
            <a:r>
              <a:rPr lang="en-US" b="1" baseline="0" dirty="0" smtClean="0"/>
              <a:t>2Kings 15:19-20  -  </a:t>
            </a:r>
            <a:r>
              <a:rPr lang="en-US" baseline="0" dirty="0" smtClean="0"/>
              <a:t> known as </a:t>
            </a:r>
            <a:r>
              <a:rPr lang="en-US" baseline="0" dirty="0" err="1" smtClean="0"/>
              <a:t>Pulu</a:t>
            </a:r>
            <a:r>
              <a:rPr lang="en-US" baseline="0" dirty="0" smtClean="0"/>
              <a:t> in Babylon or </a:t>
            </a:r>
            <a:r>
              <a:rPr lang="en-US" baseline="0" dirty="0" err="1" smtClean="0"/>
              <a:t>Pul</a:t>
            </a:r>
            <a:r>
              <a:rPr lang="en-US" baseline="0" dirty="0" smtClean="0"/>
              <a:t> in Israel.</a:t>
            </a:r>
          </a:p>
          <a:p>
            <a:r>
              <a:rPr lang="en-US" baseline="0" dirty="0" smtClean="0"/>
              <a:t>Sargon II      </a:t>
            </a:r>
            <a:r>
              <a:rPr lang="en-US" b="1" baseline="0" dirty="0" smtClean="0"/>
              <a:t>2 Chronicles 28:1-27 - </a:t>
            </a:r>
            <a:r>
              <a:rPr lang="en-US" b="0" baseline="0" dirty="0" smtClean="0"/>
              <a:t>covers various events from reign of </a:t>
            </a:r>
            <a:r>
              <a:rPr lang="en-US" b="0" baseline="0" dirty="0" err="1" smtClean="0"/>
              <a:t>Tiglath-pileser</a:t>
            </a:r>
            <a:r>
              <a:rPr lang="en-US" b="0" baseline="0" dirty="0" smtClean="0"/>
              <a:t> to Sargon II</a:t>
            </a:r>
          </a:p>
          <a:p>
            <a:r>
              <a:rPr lang="en-US" b="0" baseline="0" dirty="0" smtClean="0"/>
              <a:t>Sennacherib  </a:t>
            </a:r>
            <a:r>
              <a:rPr lang="en-US" b="1" baseline="0" dirty="0" smtClean="0"/>
              <a:t>2 Chronicles:29-33, Is 36:1-7, 37:21,35-37 - </a:t>
            </a:r>
            <a:r>
              <a:rPr lang="en-US" b="0" baseline="0" dirty="0" smtClean="0"/>
              <a:t>constant threat to Judah under king Hezekiah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A47B-E518-45AA-A0F0-AC88BF73B6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99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A47B-E518-45AA-A0F0-AC88BF73B6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64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A47B-E518-45AA-A0F0-AC88BF73B6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07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A47B-E518-45AA-A0F0-AC88BF73B6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68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BA47B-E518-45AA-A0F0-AC88BF73B6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21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0A36D-EE8A-4D7C-9C9F-E5E9C6BED234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770A36D-EE8A-4D7C-9C9F-E5E9C6BED234}" type="datetimeFigureOut">
              <a:rPr lang="en-US" smtClean="0"/>
              <a:t>6/6/2012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800355F-2D1B-4DD5-8BC3-CE3385A1FD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Word_97_-_2003_Document1.doc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 Overview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By Pedro Figueroa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Amos, Isaiah, Jeremiah, Ezekiel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4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Against Falsehoods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44:9-20 False Idols</a:t>
            </a:r>
          </a:p>
          <a:p>
            <a:endParaRPr lang="en-US" dirty="0"/>
          </a:p>
          <a:p>
            <a:r>
              <a:rPr lang="en-US" dirty="0" smtClean="0"/>
              <a:t>Is 40: 18 – 20  False Gods</a:t>
            </a:r>
          </a:p>
          <a:p>
            <a:endParaRPr lang="en-US" dirty="0"/>
          </a:p>
          <a:p>
            <a:r>
              <a:rPr lang="en-US" dirty="0" smtClean="0"/>
              <a:t>Is 32: 5- 6  </a:t>
            </a:r>
            <a:r>
              <a:rPr lang="en-US" dirty="0"/>
              <a:t>F</a:t>
            </a:r>
            <a:r>
              <a:rPr lang="en-US" dirty="0" smtClean="0"/>
              <a:t>alse Teachings</a:t>
            </a:r>
          </a:p>
          <a:p>
            <a:endParaRPr lang="en-US" dirty="0"/>
          </a:p>
          <a:p>
            <a:r>
              <a:rPr lang="en-US" dirty="0" smtClean="0"/>
              <a:t>Is 46: 4 – 7  False Reliance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214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 Rules The Nations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45: 1 – 6  God raises up Cyrus</a:t>
            </a:r>
          </a:p>
          <a:p>
            <a:endParaRPr lang="en-US" dirty="0"/>
          </a:p>
          <a:p>
            <a:r>
              <a:rPr lang="en-US" dirty="0" smtClean="0"/>
              <a:t>Is 42: 1- 4  God raises up His servant</a:t>
            </a:r>
          </a:p>
          <a:p>
            <a:endParaRPr lang="en-US" dirty="0"/>
          </a:p>
          <a:p>
            <a:r>
              <a:rPr lang="en-US" dirty="0" smtClean="0"/>
              <a:t>Is 23: 8-9  God plans for nations</a:t>
            </a:r>
          </a:p>
          <a:p>
            <a:endParaRPr lang="en-US" dirty="0"/>
          </a:p>
          <a:p>
            <a:r>
              <a:rPr lang="en-US" dirty="0" smtClean="0"/>
              <a:t>Is 14: 24 – 27  God has a plan for the world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508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Glory is With the Lord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43: 1- 13  Glory of God’s Children</a:t>
            </a:r>
          </a:p>
          <a:p>
            <a:endParaRPr lang="en-US" dirty="0" smtClean="0"/>
          </a:p>
          <a:p>
            <a:r>
              <a:rPr lang="en-US" dirty="0" smtClean="0"/>
              <a:t>Is 2: 1-5 Glory of God’s Kingdom</a:t>
            </a:r>
          </a:p>
          <a:p>
            <a:endParaRPr lang="en-US" dirty="0"/>
          </a:p>
          <a:p>
            <a:r>
              <a:rPr lang="en-US" dirty="0" smtClean="0"/>
              <a:t>Is 16: 1- 3  Glory of God’s Power</a:t>
            </a:r>
          </a:p>
          <a:p>
            <a:endParaRPr lang="en-US" dirty="0"/>
          </a:p>
          <a:p>
            <a:r>
              <a:rPr lang="en-US" dirty="0" smtClean="0"/>
              <a:t>Is 65: 17 – 20  Glory of God’s Salvation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78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Isaiah’s Life Story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Isaiah</a:t>
            </a:r>
            <a:r>
              <a:rPr lang="en-US" dirty="0" smtClean="0"/>
              <a:t> means Yahweh saves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Isaiah ministered for about 60 years (742 – 680 B.C.)</a:t>
            </a:r>
          </a:p>
          <a:p>
            <a:endParaRPr lang="en-US" dirty="0" smtClean="0"/>
          </a:p>
          <a:p>
            <a:r>
              <a:rPr lang="en-US" dirty="0" smtClean="0"/>
              <a:t>Isaiah may have been tied to royal family of </a:t>
            </a:r>
            <a:r>
              <a:rPr lang="en-US" dirty="0" err="1" smtClean="0"/>
              <a:t>Mannaseh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Names of Isaiah’s children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sz="1900" dirty="0"/>
              <a:t> </a:t>
            </a:r>
            <a:r>
              <a:rPr lang="en-US" sz="1900" dirty="0" smtClean="0"/>
              <a:t>  </a:t>
            </a:r>
            <a:r>
              <a:rPr lang="en-US" sz="1900" dirty="0"/>
              <a:t>Is 7:3 </a:t>
            </a:r>
            <a:r>
              <a:rPr lang="en-US" sz="1900" dirty="0" smtClean="0"/>
              <a:t> Shear </a:t>
            </a:r>
            <a:r>
              <a:rPr lang="en-US" sz="1900" dirty="0" err="1"/>
              <a:t>Jashub</a:t>
            </a:r>
            <a:r>
              <a:rPr lang="en-US" sz="1900" dirty="0"/>
              <a:t> = a remnant </a:t>
            </a:r>
            <a:r>
              <a:rPr lang="en-US" sz="1900" dirty="0" smtClean="0"/>
              <a:t>	will</a:t>
            </a:r>
            <a:r>
              <a:rPr lang="en-US" sz="1900" dirty="0"/>
              <a:t> </a:t>
            </a:r>
            <a:r>
              <a:rPr lang="en-US" sz="1900" dirty="0" smtClean="0"/>
              <a:t>return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  </a:t>
            </a:r>
            <a:r>
              <a:rPr lang="en-US" sz="1900" dirty="0" smtClean="0">
                <a:sym typeface="Wingdings"/>
              </a:rPr>
              <a:t>  </a:t>
            </a:r>
            <a:r>
              <a:rPr lang="en-US" sz="1900" dirty="0" smtClean="0"/>
              <a:t>Is 8:1-3 Maher-</a:t>
            </a:r>
            <a:r>
              <a:rPr lang="en-US" sz="1900" dirty="0" err="1" smtClean="0"/>
              <a:t>Shalal</a:t>
            </a:r>
            <a:r>
              <a:rPr lang="en-US" sz="1900" dirty="0" smtClean="0"/>
              <a:t>-Hash-</a:t>
            </a:r>
            <a:r>
              <a:rPr lang="en-US" sz="1900" dirty="0" err="1" smtClean="0"/>
              <a:t>az</a:t>
            </a:r>
            <a:r>
              <a:rPr lang="en-US" sz="1900" dirty="0" smtClean="0"/>
              <a:t> = 	quick to </a:t>
            </a:r>
            <a:r>
              <a:rPr lang="en-US" sz="1900" dirty="0"/>
              <a:t>the plunder swift </a:t>
            </a:r>
            <a:r>
              <a:rPr lang="en-US" sz="1900" dirty="0" smtClean="0"/>
              <a:t>to 	the spoil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en-US" dirty="0" smtClean="0"/>
              <a:t>Went around naked/inner garment only for 3 years  (Is 20:1-4)</a:t>
            </a:r>
          </a:p>
          <a:p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791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Jeremiah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Call of Jeremiah  (Ch. 1)</a:t>
            </a:r>
          </a:p>
          <a:p>
            <a:pPr marL="571500" indent="-571500">
              <a:buAutoNum type="roman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Charges and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Judgement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2-25)</a:t>
            </a:r>
          </a:p>
          <a:p>
            <a:pPr marL="571500" indent="-571500">
              <a:buAutoNum type="roman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 in the Life of Jeremiah 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26-45)</a:t>
            </a:r>
          </a:p>
          <a:p>
            <a:pPr marL="571500" indent="-571500">
              <a:buAutoNum type="roman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Foreign Nations Judged  (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Chs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46-51)</a:t>
            </a:r>
          </a:p>
          <a:p>
            <a:pPr marL="571500" indent="-571500">
              <a:buAutoNum type="romanUcPeriod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Fall of Jerusalem  (Ch. 52)</a:t>
            </a:r>
          </a:p>
          <a:p>
            <a:pPr marL="571500" indent="-571500">
              <a:buAutoNum type="romanUcPeriod"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557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805830"/>
              </p:ext>
            </p:extLst>
          </p:nvPr>
        </p:nvGraphicFramePr>
        <p:xfrm>
          <a:off x="1752600" y="1447800"/>
          <a:ext cx="6096000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" name="Document" r:id="rId4" imgW="12646146" imgH="7390581" progId="Word.Document.8">
                  <p:embed/>
                </p:oleObj>
              </mc:Choice>
              <mc:Fallback>
                <p:oleObj name="Document" r:id="rId4" imgW="12646146" imgH="739058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52600" y="1447800"/>
                        <a:ext cx="6096000" cy="356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337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 in </a:t>
            </a:r>
            <a:r>
              <a:rPr lang="en-US" dirty="0"/>
              <a:t>J</a:t>
            </a:r>
            <a:r>
              <a:rPr lang="en-US" dirty="0" smtClean="0"/>
              <a:t>eremiah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False Religion</a:t>
            </a:r>
          </a:p>
          <a:p>
            <a:endParaRPr lang="en-US" dirty="0"/>
          </a:p>
          <a:p>
            <a:r>
              <a:rPr lang="en-US" dirty="0" smtClean="0"/>
              <a:t>God’s </a:t>
            </a:r>
            <a:r>
              <a:rPr lang="en-US" dirty="0" err="1" smtClean="0"/>
              <a:t>Judgement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Remnant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41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Jeremiah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2Chron 34:1-2  Josiah (8 years old)became King 640 B.C. (2Kings22:1-2)</a:t>
            </a:r>
          </a:p>
          <a:p>
            <a:r>
              <a:rPr lang="en-US" dirty="0" smtClean="0"/>
              <a:t>2Chron 34:3-7  Josiah began to seek God 632B.C.  Josiah 16 years old.</a:t>
            </a:r>
          </a:p>
          <a:p>
            <a:r>
              <a:rPr lang="en-US" dirty="0" err="1" smtClean="0"/>
              <a:t>Jer</a:t>
            </a:r>
            <a:r>
              <a:rPr lang="en-US" dirty="0" smtClean="0"/>
              <a:t> 1:1-10 During Josiah’s 13</a:t>
            </a:r>
            <a:r>
              <a:rPr lang="en-US" baseline="30000" dirty="0" smtClean="0"/>
              <a:t>th</a:t>
            </a:r>
            <a:r>
              <a:rPr lang="en-US" dirty="0" smtClean="0"/>
              <a:t> year.  Jeremiah </a:t>
            </a:r>
            <a:r>
              <a:rPr lang="en-US" dirty="0"/>
              <a:t>b</a:t>
            </a:r>
            <a:r>
              <a:rPr lang="en-US" dirty="0" smtClean="0"/>
              <a:t>egan ministry in 627 B.C.</a:t>
            </a:r>
          </a:p>
          <a:p>
            <a:pPr marL="0" indent="0">
              <a:buNone/>
            </a:pPr>
            <a:r>
              <a:rPr lang="en-US" dirty="0" smtClean="0"/>
              <a:t>       </a:t>
            </a:r>
            <a:r>
              <a:rPr lang="en-US" sz="2000" dirty="0" smtClean="0"/>
              <a:t>How did Jeremiah begin ministry?  With appointment by God.  This is contrasted to other “prophets, teachers and leaders” in Jeremiah.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1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Jer</a:t>
            </a:r>
            <a:r>
              <a:rPr lang="en-US" dirty="0" smtClean="0"/>
              <a:t> 2:8-12  Leaders gone astray.</a:t>
            </a:r>
          </a:p>
          <a:p>
            <a:r>
              <a:rPr lang="en-US" dirty="0" err="1" smtClean="0"/>
              <a:t>Jer</a:t>
            </a:r>
            <a:r>
              <a:rPr lang="en-US" dirty="0" smtClean="0"/>
              <a:t> 2:20-25  Israel gone astray.</a:t>
            </a:r>
          </a:p>
          <a:p>
            <a:r>
              <a:rPr lang="en-US" dirty="0" err="1" smtClean="0"/>
              <a:t>Jer</a:t>
            </a:r>
            <a:r>
              <a:rPr lang="en-US" dirty="0" smtClean="0"/>
              <a:t> 5:1-3  Jerusalem in rebellion.</a:t>
            </a:r>
          </a:p>
          <a:p>
            <a:r>
              <a:rPr lang="en-US" dirty="0" err="1" smtClean="0"/>
              <a:t>Jer</a:t>
            </a:r>
            <a:r>
              <a:rPr lang="en-US" dirty="0" smtClean="0"/>
              <a:t> 19:1-5 Israelites burning children as sacrifices.</a:t>
            </a:r>
          </a:p>
          <a:p>
            <a:pPr marL="0" indent="0">
              <a:buNone/>
            </a:pPr>
            <a:r>
              <a:rPr lang="en-US" dirty="0" smtClean="0"/>
              <a:t>    What had happened to God’s people?</a:t>
            </a:r>
          </a:p>
          <a:p>
            <a:pPr marL="0" indent="0">
              <a:buNone/>
            </a:pPr>
            <a:r>
              <a:rPr lang="en-US" dirty="0" smtClean="0">
                <a:sym typeface="Wingdings"/>
              </a:rPr>
              <a:t></a:t>
            </a:r>
            <a:r>
              <a:rPr lang="en-US" dirty="0" smtClean="0"/>
              <a:t>  2 </a:t>
            </a:r>
            <a:r>
              <a:rPr lang="en-US" dirty="0" err="1" smtClean="0"/>
              <a:t>Chron</a:t>
            </a:r>
            <a:r>
              <a:rPr lang="en-US" dirty="0" smtClean="0"/>
              <a:t> 34:14-33 Lost Law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Jer</a:t>
            </a:r>
            <a:r>
              <a:rPr lang="en-US" dirty="0" smtClean="0"/>
              <a:t> 26:1-24  A few remembered God’s Word and     others did not.</a:t>
            </a:r>
          </a:p>
          <a:p>
            <a:pPr>
              <a:buFont typeface="Wingdings"/>
              <a:buChar char=""/>
            </a:pPr>
            <a:r>
              <a:rPr lang="en-US" dirty="0" err="1" smtClean="0"/>
              <a:t>Jer</a:t>
            </a:r>
            <a:r>
              <a:rPr lang="en-US" dirty="0" smtClean="0"/>
              <a:t> 27:1-3, 12-15, </a:t>
            </a:r>
            <a:r>
              <a:rPr lang="en-US" dirty="0" err="1" smtClean="0"/>
              <a:t>Jer</a:t>
            </a:r>
            <a:r>
              <a:rPr lang="en-US" dirty="0" smtClean="0"/>
              <a:t> 28:1-5, 15-17  </a:t>
            </a:r>
          </a:p>
          <a:p>
            <a:pPr>
              <a:buFont typeface="Wingdings"/>
              <a:buChar char=""/>
            </a:pPr>
            <a:r>
              <a:rPr lang="en-US" dirty="0"/>
              <a:t>Jeremiah 36:1-2, 5-6, 8-10, 13-19, 20-24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41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God’s </a:t>
            </a:r>
            <a:r>
              <a:rPr lang="en-US" dirty="0" err="1" smtClean="0"/>
              <a:t>Judgements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Jer</a:t>
            </a:r>
            <a:r>
              <a:rPr lang="en-US" dirty="0" smtClean="0"/>
              <a:t> 6: 1-6           Against Jerusalem</a:t>
            </a:r>
          </a:p>
          <a:p>
            <a:r>
              <a:rPr lang="en-US" dirty="0" err="1" smtClean="0"/>
              <a:t>Jer</a:t>
            </a:r>
            <a:r>
              <a:rPr lang="en-US" dirty="0" smtClean="0"/>
              <a:t> 28: 1-9, 17  Against false prophets</a:t>
            </a:r>
          </a:p>
          <a:p>
            <a:r>
              <a:rPr lang="en-US" dirty="0" err="1" smtClean="0"/>
              <a:t>Jer</a:t>
            </a:r>
            <a:r>
              <a:rPr lang="en-US" dirty="0" smtClean="0"/>
              <a:t> 39: 1-7         Against ungodly leaders  	   		           Against the ungodly nations</a:t>
            </a:r>
          </a:p>
          <a:p>
            <a:pPr lvl="1">
              <a:buFont typeface="Wingdings"/>
              <a:buChar char="v"/>
            </a:pPr>
            <a:r>
              <a:rPr lang="en-US" dirty="0" smtClean="0">
                <a:sym typeface="Wingdings"/>
              </a:rPr>
              <a:t> Egypt	 46:1-4, 13-15         Damascus  49:23-26</a:t>
            </a:r>
          </a:p>
          <a:p>
            <a:pPr lvl="1">
              <a:buFont typeface="Wingdings"/>
              <a:buChar char="v"/>
            </a:pPr>
            <a:r>
              <a:rPr lang="en-US" dirty="0" smtClean="0">
                <a:sym typeface="Wingdings"/>
              </a:rPr>
              <a:t> Philistine  47:1-4	           Edom   49:7-10</a:t>
            </a:r>
          </a:p>
          <a:p>
            <a:pPr marL="457200" lvl="1" indent="0">
              <a:buNone/>
            </a:pPr>
            <a:r>
              <a:rPr lang="en-US" dirty="0" smtClean="0">
                <a:sym typeface="Wingdings"/>
              </a:rPr>
              <a:t> Moab	 48:1-3	           Babylon 50:1-5,18-21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55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of Amos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600" dirty="0" smtClean="0"/>
              <a:t>Amos 1:1-2  Time of </a:t>
            </a:r>
            <a:r>
              <a:rPr lang="en-US" sz="2600" dirty="0" err="1" smtClean="0"/>
              <a:t>Uzziah</a:t>
            </a:r>
            <a:r>
              <a:rPr lang="en-US" sz="2600" dirty="0" smtClean="0"/>
              <a:t> king of </a:t>
            </a:r>
            <a:r>
              <a:rPr lang="en-US" sz="2600" dirty="0"/>
              <a:t>J</a:t>
            </a:r>
            <a:r>
              <a:rPr lang="en-US" sz="2600" dirty="0" smtClean="0"/>
              <a:t>udah and Jeroboam son of </a:t>
            </a:r>
            <a:r>
              <a:rPr lang="en-US" sz="2600" dirty="0" err="1" smtClean="0"/>
              <a:t>Jehoash</a:t>
            </a:r>
            <a:r>
              <a:rPr lang="en-US" sz="2600" dirty="0" smtClean="0"/>
              <a:t> King of Israel (792-750 B.C.)</a:t>
            </a:r>
            <a:endParaRPr lang="en-US" sz="2600" dirty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sz="2400" dirty="0" smtClean="0"/>
              <a:t>Amos 6:1-7</a:t>
            </a:r>
            <a:r>
              <a:rPr lang="en-US" sz="2400" b="1" dirty="0" smtClean="0"/>
              <a:t> </a:t>
            </a:r>
            <a:r>
              <a:rPr lang="en-US" sz="2400" b="1" dirty="0"/>
              <a:t>Their Luxurious </a:t>
            </a:r>
            <a:r>
              <a:rPr lang="en-US" sz="2400" b="1" dirty="0" smtClean="0"/>
              <a:t>Indulgence:  </a:t>
            </a:r>
            <a:r>
              <a:rPr lang="en-US" sz="2400" dirty="0" smtClean="0"/>
              <a:t>the people of God more interested in comfort than righteousness. 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V.7 Exile predicted</a:t>
            </a:r>
            <a:r>
              <a:rPr lang="en-US" sz="2400" dirty="0" smtClean="0">
                <a:sym typeface="Wingdings" pitchFamily="2" charset="2"/>
              </a:rPr>
              <a:t>  Precursor to Isaiah’s ministry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Amos 5:24  </a:t>
            </a:r>
            <a:r>
              <a:rPr lang="en-US" sz="2400" b="1" dirty="0" smtClean="0"/>
              <a:t>God’s</a:t>
            </a:r>
            <a:r>
              <a:rPr lang="en-US" sz="2400" dirty="0" smtClean="0"/>
              <a:t> </a:t>
            </a:r>
            <a:r>
              <a:rPr lang="en-US" sz="2400" b="1" dirty="0" smtClean="0"/>
              <a:t>Call to Righteousness:  </a:t>
            </a:r>
            <a:r>
              <a:rPr lang="en-US" sz="2400" dirty="0" smtClean="0"/>
              <a:t>Israel’s were selling their brothers into slavery and not meeting the needs of the poor.  Instead they were covering for this lack of righteousness with religious acts.  (see v. 21 -23)     Amos 2: 6-7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981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Jer</a:t>
            </a:r>
            <a:r>
              <a:rPr lang="en-US" dirty="0" smtClean="0"/>
              <a:t> 6:9         God gleans the remnant</a:t>
            </a:r>
          </a:p>
          <a:p>
            <a:pPr marL="0" indent="0">
              <a:buNone/>
            </a:pPr>
            <a:r>
              <a:rPr lang="en-US" dirty="0" err="1" smtClean="0"/>
              <a:t>Jer</a:t>
            </a:r>
            <a:r>
              <a:rPr lang="en-US" dirty="0" smtClean="0"/>
              <a:t> 29:1-11 God has plans for the remnant (written      		within days of captivity)</a:t>
            </a:r>
          </a:p>
          <a:p>
            <a:pPr marL="0" indent="0">
              <a:buNone/>
            </a:pPr>
            <a:r>
              <a:rPr lang="en-US" dirty="0" err="1" smtClean="0"/>
              <a:t>Jer</a:t>
            </a:r>
            <a:r>
              <a:rPr lang="en-US" dirty="0" smtClean="0"/>
              <a:t> 31:7, </a:t>
            </a:r>
            <a:r>
              <a:rPr lang="en-US" dirty="0" err="1" smtClean="0"/>
              <a:t>Jer</a:t>
            </a:r>
            <a:r>
              <a:rPr lang="en-US" dirty="0" smtClean="0"/>
              <a:t> 33:14-18 God saves the remnant</a:t>
            </a:r>
          </a:p>
          <a:p>
            <a:pPr marL="0" indent="0">
              <a:buNone/>
            </a:pPr>
            <a:r>
              <a:rPr lang="en-US" dirty="0" err="1" smtClean="0"/>
              <a:t>Jer</a:t>
            </a:r>
            <a:r>
              <a:rPr lang="en-US" dirty="0" smtClean="0"/>
              <a:t> 39:9       God directs the remnant</a:t>
            </a:r>
          </a:p>
          <a:p>
            <a:pPr marL="0" indent="0">
              <a:buNone/>
            </a:pPr>
            <a:r>
              <a:rPr lang="en-US" dirty="0" err="1" smtClean="0"/>
              <a:t>Jer</a:t>
            </a:r>
            <a:r>
              <a:rPr lang="en-US" dirty="0" smtClean="0"/>
              <a:t> 40:11     God abundantly blesses the remnant</a:t>
            </a:r>
          </a:p>
          <a:p>
            <a:pPr marL="0" indent="0">
              <a:buNone/>
            </a:pPr>
            <a:r>
              <a:rPr lang="en-US" dirty="0" err="1" smtClean="0"/>
              <a:t>Jer</a:t>
            </a:r>
            <a:r>
              <a:rPr lang="en-US" dirty="0" smtClean="0"/>
              <a:t> 42:1-3, 15, 19  God releases the remnant</a:t>
            </a:r>
          </a:p>
          <a:p>
            <a:pPr marL="0" indent="0">
              <a:buNone/>
            </a:pPr>
            <a:r>
              <a:rPr lang="en-US" dirty="0" err="1" smtClean="0"/>
              <a:t>Jer</a:t>
            </a:r>
            <a:r>
              <a:rPr lang="en-US" dirty="0" smtClean="0"/>
              <a:t> 43:4-7, 44:14</a:t>
            </a:r>
          </a:p>
          <a:p>
            <a:pPr marL="0" indent="0">
              <a:buNone/>
            </a:pPr>
            <a:r>
              <a:rPr lang="en-US" dirty="0" err="1" smtClean="0"/>
              <a:t>Jer</a:t>
            </a:r>
            <a:r>
              <a:rPr lang="en-US" dirty="0" smtClean="0"/>
              <a:t> 50:20     God forgives the remnant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024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6670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C:\Users\pedro\Pictures\800px-Jeremiah_Timeline_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75" y="806302"/>
            <a:ext cx="8305800" cy="6051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843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Key Life Events: Jeremiah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Jer</a:t>
            </a:r>
            <a:r>
              <a:rPr lang="en-US" dirty="0" smtClean="0"/>
              <a:t> 16:1-4 Forbidden to marry or have children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Jer</a:t>
            </a:r>
            <a:r>
              <a:rPr lang="en-US" dirty="0" smtClean="0"/>
              <a:t> 37: 1-5, 11-21  Imprisoned</a:t>
            </a:r>
          </a:p>
          <a:p>
            <a:endParaRPr lang="en-US" dirty="0" smtClean="0"/>
          </a:p>
          <a:p>
            <a:r>
              <a:rPr lang="en-US" dirty="0" err="1" smtClean="0"/>
              <a:t>Jer</a:t>
            </a:r>
            <a:r>
              <a:rPr lang="en-US" dirty="0" smtClean="0"/>
              <a:t> 40: 1-6  Freed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352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Symbolism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Jer</a:t>
            </a:r>
            <a:r>
              <a:rPr lang="en-US" dirty="0" smtClean="0"/>
              <a:t> 1:11-16   	 The Almond Tree</a:t>
            </a:r>
          </a:p>
          <a:p>
            <a:r>
              <a:rPr lang="en-US" dirty="0" err="1" smtClean="0"/>
              <a:t>Jer</a:t>
            </a:r>
            <a:r>
              <a:rPr lang="en-US" dirty="0" smtClean="0"/>
              <a:t> 13:1-11  	 The Linen Belt</a:t>
            </a:r>
          </a:p>
          <a:p>
            <a:r>
              <a:rPr lang="en-US" dirty="0" err="1" smtClean="0"/>
              <a:t>Jer</a:t>
            </a:r>
            <a:r>
              <a:rPr lang="en-US" dirty="0" smtClean="0"/>
              <a:t> 13:12-14 	 The Wineskins</a:t>
            </a:r>
          </a:p>
          <a:p>
            <a:r>
              <a:rPr lang="en-US" dirty="0" err="1" smtClean="0"/>
              <a:t>Jer</a:t>
            </a:r>
            <a:r>
              <a:rPr lang="en-US" dirty="0" smtClean="0"/>
              <a:t> 18:1-10    	 The Potter’s House</a:t>
            </a:r>
          </a:p>
          <a:p>
            <a:r>
              <a:rPr lang="en-US" dirty="0" err="1" smtClean="0"/>
              <a:t>Jer</a:t>
            </a:r>
            <a:r>
              <a:rPr lang="en-US" dirty="0" smtClean="0"/>
              <a:t> 19:10-13 	 The Jar</a:t>
            </a:r>
          </a:p>
          <a:p>
            <a:r>
              <a:rPr lang="en-US" dirty="0" err="1" smtClean="0"/>
              <a:t>Jer</a:t>
            </a:r>
            <a:r>
              <a:rPr lang="en-US" dirty="0" smtClean="0"/>
              <a:t> 24:1-10   	 The Figs baskets</a:t>
            </a:r>
          </a:p>
          <a:p>
            <a:r>
              <a:rPr lang="en-US" dirty="0" err="1" smtClean="0"/>
              <a:t>Jer</a:t>
            </a:r>
            <a:r>
              <a:rPr lang="en-US" dirty="0" smtClean="0"/>
              <a:t> 27:1-8     	 The Yoke</a:t>
            </a:r>
          </a:p>
          <a:p>
            <a:r>
              <a:rPr lang="en-US" dirty="0" err="1" smtClean="0"/>
              <a:t>Jer</a:t>
            </a:r>
            <a:r>
              <a:rPr lang="en-US" dirty="0" smtClean="0"/>
              <a:t> 32:1-41    	 The Field</a:t>
            </a:r>
          </a:p>
          <a:p>
            <a:r>
              <a:rPr lang="en-US" dirty="0" err="1" smtClean="0"/>
              <a:t>Jer</a:t>
            </a:r>
            <a:r>
              <a:rPr lang="en-US" dirty="0" smtClean="0"/>
              <a:t> 43: 8-13   	 The Stones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89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Jer</a:t>
            </a:r>
            <a:r>
              <a:rPr lang="en-US" dirty="0" smtClean="0"/>
              <a:t> 34:1-7, Tablet of </a:t>
            </a:r>
            <a:r>
              <a:rPr lang="en-US" smtClean="0"/>
              <a:t>Lachish 588 B.C.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8012" y="2582069"/>
            <a:ext cx="284797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959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Archaeology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Lachish </a:t>
            </a:r>
            <a:r>
              <a:rPr lang="en-US" dirty="0"/>
              <a:t>Letters. 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The Lachish Letters   588 BC    6 letters on clay shards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Send an army of relief or the city will fall to Nebuchadnezzar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light at the top of </a:t>
            </a:r>
            <a:r>
              <a:rPr lang="en-US" dirty="0" err="1"/>
              <a:t>Azekah</a:t>
            </a:r>
            <a:r>
              <a:rPr lang="en-US" dirty="0"/>
              <a:t> just went out, and we are next   </a:t>
            </a:r>
            <a:r>
              <a:rPr lang="en-US" b="1" dirty="0"/>
              <a:t>Jeremiah 34:6,7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Within two days, the author of this letter was killed.  Two years later, Jerusalem fell</a:t>
            </a:r>
            <a:r>
              <a:rPr lang="en-US" dirty="0" smtClean="0"/>
              <a:t>.</a:t>
            </a: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712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Ezekiel Outline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571500">
              <a:buAutoNum type="romanUcPeriod"/>
            </a:pPr>
            <a:r>
              <a:rPr lang="en-US" dirty="0" smtClean="0"/>
              <a:t>Judah Denounced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Ch</a:t>
            </a:r>
            <a:r>
              <a:rPr lang="en-US" dirty="0" smtClean="0"/>
              <a:t> 1-24     </a:t>
            </a:r>
            <a:r>
              <a:rPr lang="en-US" dirty="0" smtClean="0">
                <a:solidFill>
                  <a:srgbClr val="C00000"/>
                </a:solidFill>
              </a:rPr>
              <a:t>(593-588 B.C.)  Before fall of 			        Jerusalem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II.  Oracles Against Foreign Nations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Ch</a:t>
            </a:r>
            <a:r>
              <a:rPr lang="en-US" dirty="0" smtClean="0"/>
              <a:t> 25-32    </a:t>
            </a:r>
            <a:r>
              <a:rPr lang="en-US" dirty="0" smtClean="0">
                <a:solidFill>
                  <a:srgbClr val="C00000"/>
                </a:solidFill>
              </a:rPr>
              <a:t>(587-571 B.C.)</a:t>
            </a:r>
          </a:p>
          <a:p>
            <a:pPr marL="571500" indent="-571500">
              <a:buAutoNum type="romanUcPeriod"/>
            </a:pPr>
            <a:endParaRPr lang="en-US" dirty="0" smtClean="0"/>
          </a:p>
          <a:p>
            <a:pPr marL="571500" indent="-571500">
              <a:buAutoNum type="romanUcPeriod" startAt="3"/>
            </a:pPr>
            <a:r>
              <a:rPr lang="en-US" dirty="0" smtClean="0"/>
              <a:t>Future Restoration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Ch</a:t>
            </a:r>
            <a:r>
              <a:rPr lang="en-US" dirty="0" smtClean="0"/>
              <a:t> 33-48    </a:t>
            </a:r>
            <a:r>
              <a:rPr lang="en-US" dirty="0" smtClean="0">
                <a:solidFill>
                  <a:srgbClr val="C00000"/>
                </a:solidFill>
              </a:rPr>
              <a:t>(585-573 B.C.)  After fall of 			          Jerusalem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13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772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Ezekiel’s Place in History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2" y="2239169"/>
            <a:ext cx="4524375" cy="3400425"/>
          </a:xfrm>
        </p:spPr>
      </p:pic>
    </p:spTree>
    <p:extLst>
      <p:ext uri="{BB962C8B-B14F-4D97-AF65-F5344CB8AC3E}">
        <p14:creationId xmlns:p14="http://schemas.microsoft.com/office/powerpoint/2010/main" val="7424632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Judah Denounced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Lord’s Watchman   	</a:t>
            </a:r>
            <a:r>
              <a:rPr lang="en-US" dirty="0" err="1" smtClean="0"/>
              <a:t>Ez</a:t>
            </a:r>
            <a:r>
              <a:rPr lang="en-US" dirty="0" smtClean="0"/>
              <a:t> 3:16-21</a:t>
            </a:r>
          </a:p>
          <a:p>
            <a:pPr marL="0" indent="0">
              <a:buNone/>
            </a:pPr>
            <a:r>
              <a:rPr lang="en-US" dirty="0" smtClean="0"/>
              <a:t>Jerusalem Replica  	</a:t>
            </a:r>
            <a:r>
              <a:rPr lang="en-US" dirty="0" err="1" smtClean="0"/>
              <a:t>Ez</a:t>
            </a:r>
            <a:r>
              <a:rPr lang="en-US" dirty="0" smtClean="0"/>
              <a:t> 4:1-5</a:t>
            </a:r>
          </a:p>
          <a:p>
            <a:pPr marL="0" indent="0">
              <a:buNone/>
            </a:pPr>
            <a:r>
              <a:rPr lang="en-US" dirty="0" smtClean="0"/>
              <a:t>Sharp Sword           	</a:t>
            </a:r>
            <a:r>
              <a:rPr lang="en-US" dirty="0" err="1" smtClean="0"/>
              <a:t>Ez</a:t>
            </a:r>
            <a:r>
              <a:rPr lang="en-US" dirty="0" smtClean="0"/>
              <a:t> 5:1-4, 9-12</a:t>
            </a:r>
          </a:p>
          <a:p>
            <a:pPr marL="0" indent="0">
              <a:buNone/>
            </a:pPr>
            <a:r>
              <a:rPr lang="en-US" dirty="0" smtClean="0"/>
              <a:t>Temple Glory Departs </a:t>
            </a:r>
            <a:r>
              <a:rPr lang="en-US" dirty="0" err="1" smtClean="0"/>
              <a:t>Ez</a:t>
            </a:r>
            <a:r>
              <a:rPr lang="en-US" dirty="0" smtClean="0"/>
              <a:t> 10:15-19</a:t>
            </a:r>
          </a:p>
          <a:p>
            <a:pPr marL="0" indent="0">
              <a:buNone/>
            </a:pPr>
            <a:r>
              <a:rPr lang="en-US" dirty="0" err="1" smtClean="0"/>
              <a:t>Judgement</a:t>
            </a:r>
            <a:r>
              <a:rPr lang="en-US" dirty="0" smtClean="0"/>
              <a:t>   		</a:t>
            </a:r>
            <a:r>
              <a:rPr lang="en-US" dirty="0" err="1" smtClean="0"/>
              <a:t>Ez</a:t>
            </a:r>
            <a:r>
              <a:rPr lang="en-US" dirty="0" smtClean="0"/>
              <a:t> 14:12-14</a:t>
            </a:r>
          </a:p>
          <a:p>
            <a:pPr marL="0" indent="0">
              <a:buNone/>
            </a:pPr>
            <a:r>
              <a:rPr lang="en-US" dirty="0" smtClean="0"/>
              <a:t>Unfaithful bride  	</a:t>
            </a:r>
            <a:r>
              <a:rPr lang="en-US" dirty="0" err="1" smtClean="0"/>
              <a:t>Ez</a:t>
            </a:r>
            <a:r>
              <a:rPr lang="en-US" dirty="0" smtClean="0"/>
              <a:t> 16:1-15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4585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dirty="0" smtClean="0"/>
              <a:t>Oracles Against Foreign Nations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 smtClean="0"/>
              <a:t>Ammon</a:t>
            </a:r>
            <a:r>
              <a:rPr lang="en-US" dirty="0" smtClean="0"/>
              <a:t>  </a:t>
            </a:r>
            <a:r>
              <a:rPr lang="en-US" dirty="0" err="1" smtClean="0"/>
              <a:t>Ez</a:t>
            </a:r>
            <a:r>
              <a:rPr lang="en-US" dirty="0" smtClean="0"/>
              <a:t> 25:1-4  Rejoiced over Israel’s 			suffering</a:t>
            </a:r>
          </a:p>
          <a:p>
            <a:pPr marL="0" indent="0">
              <a:buNone/>
            </a:pPr>
            <a:r>
              <a:rPr lang="en-US" u="sng" dirty="0" smtClean="0"/>
              <a:t>Edom</a:t>
            </a:r>
            <a:r>
              <a:rPr lang="en-US" dirty="0" smtClean="0"/>
              <a:t>  </a:t>
            </a:r>
            <a:r>
              <a:rPr lang="en-US" dirty="0" err="1" smtClean="0"/>
              <a:t>Ez</a:t>
            </a:r>
            <a:r>
              <a:rPr lang="en-US" dirty="0" smtClean="0"/>
              <a:t> 25: 12-13  Took revenge on Judah</a:t>
            </a:r>
          </a:p>
          <a:p>
            <a:pPr marL="0" indent="0">
              <a:buNone/>
            </a:pPr>
            <a:r>
              <a:rPr lang="en-US" u="sng" dirty="0" err="1" smtClean="0"/>
              <a:t>Tyre</a:t>
            </a:r>
            <a:r>
              <a:rPr lang="en-US" dirty="0" smtClean="0"/>
              <a:t>  </a:t>
            </a:r>
            <a:r>
              <a:rPr lang="en-US" dirty="0" err="1" smtClean="0"/>
              <a:t>Ez</a:t>
            </a:r>
            <a:r>
              <a:rPr lang="en-US" dirty="0" smtClean="0"/>
              <a:t> 28:1-3  Took place of God</a:t>
            </a:r>
          </a:p>
          <a:p>
            <a:pPr marL="0" indent="0">
              <a:buNone/>
            </a:pPr>
            <a:r>
              <a:rPr lang="en-US" u="sng" dirty="0" smtClean="0"/>
              <a:t>Philistia</a:t>
            </a:r>
            <a:r>
              <a:rPr lang="en-US" dirty="0" smtClean="0"/>
              <a:t>  </a:t>
            </a:r>
            <a:r>
              <a:rPr lang="en-US" dirty="0" err="1" smtClean="0"/>
              <a:t>Ez</a:t>
            </a:r>
            <a:r>
              <a:rPr lang="en-US" dirty="0" smtClean="0"/>
              <a:t> 25:15  Sought to destroy Israel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Egypt</a:t>
            </a:r>
            <a:r>
              <a:rPr lang="en-US" dirty="0" smtClean="0"/>
              <a:t>  </a:t>
            </a:r>
            <a:r>
              <a:rPr lang="en-US" dirty="0" err="1" smtClean="0"/>
              <a:t>Ez</a:t>
            </a:r>
            <a:r>
              <a:rPr lang="en-US" dirty="0" smtClean="0"/>
              <a:t> 29:17-20  Egypt boasted (v.9)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422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Isaiah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AutoNum type="romanUcPeriod"/>
            </a:pPr>
            <a:r>
              <a:rPr lang="en-US" dirty="0" smtClean="0"/>
              <a:t>God Judges the Nations   (Ch. 1-35)</a:t>
            </a:r>
          </a:p>
          <a:p>
            <a:pPr marL="571500" indent="-571500">
              <a:buAutoNum type="romanUcPeriod"/>
            </a:pPr>
            <a:endParaRPr lang="en-US" dirty="0" smtClean="0"/>
          </a:p>
          <a:p>
            <a:pPr marL="571500" indent="-571500">
              <a:buAutoNum type="romanUcPeriod"/>
            </a:pPr>
            <a:r>
              <a:rPr lang="en-US" dirty="0" smtClean="0"/>
              <a:t>God Comforts his People  (Ch. 36-48)</a:t>
            </a:r>
          </a:p>
          <a:p>
            <a:pPr marL="571500" indent="-571500">
              <a:buAutoNum type="romanUcPeriod"/>
            </a:pPr>
            <a:endParaRPr lang="en-US" dirty="0" smtClean="0"/>
          </a:p>
          <a:p>
            <a:pPr marL="571500" indent="-571500">
              <a:buAutoNum type="romanUcPeriod"/>
            </a:pPr>
            <a:r>
              <a:rPr lang="en-US" dirty="0" smtClean="0"/>
              <a:t>God’s Prince of Peace   (Ch. 49-57)</a:t>
            </a:r>
          </a:p>
          <a:p>
            <a:pPr marL="571500" indent="-571500">
              <a:buAutoNum type="romanUcPeriod"/>
            </a:pPr>
            <a:endParaRPr lang="en-US" dirty="0" smtClean="0"/>
          </a:p>
          <a:p>
            <a:pPr marL="571500" indent="-571500">
              <a:buAutoNum type="romanUcPeriod" startAt="4"/>
            </a:pPr>
            <a:r>
              <a:rPr lang="en-US" dirty="0" smtClean="0"/>
              <a:t>God’s Program for Salvation  (Ch. 58-66)</a:t>
            </a:r>
          </a:p>
          <a:p>
            <a:pPr marL="0" indent="0">
              <a:buNone/>
            </a:pPr>
            <a:endParaRPr lang="en-US" dirty="0" smtClean="0"/>
          </a:p>
          <a:p>
            <a:pPr marL="571500" indent="-571500">
              <a:buAutoNum type="romanUcPeriod"/>
            </a:pPr>
            <a:endParaRPr lang="en-US" dirty="0" smtClean="0"/>
          </a:p>
          <a:p>
            <a:pPr marL="571500" indent="-571500"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324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Future Restoration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New Life  </a:t>
            </a:r>
            <a:r>
              <a:rPr lang="en-US" dirty="0" err="1" smtClean="0"/>
              <a:t>Ez</a:t>
            </a:r>
            <a:r>
              <a:rPr lang="en-US" dirty="0" smtClean="0"/>
              <a:t> 37:1-10  </a:t>
            </a:r>
          </a:p>
          <a:p>
            <a:pPr marL="0" indent="0">
              <a:buNone/>
            </a:pPr>
            <a:r>
              <a:rPr lang="en-US" dirty="0" smtClean="0"/>
              <a:t>New Heart  </a:t>
            </a:r>
            <a:r>
              <a:rPr lang="en-US" dirty="0" err="1" smtClean="0"/>
              <a:t>Ez</a:t>
            </a:r>
            <a:r>
              <a:rPr lang="en-US" dirty="0" smtClean="0"/>
              <a:t> 36:24-28,36</a:t>
            </a:r>
          </a:p>
          <a:p>
            <a:pPr marL="0" indent="0">
              <a:buNone/>
            </a:pPr>
            <a:r>
              <a:rPr lang="en-US" dirty="0" smtClean="0"/>
              <a:t>New Temple </a:t>
            </a:r>
            <a:r>
              <a:rPr lang="en-US" dirty="0" err="1" smtClean="0"/>
              <a:t>Ez</a:t>
            </a:r>
            <a:r>
              <a:rPr lang="en-US" dirty="0" smtClean="0"/>
              <a:t> 40-43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760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Themes In Isaiah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/>
              <a:buChar char=""/>
            </a:pPr>
            <a:r>
              <a:rPr lang="en-US" dirty="0" err="1" smtClean="0">
                <a:sym typeface="Wingdings"/>
              </a:rPr>
              <a:t>Judgement</a:t>
            </a:r>
            <a:r>
              <a:rPr lang="en-US" dirty="0" smtClean="0">
                <a:sym typeface="Wingdings"/>
              </a:rPr>
              <a:t> is Real</a:t>
            </a:r>
          </a:p>
          <a:p>
            <a:pPr>
              <a:buFont typeface="Wingdings"/>
              <a:buChar char=""/>
            </a:pPr>
            <a:endParaRPr lang="en-US" dirty="0">
              <a:sym typeface="Wingdings"/>
            </a:endParaRPr>
          </a:p>
          <a:p>
            <a:pPr>
              <a:buFont typeface="Wingdings"/>
              <a:buChar char=""/>
            </a:pPr>
            <a:r>
              <a:rPr lang="en-US" dirty="0" smtClean="0">
                <a:sym typeface="Wingdings"/>
              </a:rPr>
              <a:t>God Against Falsehood</a:t>
            </a:r>
          </a:p>
          <a:p>
            <a:pPr>
              <a:buFont typeface="Wingdings"/>
              <a:buChar char=""/>
            </a:pPr>
            <a:endParaRPr lang="en-US" dirty="0">
              <a:sym typeface="Wingdings"/>
            </a:endParaRPr>
          </a:p>
          <a:p>
            <a:pPr>
              <a:buFont typeface="Wingdings"/>
              <a:buChar char=""/>
            </a:pPr>
            <a:r>
              <a:rPr lang="en-US" dirty="0" smtClean="0">
                <a:sym typeface="Wingdings"/>
              </a:rPr>
              <a:t>God Rules the Nations</a:t>
            </a:r>
          </a:p>
          <a:p>
            <a:pPr>
              <a:buFont typeface="Wingdings"/>
              <a:buChar char=""/>
            </a:pPr>
            <a:endParaRPr lang="en-US" dirty="0">
              <a:sym typeface="Wingdings"/>
            </a:endParaRPr>
          </a:p>
          <a:p>
            <a:pPr>
              <a:buFont typeface="Wingdings"/>
              <a:buChar char=""/>
            </a:pPr>
            <a:r>
              <a:rPr lang="en-US" dirty="0" smtClean="0">
                <a:sym typeface="Wingdings"/>
              </a:rPr>
              <a:t>Glory is With the Lord</a:t>
            </a:r>
          </a:p>
          <a:p>
            <a:pPr>
              <a:buFont typeface="Wingdings"/>
              <a:buChar char=""/>
            </a:pPr>
            <a:endParaRPr lang="en-US" dirty="0">
              <a:sym typeface="Wingdings"/>
            </a:endParaRPr>
          </a:p>
          <a:p>
            <a:pPr>
              <a:buFont typeface="Wingdings"/>
              <a:buChar char=""/>
            </a:pPr>
            <a:endParaRPr lang="en-US" dirty="0" smtClean="0">
              <a:sym typeface="Wingdings"/>
            </a:endParaRPr>
          </a:p>
          <a:p>
            <a:pPr>
              <a:buFont typeface="Wingdings"/>
              <a:buChar char=""/>
            </a:pPr>
            <a:endParaRPr lang="en-US" dirty="0">
              <a:sym typeface="Wingdings"/>
            </a:endParaRPr>
          </a:p>
          <a:p>
            <a:pPr>
              <a:buFont typeface="Wingdings"/>
              <a:buChar char="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35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Isaiah Historical Context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586831"/>
            <a:ext cx="7010400" cy="2705100"/>
          </a:xfrm>
        </p:spPr>
      </p:pic>
    </p:spTree>
    <p:extLst>
      <p:ext uri="{BB962C8B-B14F-4D97-AF65-F5344CB8AC3E}">
        <p14:creationId xmlns:p14="http://schemas.microsoft.com/office/powerpoint/2010/main" val="715082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Historical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2133600"/>
            <a:ext cx="838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</a:rPr>
              <a:t>Tiglath-pileser</a:t>
            </a:r>
            <a:r>
              <a:rPr lang="en-US" sz="2800" dirty="0">
                <a:solidFill>
                  <a:srgbClr val="002060"/>
                </a:solidFill>
              </a:rPr>
              <a:t> III    </a:t>
            </a:r>
            <a:r>
              <a:rPr lang="en-US" sz="2800" b="1" dirty="0">
                <a:solidFill>
                  <a:srgbClr val="002060"/>
                </a:solidFill>
              </a:rPr>
              <a:t>2Kings 15:19-20  -  </a:t>
            </a:r>
            <a:r>
              <a:rPr lang="en-US" sz="2800" dirty="0">
                <a:solidFill>
                  <a:srgbClr val="002060"/>
                </a:solidFill>
              </a:rPr>
              <a:t> known as </a:t>
            </a:r>
            <a:r>
              <a:rPr lang="en-US" sz="2800" dirty="0" err="1">
                <a:solidFill>
                  <a:srgbClr val="002060"/>
                </a:solidFill>
              </a:rPr>
              <a:t>Pulu</a:t>
            </a:r>
            <a:r>
              <a:rPr lang="en-US" sz="2800" dirty="0">
                <a:solidFill>
                  <a:srgbClr val="002060"/>
                </a:solidFill>
              </a:rPr>
              <a:t> in Babylon or </a:t>
            </a:r>
            <a:r>
              <a:rPr lang="en-US" sz="2800" dirty="0" err="1">
                <a:solidFill>
                  <a:srgbClr val="002060"/>
                </a:solidFill>
              </a:rPr>
              <a:t>Pul</a:t>
            </a:r>
            <a:r>
              <a:rPr lang="en-US" sz="2800" dirty="0">
                <a:solidFill>
                  <a:srgbClr val="002060"/>
                </a:solidFill>
              </a:rPr>
              <a:t> in Israel</a:t>
            </a:r>
            <a:r>
              <a:rPr lang="en-US" sz="2800" dirty="0" smtClean="0">
                <a:solidFill>
                  <a:srgbClr val="002060"/>
                </a:solidFill>
              </a:rPr>
              <a:t>.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Sargon II      </a:t>
            </a:r>
            <a:r>
              <a:rPr lang="en-US" sz="2800" b="1" dirty="0">
                <a:solidFill>
                  <a:srgbClr val="002060"/>
                </a:solidFill>
              </a:rPr>
              <a:t>2 Chronicles 28:1-27 - </a:t>
            </a:r>
            <a:r>
              <a:rPr lang="en-US" sz="2800" dirty="0">
                <a:solidFill>
                  <a:srgbClr val="002060"/>
                </a:solidFill>
              </a:rPr>
              <a:t>covers various events from reign of </a:t>
            </a:r>
            <a:r>
              <a:rPr lang="en-US" sz="2800" dirty="0" err="1">
                <a:solidFill>
                  <a:srgbClr val="002060"/>
                </a:solidFill>
              </a:rPr>
              <a:t>Tiglath-pileser</a:t>
            </a:r>
            <a:r>
              <a:rPr lang="en-US" sz="2800" dirty="0">
                <a:solidFill>
                  <a:srgbClr val="002060"/>
                </a:solidFill>
              </a:rPr>
              <a:t> to Sargon </a:t>
            </a:r>
            <a:r>
              <a:rPr lang="en-US" sz="2800" dirty="0" smtClean="0">
                <a:solidFill>
                  <a:srgbClr val="002060"/>
                </a:solidFill>
              </a:rPr>
              <a:t>II</a:t>
            </a:r>
          </a:p>
          <a:p>
            <a:endParaRPr lang="en-US" sz="2800" dirty="0">
              <a:solidFill>
                <a:srgbClr val="002060"/>
              </a:solidFill>
            </a:endParaRPr>
          </a:p>
          <a:p>
            <a:r>
              <a:rPr lang="en-US" sz="2800" dirty="0">
                <a:solidFill>
                  <a:srgbClr val="002060"/>
                </a:solidFill>
              </a:rPr>
              <a:t>Sennacherib  </a:t>
            </a:r>
            <a:r>
              <a:rPr lang="en-US" sz="2800" b="1" dirty="0">
                <a:solidFill>
                  <a:srgbClr val="002060"/>
                </a:solidFill>
              </a:rPr>
              <a:t>2 Chronicles:29-33, Is 36:1-7, 37:21,35-37 - </a:t>
            </a:r>
            <a:r>
              <a:rPr lang="en-US" sz="2800" dirty="0">
                <a:solidFill>
                  <a:srgbClr val="002060"/>
                </a:solidFill>
              </a:rPr>
              <a:t>constant threat to Judah under king Hezekiah</a:t>
            </a:r>
          </a:p>
        </p:txBody>
      </p:sp>
    </p:spTree>
    <p:extLst>
      <p:ext uri="{BB962C8B-B14F-4D97-AF65-F5344CB8AC3E}">
        <p14:creationId xmlns:p14="http://schemas.microsoft.com/office/powerpoint/2010/main" val="1234250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0" b="585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400800"/>
            <a:ext cx="5486400" cy="457200"/>
          </a:xfrm>
        </p:spPr>
        <p:txBody>
          <a:bodyPr>
            <a:normAutofit/>
          </a:bodyPr>
          <a:lstStyle/>
          <a:p>
            <a:pPr algn="ctr"/>
            <a:r>
              <a:rPr lang="en-US" sz="1600" b="1" dirty="0" err="1" smtClean="0"/>
              <a:t>Tiglath</a:t>
            </a:r>
            <a:r>
              <a:rPr lang="en-US" sz="1600" b="1" dirty="0" smtClean="0"/>
              <a:t>- </a:t>
            </a:r>
            <a:r>
              <a:rPr lang="en-US" sz="1600" b="1" dirty="0" err="1" smtClean="0"/>
              <a:t>Pileser</a:t>
            </a:r>
            <a:r>
              <a:rPr lang="en-US" sz="1600" b="1" dirty="0" smtClean="0"/>
              <a:t> (</a:t>
            </a:r>
            <a:r>
              <a:rPr lang="en-US" sz="1600" b="1" dirty="0" err="1" smtClean="0"/>
              <a:t>Pul</a:t>
            </a:r>
            <a:r>
              <a:rPr lang="en-US" sz="1600" b="1" dirty="0" smtClean="0"/>
              <a:t>)  standing with driver. (British Museum)</a:t>
            </a:r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26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1" b="9491"/>
          <a:stretch>
            <a:fillRect/>
          </a:stretch>
        </p:blipFill>
        <p:spPr>
          <a:xfrm>
            <a:off x="228600" y="685800"/>
            <a:ext cx="8610600" cy="512650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6400" y="6626542"/>
            <a:ext cx="54864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19800"/>
            <a:ext cx="5446712" cy="5334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Sennacherib Prism</a:t>
            </a:r>
          </a:p>
        </p:txBody>
      </p:sp>
    </p:spTree>
    <p:extLst>
      <p:ext uri="{BB962C8B-B14F-4D97-AF65-F5344CB8AC3E}">
        <p14:creationId xmlns:p14="http://schemas.microsoft.com/office/powerpoint/2010/main" val="1388589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Judgement</a:t>
            </a:r>
            <a:r>
              <a:rPr lang="en-US" dirty="0" smtClean="0"/>
              <a:t> is Real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1: 2 – 9   Rebellious people</a:t>
            </a:r>
          </a:p>
          <a:p>
            <a:endParaRPr lang="en-US" dirty="0"/>
          </a:p>
          <a:p>
            <a:r>
              <a:rPr lang="en-US" dirty="0" smtClean="0"/>
              <a:t>Is 5: 11-13, 22-23  Lack of understanding</a:t>
            </a:r>
          </a:p>
          <a:p>
            <a:endParaRPr lang="en-US" dirty="0"/>
          </a:p>
          <a:p>
            <a:r>
              <a:rPr lang="en-US" dirty="0" smtClean="0"/>
              <a:t>Is 28: 7-9  Worldly leadership</a:t>
            </a:r>
          </a:p>
          <a:p>
            <a:endParaRPr lang="en-US" dirty="0"/>
          </a:p>
          <a:p>
            <a:r>
              <a:rPr lang="en-US" dirty="0" smtClean="0"/>
              <a:t>Is 29: 1- 4, 13, 15-16  God must respond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6189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1214</TotalTime>
  <Words>830</Words>
  <Application>Microsoft Office PowerPoint</Application>
  <PresentationFormat>On-screen Show (4:3)</PresentationFormat>
  <Paragraphs>227</Paragraphs>
  <Slides>30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Apothecary</vt:lpstr>
      <vt:lpstr>Document</vt:lpstr>
      <vt:lpstr>Amos, Isaiah, Jeremiah, Ezekiel</vt:lpstr>
      <vt:lpstr>Focus of Amos</vt:lpstr>
      <vt:lpstr>Outline of Isaiah</vt:lpstr>
      <vt:lpstr>Themes In Isaiah</vt:lpstr>
      <vt:lpstr>Isaiah Historical Context</vt:lpstr>
      <vt:lpstr>More Historical Context</vt:lpstr>
      <vt:lpstr>PowerPoint Presentation</vt:lpstr>
      <vt:lpstr>Sennacherib Prism</vt:lpstr>
      <vt:lpstr>Judgement is Real</vt:lpstr>
      <vt:lpstr>God Against Falsehoods</vt:lpstr>
      <vt:lpstr>God Rules The Nations</vt:lpstr>
      <vt:lpstr>Glory is With the Lord</vt:lpstr>
      <vt:lpstr>Isaiah’s Life Story</vt:lpstr>
      <vt:lpstr>Outline of Jeremiah</vt:lpstr>
      <vt:lpstr>PowerPoint Presentation</vt:lpstr>
      <vt:lpstr>Themes in Jeremiah</vt:lpstr>
      <vt:lpstr>Jeremiah History</vt:lpstr>
      <vt:lpstr>False Religion</vt:lpstr>
      <vt:lpstr>God’s Judgements</vt:lpstr>
      <vt:lpstr>Remnant</vt:lpstr>
      <vt:lpstr>History</vt:lpstr>
      <vt:lpstr>Key Life Events: Jeremiah</vt:lpstr>
      <vt:lpstr>Symbolism</vt:lpstr>
      <vt:lpstr>Jer 34:1-7, Tablet of Lachish 588 B.C.</vt:lpstr>
      <vt:lpstr>Archaeology</vt:lpstr>
      <vt:lpstr>Ezekiel Outline</vt:lpstr>
      <vt:lpstr>Ezekiel’s Place in History</vt:lpstr>
      <vt:lpstr>Judah Denounced </vt:lpstr>
      <vt:lpstr>Oracles Against Foreign Nations</vt:lpstr>
      <vt:lpstr>Future Restoration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Jeremiah, Ezekiel, Daniel</dc:title>
  <dc:creator>pedro</dc:creator>
  <cp:lastModifiedBy>John Oakes</cp:lastModifiedBy>
  <cp:revision>104</cp:revision>
  <cp:lastPrinted>2012-05-31T00:05:14Z</cp:lastPrinted>
  <dcterms:created xsi:type="dcterms:W3CDTF">2012-03-18T21:08:42Z</dcterms:created>
  <dcterms:modified xsi:type="dcterms:W3CDTF">2012-06-07T05:48:20Z</dcterms:modified>
</cp:coreProperties>
</file>