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 id="2147483710" r:id="rId5"/>
    <p:sldMasterId id="2147483723" r:id="rId6"/>
    <p:sldMasterId id="2147483737" r:id="rId7"/>
    <p:sldMasterId id="2147483751" r:id="rId8"/>
    <p:sldMasterId id="2147483764" r:id="rId9"/>
    <p:sldMasterId id="2147483776" r:id="rId10"/>
    <p:sldMasterId id="2147483788" r:id="rId11"/>
    <p:sldMasterId id="2147483800" r:id="rId12"/>
    <p:sldMasterId id="2147483812" r:id="rId13"/>
    <p:sldMasterId id="2147483824" r:id="rId14"/>
    <p:sldMasterId id="2147483848" r:id="rId15"/>
    <p:sldMasterId id="2147483860" r:id="rId16"/>
    <p:sldMasterId id="2147483872" r:id="rId17"/>
    <p:sldMasterId id="2147483884" r:id="rId18"/>
    <p:sldMasterId id="2147483896" r:id="rId19"/>
    <p:sldMasterId id="2147483908" r:id="rId20"/>
    <p:sldMasterId id="2147483920" r:id="rId21"/>
    <p:sldMasterId id="2147483932" r:id="rId22"/>
    <p:sldMasterId id="2147483944" r:id="rId23"/>
    <p:sldMasterId id="2147483956" r:id="rId24"/>
    <p:sldMasterId id="2147483968" r:id="rId25"/>
  </p:sldMasterIdLst>
  <p:notesMasterIdLst>
    <p:notesMasterId r:id="rId285"/>
  </p:notesMasterIdLst>
  <p:sldIdLst>
    <p:sldId id="256" r:id="rId26"/>
    <p:sldId id="259" r:id="rId27"/>
    <p:sldId id="257" r:id="rId28"/>
    <p:sldId id="261" r:id="rId29"/>
    <p:sldId id="262" r:id="rId30"/>
    <p:sldId id="263" r:id="rId31"/>
    <p:sldId id="264" r:id="rId32"/>
    <p:sldId id="265" r:id="rId33"/>
    <p:sldId id="266" r:id="rId34"/>
    <p:sldId id="267" r:id="rId35"/>
    <p:sldId id="268" r:id="rId36"/>
    <p:sldId id="270" r:id="rId37"/>
    <p:sldId id="271" r:id="rId38"/>
    <p:sldId id="272" r:id="rId39"/>
    <p:sldId id="336" r:id="rId40"/>
    <p:sldId id="260" r:id="rId41"/>
    <p:sldId id="274" r:id="rId42"/>
    <p:sldId id="317" r:id="rId43"/>
    <p:sldId id="318" r:id="rId44"/>
    <p:sldId id="273" r:id="rId45"/>
    <p:sldId id="316" r:id="rId46"/>
    <p:sldId id="319" r:id="rId47"/>
    <p:sldId id="282" r:id="rId48"/>
    <p:sldId id="280" r:id="rId49"/>
    <p:sldId id="281" r:id="rId50"/>
    <p:sldId id="320" r:id="rId51"/>
    <p:sldId id="321" r:id="rId52"/>
    <p:sldId id="289" r:id="rId53"/>
    <p:sldId id="292" r:id="rId54"/>
    <p:sldId id="293" r:id="rId55"/>
    <p:sldId id="294" r:id="rId56"/>
    <p:sldId id="295" r:id="rId57"/>
    <p:sldId id="296" r:id="rId58"/>
    <p:sldId id="290" r:id="rId59"/>
    <p:sldId id="291" r:id="rId60"/>
    <p:sldId id="297" r:id="rId61"/>
    <p:sldId id="298" r:id="rId62"/>
    <p:sldId id="299" r:id="rId63"/>
    <p:sldId id="300" r:id="rId64"/>
    <p:sldId id="322" r:id="rId65"/>
    <p:sldId id="301" r:id="rId66"/>
    <p:sldId id="303" r:id="rId67"/>
    <p:sldId id="307" r:id="rId68"/>
    <p:sldId id="308" r:id="rId69"/>
    <p:sldId id="309" r:id="rId70"/>
    <p:sldId id="310" r:id="rId71"/>
    <p:sldId id="325" r:id="rId72"/>
    <p:sldId id="331" r:id="rId73"/>
    <p:sldId id="326" r:id="rId74"/>
    <p:sldId id="327" r:id="rId75"/>
    <p:sldId id="323" r:id="rId76"/>
    <p:sldId id="324" r:id="rId77"/>
    <p:sldId id="328" r:id="rId78"/>
    <p:sldId id="311" r:id="rId79"/>
    <p:sldId id="313" r:id="rId80"/>
    <p:sldId id="314" r:id="rId81"/>
    <p:sldId id="315" r:id="rId82"/>
    <p:sldId id="329" r:id="rId83"/>
    <p:sldId id="330" r:id="rId84"/>
    <p:sldId id="332" r:id="rId85"/>
    <p:sldId id="333" r:id="rId86"/>
    <p:sldId id="334" r:id="rId87"/>
    <p:sldId id="335" r:id="rId88"/>
    <p:sldId id="337" r:id="rId89"/>
    <p:sldId id="382" r:id="rId90"/>
    <p:sldId id="338" r:id="rId91"/>
    <p:sldId id="339" r:id="rId92"/>
    <p:sldId id="345" r:id="rId93"/>
    <p:sldId id="341" r:id="rId94"/>
    <p:sldId id="340" r:id="rId95"/>
    <p:sldId id="342" r:id="rId96"/>
    <p:sldId id="343" r:id="rId97"/>
    <p:sldId id="346" r:id="rId98"/>
    <p:sldId id="348" r:id="rId99"/>
    <p:sldId id="351" r:id="rId100"/>
    <p:sldId id="352" r:id="rId101"/>
    <p:sldId id="353" r:id="rId102"/>
    <p:sldId id="384"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1" r:id="rId120"/>
    <p:sldId id="372" r:id="rId121"/>
    <p:sldId id="379" r:id="rId122"/>
    <p:sldId id="373" r:id="rId123"/>
    <p:sldId id="377" r:id="rId124"/>
    <p:sldId id="375" r:id="rId125"/>
    <p:sldId id="376" r:id="rId126"/>
    <p:sldId id="380" r:id="rId127"/>
    <p:sldId id="387" r:id="rId128"/>
    <p:sldId id="398" r:id="rId129"/>
    <p:sldId id="389" r:id="rId130"/>
    <p:sldId id="390" r:id="rId131"/>
    <p:sldId id="388" r:id="rId132"/>
    <p:sldId id="399" r:id="rId133"/>
    <p:sldId id="400" r:id="rId134"/>
    <p:sldId id="402" r:id="rId135"/>
    <p:sldId id="401" r:id="rId136"/>
    <p:sldId id="393" r:id="rId137"/>
    <p:sldId id="394" r:id="rId138"/>
    <p:sldId id="403" r:id="rId139"/>
    <p:sldId id="404" r:id="rId140"/>
    <p:sldId id="405" r:id="rId141"/>
    <p:sldId id="406" r:id="rId142"/>
    <p:sldId id="408" r:id="rId143"/>
    <p:sldId id="407" r:id="rId144"/>
    <p:sldId id="409" r:id="rId145"/>
    <p:sldId id="410" r:id="rId146"/>
    <p:sldId id="411" r:id="rId147"/>
    <p:sldId id="412" r:id="rId148"/>
    <p:sldId id="413" r:id="rId149"/>
    <p:sldId id="414" r:id="rId150"/>
    <p:sldId id="415" r:id="rId151"/>
    <p:sldId id="416" r:id="rId152"/>
    <p:sldId id="417" r:id="rId153"/>
    <p:sldId id="433" r:id="rId154"/>
    <p:sldId id="434" r:id="rId155"/>
    <p:sldId id="396" r:id="rId156"/>
    <p:sldId id="397" r:id="rId157"/>
    <p:sldId id="420" r:id="rId158"/>
    <p:sldId id="418" r:id="rId159"/>
    <p:sldId id="430" r:id="rId160"/>
    <p:sldId id="421" r:id="rId161"/>
    <p:sldId id="426" r:id="rId162"/>
    <p:sldId id="427" r:id="rId163"/>
    <p:sldId id="428" r:id="rId164"/>
    <p:sldId id="429" r:id="rId165"/>
    <p:sldId id="435" r:id="rId166"/>
    <p:sldId id="436" r:id="rId167"/>
    <p:sldId id="437" r:id="rId168"/>
    <p:sldId id="446" r:id="rId169"/>
    <p:sldId id="447" r:id="rId170"/>
    <p:sldId id="448" r:id="rId171"/>
    <p:sldId id="449" r:id="rId172"/>
    <p:sldId id="450" r:id="rId173"/>
    <p:sldId id="451" r:id="rId174"/>
    <p:sldId id="452" r:id="rId175"/>
    <p:sldId id="453" r:id="rId176"/>
    <p:sldId id="454" r:id="rId177"/>
    <p:sldId id="455" r:id="rId178"/>
    <p:sldId id="456" r:id="rId179"/>
    <p:sldId id="457" r:id="rId180"/>
    <p:sldId id="458" r:id="rId181"/>
    <p:sldId id="459" r:id="rId182"/>
    <p:sldId id="460" r:id="rId183"/>
    <p:sldId id="461" r:id="rId184"/>
    <p:sldId id="462" r:id="rId185"/>
    <p:sldId id="463" r:id="rId186"/>
    <p:sldId id="464" r:id="rId187"/>
    <p:sldId id="465" r:id="rId188"/>
    <p:sldId id="466" r:id="rId189"/>
    <p:sldId id="467" r:id="rId190"/>
    <p:sldId id="468" r:id="rId191"/>
    <p:sldId id="469" r:id="rId192"/>
    <p:sldId id="470" r:id="rId193"/>
    <p:sldId id="471" r:id="rId194"/>
    <p:sldId id="472" r:id="rId195"/>
    <p:sldId id="473" r:id="rId196"/>
    <p:sldId id="474" r:id="rId197"/>
    <p:sldId id="475" r:id="rId198"/>
    <p:sldId id="476" r:id="rId199"/>
    <p:sldId id="477" r:id="rId200"/>
    <p:sldId id="478" r:id="rId201"/>
    <p:sldId id="479" r:id="rId202"/>
    <p:sldId id="480" r:id="rId203"/>
    <p:sldId id="481" r:id="rId204"/>
    <p:sldId id="482" r:id="rId205"/>
    <p:sldId id="483" r:id="rId206"/>
    <p:sldId id="484" r:id="rId207"/>
    <p:sldId id="485" r:id="rId208"/>
    <p:sldId id="486" r:id="rId209"/>
    <p:sldId id="487" r:id="rId210"/>
    <p:sldId id="488" r:id="rId211"/>
    <p:sldId id="489" r:id="rId212"/>
    <p:sldId id="490" r:id="rId213"/>
    <p:sldId id="491" r:id="rId214"/>
    <p:sldId id="492" r:id="rId215"/>
    <p:sldId id="493" r:id="rId216"/>
    <p:sldId id="494" r:id="rId217"/>
    <p:sldId id="495" r:id="rId218"/>
    <p:sldId id="496" r:id="rId219"/>
    <p:sldId id="422" r:id="rId220"/>
    <p:sldId id="425" r:id="rId221"/>
    <p:sldId id="497" r:id="rId222"/>
    <p:sldId id="499" r:id="rId223"/>
    <p:sldId id="500" r:id="rId224"/>
    <p:sldId id="501" r:id="rId225"/>
    <p:sldId id="502" r:id="rId226"/>
    <p:sldId id="503" r:id="rId227"/>
    <p:sldId id="509" r:id="rId228"/>
    <p:sldId id="512" r:id="rId229"/>
    <p:sldId id="511" r:id="rId230"/>
    <p:sldId id="504" r:id="rId231"/>
    <p:sldId id="505" r:id="rId232"/>
    <p:sldId id="506" r:id="rId233"/>
    <p:sldId id="507" r:id="rId234"/>
    <p:sldId id="424" r:id="rId235"/>
    <p:sldId id="508" r:id="rId236"/>
    <p:sldId id="510" r:id="rId237"/>
    <p:sldId id="513" r:id="rId238"/>
    <p:sldId id="423" r:id="rId239"/>
    <p:sldId id="515" r:id="rId240"/>
    <p:sldId id="516" r:id="rId241"/>
    <p:sldId id="517" r:id="rId242"/>
    <p:sldId id="518" r:id="rId243"/>
    <p:sldId id="519" r:id="rId244"/>
    <p:sldId id="520" r:id="rId245"/>
    <p:sldId id="521" r:id="rId246"/>
    <p:sldId id="522" r:id="rId247"/>
    <p:sldId id="523" r:id="rId248"/>
    <p:sldId id="524" r:id="rId249"/>
    <p:sldId id="525" r:id="rId250"/>
    <p:sldId id="527" r:id="rId251"/>
    <p:sldId id="526" r:id="rId252"/>
    <p:sldId id="529" r:id="rId253"/>
    <p:sldId id="528" r:id="rId254"/>
    <p:sldId id="530" r:id="rId255"/>
    <p:sldId id="531" r:id="rId256"/>
    <p:sldId id="532" r:id="rId257"/>
    <p:sldId id="533" r:id="rId258"/>
    <p:sldId id="534" r:id="rId259"/>
    <p:sldId id="535" r:id="rId260"/>
    <p:sldId id="536" r:id="rId261"/>
    <p:sldId id="537" r:id="rId262"/>
    <p:sldId id="538" r:id="rId263"/>
    <p:sldId id="539" r:id="rId264"/>
    <p:sldId id="540" r:id="rId265"/>
    <p:sldId id="541" r:id="rId266"/>
    <p:sldId id="542" r:id="rId267"/>
    <p:sldId id="543" r:id="rId268"/>
    <p:sldId id="544" r:id="rId269"/>
    <p:sldId id="545" r:id="rId270"/>
    <p:sldId id="546" r:id="rId271"/>
    <p:sldId id="547" r:id="rId272"/>
    <p:sldId id="548" r:id="rId273"/>
    <p:sldId id="549" r:id="rId274"/>
    <p:sldId id="550" r:id="rId275"/>
    <p:sldId id="551" r:id="rId276"/>
    <p:sldId id="552" r:id="rId277"/>
    <p:sldId id="553" r:id="rId278"/>
    <p:sldId id="554" r:id="rId279"/>
    <p:sldId id="559" r:id="rId280"/>
    <p:sldId id="555" r:id="rId281"/>
    <p:sldId id="556" r:id="rId282"/>
    <p:sldId id="557" r:id="rId283"/>
    <p:sldId id="558" r:id="rId2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51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slide" Target="slides/slide113.xml"/><Relationship Id="rId159" Type="http://schemas.openxmlformats.org/officeDocument/2006/relationships/slide" Target="slides/slide134.xml"/><Relationship Id="rId170" Type="http://schemas.openxmlformats.org/officeDocument/2006/relationships/slide" Target="slides/slide145.xml"/><Relationship Id="rId191" Type="http://schemas.openxmlformats.org/officeDocument/2006/relationships/slide" Target="slides/slide166.xml"/><Relationship Id="rId205" Type="http://schemas.openxmlformats.org/officeDocument/2006/relationships/slide" Target="slides/slide180.xml"/><Relationship Id="rId226" Type="http://schemas.openxmlformats.org/officeDocument/2006/relationships/slide" Target="slides/slide201.xml"/><Relationship Id="rId247" Type="http://schemas.openxmlformats.org/officeDocument/2006/relationships/slide" Target="slides/slide222.xml"/><Relationship Id="rId107" Type="http://schemas.openxmlformats.org/officeDocument/2006/relationships/slide" Target="slides/slide82.xml"/><Relationship Id="rId268" Type="http://schemas.openxmlformats.org/officeDocument/2006/relationships/slide" Target="slides/slide243.xml"/><Relationship Id="rId289"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7.xml"/><Relationship Id="rId53" Type="http://schemas.openxmlformats.org/officeDocument/2006/relationships/slide" Target="slides/slide28.xml"/><Relationship Id="rId74" Type="http://schemas.openxmlformats.org/officeDocument/2006/relationships/slide" Target="slides/slide49.xml"/><Relationship Id="rId128" Type="http://schemas.openxmlformats.org/officeDocument/2006/relationships/slide" Target="slides/slide103.xml"/><Relationship Id="rId149" Type="http://schemas.openxmlformats.org/officeDocument/2006/relationships/slide" Target="slides/slide124.xml"/><Relationship Id="rId5" Type="http://schemas.openxmlformats.org/officeDocument/2006/relationships/slideMaster" Target="slideMasters/slideMaster5.xml"/><Relationship Id="rId95" Type="http://schemas.openxmlformats.org/officeDocument/2006/relationships/slide" Target="slides/slide70.xml"/><Relationship Id="rId160" Type="http://schemas.openxmlformats.org/officeDocument/2006/relationships/slide" Target="slides/slide135.xml"/><Relationship Id="rId181" Type="http://schemas.openxmlformats.org/officeDocument/2006/relationships/slide" Target="slides/slide156.xml"/><Relationship Id="rId216" Type="http://schemas.openxmlformats.org/officeDocument/2006/relationships/slide" Target="slides/slide191.xml"/><Relationship Id="rId237" Type="http://schemas.openxmlformats.org/officeDocument/2006/relationships/slide" Target="slides/slide212.xml"/><Relationship Id="rId258" Type="http://schemas.openxmlformats.org/officeDocument/2006/relationships/slide" Target="slides/slide233.xml"/><Relationship Id="rId279" Type="http://schemas.openxmlformats.org/officeDocument/2006/relationships/slide" Target="slides/slide254.xml"/><Relationship Id="rId22" Type="http://schemas.openxmlformats.org/officeDocument/2006/relationships/slideMaster" Target="slideMasters/slideMaster22.xml"/><Relationship Id="rId43" Type="http://schemas.openxmlformats.org/officeDocument/2006/relationships/slide" Target="slides/slide18.xml"/><Relationship Id="rId64" Type="http://schemas.openxmlformats.org/officeDocument/2006/relationships/slide" Target="slides/slide39.xml"/><Relationship Id="rId118" Type="http://schemas.openxmlformats.org/officeDocument/2006/relationships/slide" Target="slides/slide93.xml"/><Relationship Id="rId139" Type="http://schemas.openxmlformats.org/officeDocument/2006/relationships/slide" Target="slides/slide114.xml"/><Relationship Id="rId85" Type="http://schemas.openxmlformats.org/officeDocument/2006/relationships/slide" Target="slides/slide60.xml"/><Relationship Id="rId150" Type="http://schemas.openxmlformats.org/officeDocument/2006/relationships/slide" Target="slides/slide125.xml"/><Relationship Id="rId171" Type="http://schemas.openxmlformats.org/officeDocument/2006/relationships/slide" Target="slides/slide146.xml"/><Relationship Id="rId192" Type="http://schemas.openxmlformats.org/officeDocument/2006/relationships/slide" Target="slides/slide167.xml"/><Relationship Id="rId206" Type="http://schemas.openxmlformats.org/officeDocument/2006/relationships/slide" Target="slides/slide181.xml"/><Relationship Id="rId227" Type="http://schemas.openxmlformats.org/officeDocument/2006/relationships/slide" Target="slides/slide202.xml"/><Relationship Id="rId248" Type="http://schemas.openxmlformats.org/officeDocument/2006/relationships/slide" Target="slides/slide223.xml"/><Relationship Id="rId269" Type="http://schemas.openxmlformats.org/officeDocument/2006/relationships/slide" Target="slides/slide244.xml"/><Relationship Id="rId12" Type="http://schemas.openxmlformats.org/officeDocument/2006/relationships/slideMaster" Target="slideMasters/slideMaster12.xml"/><Relationship Id="rId33" Type="http://schemas.openxmlformats.org/officeDocument/2006/relationships/slide" Target="slides/slide8.xml"/><Relationship Id="rId108" Type="http://schemas.openxmlformats.org/officeDocument/2006/relationships/slide" Target="slides/slide83.xml"/><Relationship Id="rId129" Type="http://schemas.openxmlformats.org/officeDocument/2006/relationships/slide" Target="slides/slide104.xml"/><Relationship Id="rId280" Type="http://schemas.openxmlformats.org/officeDocument/2006/relationships/slide" Target="slides/slide255.xml"/><Relationship Id="rId54" Type="http://schemas.openxmlformats.org/officeDocument/2006/relationships/slide" Target="slides/slide29.xml"/><Relationship Id="rId75" Type="http://schemas.openxmlformats.org/officeDocument/2006/relationships/slide" Target="slides/slide50.xml"/><Relationship Id="rId96" Type="http://schemas.openxmlformats.org/officeDocument/2006/relationships/slide" Target="slides/slide71.xml"/><Relationship Id="rId140" Type="http://schemas.openxmlformats.org/officeDocument/2006/relationships/slide" Target="slides/slide115.xml"/><Relationship Id="rId161" Type="http://schemas.openxmlformats.org/officeDocument/2006/relationships/slide" Target="slides/slide136.xml"/><Relationship Id="rId182" Type="http://schemas.openxmlformats.org/officeDocument/2006/relationships/slide" Target="slides/slide157.xml"/><Relationship Id="rId217" Type="http://schemas.openxmlformats.org/officeDocument/2006/relationships/slide" Target="slides/slide192.xml"/><Relationship Id="rId6" Type="http://schemas.openxmlformats.org/officeDocument/2006/relationships/slideMaster" Target="slideMasters/slideMaster6.xml"/><Relationship Id="rId238" Type="http://schemas.openxmlformats.org/officeDocument/2006/relationships/slide" Target="slides/slide213.xml"/><Relationship Id="rId259" Type="http://schemas.openxmlformats.org/officeDocument/2006/relationships/slide" Target="slides/slide234.xml"/><Relationship Id="rId23" Type="http://schemas.openxmlformats.org/officeDocument/2006/relationships/slideMaster" Target="slideMasters/slideMaster23.xml"/><Relationship Id="rId119" Type="http://schemas.openxmlformats.org/officeDocument/2006/relationships/slide" Target="slides/slide94.xml"/><Relationship Id="rId270" Type="http://schemas.openxmlformats.org/officeDocument/2006/relationships/slide" Target="slides/slide245.xml"/><Relationship Id="rId44" Type="http://schemas.openxmlformats.org/officeDocument/2006/relationships/slide" Target="slides/slide19.xml"/><Relationship Id="rId65" Type="http://schemas.openxmlformats.org/officeDocument/2006/relationships/slide" Target="slides/slide40.xml"/><Relationship Id="rId86" Type="http://schemas.openxmlformats.org/officeDocument/2006/relationships/slide" Target="slides/slide61.xml"/><Relationship Id="rId130" Type="http://schemas.openxmlformats.org/officeDocument/2006/relationships/slide" Target="slides/slide105.xml"/><Relationship Id="rId151" Type="http://schemas.openxmlformats.org/officeDocument/2006/relationships/slide" Target="slides/slide126.xml"/><Relationship Id="rId172" Type="http://schemas.openxmlformats.org/officeDocument/2006/relationships/slide" Target="slides/slide147.xml"/><Relationship Id="rId193" Type="http://schemas.openxmlformats.org/officeDocument/2006/relationships/slide" Target="slides/slide168.xml"/><Relationship Id="rId207" Type="http://schemas.openxmlformats.org/officeDocument/2006/relationships/slide" Target="slides/slide182.xml"/><Relationship Id="rId228" Type="http://schemas.openxmlformats.org/officeDocument/2006/relationships/slide" Target="slides/slide203.xml"/><Relationship Id="rId249" Type="http://schemas.openxmlformats.org/officeDocument/2006/relationships/slide" Target="slides/slide224.xml"/><Relationship Id="rId13" Type="http://schemas.openxmlformats.org/officeDocument/2006/relationships/slideMaster" Target="slideMasters/slideMaster13.xml"/><Relationship Id="rId109" Type="http://schemas.openxmlformats.org/officeDocument/2006/relationships/slide" Target="slides/slide84.xml"/><Relationship Id="rId260" Type="http://schemas.openxmlformats.org/officeDocument/2006/relationships/slide" Target="slides/slide235.xml"/><Relationship Id="rId281" Type="http://schemas.openxmlformats.org/officeDocument/2006/relationships/slide" Target="slides/slide256.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167" Type="http://schemas.openxmlformats.org/officeDocument/2006/relationships/slide" Target="slides/slide142.xml"/><Relationship Id="rId188" Type="http://schemas.openxmlformats.org/officeDocument/2006/relationships/slide" Target="slides/slide163.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162" Type="http://schemas.openxmlformats.org/officeDocument/2006/relationships/slide" Target="slides/slide137.xml"/><Relationship Id="rId183" Type="http://schemas.openxmlformats.org/officeDocument/2006/relationships/slide" Target="slides/slide158.xml"/><Relationship Id="rId213" Type="http://schemas.openxmlformats.org/officeDocument/2006/relationships/slide" Target="slides/slide188.xml"/><Relationship Id="rId218" Type="http://schemas.openxmlformats.org/officeDocument/2006/relationships/slide" Target="slides/slide193.xml"/><Relationship Id="rId234" Type="http://schemas.openxmlformats.org/officeDocument/2006/relationships/slide" Target="slides/slide209.xml"/><Relationship Id="rId239" Type="http://schemas.openxmlformats.org/officeDocument/2006/relationships/slide" Target="slides/slide214.xml"/><Relationship Id="rId2" Type="http://schemas.openxmlformats.org/officeDocument/2006/relationships/slideMaster" Target="slideMasters/slideMaster2.xml"/><Relationship Id="rId29" Type="http://schemas.openxmlformats.org/officeDocument/2006/relationships/slide" Target="slides/slide4.xml"/><Relationship Id="rId250" Type="http://schemas.openxmlformats.org/officeDocument/2006/relationships/slide" Target="slides/slide225.xml"/><Relationship Id="rId255" Type="http://schemas.openxmlformats.org/officeDocument/2006/relationships/slide" Target="slides/slide230.xml"/><Relationship Id="rId271" Type="http://schemas.openxmlformats.org/officeDocument/2006/relationships/slide" Target="slides/slide246.xml"/><Relationship Id="rId276" Type="http://schemas.openxmlformats.org/officeDocument/2006/relationships/slide" Target="slides/slide251.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157" Type="http://schemas.openxmlformats.org/officeDocument/2006/relationships/slide" Target="slides/slide132.xml"/><Relationship Id="rId178" Type="http://schemas.openxmlformats.org/officeDocument/2006/relationships/slide" Target="slides/slide153.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slide" Target="slides/slide127.xml"/><Relationship Id="rId173" Type="http://schemas.openxmlformats.org/officeDocument/2006/relationships/slide" Target="slides/slide148.xml"/><Relationship Id="rId194" Type="http://schemas.openxmlformats.org/officeDocument/2006/relationships/slide" Target="slides/slide169.xml"/><Relationship Id="rId199" Type="http://schemas.openxmlformats.org/officeDocument/2006/relationships/slide" Target="slides/slide174.xml"/><Relationship Id="rId203" Type="http://schemas.openxmlformats.org/officeDocument/2006/relationships/slide" Target="slides/slide178.xml"/><Relationship Id="rId208" Type="http://schemas.openxmlformats.org/officeDocument/2006/relationships/slide" Target="slides/slide183.xml"/><Relationship Id="rId229" Type="http://schemas.openxmlformats.org/officeDocument/2006/relationships/slide" Target="slides/slide204.xml"/><Relationship Id="rId19" Type="http://schemas.openxmlformats.org/officeDocument/2006/relationships/slideMaster" Target="slideMasters/slideMaster19.xml"/><Relationship Id="rId224" Type="http://schemas.openxmlformats.org/officeDocument/2006/relationships/slide" Target="slides/slide199.xml"/><Relationship Id="rId240" Type="http://schemas.openxmlformats.org/officeDocument/2006/relationships/slide" Target="slides/slide215.xml"/><Relationship Id="rId245" Type="http://schemas.openxmlformats.org/officeDocument/2006/relationships/slide" Target="slides/slide220.xml"/><Relationship Id="rId261" Type="http://schemas.openxmlformats.org/officeDocument/2006/relationships/slide" Target="slides/slide236.xml"/><Relationship Id="rId266" Type="http://schemas.openxmlformats.org/officeDocument/2006/relationships/slide" Target="slides/slide241.xml"/><Relationship Id="rId287" Type="http://schemas.openxmlformats.org/officeDocument/2006/relationships/viewProps" Target="viewProps.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 Id="rId282" Type="http://schemas.openxmlformats.org/officeDocument/2006/relationships/slide" Target="slides/slide257.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184" Type="http://schemas.openxmlformats.org/officeDocument/2006/relationships/slide" Target="slides/slide159.xml"/><Relationship Id="rId189" Type="http://schemas.openxmlformats.org/officeDocument/2006/relationships/slide" Target="slides/slide164.xml"/><Relationship Id="rId219" Type="http://schemas.openxmlformats.org/officeDocument/2006/relationships/slide" Target="slides/slide194.xml"/><Relationship Id="rId3" Type="http://schemas.openxmlformats.org/officeDocument/2006/relationships/slideMaster" Target="slideMasters/slideMaster3.xml"/><Relationship Id="rId214" Type="http://schemas.openxmlformats.org/officeDocument/2006/relationships/slide" Target="slides/slide189.xml"/><Relationship Id="rId230" Type="http://schemas.openxmlformats.org/officeDocument/2006/relationships/slide" Target="slides/slide205.xml"/><Relationship Id="rId235" Type="http://schemas.openxmlformats.org/officeDocument/2006/relationships/slide" Target="slides/slide210.xml"/><Relationship Id="rId251" Type="http://schemas.openxmlformats.org/officeDocument/2006/relationships/slide" Target="slides/slide226.xml"/><Relationship Id="rId256" Type="http://schemas.openxmlformats.org/officeDocument/2006/relationships/slide" Target="slides/slide231.xml"/><Relationship Id="rId277" Type="http://schemas.openxmlformats.org/officeDocument/2006/relationships/slide" Target="slides/slide252.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72" Type="http://schemas.openxmlformats.org/officeDocument/2006/relationships/slide" Target="slides/slide247.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 Id="rId174" Type="http://schemas.openxmlformats.org/officeDocument/2006/relationships/slide" Target="slides/slide149.xml"/><Relationship Id="rId179" Type="http://schemas.openxmlformats.org/officeDocument/2006/relationships/slide" Target="slides/slide154.xml"/><Relationship Id="rId195" Type="http://schemas.openxmlformats.org/officeDocument/2006/relationships/slide" Target="slides/slide170.xml"/><Relationship Id="rId209" Type="http://schemas.openxmlformats.org/officeDocument/2006/relationships/slide" Target="slides/slide184.xml"/><Relationship Id="rId190" Type="http://schemas.openxmlformats.org/officeDocument/2006/relationships/slide" Target="slides/slide165.xml"/><Relationship Id="rId204" Type="http://schemas.openxmlformats.org/officeDocument/2006/relationships/slide" Target="slides/slide179.xml"/><Relationship Id="rId220" Type="http://schemas.openxmlformats.org/officeDocument/2006/relationships/slide" Target="slides/slide195.xml"/><Relationship Id="rId225" Type="http://schemas.openxmlformats.org/officeDocument/2006/relationships/slide" Target="slides/slide200.xml"/><Relationship Id="rId241" Type="http://schemas.openxmlformats.org/officeDocument/2006/relationships/slide" Target="slides/slide216.xml"/><Relationship Id="rId246" Type="http://schemas.openxmlformats.org/officeDocument/2006/relationships/slide" Target="slides/slide221.xml"/><Relationship Id="rId267" Type="http://schemas.openxmlformats.org/officeDocument/2006/relationships/slide" Target="slides/slide242.xml"/><Relationship Id="rId288"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262" Type="http://schemas.openxmlformats.org/officeDocument/2006/relationships/slide" Target="slides/slide237.xml"/><Relationship Id="rId283" Type="http://schemas.openxmlformats.org/officeDocument/2006/relationships/slide" Target="slides/slide258.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slide" Target="slides/slide123.xml"/><Relationship Id="rId164" Type="http://schemas.openxmlformats.org/officeDocument/2006/relationships/slide" Target="slides/slide139.xml"/><Relationship Id="rId169" Type="http://schemas.openxmlformats.org/officeDocument/2006/relationships/slide" Target="slides/slide144.xml"/><Relationship Id="rId185" Type="http://schemas.openxmlformats.org/officeDocument/2006/relationships/slide" Target="slides/slide16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5.xml"/><Relationship Id="rId210" Type="http://schemas.openxmlformats.org/officeDocument/2006/relationships/slide" Target="slides/slide185.xml"/><Relationship Id="rId215" Type="http://schemas.openxmlformats.org/officeDocument/2006/relationships/slide" Target="slides/slide190.xml"/><Relationship Id="rId236" Type="http://schemas.openxmlformats.org/officeDocument/2006/relationships/slide" Target="slides/slide211.xml"/><Relationship Id="rId257" Type="http://schemas.openxmlformats.org/officeDocument/2006/relationships/slide" Target="slides/slide232.xml"/><Relationship Id="rId278" Type="http://schemas.openxmlformats.org/officeDocument/2006/relationships/slide" Target="slides/slide253.xml"/><Relationship Id="rId26" Type="http://schemas.openxmlformats.org/officeDocument/2006/relationships/slide" Target="slides/slide1.xml"/><Relationship Id="rId231" Type="http://schemas.openxmlformats.org/officeDocument/2006/relationships/slide" Target="slides/slide206.xml"/><Relationship Id="rId252" Type="http://schemas.openxmlformats.org/officeDocument/2006/relationships/slide" Target="slides/slide227.xml"/><Relationship Id="rId273" Type="http://schemas.openxmlformats.org/officeDocument/2006/relationships/slide" Target="slides/slide248.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54" Type="http://schemas.openxmlformats.org/officeDocument/2006/relationships/slide" Target="slides/slide129.xml"/><Relationship Id="rId175" Type="http://schemas.openxmlformats.org/officeDocument/2006/relationships/slide" Target="slides/slide150.xml"/><Relationship Id="rId196" Type="http://schemas.openxmlformats.org/officeDocument/2006/relationships/slide" Target="slides/slide171.xml"/><Relationship Id="rId200" Type="http://schemas.openxmlformats.org/officeDocument/2006/relationships/slide" Target="slides/slide175.xml"/><Relationship Id="rId16" Type="http://schemas.openxmlformats.org/officeDocument/2006/relationships/slideMaster" Target="slideMasters/slideMaster16.xml"/><Relationship Id="rId221" Type="http://schemas.openxmlformats.org/officeDocument/2006/relationships/slide" Target="slides/slide196.xml"/><Relationship Id="rId242" Type="http://schemas.openxmlformats.org/officeDocument/2006/relationships/slide" Target="slides/slide217.xml"/><Relationship Id="rId263" Type="http://schemas.openxmlformats.org/officeDocument/2006/relationships/slide" Target="slides/slide238.xml"/><Relationship Id="rId284" Type="http://schemas.openxmlformats.org/officeDocument/2006/relationships/slide" Target="slides/slide259.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slide" Target="slides/slide119.xml"/><Relationship Id="rId90" Type="http://schemas.openxmlformats.org/officeDocument/2006/relationships/slide" Target="slides/slide65.xml"/><Relationship Id="rId165" Type="http://schemas.openxmlformats.org/officeDocument/2006/relationships/slide" Target="slides/slide140.xml"/><Relationship Id="rId186" Type="http://schemas.openxmlformats.org/officeDocument/2006/relationships/slide" Target="slides/slide161.xml"/><Relationship Id="rId211" Type="http://schemas.openxmlformats.org/officeDocument/2006/relationships/slide" Target="slides/slide186.xml"/><Relationship Id="rId232" Type="http://schemas.openxmlformats.org/officeDocument/2006/relationships/slide" Target="slides/slide207.xml"/><Relationship Id="rId253" Type="http://schemas.openxmlformats.org/officeDocument/2006/relationships/slide" Target="slides/slide228.xml"/><Relationship Id="rId274" Type="http://schemas.openxmlformats.org/officeDocument/2006/relationships/slide" Target="slides/slide249.xml"/><Relationship Id="rId27" Type="http://schemas.openxmlformats.org/officeDocument/2006/relationships/slide" Target="slides/slide2.xml"/><Relationship Id="rId48" Type="http://schemas.openxmlformats.org/officeDocument/2006/relationships/slide" Target="slides/slide23.xml"/><Relationship Id="rId69" Type="http://schemas.openxmlformats.org/officeDocument/2006/relationships/slide" Target="slides/slide44.xml"/><Relationship Id="rId113" Type="http://schemas.openxmlformats.org/officeDocument/2006/relationships/slide" Target="slides/slide88.xml"/><Relationship Id="rId134" Type="http://schemas.openxmlformats.org/officeDocument/2006/relationships/slide" Target="slides/slide109.xml"/><Relationship Id="rId80" Type="http://schemas.openxmlformats.org/officeDocument/2006/relationships/slide" Target="slides/slide55.xml"/><Relationship Id="rId155" Type="http://schemas.openxmlformats.org/officeDocument/2006/relationships/slide" Target="slides/slide130.xml"/><Relationship Id="rId176" Type="http://schemas.openxmlformats.org/officeDocument/2006/relationships/slide" Target="slides/slide151.xml"/><Relationship Id="rId197" Type="http://schemas.openxmlformats.org/officeDocument/2006/relationships/slide" Target="slides/slide172.xml"/><Relationship Id="rId201" Type="http://schemas.openxmlformats.org/officeDocument/2006/relationships/slide" Target="slides/slide176.xml"/><Relationship Id="rId222" Type="http://schemas.openxmlformats.org/officeDocument/2006/relationships/slide" Target="slides/slide197.xml"/><Relationship Id="rId243" Type="http://schemas.openxmlformats.org/officeDocument/2006/relationships/slide" Target="slides/slide218.xml"/><Relationship Id="rId264" Type="http://schemas.openxmlformats.org/officeDocument/2006/relationships/slide" Target="slides/slide239.xml"/><Relationship Id="rId285"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24" Type="http://schemas.openxmlformats.org/officeDocument/2006/relationships/slide" Target="slides/slide99.xml"/><Relationship Id="rId70" Type="http://schemas.openxmlformats.org/officeDocument/2006/relationships/slide" Target="slides/slide45.xml"/><Relationship Id="rId91" Type="http://schemas.openxmlformats.org/officeDocument/2006/relationships/slide" Target="slides/slide66.xml"/><Relationship Id="rId145" Type="http://schemas.openxmlformats.org/officeDocument/2006/relationships/slide" Target="slides/slide120.xml"/><Relationship Id="rId166" Type="http://schemas.openxmlformats.org/officeDocument/2006/relationships/slide" Target="slides/slide141.xml"/><Relationship Id="rId187" Type="http://schemas.openxmlformats.org/officeDocument/2006/relationships/slide" Target="slides/slide162.xml"/><Relationship Id="rId1" Type="http://schemas.openxmlformats.org/officeDocument/2006/relationships/slideMaster" Target="slideMasters/slideMaster1.xml"/><Relationship Id="rId212" Type="http://schemas.openxmlformats.org/officeDocument/2006/relationships/slide" Target="slides/slide187.xml"/><Relationship Id="rId233" Type="http://schemas.openxmlformats.org/officeDocument/2006/relationships/slide" Target="slides/slide208.xml"/><Relationship Id="rId254" Type="http://schemas.openxmlformats.org/officeDocument/2006/relationships/slide" Target="slides/slide229.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275" Type="http://schemas.openxmlformats.org/officeDocument/2006/relationships/slide" Target="slides/slide250.xml"/><Relationship Id="rId60" Type="http://schemas.openxmlformats.org/officeDocument/2006/relationships/slide" Target="slides/slide35.xml"/><Relationship Id="rId81" Type="http://schemas.openxmlformats.org/officeDocument/2006/relationships/slide" Target="slides/slide56.xml"/><Relationship Id="rId135" Type="http://schemas.openxmlformats.org/officeDocument/2006/relationships/slide" Target="slides/slide110.xml"/><Relationship Id="rId156" Type="http://schemas.openxmlformats.org/officeDocument/2006/relationships/slide" Target="slides/slide131.xml"/><Relationship Id="rId177" Type="http://schemas.openxmlformats.org/officeDocument/2006/relationships/slide" Target="slides/slide152.xml"/><Relationship Id="rId198" Type="http://schemas.openxmlformats.org/officeDocument/2006/relationships/slide" Target="slides/slide173.xml"/><Relationship Id="rId202" Type="http://schemas.openxmlformats.org/officeDocument/2006/relationships/slide" Target="slides/slide177.xml"/><Relationship Id="rId223" Type="http://schemas.openxmlformats.org/officeDocument/2006/relationships/slide" Target="slides/slide198.xml"/><Relationship Id="rId244" Type="http://schemas.openxmlformats.org/officeDocument/2006/relationships/slide" Target="slides/slide219.xml"/><Relationship Id="rId18" Type="http://schemas.openxmlformats.org/officeDocument/2006/relationships/slideMaster" Target="slideMasters/slideMaster18.xml"/><Relationship Id="rId39" Type="http://schemas.openxmlformats.org/officeDocument/2006/relationships/slide" Target="slides/slide14.xml"/><Relationship Id="rId265" Type="http://schemas.openxmlformats.org/officeDocument/2006/relationships/slide" Target="slides/slide240.xml"/><Relationship Id="rId2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AC560F-80B6-4F2A-B0EC-2353304D13D1}" type="datetimeFigureOut">
              <a:rPr lang="en-US" smtClean="0"/>
              <a:t>4/6/2012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C6CABD-5074-4846-B0A6-9FA025DE394C}" type="slidenum">
              <a:rPr lang="en-US" smtClean="0"/>
              <a:t>‹#›</a:t>
            </a:fld>
            <a:endParaRPr lang="en-US"/>
          </a:p>
        </p:txBody>
      </p:sp>
    </p:spTree>
    <p:extLst>
      <p:ext uri="{BB962C8B-B14F-4D97-AF65-F5344CB8AC3E}">
        <p14:creationId xmlns:p14="http://schemas.microsoft.com/office/powerpoint/2010/main" val="9202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a:t>
            </a:fld>
            <a:endParaRPr lang="en-US"/>
          </a:p>
        </p:txBody>
      </p:sp>
    </p:spTree>
    <p:extLst>
      <p:ext uri="{BB962C8B-B14F-4D97-AF65-F5344CB8AC3E}">
        <p14:creationId xmlns:p14="http://schemas.microsoft.com/office/powerpoint/2010/main" val="2973691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10</a:t>
            </a:fld>
            <a:endParaRPr lang="en-US"/>
          </a:p>
        </p:txBody>
      </p:sp>
    </p:spTree>
    <p:extLst>
      <p:ext uri="{BB962C8B-B14F-4D97-AF65-F5344CB8AC3E}">
        <p14:creationId xmlns:p14="http://schemas.microsoft.com/office/powerpoint/2010/main" val="5743967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102</a:t>
            </a:fld>
            <a:endParaRPr lang="en-US"/>
          </a:p>
        </p:txBody>
      </p:sp>
    </p:spTree>
    <p:extLst>
      <p:ext uri="{BB962C8B-B14F-4D97-AF65-F5344CB8AC3E}">
        <p14:creationId xmlns:p14="http://schemas.microsoft.com/office/powerpoint/2010/main" val="14976786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103</a:t>
            </a:fld>
            <a:endParaRPr lang="en-US"/>
          </a:p>
        </p:txBody>
      </p:sp>
    </p:spTree>
    <p:extLst>
      <p:ext uri="{BB962C8B-B14F-4D97-AF65-F5344CB8AC3E}">
        <p14:creationId xmlns:p14="http://schemas.microsoft.com/office/powerpoint/2010/main" val="2799471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104</a:t>
            </a:fld>
            <a:endParaRPr lang="en-US"/>
          </a:p>
        </p:txBody>
      </p:sp>
    </p:spTree>
    <p:extLst>
      <p:ext uri="{BB962C8B-B14F-4D97-AF65-F5344CB8AC3E}">
        <p14:creationId xmlns:p14="http://schemas.microsoft.com/office/powerpoint/2010/main" val="19242054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fld id="{FB092E72-9494-40FB-A199-D056DE01124E}" type="slidenum">
              <a:rPr lang="en-US">
                <a:solidFill>
                  <a:prstClr val="black"/>
                </a:solidFill>
                <a:latin typeface="Arial" pitchFamily="34" charset="0"/>
              </a:rPr>
              <a:pPr/>
              <a:t>105</a:t>
            </a:fld>
            <a:endParaRPr lang="en-US">
              <a:solidFill>
                <a:prstClr val="black"/>
              </a:solidFill>
              <a:latin typeface="Arial" pitchFamily="34" charset="0"/>
            </a:endParaRPr>
          </a:p>
        </p:txBody>
      </p:sp>
      <p:sp>
        <p:nvSpPr>
          <p:cNvPr id="267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fld id="{8FDBD764-7BF1-4F24-A13A-D54AF8DEFCC7}" type="slidenum">
              <a:rPr lang="en-US">
                <a:solidFill>
                  <a:prstClr val="black"/>
                </a:solidFill>
                <a:latin typeface="Arial" pitchFamily="34" charset="0"/>
              </a:rPr>
              <a:pPr/>
              <a:t>106</a:t>
            </a:fld>
            <a:endParaRPr lang="en-US">
              <a:solidFill>
                <a:prstClr val="black"/>
              </a:solidFill>
              <a:latin typeface="Arial" pitchFamily="34" charset="0"/>
            </a:endParaRPr>
          </a:p>
        </p:txBody>
      </p:sp>
      <p:sp>
        <p:nvSpPr>
          <p:cNvPr id="268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107</a:t>
            </a:fld>
            <a:endParaRPr lang="en-US"/>
          </a:p>
        </p:txBody>
      </p:sp>
    </p:spTree>
    <p:extLst>
      <p:ext uri="{BB962C8B-B14F-4D97-AF65-F5344CB8AC3E}">
        <p14:creationId xmlns:p14="http://schemas.microsoft.com/office/powerpoint/2010/main" val="2909072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108</a:t>
            </a:fld>
            <a:endParaRPr lang="en-US"/>
          </a:p>
        </p:txBody>
      </p:sp>
    </p:spTree>
    <p:extLst>
      <p:ext uri="{BB962C8B-B14F-4D97-AF65-F5344CB8AC3E}">
        <p14:creationId xmlns:p14="http://schemas.microsoft.com/office/powerpoint/2010/main" val="3999483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109</a:t>
            </a:fld>
            <a:endParaRPr lang="en-US"/>
          </a:p>
        </p:txBody>
      </p:sp>
    </p:spTree>
    <p:extLst>
      <p:ext uri="{BB962C8B-B14F-4D97-AF65-F5344CB8AC3E}">
        <p14:creationId xmlns:p14="http://schemas.microsoft.com/office/powerpoint/2010/main" val="280039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a:t>
            </a:fld>
            <a:endParaRPr lang="en-US"/>
          </a:p>
        </p:txBody>
      </p:sp>
    </p:spTree>
    <p:extLst>
      <p:ext uri="{BB962C8B-B14F-4D97-AF65-F5344CB8AC3E}">
        <p14:creationId xmlns:p14="http://schemas.microsoft.com/office/powerpoint/2010/main" val="19247315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110</a:t>
            </a:fld>
            <a:endParaRPr lang="en-US"/>
          </a:p>
        </p:txBody>
      </p:sp>
    </p:spTree>
    <p:extLst>
      <p:ext uri="{BB962C8B-B14F-4D97-AF65-F5344CB8AC3E}">
        <p14:creationId xmlns:p14="http://schemas.microsoft.com/office/powerpoint/2010/main" val="9413072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111</a:t>
            </a:fld>
            <a:endParaRPr lang="en-US"/>
          </a:p>
        </p:txBody>
      </p:sp>
    </p:spTree>
    <p:extLst>
      <p:ext uri="{BB962C8B-B14F-4D97-AF65-F5344CB8AC3E}">
        <p14:creationId xmlns:p14="http://schemas.microsoft.com/office/powerpoint/2010/main" val="2225155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A77AFF-6542-4E68-B8EB-94F3A404A981}" type="slidenum">
              <a:rPr lang="en-US">
                <a:solidFill>
                  <a:prstClr val="black"/>
                </a:solidFill>
              </a:rPr>
              <a:pPr/>
              <a:t>112</a:t>
            </a:fld>
            <a:endParaRPr lang="en-US">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113</a:t>
            </a:fld>
            <a:endParaRPr lang="en-US"/>
          </a:p>
        </p:txBody>
      </p:sp>
    </p:spTree>
    <p:extLst>
      <p:ext uri="{BB962C8B-B14F-4D97-AF65-F5344CB8AC3E}">
        <p14:creationId xmlns:p14="http://schemas.microsoft.com/office/powerpoint/2010/main" val="18313406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114</a:t>
            </a:fld>
            <a:endParaRPr lang="en-US"/>
          </a:p>
        </p:txBody>
      </p:sp>
    </p:spTree>
    <p:extLst>
      <p:ext uri="{BB962C8B-B14F-4D97-AF65-F5344CB8AC3E}">
        <p14:creationId xmlns:p14="http://schemas.microsoft.com/office/powerpoint/2010/main" val="28060040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115</a:t>
            </a:fld>
            <a:endParaRPr lang="en-US"/>
          </a:p>
        </p:txBody>
      </p:sp>
    </p:spTree>
    <p:extLst>
      <p:ext uri="{BB962C8B-B14F-4D97-AF65-F5344CB8AC3E}">
        <p14:creationId xmlns:p14="http://schemas.microsoft.com/office/powerpoint/2010/main" val="3786560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116</a:t>
            </a:fld>
            <a:endParaRPr lang="en-US"/>
          </a:p>
        </p:txBody>
      </p:sp>
    </p:spTree>
    <p:extLst>
      <p:ext uri="{BB962C8B-B14F-4D97-AF65-F5344CB8AC3E}">
        <p14:creationId xmlns:p14="http://schemas.microsoft.com/office/powerpoint/2010/main" val="19838483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117</a:t>
            </a:fld>
            <a:endParaRPr lang="en-US"/>
          </a:p>
        </p:txBody>
      </p:sp>
    </p:spTree>
    <p:extLst>
      <p:ext uri="{BB962C8B-B14F-4D97-AF65-F5344CB8AC3E}">
        <p14:creationId xmlns:p14="http://schemas.microsoft.com/office/powerpoint/2010/main" val="11682879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118</a:t>
            </a:fld>
            <a:endParaRPr lang="en-US"/>
          </a:p>
        </p:txBody>
      </p:sp>
    </p:spTree>
    <p:extLst>
      <p:ext uri="{BB962C8B-B14F-4D97-AF65-F5344CB8AC3E}">
        <p14:creationId xmlns:p14="http://schemas.microsoft.com/office/powerpoint/2010/main" val="30733776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119</a:t>
            </a:fld>
            <a:endParaRPr lang="en-US"/>
          </a:p>
        </p:txBody>
      </p:sp>
    </p:spTree>
    <p:extLst>
      <p:ext uri="{BB962C8B-B14F-4D97-AF65-F5344CB8AC3E}">
        <p14:creationId xmlns:p14="http://schemas.microsoft.com/office/powerpoint/2010/main" val="1961309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a:t>
            </a:fld>
            <a:endParaRPr lang="en-US"/>
          </a:p>
        </p:txBody>
      </p:sp>
    </p:spTree>
    <p:extLst>
      <p:ext uri="{BB962C8B-B14F-4D97-AF65-F5344CB8AC3E}">
        <p14:creationId xmlns:p14="http://schemas.microsoft.com/office/powerpoint/2010/main" val="135133457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120</a:t>
            </a:fld>
            <a:endParaRPr lang="en-US"/>
          </a:p>
        </p:txBody>
      </p:sp>
    </p:spTree>
    <p:extLst>
      <p:ext uri="{BB962C8B-B14F-4D97-AF65-F5344CB8AC3E}">
        <p14:creationId xmlns:p14="http://schemas.microsoft.com/office/powerpoint/2010/main" val="21611535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121</a:t>
            </a:fld>
            <a:endParaRPr lang="en-US"/>
          </a:p>
        </p:txBody>
      </p:sp>
    </p:spTree>
    <p:extLst>
      <p:ext uri="{BB962C8B-B14F-4D97-AF65-F5344CB8AC3E}">
        <p14:creationId xmlns:p14="http://schemas.microsoft.com/office/powerpoint/2010/main" val="33500925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122</a:t>
            </a:fld>
            <a:endParaRPr lang="en-US"/>
          </a:p>
        </p:txBody>
      </p:sp>
    </p:spTree>
    <p:extLst>
      <p:ext uri="{BB962C8B-B14F-4D97-AF65-F5344CB8AC3E}">
        <p14:creationId xmlns:p14="http://schemas.microsoft.com/office/powerpoint/2010/main" val="12892091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123</a:t>
            </a:fld>
            <a:endParaRPr lang="en-US"/>
          </a:p>
        </p:txBody>
      </p:sp>
    </p:spTree>
    <p:extLst>
      <p:ext uri="{BB962C8B-B14F-4D97-AF65-F5344CB8AC3E}">
        <p14:creationId xmlns:p14="http://schemas.microsoft.com/office/powerpoint/2010/main" val="944684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124</a:t>
            </a:fld>
            <a:endParaRPr lang="en-US"/>
          </a:p>
        </p:txBody>
      </p:sp>
    </p:spTree>
    <p:extLst>
      <p:ext uri="{BB962C8B-B14F-4D97-AF65-F5344CB8AC3E}">
        <p14:creationId xmlns:p14="http://schemas.microsoft.com/office/powerpoint/2010/main" val="407107330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125</a:t>
            </a:fld>
            <a:endParaRPr lang="en-US"/>
          </a:p>
        </p:txBody>
      </p:sp>
    </p:spTree>
    <p:extLst>
      <p:ext uri="{BB962C8B-B14F-4D97-AF65-F5344CB8AC3E}">
        <p14:creationId xmlns:p14="http://schemas.microsoft.com/office/powerpoint/2010/main" val="22572986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126</a:t>
            </a:fld>
            <a:endParaRPr lang="en-US"/>
          </a:p>
        </p:txBody>
      </p:sp>
    </p:spTree>
    <p:extLst>
      <p:ext uri="{BB962C8B-B14F-4D97-AF65-F5344CB8AC3E}">
        <p14:creationId xmlns:p14="http://schemas.microsoft.com/office/powerpoint/2010/main" val="190146994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127</a:t>
            </a:fld>
            <a:endParaRPr lang="en-US"/>
          </a:p>
        </p:txBody>
      </p:sp>
    </p:spTree>
    <p:extLst>
      <p:ext uri="{BB962C8B-B14F-4D97-AF65-F5344CB8AC3E}">
        <p14:creationId xmlns:p14="http://schemas.microsoft.com/office/powerpoint/2010/main" val="186004303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128</a:t>
            </a:fld>
            <a:endParaRPr lang="en-US"/>
          </a:p>
        </p:txBody>
      </p:sp>
    </p:spTree>
    <p:extLst>
      <p:ext uri="{BB962C8B-B14F-4D97-AF65-F5344CB8AC3E}">
        <p14:creationId xmlns:p14="http://schemas.microsoft.com/office/powerpoint/2010/main" val="323032367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129</a:t>
            </a:fld>
            <a:endParaRPr lang="en-US"/>
          </a:p>
        </p:txBody>
      </p:sp>
    </p:spTree>
    <p:extLst>
      <p:ext uri="{BB962C8B-B14F-4D97-AF65-F5344CB8AC3E}">
        <p14:creationId xmlns:p14="http://schemas.microsoft.com/office/powerpoint/2010/main" val="3901284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a:t>
            </a:fld>
            <a:endParaRPr lang="en-US"/>
          </a:p>
        </p:txBody>
      </p:sp>
    </p:spTree>
    <p:extLst>
      <p:ext uri="{BB962C8B-B14F-4D97-AF65-F5344CB8AC3E}">
        <p14:creationId xmlns:p14="http://schemas.microsoft.com/office/powerpoint/2010/main" val="297636832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130</a:t>
            </a:fld>
            <a:endParaRPr lang="en-US"/>
          </a:p>
        </p:txBody>
      </p:sp>
    </p:spTree>
    <p:extLst>
      <p:ext uri="{BB962C8B-B14F-4D97-AF65-F5344CB8AC3E}">
        <p14:creationId xmlns:p14="http://schemas.microsoft.com/office/powerpoint/2010/main" val="277668208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131</a:t>
            </a:fld>
            <a:endParaRPr lang="en-US"/>
          </a:p>
        </p:txBody>
      </p:sp>
    </p:spTree>
    <p:extLst>
      <p:ext uri="{BB962C8B-B14F-4D97-AF65-F5344CB8AC3E}">
        <p14:creationId xmlns:p14="http://schemas.microsoft.com/office/powerpoint/2010/main" val="8496242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132</a:t>
            </a:fld>
            <a:endParaRPr lang="en-US"/>
          </a:p>
        </p:txBody>
      </p:sp>
    </p:spTree>
    <p:extLst>
      <p:ext uri="{BB962C8B-B14F-4D97-AF65-F5344CB8AC3E}">
        <p14:creationId xmlns:p14="http://schemas.microsoft.com/office/powerpoint/2010/main" val="25713532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0C73B-DA13-4005-B3BF-6931ACB26C93}" type="slidenum">
              <a:rPr lang="en-US">
                <a:solidFill>
                  <a:prstClr val="black"/>
                </a:solidFill>
              </a:rPr>
              <a:pPr/>
              <a:t>133</a:t>
            </a:fld>
            <a:endParaRPr lang="en-US">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053E66-2C1B-4F8A-A044-5ADA289190AE}" type="slidenum">
              <a:rPr lang="en-US">
                <a:solidFill>
                  <a:prstClr val="black"/>
                </a:solidFill>
              </a:rPr>
              <a:pPr/>
              <a:t>134</a:t>
            </a:fld>
            <a:endParaRPr lang="en-US">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0382D7-4CE5-4089-89F1-7B7A7CD0ED1D}" type="slidenum">
              <a:rPr lang="en-US">
                <a:solidFill>
                  <a:prstClr val="black"/>
                </a:solidFill>
              </a:rPr>
              <a:pPr/>
              <a:t>135</a:t>
            </a:fld>
            <a:endParaRPr lang="en-US">
              <a:solidFill>
                <a:prstClr val="black"/>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71166F-28A8-4FDF-BDFE-1F1489A22B9C}" type="slidenum">
              <a:rPr lang="en-US">
                <a:solidFill>
                  <a:prstClr val="black"/>
                </a:solidFill>
              </a:rPr>
              <a:pPr/>
              <a:t>136</a:t>
            </a:fld>
            <a:endParaRPr lang="en-US">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1D330-2CE8-4CD6-BD50-698A175F2252}" type="slidenum">
              <a:rPr lang="en-US">
                <a:solidFill>
                  <a:prstClr val="black"/>
                </a:solidFill>
              </a:rPr>
              <a:pPr/>
              <a:t>137</a:t>
            </a:fld>
            <a:endParaRPr lang="en-US">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9381B7-1D31-4F90-81BA-CC9608275C8A}" type="slidenum">
              <a:rPr lang="en-US">
                <a:solidFill>
                  <a:prstClr val="black"/>
                </a:solidFill>
              </a:rPr>
              <a:pPr/>
              <a:t>138</a:t>
            </a:fld>
            <a:endParaRPr lang="en-US">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D04F1F-0D5C-46B3-AF42-3F0585F6EFAB}" type="slidenum">
              <a:rPr lang="en-US">
                <a:solidFill>
                  <a:prstClr val="black"/>
                </a:solidFill>
              </a:rPr>
              <a:pPr/>
              <a:t>139</a:t>
            </a:fld>
            <a:endParaRPr 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a:t>
            </a:fld>
            <a:endParaRPr lang="en-US"/>
          </a:p>
        </p:txBody>
      </p:sp>
    </p:spTree>
    <p:extLst>
      <p:ext uri="{BB962C8B-B14F-4D97-AF65-F5344CB8AC3E}">
        <p14:creationId xmlns:p14="http://schemas.microsoft.com/office/powerpoint/2010/main" val="342361891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E9ACB1-94C7-4B8D-BC17-582EC394945C}" type="slidenum">
              <a:rPr lang="en-US"/>
              <a:pPr/>
              <a:t>140</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141</a:t>
            </a:fld>
            <a:endParaRPr lang="en-US"/>
          </a:p>
        </p:txBody>
      </p:sp>
    </p:spTree>
    <p:extLst>
      <p:ext uri="{BB962C8B-B14F-4D97-AF65-F5344CB8AC3E}">
        <p14:creationId xmlns:p14="http://schemas.microsoft.com/office/powerpoint/2010/main" val="122009498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142</a:t>
            </a:fld>
            <a:endParaRPr lang="en-US"/>
          </a:p>
        </p:txBody>
      </p:sp>
    </p:spTree>
    <p:extLst>
      <p:ext uri="{BB962C8B-B14F-4D97-AF65-F5344CB8AC3E}">
        <p14:creationId xmlns:p14="http://schemas.microsoft.com/office/powerpoint/2010/main" val="3980674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143</a:t>
            </a:fld>
            <a:endParaRPr lang="en-US"/>
          </a:p>
        </p:txBody>
      </p:sp>
    </p:spTree>
    <p:extLst>
      <p:ext uri="{BB962C8B-B14F-4D97-AF65-F5344CB8AC3E}">
        <p14:creationId xmlns:p14="http://schemas.microsoft.com/office/powerpoint/2010/main" val="102733331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144</a:t>
            </a:fld>
            <a:endParaRPr lang="en-US"/>
          </a:p>
        </p:txBody>
      </p:sp>
    </p:spTree>
    <p:extLst>
      <p:ext uri="{BB962C8B-B14F-4D97-AF65-F5344CB8AC3E}">
        <p14:creationId xmlns:p14="http://schemas.microsoft.com/office/powerpoint/2010/main" val="4193445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145</a:t>
            </a:fld>
            <a:endParaRPr lang="en-US"/>
          </a:p>
        </p:txBody>
      </p:sp>
    </p:spTree>
    <p:extLst>
      <p:ext uri="{BB962C8B-B14F-4D97-AF65-F5344CB8AC3E}">
        <p14:creationId xmlns:p14="http://schemas.microsoft.com/office/powerpoint/2010/main" val="34703822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146</a:t>
            </a:fld>
            <a:endParaRPr lang="en-US"/>
          </a:p>
        </p:txBody>
      </p:sp>
    </p:spTree>
    <p:extLst>
      <p:ext uri="{BB962C8B-B14F-4D97-AF65-F5344CB8AC3E}">
        <p14:creationId xmlns:p14="http://schemas.microsoft.com/office/powerpoint/2010/main" val="366100038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147</a:t>
            </a:fld>
            <a:endParaRPr lang="en-US"/>
          </a:p>
        </p:txBody>
      </p:sp>
    </p:spTree>
    <p:extLst>
      <p:ext uri="{BB962C8B-B14F-4D97-AF65-F5344CB8AC3E}">
        <p14:creationId xmlns:p14="http://schemas.microsoft.com/office/powerpoint/2010/main" val="231626719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148</a:t>
            </a:fld>
            <a:endParaRPr lang="en-US"/>
          </a:p>
        </p:txBody>
      </p:sp>
    </p:spTree>
    <p:extLst>
      <p:ext uri="{BB962C8B-B14F-4D97-AF65-F5344CB8AC3E}">
        <p14:creationId xmlns:p14="http://schemas.microsoft.com/office/powerpoint/2010/main" val="419528071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149</a:t>
            </a:fld>
            <a:endParaRPr lang="en-US"/>
          </a:p>
        </p:txBody>
      </p:sp>
    </p:spTree>
    <p:extLst>
      <p:ext uri="{BB962C8B-B14F-4D97-AF65-F5344CB8AC3E}">
        <p14:creationId xmlns:p14="http://schemas.microsoft.com/office/powerpoint/2010/main" val="1223645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15</a:t>
            </a:fld>
            <a:endParaRPr lang="en-US"/>
          </a:p>
        </p:txBody>
      </p:sp>
    </p:spTree>
    <p:extLst>
      <p:ext uri="{BB962C8B-B14F-4D97-AF65-F5344CB8AC3E}">
        <p14:creationId xmlns:p14="http://schemas.microsoft.com/office/powerpoint/2010/main" val="267938696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150</a:t>
            </a:fld>
            <a:endParaRPr lang="en-US"/>
          </a:p>
        </p:txBody>
      </p:sp>
    </p:spTree>
    <p:extLst>
      <p:ext uri="{BB962C8B-B14F-4D97-AF65-F5344CB8AC3E}">
        <p14:creationId xmlns:p14="http://schemas.microsoft.com/office/powerpoint/2010/main" val="137968054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151</a:t>
            </a:fld>
            <a:endParaRPr lang="en-US"/>
          </a:p>
        </p:txBody>
      </p:sp>
    </p:spTree>
    <p:extLst>
      <p:ext uri="{BB962C8B-B14F-4D97-AF65-F5344CB8AC3E}">
        <p14:creationId xmlns:p14="http://schemas.microsoft.com/office/powerpoint/2010/main" val="271027591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152</a:t>
            </a:fld>
            <a:endParaRPr lang="en-US"/>
          </a:p>
        </p:txBody>
      </p:sp>
    </p:spTree>
    <p:extLst>
      <p:ext uri="{BB962C8B-B14F-4D97-AF65-F5344CB8AC3E}">
        <p14:creationId xmlns:p14="http://schemas.microsoft.com/office/powerpoint/2010/main" val="19160550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153</a:t>
            </a:fld>
            <a:endParaRPr lang="en-US"/>
          </a:p>
        </p:txBody>
      </p:sp>
    </p:spTree>
    <p:extLst>
      <p:ext uri="{BB962C8B-B14F-4D97-AF65-F5344CB8AC3E}">
        <p14:creationId xmlns:p14="http://schemas.microsoft.com/office/powerpoint/2010/main" val="83453295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154</a:t>
            </a:fld>
            <a:endParaRPr lang="en-US"/>
          </a:p>
        </p:txBody>
      </p:sp>
    </p:spTree>
    <p:extLst>
      <p:ext uri="{BB962C8B-B14F-4D97-AF65-F5344CB8AC3E}">
        <p14:creationId xmlns:p14="http://schemas.microsoft.com/office/powerpoint/2010/main" val="236642666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155</a:t>
            </a:fld>
            <a:endParaRPr lang="en-US"/>
          </a:p>
        </p:txBody>
      </p:sp>
    </p:spTree>
    <p:extLst>
      <p:ext uri="{BB962C8B-B14F-4D97-AF65-F5344CB8AC3E}">
        <p14:creationId xmlns:p14="http://schemas.microsoft.com/office/powerpoint/2010/main" val="33262161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156</a:t>
            </a:fld>
            <a:endParaRPr lang="en-US"/>
          </a:p>
        </p:txBody>
      </p:sp>
    </p:spTree>
    <p:extLst>
      <p:ext uri="{BB962C8B-B14F-4D97-AF65-F5344CB8AC3E}">
        <p14:creationId xmlns:p14="http://schemas.microsoft.com/office/powerpoint/2010/main" val="65232679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157</a:t>
            </a:fld>
            <a:endParaRPr lang="en-US"/>
          </a:p>
        </p:txBody>
      </p:sp>
    </p:spTree>
    <p:extLst>
      <p:ext uri="{BB962C8B-B14F-4D97-AF65-F5344CB8AC3E}">
        <p14:creationId xmlns:p14="http://schemas.microsoft.com/office/powerpoint/2010/main" val="35189864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158</a:t>
            </a:fld>
            <a:endParaRPr lang="en-US"/>
          </a:p>
        </p:txBody>
      </p:sp>
    </p:spTree>
    <p:extLst>
      <p:ext uri="{BB962C8B-B14F-4D97-AF65-F5344CB8AC3E}">
        <p14:creationId xmlns:p14="http://schemas.microsoft.com/office/powerpoint/2010/main" val="199160388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159</a:t>
            </a:fld>
            <a:endParaRPr lang="en-US"/>
          </a:p>
        </p:txBody>
      </p:sp>
    </p:spTree>
    <p:extLst>
      <p:ext uri="{BB962C8B-B14F-4D97-AF65-F5344CB8AC3E}">
        <p14:creationId xmlns:p14="http://schemas.microsoft.com/office/powerpoint/2010/main" val="2403717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16</a:t>
            </a:fld>
            <a:endParaRPr lang="en-US"/>
          </a:p>
        </p:txBody>
      </p:sp>
    </p:spTree>
    <p:extLst>
      <p:ext uri="{BB962C8B-B14F-4D97-AF65-F5344CB8AC3E}">
        <p14:creationId xmlns:p14="http://schemas.microsoft.com/office/powerpoint/2010/main" val="298359346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160</a:t>
            </a:fld>
            <a:endParaRPr lang="en-US"/>
          </a:p>
        </p:txBody>
      </p:sp>
    </p:spTree>
    <p:extLst>
      <p:ext uri="{BB962C8B-B14F-4D97-AF65-F5344CB8AC3E}">
        <p14:creationId xmlns:p14="http://schemas.microsoft.com/office/powerpoint/2010/main" val="176518825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161</a:t>
            </a:fld>
            <a:endParaRPr lang="en-US"/>
          </a:p>
        </p:txBody>
      </p:sp>
    </p:spTree>
    <p:extLst>
      <p:ext uri="{BB962C8B-B14F-4D97-AF65-F5344CB8AC3E}">
        <p14:creationId xmlns:p14="http://schemas.microsoft.com/office/powerpoint/2010/main" val="331132012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162</a:t>
            </a:fld>
            <a:endParaRPr lang="en-US"/>
          </a:p>
        </p:txBody>
      </p:sp>
    </p:spTree>
    <p:extLst>
      <p:ext uri="{BB962C8B-B14F-4D97-AF65-F5344CB8AC3E}">
        <p14:creationId xmlns:p14="http://schemas.microsoft.com/office/powerpoint/2010/main" val="315889975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163</a:t>
            </a:fld>
            <a:endParaRPr lang="en-US"/>
          </a:p>
        </p:txBody>
      </p:sp>
    </p:spTree>
    <p:extLst>
      <p:ext uri="{BB962C8B-B14F-4D97-AF65-F5344CB8AC3E}">
        <p14:creationId xmlns:p14="http://schemas.microsoft.com/office/powerpoint/2010/main" val="426879735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164</a:t>
            </a:fld>
            <a:endParaRPr lang="en-US"/>
          </a:p>
        </p:txBody>
      </p:sp>
    </p:spTree>
    <p:extLst>
      <p:ext uri="{BB962C8B-B14F-4D97-AF65-F5344CB8AC3E}">
        <p14:creationId xmlns:p14="http://schemas.microsoft.com/office/powerpoint/2010/main" val="173769828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165</a:t>
            </a:fld>
            <a:endParaRPr lang="en-US"/>
          </a:p>
        </p:txBody>
      </p:sp>
    </p:spTree>
    <p:extLst>
      <p:ext uri="{BB962C8B-B14F-4D97-AF65-F5344CB8AC3E}">
        <p14:creationId xmlns:p14="http://schemas.microsoft.com/office/powerpoint/2010/main" val="283865595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166</a:t>
            </a:fld>
            <a:endParaRPr lang="en-US"/>
          </a:p>
        </p:txBody>
      </p:sp>
    </p:spTree>
    <p:extLst>
      <p:ext uri="{BB962C8B-B14F-4D97-AF65-F5344CB8AC3E}">
        <p14:creationId xmlns:p14="http://schemas.microsoft.com/office/powerpoint/2010/main" val="29772730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167</a:t>
            </a:fld>
            <a:endParaRPr lang="en-US"/>
          </a:p>
        </p:txBody>
      </p:sp>
    </p:spTree>
    <p:extLst>
      <p:ext uri="{BB962C8B-B14F-4D97-AF65-F5344CB8AC3E}">
        <p14:creationId xmlns:p14="http://schemas.microsoft.com/office/powerpoint/2010/main" val="12918773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168</a:t>
            </a:fld>
            <a:endParaRPr lang="en-US"/>
          </a:p>
        </p:txBody>
      </p:sp>
    </p:spTree>
    <p:extLst>
      <p:ext uri="{BB962C8B-B14F-4D97-AF65-F5344CB8AC3E}">
        <p14:creationId xmlns:p14="http://schemas.microsoft.com/office/powerpoint/2010/main" val="76559713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169</a:t>
            </a:fld>
            <a:endParaRPr lang="en-US"/>
          </a:p>
        </p:txBody>
      </p:sp>
    </p:spTree>
    <p:extLst>
      <p:ext uri="{BB962C8B-B14F-4D97-AF65-F5344CB8AC3E}">
        <p14:creationId xmlns:p14="http://schemas.microsoft.com/office/powerpoint/2010/main" val="2137738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17</a:t>
            </a:fld>
            <a:endParaRPr lang="en-US"/>
          </a:p>
        </p:txBody>
      </p:sp>
    </p:spTree>
    <p:extLst>
      <p:ext uri="{BB962C8B-B14F-4D97-AF65-F5344CB8AC3E}">
        <p14:creationId xmlns:p14="http://schemas.microsoft.com/office/powerpoint/2010/main" val="65744866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170</a:t>
            </a:fld>
            <a:endParaRPr lang="en-US"/>
          </a:p>
        </p:txBody>
      </p:sp>
    </p:spTree>
    <p:extLst>
      <p:ext uri="{BB962C8B-B14F-4D97-AF65-F5344CB8AC3E}">
        <p14:creationId xmlns:p14="http://schemas.microsoft.com/office/powerpoint/2010/main" val="181851075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171</a:t>
            </a:fld>
            <a:endParaRPr lang="en-US"/>
          </a:p>
        </p:txBody>
      </p:sp>
    </p:spTree>
    <p:extLst>
      <p:ext uri="{BB962C8B-B14F-4D97-AF65-F5344CB8AC3E}">
        <p14:creationId xmlns:p14="http://schemas.microsoft.com/office/powerpoint/2010/main" val="391598968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172</a:t>
            </a:fld>
            <a:endParaRPr lang="en-US"/>
          </a:p>
        </p:txBody>
      </p:sp>
    </p:spTree>
    <p:extLst>
      <p:ext uri="{BB962C8B-B14F-4D97-AF65-F5344CB8AC3E}">
        <p14:creationId xmlns:p14="http://schemas.microsoft.com/office/powerpoint/2010/main" val="57451961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173</a:t>
            </a:fld>
            <a:endParaRPr lang="en-US"/>
          </a:p>
        </p:txBody>
      </p:sp>
    </p:spTree>
    <p:extLst>
      <p:ext uri="{BB962C8B-B14F-4D97-AF65-F5344CB8AC3E}">
        <p14:creationId xmlns:p14="http://schemas.microsoft.com/office/powerpoint/2010/main" val="3497644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174</a:t>
            </a:fld>
            <a:endParaRPr lang="en-US"/>
          </a:p>
        </p:txBody>
      </p:sp>
    </p:spTree>
    <p:extLst>
      <p:ext uri="{BB962C8B-B14F-4D97-AF65-F5344CB8AC3E}">
        <p14:creationId xmlns:p14="http://schemas.microsoft.com/office/powerpoint/2010/main" val="197792985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175</a:t>
            </a:fld>
            <a:endParaRPr lang="en-US"/>
          </a:p>
        </p:txBody>
      </p:sp>
    </p:spTree>
    <p:extLst>
      <p:ext uri="{BB962C8B-B14F-4D97-AF65-F5344CB8AC3E}">
        <p14:creationId xmlns:p14="http://schemas.microsoft.com/office/powerpoint/2010/main" val="168481070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176</a:t>
            </a:fld>
            <a:endParaRPr lang="en-US"/>
          </a:p>
        </p:txBody>
      </p:sp>
    </p:spTree>
    <p:extLst>
      <p:ext uri="{BB962C8B-B14F-4D97-AF65-F5344CB8AC3E}">
        <p14:creationId xmlns:p14="http://schemas.microsoft.com/office/powerpoint/2010/main" val="300894397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177</a:t>
            </a:fld>
            <a:endParaRPr lang="en-US"/>
          </a:p>
        </p:txBody>
      </p:sp>
    </p:spTree>
    <p:extLst>
      <p:ext uri="{BB962C8B-B14F-4D97-AF65-F5344CB8AC3E}">
        <p14:creationId xmlns:p14="http://schemas.microsoft.com/office/powerpoint/2010/main" val="158378449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178</a:t>
            </a:fld>
            <a:endParaRPr lang="en-US"/>
          </a:p>
        </p:txBody>
      </p:sp>
    </p:spTree>
    <p:extLst>
      <p:ext uri="{BB962C8B-B14F-4D97-AF65-F5344CB8AC3E}">
        <p14:creationId xmlns:p14="http://schemas.microsoft.com/office/powerpoint/2010/main" val="51401455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179</a:t>
            </a:fld>
            <a:endParaRPr lang="en-US"/>
          </a:p>
        </p:txBody>
      </p:sp>
    </p:spTree>
    <p:extLst>
      <p:ext uri="{BB962C8B-B14F-4D97-AF65-F5344CB8AC3E}">
        <p14:creationId xmlns:p14="http://schemas.microsoft.com/office/powerpoint/2010/main" val="3141568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18</a:t>
            </a:fld>
            <a:endParaRPr lang="en-US"/>
          </a:p>
        </p:txBody>
      </p:sp>
    </p:spTree>
    <p:extLst>
      <p:ext uri="{BB962C8B-B14F-4D97-AF65-F5344CB8AC3E}">
        <p14:creationId xmlns:p14="http://schemas.microsoft.com/office/powerpoint/2010/main" val="89042891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180</a:t>
            </a:fld>
            <a:endParaRPr lang="en-US"/>
          </a:p>
        </p:txBody>
      </p:sp>
    </p:spTree>
    <p:extLst>
      <p:ext uri="{BB962C8B-B14F-4D97-AF65-F5344CB8AC3E}">
        <p14:creationId xmlns:p14="http://schemas.microsoft.com/office/powerpoint/2010/main" val="401658513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181</a:t>
            </a:fld>
            <a:endParaRPr lang="en-US"/>
          </a:p>
        </p:txBody>
      </p:sp>
    </p:spTree>
    <p:extLst>
      <p:ext uri="{BB962C8B-B14F-4D97-AF65-F5344CB8AC3E}">
        <p14:creationId xmlns:p14="http://schemas.microsoft.com/office/powerpoint/2010/main" val="17246679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182</a:t>
            </a:fld>
            <a:endParaRPr lang="en-US"/>
          </a:p>
        </p:txBody>
      </p:sp>
    </p:spTree>
    <p:extLst>
      <p:ext uri="{BB962C8B-B14F-4D97-AF65-F5344CB8AC3E}">
        <p14:creationId xmlns:p14="http://schemas.microsoft.com/office/powerpoint/2010/main" val="28908149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183</a:t>
            </a:fld>
            <a:endParaRPr lang="en-US"/>
          </a:p>
        </p:txBody>
      </p:sp>
    </p:spTree>
    <p:extLst>
      <p:ext uri="{BB962C8B-B14F-4D97-AF65-F5344CB8AC3E}">
        <p14:creationId xmlns:p14="http://schemas.microsoft.com/office/powerpoint/2010/main" val="141388564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184</a:t>
            </a:fld>
            <a:endParaRPr lang="en-US"/>
          </a:p>
        </p:txBody>
      </p:sp>
    </p:spTree>
    <p:extLst>
      <p:ext uri="{BB962C8B-B14F-4D97-AF65-F5344CB8AC3E}">
        <p14:creationId xmlns:p14="http://schemas.microsoft.com/office/powerpoint/2010/main" val="310603713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1BA47B-E518-45AA-A0F0-AC88BF73B6BB}" type="slidenum">
              <a:rPr lang="en-US" smtClean="0"/>
              <a:t>185</a:t>
            </a:fld>
            <a:endParaRPr lang="en-US"/>
          </a:p>
        </p:txBody>
      </p:sp>
    </p:spTree>
    <p:extLst>
      <p:ext uri="{BB962C8B-B14F-4D97-AF65-F5344CB8AC3E}">
        <p14:creationId xmlns:p14="http://schemas.microsoft.com/office/powerpoint/2010/main" val="213655639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1BA47B-E518-45AA-A0F0-AC88BF73B6BB}" type="slidenum">
              <a:rPr lang="en-US" smtClean="0"/>
              <a:t>186</a:t>
            </a:fld>
            <a:endParaRPr lang="en-US"/>
          </a:p>
        </p:txBody>
      </p:sp>
    </p:spTree>
    <p:extLst>
      <p:ext uri="{BB962C8B-B14F-4D97-AF65-F5344CB8AC3E}">
        <p14:creationId xmlns:p14="http://schemas.microsoft.com/office/powerpoint/2010/main" val="267578662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187</a:t>
            </a:fld>
            <a:endParaRPr lang="en-US"/>
          </a:p>
        </p:txBody>
      </p:sp>
    </p:spTree>
    <p:extLst>
      <p:ext uri="{BB962C8B-B14F-4D97-AF65-F5344CB8AC3E}">
        <p14:creationId xmlns:p14="http://schemas.microsoft.com/office/powerpoint/2010/main" val="14231918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188</a:t>
            </a:fld>
            <a:endParaRPr lang="en-US"/>
          </a:p>
        </p:txBody>
      </p:sp>
    </p:spTree>
    <p:extLst>
      <p:ext uri="{BB962C8B-B14F-4D97-AF65-F5344CB8AC3E}">
        <p14:creationId xmlns:p14="http://schemas.microsoft.com/office/powerpoint/2010/main" val="88852856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189</a:t>
            </a:fld>
            <a:endParaRPr lang="en-US"/>
          </a:p>
        </p:txBody>
      </p:sp>
    </p:spTree>
    <p:extLst>
      <p:ext uri="{BB962C8B-B14F-4D97-AF65-F5344CB8AC3E}">
        <p14:creationId xmlns:p14="http://schemas.microsoft.com/office/powerpoint/2010/main" val="419321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19</a:t>
            </a:fld>
            <a:endParaRPr lang="en-US"/>
          </a:p>
        </p:txBody>
      </p:sp>
    </p:spTree>
    <p:extLst>
      <p:ext uri="{BB962C8B-B14F-4D97-AF65-F5344CB8AC3E}">
        <p14:creationId xmlns:p14="http://schemas.microsoft.com/office/powerpoint/2010/main" val="362188296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190</a:t>
            </a:fld>
            <a:endParaRPr lang="en-US"/>
          </a:p>
        </p:txBody>
      </p:sp>
    </p:spTree>
    <p:extLst>
      <p:ext uri="{BB962C8B-B14F-4D97-AF65-F5344CB8AC3E}">
        <p14:creationId xmlns:p14="http://schemas.microsoft.com/office/powerpoint/2010/main" val="310752736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191</a:t>
            </a:fld>
            <a:endParaRPr lang="en-US"/>
          </a:p>
        </p:txBody>
      </p:sp>
    </p:spTree>
    <p:extLst>
      <p:ext uri="{BB962C8B-B14F-4D97-AF65-F5344CB8AC3E}">
        <p14:creationId xmlns:p14="http://schemas.microsoft.com/office/powerpoint/2010/main" val="327282763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192</a:t>
            </a:fld>
            <a:endParaRPr lang="en-US"/>
          </a:p>
        </p:txBody>
      </p:sp>
    </p:spTree>
    <p:extLst>
      <p:ext uri="{BB962C8B-B14F-4D97-AF65-F5344CB8AC3E}">
        <p14:creationId xmlns:p14="http://schemas.microsoft.com/office/powerpoint/2010/main" val="258602609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193</a:t>
            </a:fld>
            <a:endParaRPr lang="en-US"/>
          </a:p>
        </p:txBody>
      </p:sp>
    </p:spTree>
    <p:extLst>
      <p:ext uri="{BB962C8B-B14F-4D97-AF65-F5344CB8AC3E}">
        <p14:creationId xmlns:p14="http://schemas.microsoft.com/office/powerpoint/2010/main" val="82531466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194</a:t>
            </a:fld>
            <a:endParaRPr lang="en-US"/>
          </a:p>
        </p:txBody>
      </p:sp>
    </p:spTree>
    <p:extLst>
      <p:ext uri="{BB962C8B-B14F-4D97-AF65-F5344CB8AC3E}">
        <p14:creationId xmlns:p14="http://schemas.microsoft.com/office/powerpoint/2010/main" val="98742443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F8CEB1-CECB-496D-BB10-7768925BD805}" type="slidenum">
              <a:rPr lang="en-US">
                <a:solidFill>
                  <a:prstClr val="black"/>
                </a:solidFill>
              </a:rPr>
              <a:pPr/>
              <a:t>195</a:t>
            </a:fld>
            <a:endParaRPr lang="en-US">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0882DE-9AFC-4BBD-9935-1204272D1DAA}" type="slidenum">
              <a:rPr lang="en-US">
                <a:solidFill>
                  <a:prstClr val="black"/>
                </a:solidFill>
              </a:rPr>
              <a:pPr/>
              <a:t>196</a:t>
            </a:fld>
            <a:endParaRPr lang="en-US">
              <a:solidFill>
                <a:prstClr val="black"/>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197</a:t>
            </a:fld>
            <a:endParaRPr lang="en-US"/>
          </a:p>
        </p:txBody>
      </p:sp>
    </p:spTree>
    <p:extLst>
      <p:ext uri="{BB962C8B-B14F-4D97-AF65-F5344CB8AC3E}">
        <p14:creationId xmlns:p14="http://schemas.microsoft.com/office/powerpoint/2010/main" val="341639922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198</a:t>
            </a:fld>
            <a:endParaRPr lang="en-US"/>
          </a:p>
        </p:txBody>
      </p:sp>
    </p:spTree>
    <p:extLst>
      <p:ext uri="{BB962C8B-B14F-4D97-AF65-F5344CB8AC3E}">
        <p14:creationId xmlns:p14="http://schemas.microsoft.com/office/powerpoint/2010/main" val="142764633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199</a:t>
            </a:fld>
            <a:endParaRPr lang="en-US"/>
          </a:p>
        </p:txBody>
      </p:sp>
    </p:spTree>
    <p:extLst>
      <p:ext uri="{BB962C8B-B14F-4D97-AF65-F5344CB8AC3E}">
        <p14:creationId xmlns:p14="http://schemas.microsoft.com/office/powerpoint/2010/main" val="107809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a:t>
            </a:fld>
            <a:endParaRPr lang="en-US"/>
          </a:p>
        </p:txBody>
      </p:sp>
    </p:spTree>
    <p:extLst>
      <p:ext uri="{BB962C8B-B14F-4D97-AF65-F5344CB8AC3E}">
        <p14:creationId xmlns:p14="http://schemas.microsoft.com/office/powerpoint/2010/main" val="2808494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20</a:t>
            </a:fld>
            <a:endParaRPr lang="en-US"/>
          </a:p>
        </p:txBody>
      </p:sp>
    </p:spTree>
    <p:extLst>
      <p:ext uri="{BB962C8B-B14F-4D97-AF65-F5344CB8AC3E}">
        <p14:creationId xmlns:p14="http://schemas.microsoft.com/office/powerpoint/2010/main" val="95201716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200</a:t>
            </a:fld>
            <a:endParaRPr lang="en-US"/>
          </a:p>
        </p:txBody>
      </p:sp>
    </p:spTree>
    <p:extLst>
      <p:ext uri="{BB962C8B-B14F-4D97-AF65-F5344CB8AC3E}">
        <p14:creationId xmlns:p14="http://schemas.microsoft.com/office/powerpoint/2010/main" val="385441120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201</a:t>
            </a:fld>
            <a:endParaRPr lang="en-US"/>
          </a:p>
        </p:txBody>
      </p:sp>
    </p:spTree>
    <p:extLst>
      <p:ext uri="{BB962C8B-B14F-4D97-AF65-F5344CB8AC3E}">
        <p14:creationId xmlns:p14="http://schemas.microsoft.com/office/powerpoint/2010/main" val="29825208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202</a:t>
            </a:fld>
            <a:endParaRPr lang="en-US"/>
          </a:p>
        </p:txBody>
      </p:sp>
    </p:spTree>
    <p:extLst>
      <p:ext uri="{BB962C8B-B14F-4D97-AF65-F5344CB8AC3E}">
        <p14:creationId xmlns:p14="http://schemas.microsoft.com/office/powerpoint/2010/main" val="236579504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203</a:t>
            </a:fld>
            <a:endParaRPr lang="en-US"/>
          </a:p>
        </p:txBody>
      </p:sp>
    </p:spTree>
    <p:extLst>
      <p:ext uri="{BB962C8B-B14F-4D97-AF65-F5344CB8AC3E}">
        <p14:creationId xmlns:p14="http://schemas.microsoft.com/office/powerpoint/2010/main" val="295414998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204</a:t>
            </a:fld>
            <a:endParaRPr lang="en-US"/>
          </a:p>
        </p:txBody>
      </p:sp>
    </p:spTree>
    <p:extLst>
      <p:ext uri="{BB962C8B-B14F-4D97-AF65-F5344CB8AC3E}">
        <p14:creationId xmlns:p14="http://schemas.microsoft.com/office/powerpoint/2010/main" val="212626343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205</a:t>
            </a:fld>
            <a:endParaRPr lang="en-US"/>
          </a:p>
        </p:txBody>
      </p:sp>
    </p:spTree>
    <p:extLst>
      <p:ext uri="{BB962C8B-B14F-4D97-AF65-F5344CB8AC3E}">
        <p14:creationId xmlns:p14="http://schemas.microsoft.com/office/powerpoint/2010/main" val="350102103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BDD08-E716-4EE1-BEB0-C9B8C5B8E360}" type="slidenum">
              <a:rPr lang="en-US"/>
              <a:pPr/>
              <a:t>206</a:t>
            </a:fld>
            <a:endParaRPr lang="en-US"/>
          </a:p>
        </p:txBody>
      </p:sp>
      <p:sp>
        <p:nvSpPr>
          <p:cNvPr id="20482" name="Rectangle 2"/>
          <p:cNvSpPr>
            <a:spLocks noRo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4193F6-E8CD-4471-A0FD-CC0F786E078B}" type="slidenum">
              <a:rPr lang="en-US"/>
              <a:pPr/>
              <a:t>207</a:t>
            </a:fld>
            <a:endParaRPr lang="en-US"/>
          </a:p>
        </p:txBody>
      </p:sp>
      <p:sp>
        <p:nvSpPr>
          <p:cNvPr id="39938" name="Rectangle 2"/>
          <p:cNvSpPr>
            <a:spLocks noRo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53482C-6BEC-499C-8FBE-73878DFACA86}" type="slidenum">
              <a:rPr lang="en-US"/>
              <a:pPr/>
              <a:t>208</a:t>
            </a:fld>
            <a:endParaRPr lang="en-US"/>
          </a:p>
        </p:txBody>
      </p:sp>
      <p:sp>
        <p:nvSpPr>
          <p:cNvPr id="56322" name="Rectangle 2"/>
          <p:cNvSpPr>
            <a:spLocks noRo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591649-4E7A-436F-B0F5-2D9325D9C64A}" type="slidenum">
              <a:rPr lang="en-US"/>
              <a:pPr/>
              <a:t>209</a:t>
            </a:fld>
            <a:endParaRPr lang="en-US"/>
          </a:p>
        </p:txBody>
      </p:sp>
      <p:sp>
        <p:nvSpPr>
          <p:cNvPr id="64514" name="Rectangle 2"/>
          <p:cNvSpPr>
            <a:spLocks noRo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21</a:t>
            </a:fld>
            <a:endParaRPr lang="en-US"/>
          </a:p>
        </p:txBody>
      </p:sp>
    </p:spTree>
    <p:extLst>
      <p:ext uri="{BB962C8B-B14F-4D97-AF65-F5344CB8AC3E}">
        <p14:creationId xmlns:p14="http://schemas.microsoft.com/office/powerpoint/2010/main" val="204592726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002AA6-7B4C-49E7-B805-DA44EE01B80D}" type="slidenum">
              <a:rPr lang="en-US">
                <a:solidFill>
                  <a:prstClr val="black"/>
                </a:solidFill>
              </a:rPr>
              <a:pPr/>
              <a:t>210</a:t>
            </a:fld>
            <a:endParaRPr lang="en-US">
              <a:solidFill>
                <a:prstClr val="black"/>
              </a:solidFill>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3CB706-DB9E-48CD-A269-13DCE583A693}" type="slidenum">
              <a:rPr lang="en-US"/>
              <a:pPr/>
              <a:t>211</a:t>
            </a:fld>
            <a:endParaRPr lang="en-US"/>
          </a:p>
        </p:txBody>
      </p:sp>
      <p:sp>
        <p:nvSpPr>
          <p:cNvPr id="66562" name="Rectangle 2"/>
          <p:cNvSpPr>
            <a:spLocks noRo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80DDC2-52DB-4E4A-9F5A-1033815B7B97}" type="slidenum">
              <a:rPr lang="en-US"/>
              <a:pPr/>
              <a:t>212</a:t>
            </a:fld>
            <a:endParaRPr lang="en-US"/>
          </a:p>
        </p:txBody>
      </p:sp>
      <p:sp>
        <p:nvSpPr>
          <p:cNvPr id="74754" name="Rectangle 2"/>
          <p:cNvSpPr>
            <a:spLocks noRo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213</a:t>
            </a:fld>
            <a:endParaRPr lang="en-US"/>
          </a:p>
        </p:txBody>
      </p:sp>
    </p:spTree>
    <p:extLst>
      <p:ext uri="{BB962C8B-B14F-4D97-AF65-F5344CB8AC3E}">
        <p14:creationId xmlns:p14="http://schemas.microsoft.com/office/powerpoint/2010/main" val="284970431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F85A4C-BD4F-4C18-82E0-5AB5E71F32B4}" type="slidenum">
              <a:rPr lang="en-US">
                <a:solidFill>
                  <a:prstClr val="black"/>
                </a:solidFill>
              </a:rPr>
              <a:pPr/>
              <a:t>214</a:t>
            </a:fld>
            <a:endParaRPr lang="en-US">
              <a:solidFill>
                <a:prstClr val="black"/>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215</a:t>
            </a:fld>
            <a:endParaRPr lang="en-US"/>
          </a:p>
        </p:txBody>
      </p:sp>
    </p:spTree>
    <p:extLst>
      <p:ext uri="{BB962C8B-B14F-4D97-AF65-F5344CB8AC3E}">
        <p14:creationId xmlns:p14="http://schemas.microsoft.com/office/powerpoint/2010/main" val="227324665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216</a:t>
            </a:fld>
            <a:endParaRPr lang="en-US"/>
          </a:p>
        </p:txBody>
      </p:sp>
    </p:spTree>
    <p:extLst>
      <p:ext uri="{BB962C8B-B14F-4D97-AF65-F5344CB8AC3E}">
        <p14:creationId xmlns:p14="http://schemas.microsoft.com/office/powerpoint/2010/main" val="218681802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217</a:t>
            </a:fld>
            <a:endParaRPr lang="en-US"/>
          </a:p>
        </p:txBody>
      </p:sp>
    </p:spTree>
    <p:extLst>
      <p:ext uri="{BB962C8B-B14F-4D97-AF65-F5344CB8AC3E}">
        <p14:creationId xmlns:p14="http://schemas.microsoft.com/office/powerpoint/2010/main" val="392867707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218</a:t>
            </a:fld>
            <a:endParaRPr lang="en-US"/>
          </a:p>
        </p:txBody>
      </p:sp>
    </p:spTree>
    <p:extLst>
      <p:ext uri="{BB962C8B-B14F-4D97-AF65-F5344CB8AC3E}">
        <p14:creationId xmlns:p14="http://schemas.microsoft.com/office/powerpoint/2010/main" val="3008603641"/>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219</a:t>
            </a:fld>
            <a:endParaRPr lang="en-US"/>
          </a:p>
        </p:txBody>
      </p:sp>
    </p:spTree>
    <p:extLst>
      <p:ext uri="{BB962C8B-B14F-4D97-AF65-F5344CB8AC3E}">
        <p14:creationId xmlns:p14="http://schemas.microsoft.com/office/powerpoint/2010/main" val="1962052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22</a:t>
            </a:fld>
            <a:endParaRPr lang="en-US"/>
          </a:p>
        </p:txBody>
      </p:sp>
    </p:spTree>
    <p:extLst>
      <p:ext uri="{BB962C8B-B14F-4D97-AF65-F5344CB8AC3E}">
        <p14:creationId xmlns:p14="http://schemas.microsoft.com/office/powerpoint/2010/main" val="129312423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220</a:t>
            </a:fld>
            <a:endParaRPr lang="en-US"/>
          </a:p>
        </p:txBody>
      </p:sp>
    </p:spTree>
    <p:extLst>
      <p:ext uri="{BB962C8B-B14F-4D97-AF65-F5344CB8AC3E}">
        <p14:creationId xmlns:p14="http://schemas.microsoft.com/office/powerpoint/2010/main" val="237143226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221</a:t>
            </a:fld>
            <a:endParaRPr lang="en-US"/>
          </a:p>
        </p:txBody>
      </p:sp>
    </p:spTree>
    <p:extLst>
      <p:ext uri="{BB962C8B-B14F-4D97-AF65-F5344CB8AC3E}">
        <p14:creationId xmlns:p14="http://schemas.microsoft.com/office/powerpoint/2010/main" val="386669322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222</a:t>
            </a:fld>
            <a:endParaRPr lang="en-US"/>
          </a:p>
        </p:txBody>
      </p:sp>
    </p:spTree>
    <p:extLst>
      <p:ext uri="{BB962C8B-B14F-4D97-AF65-F5344CB8AC3E}">
        <p14:creationId xmlns:p14="http://schemas.microsoft.com/office/powerpoint/2010/main" val="373591903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223</a:t>
            </a:fld>
            <a:endParaRPr lang="en-US"/>
          </a:p>
        </p:txBody>
      </p:sp>
    </p:spTree>
    <p:extLst>
      <p:ext uri="{BB962C8B-B14F-4D97-AF65-F5344CB8AC3E}">
        <p14:creationId xmlns:p14="http://schemas.microsoft.com/office/powerpoint/2010/main" val="132835385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224</a:t>
            </a:fld>
            <a:endParaRPr lang="en-US"/>
          </a:p>
        </p:txBody>
      </p:sp>
    </p:spTree>
    <p:extLst>
      <p:ext uri="{BB962C8B-B14F-4D97-AF65-F5344CB8AC3E}">
        <p14:creationId xmlns:p14="http://schemas.microsoft.com/office/powerpoint/2010/main" val="141617543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225</a:t>
            </a:fld>
            <a:endParaRPr lang="en-US"/>
          </a:p>
        </p:txBody>
      </p:sp>
    </p:spTree>
    <p:extLst>
      <p:ext uri="{BB962C8B-B14F-4D97-AF65-F5344CB8AC3E}">
        <p14:creationId xmlns:p14="http://schemas.microsoft.com/office/powerpoint/2010/main" val="402989232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226</a:t>
            </a:fld>
            <a:endParaRPr lang="en-US"/>
          </a:p>
        </p:txBody>
      </p:sp>
    </p:spTree>
    <p:extLst>
      <p:ext uri="{BB962C8B-B14F-4D97-AF65-F5344CB8AC3E}">
        <p14:creationId xmlns:p14="http://schemas.microsoft.com/office/powerpoint/2010/main" val="42678046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227</a:t>
            </a:fld>
            <a:endParaRPr lang="en-US"/>
          </a:p>
        </p:txBody>
      </p:sp>
    </p:spTree>
    <p:extLst>
      <p:ext uri="{BB962C8B-B14F-4D97-AF65-F5344CB8AC3E}">
        <p14:creationId xmlns:p14="http://schemas.microsoft.com/office/powerpoint/2010/main" val="10558748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228</a:t>
            </a:fld>
            <a:endParaRPr lang="en-US"/>
          </a:p>
        </p:txBody>
      </p:sp>
    </p:spTree>
    <p:extLst>
      <p:ext uri="{BB962C8B-B14F-4D97-AF65-F5344CB8AC3E}">
        <p14:creationId xmlns:p14="http://schemas.microsoft.com/office/powerpoint/2010/main" val="235461680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229</a:t>
            </a:fld>
            <a:endParaRPr lang="en-US"/>
          </a:p>
        </p:txBody>
      </p:sp>
    </p:spTree>
    <p:extLst>
      <p:ext uri="{BB962C8B-B14F-4D97-AF65-F5344CB8AC3E}">
        <p14:creationId xmlns:p14="http://schemas.microsoft.com/office/powerpoint/2010/main" val="2053698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2E9DB-CA56-4D27-A31E-BAE93F28AAAB}" type="slidenum">
              <a:rPr lang="en-US">
                <a:solidFill>
                  <a:prstClr val="black"/>
                </a:solidFill>
              </a:rPr>
              <a:pPr/>
              <a:t>23</a:t>
            </a:fld>
            <a:endParaRPr lang="en-US">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230</a:t>
            </a:fld>
            <a:endParaRPr lang="en-US"/>
          </a:p>
        </p:txBody>
      </p:sp>
    </p:spTree>
    <p:extLst>
      <p:ext uri="{BB962C8B-B14F-4D97-AF65-F5344CB8AC3E}">
        <p14:creationId xmlns:p14="http://schemas.microsoft.com/office/powerpoint/2010/main" val="306827702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231</a:t>
            </a:fld>
            <a:endParaRPr lang="en-US">
              <a:solidFill>
                <a:prstClr val="black"/>
              </a:solidFill>
            </a:endParaRPr>
          </a:p>
        </p:txBody>
      </p:sp>
    </p:spTree>
    <p:extLst>
      <p:ext uri="{BB962C8B-B14F-4D97-AF65-F5344CB8AC3E}">
        <p14:creationId xmlns:p14="http://schemas.microsoft.com/office/powerpoint/2010/main" val="171626059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232</a:t>
            </a:fld>
            <a:endParaRPr lang="en-US">
              <a:solidFill>
                <a:prstClr val="black"/>
              </a:solidFill>
            </a:endParaRPr>
          </a:p>
        </p:txBody>
      </p:sp>
    </p:spTree>
    <p:extLst>
      <p:ext uri="{BB962C8B-B14F-4D97-AF65-F5344CB8AC3E}">
        <p14:creationId xmlns:p14="http://schemas.microsoft.com/office/powerpoint/2010/main" val="300208324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233</a:t>
            </a:fld>
            <a:endParaRPr lang="en-US">
              <a:solidFill>
                <a:prstClr val="black"/>
              </a:solidFill>
            </a:endParaRPr>
          </a:p>
        </p:txBody>
      </p:sp>
    </p:spTree>
    <p:extLst>
      <p:ext uri="{BB962C8B-B14F-4D97-AF65-F5344CB8AC3E}">
        <p14:creationId xmlns:p14="http://schemas.microsoft.com/office/powerpoint/2010/main" val="282270794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234</a:t>
            </a:fld>
            <a:endParaRPr lang="en-US">
              <a:solidFill>
                <a:prstClr val="black"/>
              </a:solidFill>
            </a:endParaRPr>
          </a:p>
        </p:txBody>
      </p:sp>
    </p:spTree>
    <p:extLst>
      <p:ext uri="{BB962C8B-B14F-4D97-AF65-F5344CB8AC3E}">
        <p14:creationId xmlns:p14="http://schemas.microsoft.com/office/powerpoint/2010/main" val="3458405836"/>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235</a:t>
            </a:fld>
            <a:endParaRPr lang="en-US">
              <a:solidFill>
                <a:prstClr val="black"/>
              </a:solidFill>
            </a:endParaRPr>
          </a:p>
        </p:txBody>
      </p:sp>
    </p:spTree>
    <p:extLst>
      <p:ext uri="{BB962C8B-B14F-4D97-AF65-F5344CB8AC3E}">
        <p14:creationId xmlns:p14="http://schemas.microsoft.com/office/powerpoint/2010/main" val="108115387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236</a:t>
            </a:fld>
            <a:endParaRPr lang="en-US">
              <a:solidFill>
                <a:prstClr val="black"/>
              </a:solidFill>
            </a:endParaRPr>
          </a:p>
        </p:txBody>
      </p:sp>
    </p:spTree>
    <p:extLst>
      <p:ext uri="{BB962C8B-B14F-4D97-AF65-F5344CB8AC3E}">
        <p14:creationId xmlns:p14="http://schemas.microsoft.com/office/powerpoint/2010/main" val="39605144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237</a:t>
            </a:fld>
            <a:endParaRPr lang="en-US">
              <a:solidFill>
                <a:prstClr val="black"/>
              </a:solidFill>
            </a:endParaRPr>
          </a:p>
        </p:txBody>
      </p:sp>
    </p:spTree>
    <p:extLst>
      <p:ext uri="{BB962C8B-B14F-4D97-AF65-F5344CB8AC3E}">
        <p14:creationId xmlns:p14="http://schemas.microsoft.com/office/powerpoint/2010/main" val="372246522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238</a:t>
            </a:fld>
            <a:endParaRPr lang="en-US">
              <a:solidFill>
                <a:prstClr val="black"/>
              </a:solidFill>
            </a:endParaRPr>
          </a:p>
        </p:txBody>
      </p:sp>
    </p:spTree>
    <p:extLst>
      <p:ext uri="{BB962C8B-B14F-4D97-AF65-F5344CB8AC3E}">
        <p14:creationId xmlns:p14="http://schemas.microsoft.com/office/powerpoint/2010/main" val="175496339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239</a:t>
            </a:fld>
            <a:endParaRPr lang="en-US">
              <a:solidFill>
                <a:prstClr val="black"/>
              </a:solidFill>
            </a:endParaRPr>
          </a:p>
        </p:txBody>
      </p:sp>
    </p:spTree>
    <p:extLst>
      <p:ext uri="{BB962C8B-B14F-4D97-AF65-F5344CB8AC3E}">
        <p14:creationId xmlns:p14="http://schemas.microsoft.com/office/powerpoint/2010/main" val="720499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53BB3-F98C-4661-BA96-4D53553CFE71}" type="slidenum">
              <a:rPr lang="en-US">
                <a:solidFill>
                  <a:prstClr val="black"/>
                </a:solidFill>
              </a:rPr>
              <a:pPr/>
              <a:t>24</a:t>
            </a:fld>
            <a:endParaRPr lang="en-US">
              <a:solidFill>
                <a:prstClr val="black"/>
              </a:solidFill>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240</a:t>
            </a:fld>
            <a:endParaRPr lang="en-US">
              <a:solidFill>
                <a:prstClr val="black"/>
              </a:solidFill>
            </a:endParaRPr>
          </a:p>
        </p:txBody>
      </p:sp>
    </p:spTree>
    <p:extLst>
      <p:ext uri="{BB962C8B-B14F-4D97-AF65-F5344CB8AC3E}">
        <p14:creationId xmlns:p14="http://schemas.microsoft.com/office/powerpoint/2010/main" val="2117609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241</a:t>
            </a:fld>
            <a:endParaRPr lang="en-US">
              <a:solidFill>
                <a:prstClr val="black"/>
              </a:solidFill>
            </a:endParaRPr>
          </a:p>
        </p:txBody>
      </p:sp>
    </p:spTree>
    <p:extLst>
      <p:ext uri="{BB962C8B-B14F-4D97-AF65-F5344CB8AC3E}">
        <p14:creationId xmlns:p14="http://schemas.microsoft.com/office/powerpoint/2010/main" val="66419904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242</a:t>
            </a:fld>
            <a:endParaRPr lang="en-US">
              <a:solidFill>
                <a:prstClr val="black"/>
              </a:solidFill>
            </a:endParaRPr>
          </a:p>
        </p:txBody>
      </p:sp>
    </p:spTree>
    <p:extLst>
      <p:ext uri="{BB962C8B-B14F-4D97-AF65-F5344CB8AC3E}">
        <p14:creationId xmlns:p14="http://schemas.microsoft.com/office/powerpoint/2010/main" val="287484776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243</a:t>
            </a:fld>
            <a:endParaRPr lang="en-US">
              <a:solidFill>
                <a:prstClr val="black"/>
              </a:solidFill>
            </a:endParaRPr>
          </a:p>
        </p:txBody>
      </p:sp>
    </p:spTree>
    <p:extLst>
      <p:ext uri="{BB962C8B-B14F-4D97-AF65-F5344CB8AC3E}">
        <p14:creationId xmlns:p14="http://schemas.microsoft.com/office/powerpoint/2010/main" val="107824463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244</a:t>
            </a:fld>
            <a:endParaRPr lang="en-US">
              <a:solidFill>
                <a:prstClr val="black"/>
              </a:solidFill>
            </a:endParaRPr>
          </a:p>
        </p:txBody>
      </p:sp>
    </p:spTree>
    <p:extLst>
      <p:ext uri="{BB962C8B-B14F-4D97-AF65-F5344CB8AC3E}">
        <p14:creationId xmlns:p14="http://schemas.microsoft.com/office/powerpoint/2010/main" val="79924835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245</a:t>
            </a:fld>
            <a:endParaRPr lang="en-US">
              <a:solidFill>
                <a:prstClr val="black"/>
              </a:solidFill>
            </a:endParaRPr>
          </a:p>
        </p:txBody>
      </p:sp>
    </p:spTree>
    <p:extLst>
      <p:ext uri="{BB962C8B-B14F-4D97-AF65-F5344CB8AC3E}">
        <p14:creationId xmlns:p14="http://schemas.microsoft.com/office/powerpoint/2010/main" val="398462853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246</a:t>
            </a:fld>
            <a:endParaRPr lang="en-US">
              <a:solidFill>
                <a:prstClr val="black"/>
              </a:solidFill>
            </a:endParaRPr>
          </a:p>
        </p:txBody>
      </p:sp>
    </p:spTree>
    <p:extLst>
      <p:ext uri="{BB962C8B-B14F-4D97-AF65-F5344CB8AC3E}">
        <p14:creationId xmlns:p14="http://schemas.microsoft.com/office/powerpoint/2010/main" val="187932887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247</a:t>
            </a:fld>
            <a:endParaRPr lang="en-US">
              <a:solidFill>
                <a:prstClr val="black"/>
              </a:solidFill>
            </a:endParaRPr>
          </a:p>
        </p:txBody>
      </p:sp>
    </p:spTree>
    <p:extLst>
      <p:ext uri="{BB962C8B-B14F-4D97-AF65-F5344CB8AC3E}">
        <p14:creationId xmlns:p14="http://schemas.microsoft.com/office/powerpoint/2010/main" val="2152995039"/>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248</a:t>
            </a:fld>
            <a:endParaRPr lang="en-US">
              <a:solidFill>
                <a:prstClr val="black"/>
              </a:solidFill>
            </a:endParaRPr>
          </a:p>
        </p:txBody>
      </p:sp>
    </p:spTree>
    <p:extLst>
      <p:ext uri="{BB962C8B-B14F-4D97-AF65-F5344CB8AC3E}">
        <p14:creationId xmlns:p14="http://schemas.microsoft.com/office/powerpoint/2010/main" val="208039605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249</a:t>
            </a:fld>
            <a:endParaRPr lang="en-US">
              <a:solidFill>
                <a:prstClr val="black"/>
              </a:solidFill>
            </a:endParaRPr>
          </a:p>
        </p:txBody>
      </p:sp>
    </p:spTree>
    <p:extLst>
      <p:ext uri="{BB962C8B-B14F-4D97-AF65-F5344CB8AC3E}">
        <p14:creationId xmlns:p14="http://schemas.microsoft.com/office/powerpoint/2010/main" val="2583298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E78F8-776B-46F3-AF26-2FCBC03AFAAD}" type="slidenum">
              <a:rPr lang="en-US">
                <a:solidFill>
                  <a:prstClr val="black"/>
                </a:solidFill>
              </a:rPr>
              <a:pPr/>
              <a:t>25</a:t>
            </a:fld>
            <a:endParaRPr lang="en-US">
              <a:solidFill>
                <a:prstClr val="black"/>
              </a:solidFill>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250</a:t>
            </a:fld>
            <a:endParaRPr lang="en-US">
              <a:solidFill>
                <a:prstClr val="black"/>
              </a:solidFill>
            </a:endParaRPr>
          </a:p>
        </p:txBody>
      </p:sp>
    </p:spTree>
    <p:extLst>
      <p:ext uri="{BB962C8B-B14F-4D97-AF65-F5344CB8AC3E}">
        <p14:creationId xmlns:p14="http://schemas.microsoft.com/office/powerpoint/2010/main" val="362165564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251</a:t>
            </a:fld>
            <a:endParaRPr lang="en-US">
              <a:solidFill>
                <a:prstClr val="black"/>
              </a:solidFill>
            </a:endParaRPr>
          </a:p>
        </p:txBody>
      </p:sp>
    </p:spTree>
    <p:extLst>
      <p:ext uri="{BB962C8B-B14F-4D97-AF65-F5344CB8AC3E}">
        <p14:creationId xmlns:p14="http://schemas.microsoft.com/office/powerpoint/2010/main" val="747183268"/>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252</a:t>
            </a:fld>
            <a:endParaRPr lang="en-US">
              <a:solidFill>
                <a:prstClr val="black"/>
              </a:solidFill>
            </a:endParaRPr>
          </a:p>
        </p:txBody>
      </p:sp>
    </p:spTree>
    <p:extLst>
      <p:ext uri="{BB962C8B-B14F-4D97-AF65-F5344CB8AC3E}">
        <p14:creationId xmlns:p14="http://schemas.microsoft.com/office/powerpoint/2010/main" val="269765890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253</a:t>
            </a:fld>
            <a:endParaRPr lang="en-US">
              <a:solidFill>
                <a:prstClr val="black"/>
              </a:solidFill>
            </a:endParaRPr>
          </a:p>
        </p:txBody>
      </p:sp>
    </p:spTree>
    <p:extLst>
      <p:ext uri="{BB962C8B-B14F-4D97-AF65-F5344CB8AC3E}">
        <p14:creationId xmlns:p14="http://schemas.microsoft.com/office/powerpoint/2010/main" val="269961198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254</a:t>
            </a:fld>
            <a:endParaRPr lang="en-US">
              <a:solidFill>
                <a:prstClr val="black"/>
              </a:solidFill>
            </a:endParaRPr>
          </a:p>
        </p:txBody>
      </p:sp>
    </p:spTree>
    <p:extLst>
      <p:ext uri="{BB962C8B-B14F-4D97-AF65-F5344CB8AC3E}">
        <p14:creationId xmlns:p14="http://schemas.microsoft.com/office/powerpoint/2010/main" val="116168075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255</a:t>
            </a:fld>
            <a:endParaRPr lang="en-US"/>
          </a:p>
        </p:txBody>
      </p:sp>
    </p:spTree>
    <p:extLst>
      <p:ext uri="{BB962C8B-B14F-4D97-AF65-F5344CB8AC3E}">
        <p14:creationId xmlns:p14="http://schemas.microsoft.com/office/powerpoint/2010/main" val="1101649634"/>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256</a:t>
            </a:fld>
            <a:endParaRPr lang="en-US">
              <a:solidFill>
                <a:prstClr val="black"/>
              </a:solidFill>
            </a:endParaRPr>
          </a:p>
        </p:txBody>
      </p:sp>
    </p:spTree>
    <p:extLst>
      <p:ext uri="{BB962C8B-B14F-4D97-AF65-F5344CB8AC3E}">
        <p14:creationId xmlns:p14="http://schemas.microsoft.com/office/powerpoint/2010/main" val="3428693982"/>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257</a:t>
            </a:fld>
            <a:endParaRPr lang="en-US">
              <a:solidFill>
                <a:prstClr val="black"/>
              </a:solidFill>
            </a:endParaRPr>
          </a:p>
        </p:txBody>
      </p:sp>
    </p:spTree>
    <p:extLst>
      <p:ext uri="{BB962C8B-B14F-4D97-AF65-F5344CB8AC3E}">
        <p14:creationId xmlns:p14="http://schemas.microsoft.com/office/powerpoint/2010/main" val="2666463236"/>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258</a:t>
            </a:fld>
            <a:endParaRPr lang="en-US">
              <a:solidFill>
                <a:prstClr val="black"/>
              </a:solidFill>
            </a:endParaRPr>
          </a:p>
        </p:txBody>
      </p:sp>
    </p:spTree>
    <p:extLst>
      <p:ext uri="{BB962C8B-B14F-4D97-AF65-F5344CB8AC3E}">
        <p14:creationId xmlns:p14="http://schemas.microsoft.com/office/powerpoint/2010/main" val="613029421"/>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259</a:t>
            </a:fld>
            <a:endParaRPr lang="en-US">
              <a:solidFill>
                <a:prstClr val="black"/>
              </a:solidFill>
            </a:endParaRPr>
          </a:p>
        </p:txBody>
      </p:sp>
    </p:spTree>
    <p:extLst>
      <p:ext uri="{BB962C8B-B14F-4D97-AF65-F5344CB8AC3E}">
        <p14:creationId xmlns:p14="http://schemas.microsoft.com/office/powerpoint/2010/main" val="2029801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26</a:t>
            </a:fld>
            <a:endParaRPr lang="en-US"/>
          </a:p>
        </p:txBody>
      </p:sp>
    </p:spTree>
    <p:extLst>
      <p:ext uri="{BB962C8B-B14F-4D97-AF65-F5344CB8AC3E}">
        <p14:creationId xmlns:p14="http://schemas.microsoft.com/office/powerpoint/2010/main" val="1084355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27</a:t>
            </a:fld>
            <a:endParaRPr lang="en-US"/>
          </a:p>
        </p:txBody>
      </p:sp>
    </p:spTree>
    <p:extLst>
      <p:ext uri="{BB962C8B-B14F-4D97-AF65-F5344CB8AC3E}">
        <p14:creationId xmlns:p14="http://schemas.microsoft.com/office/powerpoint/2010/main" val="893020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9C381-BF7F-4153-BF1F-192B7C16D652}" type="slidenum">
              <a:rPr lang="en-US">
                <a:solidFill>
                  <a:prstClr val="black"/>
                </a:solidFill>
              </a:rPr>
              <a:pPr/>
              <a:t>28</a:t>
            </a:fld>
            <a:endParaRPr lang="en-US">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1FFCC4-39E5-445F-9428-B9612CF82337}" type="slidenum">
              <a:rPr lang="en-US">
                <a:solidFill>
                  <a:prstClr val="black"/>
                </a:solidFill>
              </a:rPr>
              <a:pPr/>
              <a:t>29</a:t>
            </a:fld>
            <a:endParaRPr lang="en-US">
              <a:solidFill>
                <a:prstClr val="black"/>
              </a:solidFill>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a:t>
            </a:fld>
            <a:endParaRPr lang="en-US"/>
          </a:p>
        </p:txBody>
      </p:sp>
    </p:spTree>
    <p:extLst>
      <p:ext uri="{BB962C8B-B14F-4D97-AF65-F5344CB8AC3E}">
        <p14:creationId xmlns:p14="http://schemas.microsoft.com/office/powerpoint/2010/main" val="1389456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67D71-8935-4067-B0EC-E40D72BD406A}" type="slidenum">
              <a:rPr lang="en-US">
                <a:solidFill>
                  <a:prstClr val="black"/>
                </a:solidFill>
              </a:rPr>
              <a:pPr/>
              <a:t>30</a:t>
            </a:fld>
            <a:endParaRPr lang="en-US">
              <a:solidFill>
                <a:prstClr val="black"/>
              </a:solidFill>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462BC7-52F1-4433-92DC-6954DC9D87BB}" type="slidenum">
              <a:rPr lang="en-US">
                <a:solidFill>
                  <a:prstClr val="black"/>
                </a:solidFill>
              </a:rPr>
              <a:pPr/>
              <a:t>31</a:t>
            </a:fld>
            <a:endParaRPr lang="en-US">
              <a:solidFill>
                <a:prstClr val="black"/>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F2766A-1EBE-4B66-9075-BDDDD9CBF807}" type="slidenum">
              <a:rPr lang="en-US">
                <a:solidFill>
                  <a:prstClr val="black"/>
                </a:solidFill>
              </a:rPr>
              <a:pPr/>
              <a:t>32</a:t>
            </a:fld>
            <a:endParaRPr lang="en-US">
              <a:solidFill>
                <a:prstClr val="black"/>
              </a:solidFill>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79C76-12CA-428B-9097-32A19D5E4C64}" type="slidenum">
              <a:rPr lang="en-US">
                <a:solidFill>
                  <a:prstClr val="black"/>
                </a:solidFill>
              </a:rPr>
              <a:pPr/>
              <a:t>33</a:t>
            </a:fld>
            <a:endParaRPr lang="en-US">
              <a:solidFill>
                <a:prstClr val="black"/>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ED6CD-EC5A-4BEE-9596-B08827E703A3}" type="slidenum">
              <a:rPr lang="en-US">
                <a:solidFill>
                  <a:prstClr val="black"/>
                </a:solidFill>
              </a:rPr>
              <a:pPr/>
              <a:t>34</a:t>
            </a:fld>
            <a:endParaRPr lang="en-US">
              <a:solidFill>
                <a:prstClr val="black"/>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8728B1-5111-4AEC-A9E7-9E2D7D18D1DC}" type="slidenum">
              <a:rPr lang="en-US">
                <a:solidFill>
                  <a:prstClr val="black"/>
                </a:solidFill>
              </a:rPr>
              <a:pPr/>
              <a:t>35</a:t>
            </a:fld>
            <a:endParaRPr lang="en-US">
              <a:solidFill>
                <a:prstClr val="black"/>
              </a:solidFill>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64BE2E-52CE-42AF-B5B0-223EC9F4DA42}" type="slidenum">
              <a:rPr lang="en-US">
                <a:solidFill>
                  <a:prstClr val="black"/>
                </a:solidFill>
              </a:rPr>
              <a:pPr/>
              <a:t>36</a:t>
            </a:fld>
            <a:endParaRPr lang="en-US">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248AA-5D22-4069-BD35-150BFA156525}" type="slidenum">
              <a:rPr lang="en-US">
                <a:solidFill>
                  <a:prstClr val="black"/>
                </a:solidFill>
              </a:rPr>
              <a:pPr/>
              <a:t>37</a:t>
            </a:fld>
            <a:endParaRPr lang="en-US">
              <a:solidFill>
                <a:prstClr val="black"/>
              </a:solidFill>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38</a:t>
            </a:fld>
            <a:endParaRPr lang="en-US"/>
          </a:p>
        </p:txBody>
      </p:sp>
    </p:spTree>
    <p:extLst>
      <p:ext uri="{BB962C8B-B14F-4D97-AF65-F5344CB8AC3E}">
        <p14:creationId xmlns:p14="http://schemas.microsoft.com/office/powerpoint/2010/main" val="1461221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39</a:t>
            </a:fld>
            <a:endParaRPr lang="en-US"/>
          </a:p>
        </p:txBody>
      </p:sp>
    </p:spTree>
    <p:extLst>
      <p:ext uri="{BB962C8B-B14F-4D97-AF65-F5344CB8AC3E}">
        <p14:creationId xmlns:p14="http://schemas.microsoft.com/office/powerpoint/2010/main" val="2399160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a:t>
            </a:fld>
            <a:endParaRPr lang="en-US"/>
          </a:p>
        </p:txBody>
      </p:sp>
    </p:spTree>
    <p:extLst>
      <p:ext uri="{BB962C8B-B14F-4D97-AF65-F5344CB8AC3E}">
        <p14:creationId xmlns:p14="http://schemas.microsoft.com/office/powerpoint/2010/main" val="3707641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40</a:t>
            </a:fld>
            <a:endParaRPr lang="en-US"/>
          </a:p>
        </p:txBody>
      </p:sp>
    </p:spTree>
    <p:extLst>
      <p:ext uri="{BB962C8B-B14F-4D97-AF65-F5344CB8AC3E}">
        <p14:creationId xmlns:p14="http://schemas.microsoft.com/office/powerpoint/2010/main" val="1805835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41</a:t>
            </a:fld>
            <a:endParaRPr lang="en-US"/>
          </a:p>
        </p:txBody>
      </p:sp>
    </p:spTree>
    <p:extLst>
      <p:ext uri="{BB962C8B-B14F-4D97-AF65-F5344CB8AC3E}">
        <p14:creationId xmlns:p14="http://schemas.microsoft.com/office/powerpoint/2010/main" val="568405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F0499-1E00-45FA-B37A-2BC878273B69}" type="slidenum">
              <a:rPr lang="en-US">
                <a:solidFill>
                  <a:prstClr val="black"/>
                </a:solidFill>
              </a:rPr>
              <a:pPr/>
              <a:t>42</a:t>
            </a:fld>
            <a:endParaRPr lang="en-US">
              <a:solidFill>
                <a:prstClr val="black"/>
              </a:solidFill>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FDAE7-F7C5-4D4B-BA22-B0DD373C801B}" type="slidenum">
              <a:rPr lang="en-US">
                <a:solidFill>
                  <a:prstClr val="black"/>
                </a:solidFill>
              </a:rPr>
              <a:pPr/>
              <a:t>43</a:t>
            </a:fld>
            <a:endParaRPr lang="en-US">
              <a:solidFill>
                <a:prstClr val="black"/>
              </a:solidFill>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2DA31B-5F59-41FA-A054-12783B34C2E7}" type="slidenum">
              <a:rPr lang="en-US">
                <a:solidFill>
                  <a:prstClr val="black"/>
                </a:solidFill>
              </a:rPr>
              <a:pPr/>
              <a:t>44</a:t>
            </a:fld>
            <a:endParaRPr lang="en-US">
              <a:solidFill>
                <a:prstClr val="black"/>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EBB3D5-F733-4B43-8691-B4E12D962EA6}" type="slidenum">
              <a:rPr lang="en-US">
                <a:solidFill>
                  <a:prstClr val="black"/>
                </a:solidFill>
              </a:rPr>
              <a:pPr/>
              <a:t>45</a:t>
            </a:fld>
            <a:endParaRPr lang="en-US">
              <a:solidFill>
                <a:prstClr val="black"/>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46</a:t>
            </a:fld>
            <a:endParaRPr lang="en-US"/>
          </a:p>
        </p:txBody>
      </p:sp>
    </p:spTree>
    <p:extLst>
      <p:ext uri="{BB962C8B-B14F-4D97-AF65-F5344CB8AC3E}">
        <p14:creationId xmlns:p14="http://schemas.microsoft.com/office/powerpoint/2010/main" val="21984860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47</a:t>
            </a:fld>
            <a:endParaRPr lang="en-US"/>
          </a:p>
        </p:txBody>
      </p:sp>
    </p:spTree>
    <p:extLst>
      <p:ext uri="{BB962C8B-B14F-4D97-AF65-F5344CB8AC3E}">
        <p14:creationId xmlns:p14="http://schemas.microsoft.com/office/powerpoint/2010/main" val="34866072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48</a:t>
            </a:fld>
            <a:endParaRPr lang="en-US"/>
          </a:p>
        </p:txBody>
      </p:sp>
    </p:spTree>
    <p:extLst>
      <p:ext uri="{BB962C8B-B14F-4D97-AF65-F5344CB8AC3E}">
        <p14:creationId xmlns:p14="http://schemas.microsoft.com/office/powerpoint/2010/main" val="12751235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49</a:t>
            </a:fld>
            <a:endParaRPr lang="en-US"/>
          </a:p>
        </p:txBody>
      </p:sp>
    </p:spTree>
    <p:extLst>
      <p:ext uri="{BB962C8B-B14F-4D97-AF65-F5344CB8AC3E}">
        <p14:creationId xmlns:p14="http://schemas.microsoft.com/office/powerpoint/2010/main" val="1881208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a:t>
            </a:fld>
            <a:endParaRPr lang="en-US"/>
          </a:p>
        </p:txBody>
      </p:sp>
    </p:spTree>
    <p:extLst>
      <p:ext uri="{BB962C8B-B14F-4D97-AF65-F5344CB8AC3E}">
        <p14:creationId xmlns:p14="http://schemas.microsoft.com/office/powerpoint/2010/main" val="25186537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50</a:t>
            </a:fld>
            <a:endParaRPr lang="en-US"/>
          </a:p>
        </p:txBody>
      </p:sp>
    </p:spTree>
    <p:extLst>
      <p:ext uri="{BB962C8B-B14F-4D97-AF65-F5344CB8AC3E}">
        <p14:creationId xmlns:p14="http://schemas.microsoft.com/office/powerpoint/2010/main" val="2893443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algn="ctr" eaLnBrk="0" fontAlgn="base" hangingPunct="0">
              <a:spcBef>
                <a:spcPct val="0"/>
              </a:spcBef>
              <a:spcAft>
                <a:spcPct val="0"/>
              </a:spcAft>
              <a:defRPr>
                <a:solidFill>
                  <a:schemeClr val="tx1"/>
                </a:solidFill>
                <a:latin typeface="Garamond" pitchFamily="18" charset="0"/>
              </a:defRPr>
            </a:lvl6pPr>
            <a:lvl7pPr marL="2971800" indent="-228600" algn="ctr" eaLnBrk="0" fontAlgn="base" hangingPunct="0">
              <a:spcBef>
                <a:spcPct val="0"/>
              </a:spcBef>
              <a:spcAft>
                <a:spcPct val="0"/>
              </a:spcAft>
              <a:defRPr>
                <a:solidFill>
                  <a:schemeClr val="tx1"/>
                </a:solidFill>
                <a:latin typeface="Garamond" pitchFamily="18" charset="0"/>
              </a:defRPr>
            </a:lvl7pPr>
            <a:lvl8pPr marL="3429000" indent="-228600" algn="ctr" eaLnBrk="0" fontAlgn="base" hangingPunct="0">
              <a:spcBef>
                <a:spcPct val="0"/>
              </a:spcBef>
              <a:spcAft>
                <a:spcPct val="0"/>
              </a:spcAft>
              <a:defRPr>
                <a:solidFill>
                  <a:schemeClr val="tx1"/>
                </a:solidFill>
                <a:latin typeface="Garamond" pitchFamily="18" charset="0"/>
              </a:defRPr>
            </a:lvl8pPr>
            <a:lvl9pPr marL="3886200" indent="-228600" algn="ctr" eaLnBrk="0" fontAlgn="base" hangingPunct="0">
              <a:spcBef>
                <a:spcPct val="0"/>
              </a:spcBef>
              <a:spcAft>
                <a:spcPct val="0"/>
              </a:spcAft>
              <a:defRPr>
                <a:solidFill>
                  <a:schemeClr val="tx1"/>
                </a:solidFill>
                <a:latin typeface="Garamond" pitchFamily="18" charset="0"/>
              </a:defRPr>
            </a:lvl9pPr>
          </a:lstStyle>
          <a:p>
            <a:fld id="{8A46AE4C-137D-42D1-913C-CE1FA7E0C6A8}" type="slidenum">
              <a:rPr lang="en-US" smtClean="0">
                <a:latin typeface="Arial" pitchFamily="34" charset="0"/>
              </a:rPr>
              <a:pPr/>
              <a:t>51</a:t>
            </a:fld>
            <a:endParaRPr lang="en-US" smtClean="0">
              <a:latin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algn="ctr" eaLnBrk="0" fontAlgn="base" hangingPunct="0">
              <a:spcBef>
                <a:spcPct val="0"/>
              </a:spcBef>
              <a:spcAft>
                <a:spcPct val="0"/>
              </a:spcAft>
              <a:defRPr>
                <a:solidFill>
                  <a:schemeClr val="tx1"/>
                </a:solidFill>
                <a:latin typeface="Garamond" pitchFamily="18" charset="0"/>
              </a:defRPr>
            </a:lvl6pPr>
            <a:lvl7pPr marL="2971800" indent="-228600" algn="ctr" eaLnBrk="0" fontAlgn="base" hangingPunct="0">
              <a:spcBef>
                <a:spcPct val="0"/>
              </a:spcBef>
              <a:spcAft>
                <a:spcPct val="0"/>
              </a:spcAft>
              <a:defRPr>
                <a:solidFill>
                  <a:schemeClr val="tx1"/>
                </a:solidFill>
                <a:latin typeface="Garamond" pitchFamily="18" charset="0"/>
              </a:defRPr>
            </a:lvl7pPr>
            <a:lvl8pPr marL="3429000" indent="-228600" algn="ctr" eaLnBrk="0" fontAlgn="base" hangingPunct="0">
              <a:spcBef>
                <a:spcPct val="0"/>
              </a:spcBef>
              <a:spcAft>
                <a:spcPct val="0"/>
              </a:spcAft>
              <a:defRPr>
                <a:solidFill>
                  <a:schemeClr val="tx1"/>
                </a:solidFill>
                <a:latin typeface="Garamond" pitchFamily="18" charset="0"/>
              </a:defRPr>
            </a:lvl8pPr>
            <a:lvl9pPr marL="3886200" indent="-228600" algn="ctr" eaLnBrk="0" fontAlgn="base" hangingPunct="0">
              <a:spcBef>
                <a:spcPct val="0"/>
              </a:spcBef>
              <a:spcAft>
                <a:spcPct val="0"/>
              </a:spcAft>
              <a:defRPr>
                <a:solidFill>
                  <a:schemeClr val="tx1"/>
                </a:solidFill>
                <a:latin typeface="Garamond" pitchFamily="18" charset="0"/>
              </a:defRPr>
            </a:lvl9pPr>
          </a:lstStyle>
          <a:p>
            <a:fld id="{FD697A36-940B-4392-A4F6-6AE3F27DFB0E}" type="slidenum">
              <a:rPr lang="en-US" smtClean="0">
                <a:latin typeface="Arial" pitchFamily="34" charset="0"/>
              </a:rPr>
              <a:pPr/>
              <a:t>52</a:t>
            </a:fld>
            <a:endParaRPr lang="en-US" smtClean="0">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53</a:t>
            </a:fld>
            <a:endParaRPr lang="en-US"/>
          </a:p>
        </p:txBody>
      </p:sp>
    </p:spTree>
    <p:extLst>
      <p:ext uri="{BB962C8B-B14F-4D97-AF65-F5344CB8AC3E}">
        <p14:creationId xmlns:p14="http://schemas.microsoft.com/office/powerpoint/2010/main" val="2216526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6EE9C3-3507-4805-866C-E85D5CC2C82E}" type="slidenum">
              <a:rPr lang="en-US">
                <a:solidFill>
                  <a:prstClr val="black"/>
                </a:solidFill>
              </a:rPr>
              <a:pPr/>
              <a:t>54</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F79F5-4890-475E-AD56-EF69CBC9CD3C}" type="slidenum">
              <a:rPr lang="en-US">
                <a:solidFill>
                  <a:prstClr val="black"/>
                </a:solidFill>
              </a:rPr>
              <a:pPr/>
              <a:t>55</a:t>
            </a:fld>
            <a:endParaRPr lang="en-US">
              <a:solidFill>
                <a:prstClr val="black"/>
              </a:solidFill>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529FD5-705A-43F9-A4C3-3B3CB7ABD764}" type="slidenum">
              <a:rPr lang="en-US">
                <a:solidFill>
                  <a:prstClr val="black"/>
                </a:solidFill>
              </a:rPr>
              <a:pPr/>
              <a:t>56</a:t>
            </a:fld>
            <a:endParaRPr lang="en-US">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A8968-7681-4E29-99F5-CE0990D3C89A}" type="slidenum">
              <a:rPr lang="en-US">
                <a:solidFill>
                  <a:prstClr val="black"/>
                </a:solidFill>
              </a:rPr>
              <a:pPr/>
              <a:t>57</a:t>
            </a:fld>
            <a:endParaRPr lang="en-US">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02400C-D8D3-4172-B064-2CED0A0F879B}" type="slidenum">
              <a:rPr lang="en-US"/>
              <a:pPr/>
              <a:t>58</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E8E90-D2F4-4D57-A687-B33C46AE94C4}" type="slidenum">
              <a:rPr lang="en-US"/>
              <a:pPr/>
              <a:t>59</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a:t>
            </a:fld>
            <a:endParaRPr lang="en-US"/>
          </a:p>
        </p:txBody>
      </p:sp>
    </p:spTree>
    <p:extLst>
      <p:ext uri="{BB962C8B-B14F-4D97-AF65-F5344CB8AC3E}">
        <p14:creationId xmlns:p14="http://schemas.microsoft.com/office/powerpoint/2010/main" val="15644657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60</a:t>
            </a:fld>
            <a:endParaRPr lang="en-US"/>
          </a:p>
        </p:txBody>
      </p:sp>
    </p:spTree>
    <p:extLst>
      <p:ext uri="{BB962C8B-B14F-4D97-AF65-F5344CB8AC3E}">
        <p14:creationId xmlns:p14="http://schemas.microsoft.com/office/powerpoint/2010/main" val="12360423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61</a:t>
            </a:fld>
            <a:endParaRPr lang="en-US"/>
          </a:p>
        </p:txBody>
      </p:sp>
    </p:spTree>
    <p:extLst>
      <p:ext uri="{BB962C8B-B14F-4D97-AF65-F5344CB8AC3E}">
        <p14:creationId xmlns:p14="http://schemas.microsoft.com/office/powerpoint/2010/main" val="13220278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62</a:t>
            </a:fld>
            <a:endParaRPr lang="en-US"/>
          </a:p>
        </p:txBody>
      </p:sp>
    </p:spTree>
    <p:extLst>
      <p:ext uri="{BB962C8B-B14F-4D97-AF65-F5344CB8AC3E}">
        <p14:creationId xmlns:p14="http://schemas.microsoft.com/office/powerpoint/2010/main" val="65482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63</a:t>
            </a:fld>
            <a:endParaRPr lang="en-US"/>
          </a:p>
        </p:txBody>
      </p:sp>
    </p:spTree>
    <p:extLst>
      <p:ext uri="{BB962C8B-B14F-4D97-AF65-F5344CB8AC3E}">
        <p14:creationId xmlns:p14="http://schemas.microsoft.com/office/powerpoint/2010/main" val="22325192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64</a:t>
            </a:fld>
            <a:endParaRPr lang="en-US"/>
          </a:p>
        </p:txBody>
      </p:sp>
    </p:spTree>
    <p:extLst>
      <p:ext uri="{BB962C8B-B14F-4D97-AF65-F5344CB8AC3E}">
        <p14:creationId xmlns:p14="http://schemas.microsoft.com/office/powerpoint/2010/main" val="40196617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67794B-E90C-4636-BEF7-409BD6EFA279}" type="slidenum">
              <a:rPr lang="en-US">
                <a:solidFill>
                  <a:prstClr val="black"/>
                </a:solidFill>
              </a:rPr>
              <a:pPr/>
              <a:t>65</a:t>
            </a:fld>
            <a:endParaRPr lang="en-US">
              <a:solidFill>
                <a:prstClr val="black"/>
              </a:solidFill>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66</a:t>
            </a:fld>
            <a:endParaRPr lang="en-US"/>
          </a:p>
        </p:txBody>
      </p:sp>
    </p:spTree>
    <p:extLst>
      <p:ext uri="{BB962C8B-B14F-4D97-AF65-F5344CB8AC3E}">
        <p14:creationId xmlns:p14="http://schemas.microsoft.com/office/powerpoint/2010/main" val="4998089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67</a:t>
            </a:fld>
            <a:endParaRPr lang="en-US"/>
          </a:p>
        </p:txBody>
      </p:sp>
    </p:spTree>
    <p:extLst>
      <p:ext uri="{BB962C8B-B14F-4D97-AF65-F5344CB8AC3E}">
        <p14:creationId xmlns:p14="http://schemas.microsoft.com/office/powerpoint/2010/main" val="1419952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D6778E9-CC92-4DC2-A021-168D1B96725D}" type="slidenum">
              <a:rPr lang="en-US">
                <a:solidFill>
                  <a:prstClr val="black"/>
                </a:solidFill>
                <a:latin typeface="Times New Roman" pitchFamily="18" charset="0"/>
              </a:rPr>
              <a:pPr/>
              <a:t>68</a:t>
            </a:fld>
            <a:endParaRPr lang="en-US">
              <a:solidFill>
                <a:prstClr val="black"/>
              </a:solidFill>
              <a:latin typeface="Times New Roman" pitchFamily="18"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69</a:t>
            </a:fld>
            <a:endParaRPr lang="en-US"/>
          </a:p>
        </p:txBody>
      </p:sp>
    </p:spTree>
    <p:extLst>
      <p:ext uri="{BB962C8B-B14F-4D97-AF65-F5344CB8AC3E}">
        <p14:creationId xmlns:p14="http://schemas.microsoft.com/office/powerpoint/2010/main" val="1970198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a:t>
            </a:fld>
            <a:endParaRPr lang="en-US"/>
          </a:p>
        </p:txBody>
      </p:sp>
    </p:spTree>
    <p:extLst>
      <p:ext uri="{BB962C8B-B14F-4D97-AF65-F5344CB8AC3E}">
        <p14:creationId xmlns:p14="http://schemas.microsoft.com/office/powerpoint/2010/main" val="20787945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70</a:t>
            </a:fld>
            <a:endParaRPr lang="en-US"/>
          </a:p>
        </p:txBody>
      </p:sp>
    </p:spTree>
    <p:extLst>
      <p:ext uri="{BB962C8B-B14F-4D97-AF65-F5344CB8AC3E}">
        <p14:creationId xmlns:p14="http://schemas.microsoft.com/office/powerpoint/2010/main" val="31387206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71</a:t>
            </a:fld>
            <a:endParaRPr lang="en-US"/>
          </a:p>
        </p:txBody>
      </p:sp>
    </p:spTree>
    <p:extLst>
      <p:ext uri="{BB962C8B-B14F-4D97-AF65-F5344CB8AC3E}">
        <p14:creationId xmlns:p14="http://schemas.microsoft.com/office/powerpoint/2010/main" val="42093163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72</a:t>
            </a:fld>
            <a:endParaRPr lang="en-US"/>
          </a:p>
        </p:txBody>
      </p:sp>
    </p:spTree>
    <p:extLst>
      <p:ext uri="{BB962C8B-B14F-4D97-AF65-F5344CB8AC3E}">
        <p14:creationId xmlns:p14="http://schemas.microsoft.com/office/powerpoint/2010/main" val="27445463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73</a:t>
            </a:fld>
            <a:endParaRPr lang="en-US"/>
          </a:p>
        </p:txBody>
      </p:sp>
    </p:spTree>
    <p:extLst>
      <p:ext uri="{BB962C8B-B14F-4D97-AF65-F5344CB8AC3E}">
        <p14:creationId xmlns:p14="http://schemas.microsoft.com/office/powerpoint/2010/main" val="29575693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F0725BF-96E7-4803-8016-6B5E4ECC5F91}" type="slidenum">
              <a:rPr lang="en-US">
                <a:solidFill>
                  <a:prstClr val="black"/>
                </a:solidFill>
                <a:latin typeface="Times New Roman" pitchFamily="18" charset="0"/>
              </a:rPr>
              <a:pPr/>
              <a:t>74</a:t>
            </a:fld>
            <a:endParaRPr lang="en-US">
              <a:solidFill>
                <a:prstClr val="black"/>
              </a:solidFill>
              <a:latin typeface="Times New Roman"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75</a:t>
            </a:fld>
            <a:endParaRPr lang="en-US"/>
          </a:p>
        </p:txBody>
      </p:sp>
    </p:spTree>
    <p:extLst>
      <p:ext uri="{BB962C8B-B14F-4D97-AF65-F5344CB8AC3E}">
        <p14:creationId xmlns:p14="http://schemas.microsoft.com/office/powerpoint/2010/main" val="5539671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76</a:t>
            </a:fld>
            <a:endParaRPr lang="en-US"/>
          </a:p>
        </p:txBody>
      </p:sp>
    </p:spTree>
    <p:extLst>
      <p:ext uri="{BB962C8B-B14F-4D97-AF65-F5344CB8AC3E}">
        <p14:creationId xmlns:p14="http://schemas.microsoft.com/office/powerpoint/2010/main" val="19825478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77</a:t>
            </a:fld>
            <a:endParaRPr lang="en-US"/>
          </a:p>
        </p:txBody>
      </p:sp>
    </p:spTree>
    <p:extLst>
      <p:ext uri="{BB962C8B-B14F-4D97-AF65-F5344CB8AC3E}">
        <p14:creationId xmlns:p14="http://schemas.microsoft.com/office/powerpoint/2010/main" val="25649547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78</a:t>
            </a:fld>
            <a:endParaRPr lang="en-US"/>
          </a:p>
        </p:txBody>
      </p:sp>
    </p:spTree>
    <p:extLst>
      <p:ext uri="{BB962C8B-B14F-4D97-AF65-F5344CB8AC3E}">
        <p14:creationId xmlns:p14="http://schemas.microsoft.com/office/powerpoint/2010/main" val="17121174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79</a:t>
            </a:fld>
            <a:endParaRPr lang="en-US"/>
          </a:p>
        </p:txBody>
      </p:sp>
    </p:spTree>
    <p:extLst>
      <p:ext uri="{BB962C8B-B14F-4D97-AF65-F5344CB8AC3E}">
        <p14:creationId xmlns:p14="http://schemas.microsoft.com/office/powerpoint/2010/main" val="291968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a:t>
            </a:fld>
            <a:endParaRPr lang="en-US"/>
          </a:p>
        </p:txBody>
      </p:sp>
    </p:spTree>
    <p:extLst>
      <p:ext uri="{BB962C8B-B14F-4D97-AF65-F5344CB8AC3E}">
        <p14:creationId xmlns:p14="http://schemas.microsoft.com/office/powerpoint/2010/main" val="31217898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4EA87A-BDE9-4D0F-9AB6-40DA2BADF026}" type="slidenum">
              <a:rPr lang="en-US">
                <a:solidFill>
                  <a:prstClr val="black"/>
                </a:solidFill>
                <a:latin typeface="Times New Roman" pitchFamily="18" charset="0"/>
              </a:rPr>
              <a:pPr/>
              <a:t>80</a:t>
            </a:fld>
            <a:endParaRPr lang="en-US">
              <a:solidFill>
                <a:prstClr val="black"/>
              </a:solidFill>
              <a:latin typeface="Times New Roman" pitchFamily="18"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6169FDF-4418-4A28-AF2B-7D2FB7FD0B37}" type="slidenum">
              <a:rPr lang="en-US">
                <a:solidFill>
                  <a:prstClr val="black"/>
                </a:solidFill>
                <a:latin typeface="Times New Roman" pitchFamily="18" charset="0"/>
              </a:rPr>
              <a:pPr/>
              <a:t>81</a:t>
            </a:fld>
            <a:endParaRPr lang="en-US">
              <a:solidFill>
                <a:prstClr val="black"/>
              </a:solidFill>
              <a:latin typeface="Times New Roman" pitchFamily="18"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409BFB2-8B02-4504-BF54-F353D645EB9D}" type="slidenum">
              <a:rPr lang="en-US">
                <a:solidFill>
                  <a:prstClr val="black"/>
                </a:solidFill>
                <a:latin typeface="Times New Roman" pitchFamily="18" charset="0"/>
              </a:rPr>
              <a:pPr/>
              <a:t>82</a:t>
            </a:fld>
            <a:endParaRPr lang="en-US">
              <a:solidFill>
                <a:prstClr val="black"/>
              </a:solidFill>
              <a:latin typeface="Times New Roman" pitchFamily="18"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83</a:t>
            </a:fld>
            <a:endParaRPr lang="en-US">
              <a:solidFill>
                <a:prstClr val="black"/>
              </a:solidFill>
            </a:endParaRPr>
          </a:p>
        </p:txBody>
      </p:sp>
    </p:spTree>
    <p:extLst>
      <p:ext uri="{BB962C8B-B14F-4D97-AF65-F5344CB8AC3E}">
        <p14:creationId xmlns:p14="http://schemas.microsoft.com/office/powerpoint/2010/main" val="30821910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21032847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85</a:t>
            </a:fld>
            <a:endParaRPr lang="en-US">
              <a:solidFill>
                <a:prstClr val="black"/>
              </a:solidFill>
            </a:endParaRPr>
          </a:p>
        </p:txBody>
      </p:sp>
    </p:spTree>
    <p:extLst>
      <p:ext uri="{BB962C8B-B14F-4D97-AF65-F5344CB8AC3E}">
        <p14:creationId xmlns:p14="http://schemas.microsoft.com/office/powerpoint/2010/main" val="2087693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12725802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87</a:t>
            </a:fld>
            <a:endParaRPr lang="en-US">
              <a:solidFill>
                <a:prstClr val="black"/>
              </a:solidFill>
            </a:endParaRPr>
          </a:p>
        </p:txBody>
      </p:sp>
    </p:spTree>
    <p:extLst>
      <p:ext uri="{BB962C8B-B14F-4D97-AF65-F5344CB8AC3E}">
        <p14:creationId xmlns:p14="http://schemas.microsoft.com/office/powerpoint/2010/main" val="15256106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88</a:t>
            </a:fld>
            <a:endParaRPr lang="en-US">
              <a:solidFill>
                <a:prstClr val="black"/>
              </a:solidFill>
            </a:endParaRPr>
          </a:p>
        </p:txBody>
      </p:sp>
    </p:spTree>
    <p:extLst>
      <p:ext uri="{BB962C8B-B14F-4D97-AF65-F5344CB8AC3E}">
        <p14:creationId xmlns:p14="http://schemas.microsoft.com/office/powerpoint/2010/main" val="38033271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89</a:t>
            </a:fld>
            <a:endParaRPr lang="en-US">
              <a:solidFill>
                <a:prstClr val="black"/>
              </a:solidFill>
            </a:endParaRPr>
          </a:p>
        </p:txBody>
      </p:sp>
    </p:spTree>
    <p:extLst>
      <p:ext uri="{BB962C8B-B14F-4D97-AF65-F5344CB8AC3E}">
        <p14:creationId xmlns:p14="http://schemas.microsoft.com/office/powerpoint/2010/main" val="1246958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9</a:t>
            </a:fld>
            <a:endParaRPr lang="en-US"/>
          </a:p>
        </p:txBody>
      </p:sp>
    </p:spTree>
    <p:extLst>
      <p:ext uri="{BB962C8B-B14F-4D97-AF65-F5344CB8AC3E}">
        <p14:creationId xmlns:p14="http://schemas.microsoft.com/office/powerpoint/2010/main" val="9848640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90</a:t>
            </a:fld>
            <a:endParaRPr lang="en-US">
              <a:solidFill>
                <a:prstClr val="black"/>
              </a:solidFill>
            </a:endParaRPr>
          </a:p>
        </p:txBody>
      </p:sp>
    </p:spTree>
    <p:extLst>
      <p:ext uri="{BB962C8B-B14F-4D97-AF65-F5344CB8AC3E}">
        <p14:creationId xmlns:p14="http://schemas.microsoft.com/office/powerpoint/2010/main" val="9932515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91</a:t>
            </a:fld>
            <a:endParaRPr lang="en-US">
              <a:solidFill>
                <a:prstClr val="black"/>
              </a:solidFill>
            </a:endParaRPr>
          </a:p>
        </p:txBody>
      </p:sp>
    </p:spTree>
    <p:extLst>
      <p:ext uri="{BB962C8B-B14F-4D97-AF65-F5344CB8AC3E}">
        <p14:creationId xmlns:p14="http://schemas.microsoft.com/office/powerpoint/2010/main" val="4942284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92</a:t>
            </a:fld>
            <a:endParaRPr lang="en-US">
              <a:solidFill>
                <a:prstClr val="black"/>
              </a:solidFill>
            </a:endParaRPr>
          </a:p>
        </p:txBody>
      </p:sp>
    </p:spTree>
    <p:extLst>
      <p:ext uri="{BB962C8B-B14F-4D97-AF65-F5344CB8AC3E}">
        <p14:creationId xmlns:p14="http://schemas.microsoft.com/office/powerpoint/2010/main" val="16798161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93</a:t>
            </a:fld>
            <a:endParaRPr lang="en-US">
              <a:solidFill>
                <a:prstClr val="black"/>
              </a:solidFill>
            </a:endParaRPr>
          </a:p>
        </p:txBody>
      </p:sp>
    </p:spTree>
    <p:extLst>
      <p:ext uri="{BB962C8B-B14F-4D97-AF65-F5344CB8AC3E}">
        <p14:creationId xmlns:p14="http://schemas.microsoft.com/office/powerpoint/2010/main" val="37486359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94</a:t>
            </a:fld>
            <a:endParaRPr lang="en-US">
              <a:solidFill>
                <a:prstClr val="black"/>
              </a:solidFill>
            </a:endParaRPr>
          </a:p>
        </p:txBody>
      </p:sp>
    </p:spTree>
    <p:extLst>
      <p:ext uri="{BB962C8B-B14F-4D97-AF65-F5344CB8AC3E}">
        <p14:creationId xmlns:p14="http://schemas.microsoft.com/office/powerpoint/2010/main" val="19071787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331DE89-971F-4B22-89E7-DCBF3FD8C26D}" type="slidenum">
              <a:rPr lang="en-US">
                <a:solidFill>
                  <a:srgbClr val="000000"/>
                </a:solidFill>
                <a:latin typeface="Times New Roman" pitchFamily="18" charset="0"/>
              </a:rPr>
              <a:pPr/>
              <a:t>95</a:t>
            </a:fld>
            <a:endParaRPr lang="en-US">
              <a:solidFill>
                <a:srgbClr val="000000"/>
              </a:solidFill>
              <a:latin typeface="Times New Roman" pitchFamily="18"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4EBB6DF-5B5A-462D-8B53-0A159E9D9A17}" type="slidenum">
              <a:rPr lang="en-US">
                <a:solidFill>
                  <a:srgbClr val="000000"/>
                </a:solidFill>
                <a:latin typeface="Times New Roman" pitchFamily="18" charset="0"/>
              </a:rPr>
              <a:pPr/>
              <a:t>96</a:t>
            </a:fld>
            <a:endParaRPr lang="en-US">
              <a:solidFill>
                <a:srgbClr val="000000"/>
              </a:solidFill>
              <a:latin typeface="Times New Roman" pitchFamily="18"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97</a:t>
            </a:fld>
            <a:endParaRPr lang="en-US"/>
          </a:p>
        </p:txBody>
      </p:sp>
    </p:spTree>
    <p:extLst>
      <p:ext uri="{BB962C8B-B14F-4D97-AF65-F5344CB8AC3E}">
        <p14:creationId xmlns:p14="http://schemas.microsoft.com/office/powerpoint/2010/main" val="16627960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C464F98-4A60-4B79-ADF5-61641E174CC6}" type="slidenum">
              <a:rPr lang="en-US">
                <a:solidFill>
                  <a:prstClr val="black"/>
                </a:solidFill>
                <a:latin typeface="Times New Roman" pitchFamily="18" charset="0"/>
              </a:rPr>
              <a:pPr/>
              <a:t>98</a:t>
            </a:fld>
            <a:endParaRPr lang="en-US">
              <a:solidFill>
                <a:prstClr val="black"/>
              </a:solidFill>
              <a:latin typeface="Times New Roman" pitchFamily="18"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t>4/6/2012</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t>4/6/2012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12396B4-F9D8-4FD1-A1F9-445ECB8F7B0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27094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8F25C9D3-50B9-44AB-A183-AD00902D3C1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660182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BA46485E-467A-45B3-B5C6-2A97CAED168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598648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DDBC09B4-2B52-4DCB-A907-9409AADCB8D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75761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E413AD3E-96BA-46F6-8450-06F9D4667AD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57247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C7F78291-5977-46BC-9AE8-BEF2FDD1395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275953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DB72338-03A7-485F-A4B3-F5AB610CB88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579657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91F78966-829C-4061-A420-157BC1CCBA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789394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4/6/2012</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endPar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11363735"/>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323109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t>4/6/2012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953783103"/>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93254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76833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96820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42052914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24355449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8336277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98520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51839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B24E5242-21DC-46C4-B2E3-7F28CFC60EA0}" type="datetimeFigureOut">
              <a:rPr lang="en-US">
                <a:solidFill>
                  <a:prstClr val="white">
                    <a:shade val="50000"/>
                  </a:prstClr>
                </a:solidFill>
              </a:rPr>
              <a:pPr>
                <a:defRPr/>
              </a:pPr>
              <a:t>4/6/2012</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7B6DE817-784C-4500-9D1B-61F519ABF15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968106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512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CFEDE-97C7-43BC-8446-9909B483C0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1199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89072924-C134-4332-B35A-7B7B7C848135}" type="datetimeFigureOut">
              <a:rPr lang="en-US">
                <a:solidFill>
                  <a:prstClr val="white">
                    <a:shade val="50000"/>
                  </a:prstClr>
                </a:solidFill>
              </a:rPr>
              <a:pPr>
                <a:defRPr/>
              </a:pPr>
              <a:t>4/6/2012</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6CE7F14B-4052-4F2A-9C37-7EAE7F144FE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4548111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D02C97-0330-4E69-88D4-9A314480DD48}" type="datetimeFigureOut">
              <a:rPr lang="en-US">
                <a:solidFill>
                  <a:prstClr val="white">
                    <a:shade val="50000"/>
                  </a:prstClr>
                </a:solidFill>
              </a:rPr>
              <a:pPr>
                <a:defRPr/>
              </a:pPr>
              <a:t>4/6/2012</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0B5AD3-54AB-4E62-91C2-BFAD33D5838E}"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183192962"/>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6DF95235-C1B3-49AF-B8EE-A8B5CE75F61A}" type="datetimeFigureOut">
              <a:rPr lang="en-US">
                <a:solidFill>
                  <a:prstClr val="white">
                    <a:shade val="50000"/>
                  </a:prstClr>
                </a:solidFill>
              </a:rPr>
              <a:pPr>
                <a:defRPr/>
              </a:pPr>
              <a:t>4/6/2012</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0B063C8-9458-433E-B4D8-BC0CEF0E2E5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3220579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E7F592CD-E88E-4706-B2F2-70F25EFC64A4}" type="datetimeFigureOut">
              <a:rPr lang="en-US">
                <a:solidFill>
                  <a:prstClr val="white">
                    <a:shade val="50000"/>
                  </a:prstClr>
                </a:solidFill>
              </a:rPr>
              <a:pPr>
                <a:defRPr/>
              </a:pPr>
              <a:t>4/6/2012</a:t>
            </a:fld>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1798E969-7A34-418C-A1C3-0E518AFD3257}"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286403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A88491D0-13B9-480B-B549-F34CCF558240}" type="datetimeFigureOut">
              <a:rPr lang="en-US">
                <a:solidFill>
                  <a:prstClr val="white">
                    <a:shade val="50000"/>
                  </a:prstClr>
                </a:solidFill>
              </a:rPr>
              <a:pPr>
                <a:defRPr/>
              </a:pPr>
              <a:t>4/6/2012</a:t>
            </a:fld>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30AA5F1B-59E8-4471-AE07-588ED8CCB44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4134693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81E3338-68EF-42CC-AA7D-A9F98009ADC4}" type="datetimeFigureOut">
              <a:rPr lang="en-US">
                <a:solidFill>
                  <a:prstClr val="white">
                    <a:shade val="50000"/>
                  </a:prstClr>
                </a:solidFill>
              </a:rPr>
              <a:pPr>
                <a:defRPr/>
              </a:pPr>
              <a:t>4/6/2012</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3D25569C-4E01-4BEC-90AE-12C26A70B7B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7069808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2249099-FD04-49BB-8129-EFBCF5530FD6}" type="datetimeFigureOut">
              <a:rPr lang="en-US">
                <a:solidFill>
                  <a:prstClr val="white">
                    <a:shade val="50000"/>
                  </a:prstClr>
                </a:solidFill>
              </a:rPr>
              <a:pPr>
                <a:defRPr/>
              </a:pPr>
              <a:t>4/6/2012</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A2A62C5-1B83-4CC3-B766-6A877310676F}"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0478408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C946912D-27EA-4693-BB01-EF3C7FD88358}" type="datetimeFigureOut">
              <a:rPr lang="en-US">
                <a:solidFill>
                  <a:prstClr val="white">
                    <a:shade val="50000"/>
                  </a:prstClr>
                </a:solidFill>
              </a:rPr>
              <a:pPr>
                <a:defRPr/>
              </a:pPr>
              <a:t>4/6/2012</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D425E29D-61CA-4FAB-984E-7766052384E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813031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826CE07-A521-4B4E-8F86-32152B1EEA98}" type="datetimeFigureOut">
              <a:rPr lang="en-US">
                <a:solidFill>
                  <a:prstClr val="white">
                    <a:shade val="50000"/>
                  </a:prstClr>
                </a:solidFill>
              </a:rPr>
              <a:pPr>
                <a:defRPr/>
              </a:pPr>
              <a:t>4/6/2012</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1EB7BDC8-41E9-487C-B160-94BF1078B24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1806277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908CC1C-C770-4DA4-AACD-22C1FB05D7D8}" type="datetimeFigureOut">
              <a:rPr lang="en-US">
                <a:solidFill>
                  <a:prstClr val="white">
                    <a:shade val="50000"/>
                  </a:prstClr>
                </a:solidFill>
              </a:rPr>
              <a:pPr>
                <a:defRPr/>
              </a:pPr>
              <a:t>4/6/2012</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CF138D96-24E5-408B-AD6B-A4C3EFFDF17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458092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20958-C787-4572-A084-163476327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97802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B24E5242-21DC-46C4-B2E3-7F28CFC60EA0}" type="datetimeFigureOut">
              <a:rPr lang="en-US">
                <a:solidFill>
                  <a:prstClr val="white">
                    <a:shade val="50000"/>
                  </a:prstClr>
                </a:solidFill>
              </a:rPr>
              <a:pPr>
                <a:defRPr/>
              </a:pPr>
              <a:t>4/6/2012</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7B6DE817-784C-4500-9D1B-61F519ABF15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414682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89072924-C134-4332-B35A-7B7B7C848135}" type="datetimeFigureOut">
              <a:rPr lang="en-US">
                <a:solidFill>
                  <a:prstClr val="white">
                    <a:shade val="50000"/>
                  </a:prstClr>
                </a:solidFill>
              </a:rPr>
              <a:pPr>
                <a:defRPr/>
              </a:pPr>
              <a:t>4/6/2012</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6CE7F14B-4052-4F2A-9C37-7EAE7F144FE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887442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D02C97-0330-4E69-88D4-9A314480DD48}" type="datetimeFigureOut">
              <a:rPr lang="en-US">
                <a:solidFill>
                  <a:prstClr val="white">
                    <a:shade val="50000"/>
                  </a:prstClr>
                </a:solidFill>
              </a:rPr>
              <a:pPr>
                <a:defRPr/>
              </a:pPr>
              <a:t>4/6/2012</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0B5AD3-54AB-4E62-91C2-BFAD33D5838E}"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428536027"/>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6DF95235-C1B3-49AF-B8EE-A8B5CE75F61A}" type="datetimeFigureOut">
              <a:rPr lang="en-US">
                <a:solidFill>
                  <a:prstClr val="white">
                    <a:shade val="50000"/>
                  </a:prstClr>
                </a:solidFill>
              </a:rPr>
              <a:pPr>
                <a:defRPr/>
              </a:pPr>
              <a:t>4/6/2012</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0B063C8-9458-433E-B4D8-BC0CEF0E2E5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739024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E7F592CD-E88E-4706-B2F2-70F25EFC64A4}" type="datetimeFigureOut">
              <a:rPr lang="en-US">
                <a:solidFill>
                  <a:prstClr val="white">
                    <a:shade val="50000"/>
                  </a:prstClr>
                </a:solidFill>
              </a:rPr>
              <a:pPr>
                <a:defRPr/>
              </a:pPr>
              <a:t>4/6/2012</a:t>
            </a:fld>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1798E969-7A34-418C-A1C3-0E518AFD3257}"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0572356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A88491D0-13B9-480B-B549-F34CCF558240}" type="datetimeFigureOut">
              <a:rPr lang="en-US">
                <a:solidFill>
                  <a:prstClr val="white">
                    <a:shade val="50000"/>
                  </a:prstClr>
                </a:solidFill>
              </a:rPr>
              <a:pPr>
                <a:defRPr/>
              </a:pPr>
              <a:t>4/6/2012</a:t>
            </a:fld>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30AA5F1B-59E8-4471-AE07-588ED8CCB44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8234793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81E3338-68EF-42CC-AA7D-A9F98009ADC4}" type="datetimeFigureOut">
              <a:rPr lang="en-US">
                <a:solidFill>
                  <a:prstClr val="white">
                    <a:shade val="50000"/>
                  </a:prstClr>
                </a:solidFill>
              </a:rPr>
              <a:pPr>
                <a:defRPr/>
              </a:pPr>
              <a:t>4/6/2012</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3D25569C-4E01-4BEC-90AE-12C26A70B7B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6213178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2249099-FD04-49BB-8129-EFBCF5530FD6}" type="datetimeFigureOut">
              <a:rPr lang="en-US">
                <a:solidFill>
                  <a:prstClr val="white">
                    <a:shade val="50000"/>
                  </a:prstClr>
                </a:solidFill>
              </a:rPr>
              <a:pPr>
                <a:defRPr/>
              </a:pPr>
              <a:t>4/6/2012</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A2A62C5-1B83-4CC3-B766-6A877310676F}"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092796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C946912D-27EA-4693-BB01-EF3C7FD88358}" type="datetimeFigureOut">
              <a:rPr lang="en-US">
                <a:solidFill>
                  <a:prstClr val="white">
                    <a:shade val="50000"/>
                  </a:prstClr>
                </a:solidFill>
              </a:rPr>
              <a:pPr>
                <a:defRPr/>
              </a:pPr>
              <a:t>4/6/2012</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D425E29D-61CA-4FAB-984E-7766052384E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5155508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826CE07-A521-4B4E-8F86-32152B1EEA98}" type="datetimeFigureOut">
              <a:rPr lang="en-US">
                <a:solidFill>
                  <a:prstClr val="white">
                    <a:shade val="50000"/>
                  </a:prstClr>
                </a:solidFill>
              </a:rPr>
              <a:pPr>
                <a:defRPr/>
              </a:pPr>
              <a:t>4/6/2012</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1EB7BDC8-41E9-487C-B160-94BF1078B24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022413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BDE72-C9CF-4C62-BA3F-9172EDB75F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93360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908CC1C-C770-4DA4-AACD-22C1FB05D7D8}" type="datetimeFigureOut">
              <a:rPr lang="en-US">
                <a:solidFill>
                  <a:prstClr val="white">
                    <a:shade val="50000"/>
                  </a:prstClr>
                </a:solidFill>
              </a:rPr>
              <a:pPr>
                <a:defRPr/>
              </a:pPr>
              <a:t>4/6/2012</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CF138D96-24E5-408B-AD6B-A4C3EFFDF17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5613406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659FD176-2275-4490-AF15-BC122A275C3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898413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DEFFF77-56EC-475A-B4A4-B8039825602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119006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C6388C87-6767-470F-B96F-0DD3E353215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79420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9485C44D-503A-402A-B491-AA4C5D7FEAF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515296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AD17E4DB-C553-4B78-BCC6-306B2B1D58A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678803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CD6F1CDE-CA0F-459E-A951-8D9A83B9FB65}"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284341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92E15D64-7C55-4399-B939-FB6B890FA3E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711709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9880AA06-930B-434D-94C0-A453AA72BE4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217622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7C414C03-50AF-445F-A444-ED61BE7F1B5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1474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3538D-70DA-48E2-B69E-B6820B248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29187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5942C80-6482-4235-A0D7-B15F07181FA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697076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EACDF30A-A0B8-4073-B52E-F43D0C9F8D5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947451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772018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633012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038974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361065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770035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109488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272155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8821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F685D5-680F-48A2-81AF-5CBCCEBDA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74532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592045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209332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241489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770367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882453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253281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326627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431203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27257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14705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4E8E9F-98BF-4904-B2B1-4F9D1C7DD5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96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479453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503895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201168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3824617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590554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877196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002497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602597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820435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07910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50610D-F978-46CF-9252-7D44E903C9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22070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263585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309451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361382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972529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029807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403031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623362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730127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035602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38334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44DE6A-C2EB-4514-B925-EE94C1D74E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30282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904368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442941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439669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995244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874514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219795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68038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685890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774596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95673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t>4/6/2012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7F9E4-8F69-446F-AE07-0659ABF228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3576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19784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29265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741401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71986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1182806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0697866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1943908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007819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850967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62193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0598E-3BAB-48BD-A9DD-E0A4995769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51279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6857490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7992258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283506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985588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849475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824272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593461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756709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882899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85419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929E-8611-405C-B537-8781ED02D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60566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791539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491787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481984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7785108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0680248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70841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450536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2239037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098607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40724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6595B-76F4-41DC-9157-2C78EFF4A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0637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3858658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281755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654880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797143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863713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271319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360286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980624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175712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58650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512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CFEDE-97C7-43BC-8446-9909B483C0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22007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6778111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834194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1046611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085021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723639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842091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5521264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0636913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001978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17643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20958-C787-4572-A084-163476327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22376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860094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5208171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828486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4686945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6636663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1663490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570332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43326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4135313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43170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BDE72-C9CF-4C62-BA3F-9172EDB75F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8480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542840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170503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622282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579126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0725503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590207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2592648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772218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2877131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77554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3538D-70DA-48E2-B69E-B6820B248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7869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0509504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441977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9658357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7310135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2262036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230105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4/7/2012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427375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4/7/2012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388799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4/7/2012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110603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4/7/2012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60726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F685D5-680F-48A2-81AF-5CBCCEBDA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560544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4/7/2012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8260753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4/7/2012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7812638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8432966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57027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4E8E9F-98BF-4904-B2B1-4F9D1C7DD5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4193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t>4/6/2012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50610D-F978-46CF-9252-7D44E903C9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3764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44DE6A-C2EB-4514-B925-EE94C1D74E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9096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7F9E4-8F69-446F-AE07-0659ABF228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7761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0598E-3BAB-48BD-A9DD-E0A4995769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8862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929E-8611-405C-B537-8781ED02D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3317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6595B-76F4-41DC-9157-2C78EFF4A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6944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4/6/2012</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endPar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02931770"/>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370311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54979971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280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t>4/6/2012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E38A9-278C-43E4-9D84-CDAD43C3DAB9}"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9695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3189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297382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274629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29929369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21686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4/6/2012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2501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512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CFEDE-97C7-43BC-8446-9909B483C0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6724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20958-C787-4572-A084-163476327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5116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BDE72-C9CF-4C62-BA3F-9172EDB75F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4941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t>4/6/2012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AE38A9-278C-43E4-9D84-CDAD43C3DAB9}"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3538D-70DA-48E2-B69E-B6820B248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24682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F685D5-680F-48A2-81AF-5CBCCEBDA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28390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4E8E9F-98BF-4904-B2B1-4F9D1C7DD5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7822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50610D-F978-46CF-9252-7D44E903C9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931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44DE6A-C2EB-4514-B925-EE94C1D74E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4850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7F9E4-8F69-446F-AE07-0659ABF228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6351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0598E-3BAB-48BD-A9DD-E0A4995769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6273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929E-8611-405C-B537-8781ED02D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35197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6595B-76F4-41DC-9157-2C78EFF4A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5274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8"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9"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3"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4"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6"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7"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8"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5138" name="Rectangle 18"/>
          <p:cNvSpPr>
            <a:spLocks noGrp="1" noChangeArrowheads="1"/>
          </p:cNvSpPr>
          <p:nvPr>
            <p:ph type="ctrTitle" sz="quarter"/>
          </p:nvPr>
        </p:nvSpPr>
        <p:spPr>
          <a:xfrm>
            <a:off x="685800" y="1768475"/>
            <a:ext cx="7772400" cy="1736725"/>
          </a:xfrm>
        </p:spPr>
        <p:txBody>
          <a:bodyPr anchor="b"/>
          <a:lstStyle>
            <a:lvl1pPr>
              <a:defRPr sz="5400"/>
            </a:lvl1pPr>
          </a:lstStyle>
          <a:p>
            <a:pPr lvl="0"/>
            <a:r>
              <a:rPr lang="en-US" noProof="0" smtClean="0"/>
              <a:t>Click to edit Master title style</a:t>
            </a:r>
          </a:p>
        </p:txBody>
      </p:sp>
      <p:sp>
        <p:nvSpPr>
          <p:cNvPr id="5139"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20" name="Rectangle 20"/>
          <p:cNvSpPr>
            <a:spLocks noGrp="1" noChangeArrowheads="1"/>
          </p:cNvSpPr>
          <p:nvPr>
            <p:ph type="dt" sz="quarter" idx="10"/>
          </p:nvPr>
        </p:nvSpPr>
        <p:spPr/>
        <p:txBody>
          <a:bodyPr/>
          <a:lstStyle>
            <a:lvl1pPr>
              <a:defRPr smtClean="0">
                <a:latin typeface="Tahoma" pitchFamily="34" charset="0"/>
              </a:defRPr>
            </a:lvl1pPr>
          </a:lstStyle>
          <a:p>
            <a:pPr>
              <a:defRPr/>
            </a:pPr>
            <a:endParaRPr lang="en-US"/>
          </a:p>
        </p:txBody>
      </p:sp>
      <p:sp>
        <p:nvSpPr>
          <p:cNvPr id="21" name="Rectangle 21"/>
          <p:cNvSpPr>
            <a:spLocks noGrp="1" noChangeArrowheads="1"/>
          </p:cNvSpPr>
          <p:nvPr>
            <p:ph type="ftr" sz="quarter" idx="11"/>
          </p:nvPr>
        </p:nvSpPr>
        <p:spPr/>
        <p:txBody>
          <a:bodyPr/>
          <a:lstStyle>
            <a:lvl1pPr algn="l">
              <a:defRPr smtClean="0">
                <a:latin typeface="Tahoma" pitchFamily="34" charset="0"/>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smtClean="0">
                <a:latin typeface="Tahoma" pitchFamily="34" charset="0"/>
              </a:defRPr>
            </a:lvl1pPr>
          </a:lstStyle>
          <a:p>
            <a:pPr>
              <a:defRPr/>
            </a:pPr>
            <a:fld id="{558CB2E3-F3B6-46B7-8471-89211502C6D0}" type="slidenum">
              <a:rPr lang="en-US"/>
              <a:pPr>
                <a:defRPr/>
              </a:pPr>
              <a:t>‹#›</a:t>
            </a:fld>
            <a:endParaRPr lang="en-US"/>
          </a:p>
        </p:txBody>
      </p:sp>
    </p:spTree>
    <p:extLst>
      <p:ext uri="{BB962C8B-B14F-4D97-AF65-F5344CB8AC3E}">
        <p14:creationId xmlns:p14="http://schemas.microsoft.com/office/powerpoint/2010/main" val="356085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t>4/6/2012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AE38A9-278C-43E4-9D84-CDAD43C3DAB9}"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6C041105-F922-4F86-A5DF-27EF3CD2FDBD}" type="slidenum">
              <a:rPr lang="en-US"/>
              <a:pPr>
                <a:defRPr/>
              </a:pPr>
              <a:t>‹#›</a:t>
            </a:fld>
            <a:endParaRPr lang="en-US"/>
          </a:p>
        </p:txBody>
      </p:sp>
    </p:spTree>
    <p:extLst>
      <p:ext uri="{BB962C8B-B14F-4D97-AF65-F5344CB8AC3E}">
        <p14:creationId xmlns:p14="http://schemas.microsoft.com/office/powerpoint/2010/main" val="1636115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1727B53D-433D-4389-9FC6-ACB8604B28BC}" type="slidenum">
              <a:rPr lang="en-US"/>
              <a:pPr>
                <a:defRPr/>
              </a:pPr>
              <a:t>‹#›</a:t>
            </a:fld>
            <a:endParaRPr lang="en-US"/>
          </a:p>
        </p:txBody>
      </p:sp>
    </p:spTree>
    <p:extLst>
      <p:ext uri="{BB962C8B-B14F-4D97-AF65-F5344CB8AC3E}">
        <p14:creationId xmlns:p14="http://schemas.microsoft.com/office/powerpoint/2010/main" val="3061264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641E5ED4-0D47-49D6-9F46-B310F7AFE56D}" type="slidenum">
              <a:rPr lang="en-US"/>
              <a:pPr>
                <a:defRPr/>
              </a:pPr>
              <a:t>‹#›</a:t>
            </a:fld>
            <a:endParaRPr lang="en-US"/>
          </a:p>
        </p:txBody>
      </p:sp>
    </p:spTree>
    <p:extLst>
      <p:ext uri="{BB962C8B-B14F-4D97-AF65-F5344CB8AC3E}">
        <p14:creationId xmlns:p14="http://schemas.microsoft.com/office/powerpoint/2010/main" val="19970262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Tahoma" pitchFamily="34" charset="0"/>
              </a:defRPr>
            </a:lvl1pPr>
          </a:lstStyle>
          <a:p>
            <a:pPr>
              <a:defRPr/>
            </a:pPr>
            <a:fld id="{4CF3C226-B5ED-40F7-A4F1-5F83C6372DA5}" type="slidenum">
              <a:rPr lang="en-US"/>
              <a:pPr>
                <a:defRPr/>
              </a:pPr>
              <a:t>‹#›</a:t>
            </a:fld>
            <a:endParaRPr lang="en-US"/>
          </a:p>
        </p:txBody>
      </p:sp>
    </p:spTree>
    <p:extLst>
      <p:ext uri="{BB962C8B-B14F-4D97-AF65-F5344CB8AC3E}">
        <p14:creationId xmlns:p14="http://schemas.microsoft.com/office/powerpoint/2010/main" val="35408115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0EFFF1F8-CFC4-40F1-9146-54FC23D2ED50}" type="slidenum">
              <a:rPr lang="en-US"/>
              <a:pPr>
                <a:defRPr/>
              </a:pPr>
              <a:t>‹#›</a:t>
            </a:fld>
            <a:endParaRPr lang="en-US"/>
          </a:p>
        </p:txBody>
      </p:sp>
    </p:spTree>
    <p:extLst>
      <p:ext uri="{BB962C8B-B14F-4D97-AF65-F5344CB8AC3E}">
        <p14:creationId xmlns:p14="http://schemas.microsoft.com/office/powerpoint/2010/main" val="41394889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Tahoma" pitchFamily="34" charset="0"/>
              </a:defRPr>
            </a:lvl1pPr>
          </a:lstStyle>
          <a:p>
            <a:pPr>
              <a:defRPr/>
            </a:pPr>
            <a:fld id="{D0DB8A5C-8D25-427D-A947-DBFB533161AD}" type="slidenum">
              <a:rPr lang="en-US"/>
              <a:pPr>
                <a:defRPr/>
              </a:pPr>
              <a:t>‹#›</a:t>
            </a:fld>
            <a:endParaRPr lang="en-US"/>
          </a:p>
        </p:txBody>
      </p:sp>
    </p:spTree>
    <p:extLst>
      <p:ext uri="{BB962C8B-B14F-4D97-AF65-F5344CB8AC3E}">
        <p14:creationId xmlns:p14="http://schemas.microsoft.com/office/powerpoint/2010/main" val="26657403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D32A20A9-A72B-4409-A7B1-667F9FE9E011}" type="slidenum">
              <a:rPr lang="en-US"/>
              <a:pPr>
                <a:defRPr/>
              </a:pPr>
              <a:t>‹#›</a:t>
            </a:fld>
            <a:endParaRPr lang="en-US"/>
          </a:p>
        </p:txBody>
      </p:sp>
    </p:spTree>
    <p:extLst>
      <p:ext uri="{BB962C8B-B14F-4D97-AF65-F5344CB8AC3E}">
        <p14:creationId xmlns:p14="http://schemas.microsoft.com/office/powerpoint/2010/main" val="667961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CC6D9AEC-8AD6-4A8D-A59F-4EA8881075FC}" type="slidenum">
              <a:rPr lang="en-US"/>
              <a:pPr>
                <a:defRPr/>
              </a:pPr>
              <a:t>‹#›</a:t>
            </a:fld>
            <a:endParaRPr lang="en-US"/>
          </a:p>
        </p:txBody>
      </p:sp>
    </p:spTree>
    <p:extLst>
      <p:ext uri="{BB962C8B-B14F-4D97-AF65-F5344CB8AC3E}">
        <p14:creationId xmlns:p14="http://schemas.microsoft.com/office/powerpoint/2010/main" val="19076586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5B4794D9-7D54-43E0-AE3F-22FEA707AEAD}" type="slidenum">
              <a:rPr lang="en-US"/>
              <a:pPr>
                <a:defRPr/>
              </a:pPr>
              <a:t>‹#›</a:t>
            </a:fld>
            <a:endParaRPr lang="en-US"/>
          </a:p>
        </p:txBody>
      </p:sp>
    </p:spTree>
    <p:extLst>
      <p:ext uri="{BB962C8B-B14F-4D97-AF65-F5344CB8AC3E}">
        <p14:creationId xmlns:p14="http://schemas.microsoft.com/office/powerpoint/2010/main" val="916921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AC974890-C4B0-4522-B089-9052C40894AE}" type="slidenum">
              <a:rPr lang="en-US"/>
              <a:pPr>
                <a:defRPr/>
              </a:pPr>
              <a:t>‹#›</a:t>
            </a:fld>
            <a:endParaRPr lang="en-US"/>
          </a:p>
        </p:txBody>
      </p:sp>
    </p:spTree>
    <p:extLst>
      <p:ext uri="{BB962C8B-B14F-4D97-AF65-F5344CB8AC3E}">
        <p14:creationId xmlns:p14="http://schemas.microsoft.com/office/powerpoint/2010/main" val="56492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t>4/6/2012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AE38A9-278C-43E4-9D84-CDAD43C3DAB9}"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184444A0-4AE5-467F-9370-7565240B7C05}" type="slidenum">
              <a:rPr lang="en-US"/>
              <a:pPr>
                <a:defRPr/>
              </a:pPr>
              <a:t>‹#›</a:t>
            </a:fld>
            <a:endParaRPr lang="en-US"/>
          </a:p>
        </p:txBody>
      </p:sp>
    </p:spTree>
    <p:extLst>
      <p:ext uri="{BB962C8B-B14F-4D97-AF65-F5344CB8AC3E}">
        <p14:creationId xmlns:p14="http://schemas.microsoft.com/office/powerpoint/2010/main" val="27950134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958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CDC1702F-9F8F-4E32-B382-98A1702F4060}" type="slidenum">
              <a:rPr lang="en-US"/>
              <a:pPr>
                <a:defRPr/>
              </a:pPr>
              <a:t>‹#›</a:t>
            </a:fld>
            <a:endParaRPr lang="en-US"/>
          </a:p>
        </p:txBody>
      </p:sp>
    </p:spTree>
    <p:extLst>
      <p:ext uri="{BB962C8B-B14F-4D97-AF65-F5344CB8AC3E}">
        <p14:creationId xmlns:p14="http://schemas.microsoft.com/office/powerpoint/2010/main" val="2830601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8"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9"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3"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4"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6"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7"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8"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5138" name="Rectangle 18"/>
          <p:cNvSpPr>
            <a:spLocks noGrp="1" noChangeArrowheads="1"/>
          </p:cNvSpPr>
          <p:nvPr>
            <p:ph type="ctrTitle" sz="quarter"/>
          </p:nvPr>
        </p:nvSpPr>
        <p:spPr>
          <a:xfrm>
            <a:off x="685800" y="1768475"/>
            <a:ext cx="7772400" cy="1736725"/>
          </a:xfrm>
        </p:spPr>
        <p:txBody>
          <a:bodyPr anchor="b"/>
          <a:lstStyle>
            <a:lvl1pPr>
              <a:defRPr sz="5400"/>
            </a:lvl1pPr>
          </a:lstStyle>
          <a:p>
            <a:pPr lvl="0"/>
            <a:r>
              <a:rPr lang="en-US" noProof="0" smtClean="0"/>
              <a:t>Click to edit Master title style</a:t>
            </a:r>
          </a:p>
        </p:txBody>
      </p:sp>
      <p:sp>
        <p:nvSpPr>
          <p:cNvPr id="5139"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20" name="Rectangle 20"/>
          <p:cNvSpPr>
            <a:spLocks noGrp="1" noChangeArrowheads="1"/>
          </p:cNvSpPr>
          <p:nvPr>
            <p:ph type="dt" sz="quarter" idx="10"/>
          </p:nvPr>
        </p:nvSpPr>
        <p:spPr/>
        <p:txBody>
          <a:bodyPr/>
          <a:lstStyle>
            <a:lvl1pPr>
              <a:defRPr smtClean="0">
                <a:latin typeface="Tahoma" pitchFamily="34" charset="0"/>
              </a:defRPr>
            </a:lvl1pPr>
          </a:lstStyle>
          <a:p>
            <a:pPr>
              <a:defRPr/>
            </a:pPr>
            <a:endParaRPr lang="en-US"/>
          </a:p>
        </p:txBody>
      </p:sp>
      <p:sp>
        <p:nvSpPr>
          <p:cNvPr id="21" name="Rectangle 21"/>
          <p:cNvSpPr>
            <a:spLocks noGrp="1" noChangeArrowheads="1"/>
          </p:cNvSpPr>
          <p:nvPr>
            <p:ph type="ftr" sz="quarter" idx="11"/>
          </p:nvPr>
        </p:nvSpPr>
        <p:spPr/>
        <p:txBody>
          <a:bodyPr/>
          <a:lstStyle>
            <a:lvl1pPr algn="l">
              <a:defRPr smtClean="0">
                <a:latin typeface="Tahoma" pitchFamily="34" charset="0"/>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smtClean="0">
                <a:latin typeface="Tahoma" pitchFamily="34" charset="0"/>
              </a:defRPr>
            </a:lvl1pPr>
          </a:lstStyle>
          <a:p>
            <a:pPr>
              <a:defRPr/>
            </a:pPr>
            <a:fld id="{0904777D-D433-4053-8D8E-8E6A58F7DB65}" type="slidenum">
              <a:rPr lang="en-US"/>
              <a:pPr>
                <a:defRPr/>
              </a:pPr>
              <a:t>‹#›</a:t>
            </a:fld>
            <a:endParaRPr lang="en-US"/>
          </a:p>
        </p:txBody>
      </p:sp>
    </p:spTree>
    <p:extLst>
      <p:ext uri="{BB962C8B-B14F-4D97-AF65-F5344CB8AC3E}">
        <p14:creationId xmlns:p14="http://schemas.microsoft.com/office/powerpoint/2010/main" val="3760963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EFBA5E44-F5D2-4C4C-8D43-2A1A21CAC2E4}" type="slidenum">
              <a:rPr lang="en-US"/>
              <a:pPr>
                <a:defRPr/>
              </a:pPr>
              <a:t>‹#›</a:t>
            </a:fld>
            <a:endParaRPr lang="en-US"/>
          </a:p>
        </p:txBody>
      </p:sp>
    </p:spTree>
    <p:extLst>
      <p:ext uri="{BB962C8B-B14F-4D97-AF65-F5344CB8AC3E}">
        <p14:creationId xmlns:p14="http://schemas.microsoft.com/office/powerpoint/2010/main" val="40355488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A48B0A6C-C024-49D5-A31C-BBAF1EB1C963}" type="slidenum">
              <a:rPr lang="en-US"/>
              <a:pPr>
                <a:defRPr/>
              </a:pPr>
              <a:t>‹#›</a:t>
            </a:fld>
            <a:endParaRPr lang="en-US"/>
          </a:p>
        </p:txBody>
      </p:sp>
    </p:spTree>
    <p:extLst>
      <p:ext uri="{BB962C8B-B14F-4D97-AF65-F5344CB8AC3E}">
        <p14:creationId xmlns:p14="http://schemas.microsoft.com/office/powerpoint/2010/main" val="12409421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FE7D3F45-0994-4162-A5A7-25E5F816C240}" type="slidenum">
              <a:rPr lang="en-US"/>
              <a:pPr>
                <a:defRPr/>
              </a:pPr>
              <a:t>‹#›</a:t>
            </a:fld>
            <a:endParaRPr lang="en-US"/>
          </a:p>
        </p:txBody>
      </p:sp>
    </p:spTree>
    <p:extLst>
      <p:ext uri="{BB962C8B-B14F-4D97-AF65-F5344CB8AC3E}">
        <p14:creationId xmlns:p14="http://schemas.microsoft.com/office/powerpoint/2010/main" val="2117637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Tahoma" pitchFamily="34" charset="0"/>
              </a:defRPr>
            </a:lvl1pPr>
          </a:lstStyle>
          <a:p>
            <a:pPr>
              <a:defRPr/>
            </a:pPr>
            <a:fld id="{686C792F-4766-43DB-BEF0-80E691A4E2B1}" type="slidenum">
              <a:rPr lang="en-US"/>
              <a:pPr>
                <a:defRPr/>
              </a:pPr>
              <a:t>‹#›</a:t>
            </a:fld>
            <a:endParaRPr lang="en-US"/>
          </a:p>
        </p:txBody>
      </p:sp>
    </p:spTree>
    <p:extLst>
      <p:ext uri="{BB962C8B-B14F-4D97-AF65-F5344CB8AC3E}">
        <p14:creationId xmlns:p14="http://schemas.microsoft.com/office/powerpoint/2010/main" val="6079702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3BCE6BB1-BCD7-4C09-8377-BCE2AF3ED60C}" type="slidenum">
              <a:rPr lang="en-US"/>
              <a:pPr>
                <a:defRPr/>
              </a:pPr>
              <a:t>‹#›</a:t>
            </a:fld>
            <a:endParaRPr lang="en-US"/>
          </a:p>
        </p:txBody>
      </p:sp>
    </p:spTree>
    <p:extLst>
      <p:ext uri="{BB962C8B-B14F-4D97-AF65-F5344CB8AC3E}">
        <p14:creationId xmlns:p14="http://schemas.microsoft.com/office/powerpoint/2010/main" val="1303304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Tahoma" pitchFamily="34" charset="0"/>
              </a:defRPr>
            </a:lvl1pPr>
          </a:lstStyle>
          <a:p>
            <a:pPr>
              <a:defRPr/>
            </a:pPr>
            <a:fld id="{085B261E-B966-4EE1-9FC3-6FE03E966DBC}" type="slidenum">
              <a:rPr lang="en-US"/>
              <a:pPr>
                <a:defRPr/>
              </a:pPr>
              <a:t>‹#›</a:t>
            </a:fld>
            <a:endParaRPr lang="en-US"/>
          </a:p>
        </p:txBody>
      </p:sp>
    </p:spTree>
    <p:extLst>
      <p:ext uri="{BB962C8B-B14F-4D97-AF65-F5344CB8AC3E}">
        <p14:creationId xmlns:p14="http://schemas.microsoft.com/office/powerpoint/2010/main" val="699966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B11ABAEF-60EB-44C2-A033-09F98C7E3725}" type="slidenum">
              <a:rPr lang="en-US"/>
              <a:pPr>
                <a:defRPr/>
              </a:pPr>
              <a:t>‹#›</a:t>
            </a:fld>
            <a:endParaRPr lang="en-US"/>
          </a:p>
        </p:txBody>
      </p:sp>
    </p:spTree>
    <p:extLst>
      <p:ext uri="{BB962C8B-B14F-4D97-AF65-F5344CB8AC3E}">
        <p14:creationId xmlns:p14="http://schemas.microsoft.com/office/powerpoint/2010/main" val="710921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t>4/6/2012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E38A9-278C-43E4-9D84-CDAD43C3DAB9}"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8709C736-7897-4171-9796-195F275ADDBD}" type="slidenum">
              <a:rPr lang="en-US"/>
              <a:pPr>
                <a:defRPr/>
              </a:pPr>
              <a:t>‹#›</a:t>
            </a:fld>
            <a:endParaRPr lang="en-US"/>
          </a:p>
        </p:txBody>
      </p:sp>
    </p:spTree>
    <p:extLst>
      <p:ext uri="{BB962C8B-B14F-4D97-AF65-F5344CB8AC3E}">
        <p14:creationId xmlns:p14="http://schemas.microsoft.com/office/powerpoint/2010/main" val="7306017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638E751D-1841-4FF1-BC4D-D99551055446}" type="slidenum">
              <a:rPr lang="en-US"/>
              <a:pPr>
                <a:defRPr/>
              </a:pPr>
              <a:t>‹#›</a:t>
            </a:fld>
            <a:endParaRPr lang="en-US"/>
          </a:p>
        </p:txBody>
      </p:sp>
    </p:spTree>
    <p:extLst>
      <p:ext uri="{BB962C8B-B14F-4D97-AF65-F5344CB8AC3E}">
        <p14:creationId xmlns:p14="http://schemas.microsoft.com/office/powerpoint/2010/main" val="7583991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12E4496D-69B9-4251-B397-9CFBB12ADA06}" type="slidenum">
              <a:rPr lang="en-US"/>
              <a:pPr>
                <a:defRPr/>
              </a:pPr>
              <a:t>‹#›</a:t>
            </a:fld>
            <a:endParaRPr lang="en-US"/>
          </a:p>
        </p:txBody>
      </p:sp>
    </p:spTree>
    <p:extLst>
      <p:ext uri="{BB962C8B-B14F-4D97-AF65-F5344CB8AC3E}">
        <p14:creationId xmlns:p14="http://schemas.microsoft.com/office/powerpoint/2010/main" val="37150194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CF394A64-ECF3-4CAE-BCBC-C10F92DEAD06}" type="slidenum">
              <a:rPr lang="en-US"/>
              <a:pPr>
                <a:defRPr/>
              </a:pPr>
              <a:t>‹#›</a:t>
            </a:fld>
            <a:endParaRPr lang="en-US"/>
          </a:p>
        </p:txBody>
      </p:sp>
    </p:spTree>
    <p:extLst>
      <p:ext uri="{BB962C8B-B14F-4D97-AF65-F5344CB8AC3E}">
        <p14:creationId xmlns:p14="http://schemas.microsoft.com/office/powerpoint/2010/main" val="21715024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958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607B008B-1A12-471D-AA88-C74A4570253C}" type="slidenum">
              <a:rPr lang="en-US"/>
              <a:pPr>
                <a:defRPr/>
              </a:pPr>
              <a:t>‹#›</a:t>
            </a:fld>
            <a:endParaRPr lang="en-US"/>
          </a:p>
        </p:txBody>
      </p:sp>
    </p:spTree>
    <p:extLst>
      <p:ext uri="{BB962C8B-B14F-4D97-AF65-F5344CB8AC3E}">
        <p14:creationId xmlns:p14="http://schemas.microsoft.com/office/powerpoint/2010/main" val="25601039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smtClean="0"/>
              <a:t>Click to edit Master title style</a:t>
            </a:r>
            <a:endParaRPr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5" name="Date Placeholder 9"/>
          <p:cNvSpPr>
            <a:spLocks noGrp="1"/>
          </p:cNvSpPr>
          <p:nvPr>
            <p:ph type="dt" sz="half" idx="10"/>
          </p:nvPr>
        </p:nvSpPr>
        <p:spPr>
          <a:xfrm>
            <a:off x="5562600" y="6508750"/>
            <a:ext cx="3001963" cy="274638"/>
          </a:xfrm>
        </p:spPr>
        <p:txBody>
          <a:bodyPr vert="horz" rtlCol="0"/>
          <a:lstStyle>
            <a:lvl1pPr>
              <a:defRPr>
                <a:latin typeface="Tahoma" pitchFamily="34" charset="0"/>
              </a:defRPr>
            </a:lvl1pPr>
            <a:extLst/>
          </a:lstStyle>
          <a:p>
            <a:pPr>
              <a:defRPr/>
            </a:pPr>
            <a:endParaRPr lang="en-US"/>
          </a:p>
        </p:txBody>
      </p:sp>
      <p:sp>
        <p:nvSpPr>
          <p:cNvPr id="6" name="Slide Number Placeholder 10"/>
          <p:cNvSpPr>
            <a:spLocks noGrp="1"/>
          </p:cNvSpPr>
          <p:nvPr>
            <p:ph type="sldNum" sz="quarter" idx="11"/>
          </p:nvPr>
        </p:nvSpPr>
        <p:spPr>
          <a:xfrm>
            <a:off x="8639175" y="6508750"/>
            <a:ext cx="463550" cy="274638"/>
          </a:xfrm>
        </p:spPr>
        <p:txBody>
          <a:bodyPr vert="horz" rtlCol="0"/>
          <a:lstStyle>
            <a:lvl1pPr>
              <a:defRPr>
                <a:solidFill>
                  <a:srgbClr val="EAEBDE">
                    <a:shade val="90000"/>
                  </a:srgbClr>
                </a:solidFill>
                <a:latin typeface="Tahoma" pitchFamily="34" charset="0"/>
              </a:defRPr>
            </a:lvl1pPr>
            <a:extLst/>
          </a:lstStyle>
          <a:p>
            <a:pPr>
              <a:defRPr/>
            </a:pPr>
            <a:fld id="{0CEC6D0B-25B8-4002-8C26-F678B7B14B49}" type="slidenum">
              <a:rPr lang="en-US"/>
              <a:pPr>
                <a:defRPr/>
              </a:pPr>
              <a:t>‹#›</a:t>
            </a:fld>
            <a:endParaRPr lang="en-US"/>
          </a:p>
        </p:txBody>
      </p:sp>
      <p:sp>
        <p:nvSpPr>
          <p:cNvPr id="7" name="Footer Placeholder 11"/>
          <p:cNvSpPr>
            <a:spLocks noGrp="1"/>
          </p:cNvSpPr>
          <p:nvPr>
            <p:ph type="ftr" sz="quarter" idx="12"/>
          </p:nvPr>
        </p:nvSpPr>
        <p:spPr>
          <a:xfrm>
            <a:off x="1600200" y="6508750"/>
            <a:ext cx="3906838" cy="274638"/>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86392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6" name="Footer Placeholder 4"/>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7" name="Slide Number Placeholder 5"/>
          <p:cNvSpPr>
            <a:spLocks noGrp="1"/>
          </p:cNvSpPr>
          <p:nvPr>
            <p:ph type="sldNum" sz="quarter" idx="12"/>
          </p:nvPr>
        </p:nvSpPr>
        <p:spPr/>
        <p:txBody>
          <a:bodyPr/>
          <a:lstStyle>
            <a:lvl1pPr>
              <a:defRPr>
                <a:latin typeface="Tahoma" pitchFamily="34" charset="0"/>
              </a:defRPr>
            </a:lvl1pPr>
            <a:extLst/>
          </a:lstStyle>
          <a:p>
            <a:pPr>
              <a:defRPr/>
            </a:pPr>
            <a:fld id="{3C7D0A09-7849-475F-B1DE-4E6EFE432D55}" type="slidenum">
              <a:rPr lang="en-US"/>
              <a:pPr>
                <a:defRPr/>
              </a:pPr>
              <a:t>‹#›</a:t>
            </a:fld>
            <a:endParaRPr lang="en-US"/>
          </a:p>
        </p:txBody>
      </p:sp>
    </p:spTree>
    <p:extLst>
      <p:ext uri="{BB962C8B-B14F-4D97-AF65-F5344CB8AC3E}">
        <p14:creationId xmlns:p14="http://schemas.microsoft.com/office/powerpoint/2010/main" val="34728150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smtClean="0"/>
              <a:t>Click to edit Master title style</a:t>
            </a:r>
            <a:endParaRPr lang="en-US"/>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5" name="Date Placeholder 7"/>
          <p:cNvSpPr>
            <a:spLocks noGrp="1"/>
          </p:cNvSpPr>
          <p:nvPr>
            <p:ph type="dt" sz="half" idx="10"/>
          </p:nvPr>
        </p:nvSpPr>
        <p:spPr>
          <a:xfrm>
            <a:off x="5562600" y="6513513"/>
            <a:ext cx="3001963" cy="274637"/>
          </a:xfrm>
        </p:spPr>
        <p:txBody>
          <a:bodyPr vert="horz" rtlCol="0"/>
          <a:lstStyle>
            <a:lvl1pPr>
              <a:defRPr>
                <a:latin typeface="Tahoma" pitchFamily="34" charset="0"/>
              </a:defRPr>
            </a:lvl1pPr>
            <a:extLst/>
          </a:lstStyle>
          <a:p>
            <a:pPr>
              <a:defRPr/>
            </a:pPr>
            <a:endParaRPr lang="en-US"/>
          </a:p>
        </p:txBody>
      </p:sp>
      <p:sp>
        <p:nvSpPr>
          <p:cNvPr id="6" name="Slide Number Placeholder 8"/>
          <p:cNvSpPr>
            <a:spLocks noGrp="1"/>
          </p:cNvSpPr>
          <p:nvPr>
            <p:ph type="sldNum" sz="quarter" idx="11"/>
          </p:nvPr>
        </p:nvSpPr>
        <p:spPr>
          <a:xfrm>
            <a:off x="8639175" y="6513513"/>
            <a:ext cx="463550" cy="274637"/>
          </a:xfrm>
        </p:spPr>
        <p:txBody>
          <a:bodyPr vert="horz" rtlCol="0"/>
          <a:lstStyle>
            <a:lvl1pPr>
              <a:defRPr>
                <a:solidFill>
                  <a:srgbClr val="EAEBDE">
                    <a:shade val="90000"/>
                  </a:srgbClr>
                </a:solidFill>
                <a:latin typeface="Tahoma" pitchFamily="34" charset="0"/>
              </a:defRPr>
            </a:lvl1pPr>
            <a:extLst/>
          </a:lstStyle>
          <a:p>
            <a:pPr>
              <a:defRPr/>
            </a:pPr>
            <a:fld id="{83623C97-7123-45A6-9DBC-D75874F58EB9}" type="slidenum">
              <a:rPr lang="en-US"/>
              <a:pPr>
                <a:defRPr/>
              </a:pPr>
              <a:t>‹#›</a:t>
            </a:fld>
            <a:endParaRPr lang="en-US"/>
          </a:p>
        </p:txBody>
      </p:sp>
      <p:sp>
        <p:nvSpPr>
          <p:cNvPr id="7" name="Footer Placeholder 9"/>
          <p:cNvSpPr>
            <a:spLocks noGrp="1"/>
          </p:cNvSpPr>
          <p:nvPr>
            <p:ph type="ftr" sz="quarter" idx="12"/>
          </p:nvPr>
        </p:nvSpPr>
        <p:spPr>
          <a:xfrm>
            <a:off x="1600200" y="6513513"/>
            <a:ext cx="3906838" cy="274637"/>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174358128"/>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7" name="Footer Placeholder 5"/>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8" name="Slide Number Placeholder 6"/>
          <p:cNvSpPr>
            <a:spLocks noGrp="1"/>
          </p:cNvSpPr>
          <p:nvPr>
            <p:ph type="sldNum" sz="quarter" idx="12"/>
          </p:nvPr>
        </p:nvSpPr>
        <p:spPr>
          <a:xfrm>
            <a:off x="8640763" y="6515100"/>
            <a:ext cx="465137" cy="273050"/>
          </a:xfrm>
        </p:spPr>
        <p:txBody>
          <a:bodyPr/>
          <a:lstStyle>
            <a:lvl1pPr>
              <a:defRPr>
                <a:latin typeface="Tahoma" pitchFamily="34" charset="0"/>
              </a:defRPr>
            </a:lvl1pPr>
            <a:extLst/>
          </a:lstStyle>
          <a:p>
            <a:pPr>
              <a:defRPr/>
            </a:pPr>
            <a:fld id="{BB8DFD63-9DBB-4E46-B00D-95BC282CBE94}" type="slidenum">
              <a:rPr lang="en-US"/>
              <a:pPr>
                <a:defRPr/>
              </a:pPr>
              <a:t>‹#›</a:t>
            </a:fld>
            <a:endParaRPr lang="en-US"/>
          </a:p>
        </p:txBody>
      </p:sp>
    </p:spTree>
    <p:extLst>
      <p:ext uri="{BB962C8B-B14F-4D97-AF65-F5344CB8AC3E}">
        <p14:creationId xmlns:p14="http://schemas.microsoft.com/office/powerpoint/2010/main" val="38124505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base">
              <a:spcBef>
                <a:spcPct val="0"/>
              </a:spcBef>
              <a:spcAft>
                <a:spcPct val="0"/>
              </a:spcAft>
              <a:defRPr/>
            </a:pPr>
            <a:endParaRPr lang="en-US" sz="2800">
              <a:solidFill>
                <a:prstClr val="white"/>
              </a:solidFill>
            </a:endParaRPr>
          </a:p>
        </p:txBody>
      </p:sp>
      <p:sp>
        <p:nvSpPr>
          <p:cNvPr id="8" name="Rectangle 7"/>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57200" y="251948"/>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10" name="Footer Placeholder 7"/>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11" name="Slide Number Placeholder 8"/>
          <p:cNvSpPr>
            <a:spLocks noGrp="1"/>
          </p:cNvSpPr>
          <p:nvPr>
            <p:ph type="sldNum" sz="quarter" idx="12"/>
          </p:nvPr>
        </p:nvSpPr>
        <p:spPr>
          <a:xfrm>
            <a:off x="8640763" y="6515100"/>
            <a:ext cx="465137" cy="273050"/>
          </a:xfrm>
        </p:spPr>
        <p:txBody>
          <a:bodyPr/>
          <a:lstStyle>
            <a:lvl1pPr>
              <a:defRPr>
                <a:latin typeface="Tahoma" pitchFamily="34" charset="0"/>
              </a:defRPr>
            </a:lvl1pPr>
            <a:extLst/>
          </a:lstStyle>
          <a:p>
            <a:pPr>
              <a:defRPr/>
            </a:pPr>
            <a:fld id="{CB8075E2-6D5D-43F9-95C4-0AF9CD99C036}" type="slidenum">
              <a:rPr lang="en-US"/>
              <a:pPr>
                <a:defRPr/>
              </a:pPr>
              <a:t>‹#›</a:t>
            </a:fld>
            <a:endParaRPr lang="en-US"/>
          </a:p>
        </p:txBody>
      </p:sp>
    </p:spTree>
    <p:extLst>
      <p:ext uri="{BB962C8B-B14F-4D97-AF65-F5344CB8AC3E}">
        <p14:creationId xmlns:p14="http://schemas.microsoft.com/office/powerpoint/2010/main" val="142959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t>4/6/2012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E38A9-278C-43E4-9D84-CDAD43C3DAB9}"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57200" y="253218"/>
            <a:ext cx="8229600" cy="1143000"/>
          </a:xfrm>
        </p:spPr>
        <p:txBody>
          <a:bodyPr/>
          <a:lstStyle>
            <a:extLst/>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5" name="Footer Placeholder 3"/>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6" name="Slide Number Placeholder 4"/>
          <p:cNvSpPr>
            <a:spLocks noGrp="1"/>
          </p:cNvSpPr>
          <p:nvPr>
            <p:ph type="sldNum" sz="quarter" idx="12"/>
          </p:nvPr>
        </p:nvSpPr>
        <p:spPr/>
        <p:txBody>
          <a:bodyPr/>
          <a:lstStyle>
            <a:lvl1pPr>
              <a:defRPr>
                <a:latin typeface="Tahoma" pitchFamily="34" charset="0"/>
              </a:defRPr>
            </a:lvl1pPr>
            <a:extLst/>
          </a:lstStyle>
          <a:p>
            <a:pPr>
              <a:defRPr/>
            </a:pPr>
            <a:fld id="{74B81A0F-A479-43D0-88BE-A7ADA6B59603}" type="slidenum">
              <a:rPr lang="en-US"/>
              <a:pPr>
                <a:defRPr/>
              </a:pPr>
              <a:t>‹#›</a:t>
            </a:fld>
            <a:endParaRPr lang="en-US"/>
          </a:p>
        </p:txBody>
      </p:sp>
    </p:spTree>
    <p:extLst>
      <p:ext uri="{BB962C8B-B14F-4D97-AF65-F5344CB8AC3E}">
        <p14:creationId xmlns:p14="http://schemas.microsoft.com/office/powerpoint/2010/main" val="42659948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3"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4" name="Slide Number Placeholder 22"/>
          <p:cNvSpPr>
            <a:spLocks noGrp="1"/>
          </p:cNvSpPr>
          <p:nvPr>
            <p:ph type="sldNum" sz="quarter" idx="12"/>
          </p:nvPr>
        </p:nvSpPr>
        <p:spPr/>
        <p:txBody>
          <a:bodyPr/>
          <a:lstStyle>
            <a:lvl1pPr>
              <a:defRPr>
                <a:latin typeface="Tahoma" pitchFamily="34" charset="0"/>
              </a:defRPr>
            </a:lvl1pPr>
          </a:lstStyle>
          <a:p>
            <a:pPr>
              <a:defRPr/>
            </a:pPr>
            <a:fld id="{D6B31F0C-05B0-4FDF-ADFA-E960AC2C36D0}" type="slidenum">
              <a:rPr lang="en-US"/>
              <a:pPr>
                <a:defRPr/>
              </a:pPr>
              <a:t>‹#›</a:t>
            </a:fld>
            <a:endParaRPr lang="en-US"/>
          </a:p>
        </p:txBody>
      </p:sp>
    </p:spTree>
    <p:extLst>
      <p:ext uri="{BB962C8B-B14F-4D97-AF65-F5344CB8AC3E}">
        <p14:creationId xmlns:p14="http://schemas.microsoft.com/office/powerpoint/2010/main" val="27440466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smtClean="0"/>
              <a:t>Click to edit Master title style</a:t>
            </a:r>
            <a:endParaRPr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8"/>
          <p:cNvSpPr>
            <a:spLocks noGrp="1"/>
          </p:cNvSpPr>
          <p:nvPr>
            <p:ph type="dt" sz="half" idx="10"/>
          </p:nvPr>
        </p:nvSpPr>
        <p:spPr>
          <a:xfrm>
            <a:off x="5562600" y="6513513"/>
            <a:ext cx="3001963" cy="274637"/>
          </a:xfrm>
        </p:spPr>
        <p:txBody>
          <a:bodyPr vert="horz" rtlCol="0"/>
          <a:lstStyle>
            <a:lvl1pPr>
              <a:defRPr>
                <a:latin typeface="Tahoma" pitchFamily="34" charset="0"/>
              </a:defRPr>
            </a:lvl1pPr>
            <a:extLst/>
          </a:lstStyle>
          <a:p>
            <a:pPr>
              <a:defRPr/>
            </a:pPr>
            <a:endParaRPr lang="en-US"/>
          </a:p>
        </p:txBody>
      </p:sp>
      <p:sp>
        <p:nvSpPr>
          <p:cNvPr id="7" name="Slide Number Placeholder 9"/>
          <p:cNvSpPr>
            <a:spLocks noGrp="1"/>
          </p:cNvSpPr>
          <p:nvPr>
            <p:ph type="sldNum" sz="quarter" idx="11"/>
          </p:nvPr>
        </p:nvSpPr>
        <p:spPr>
          <a:xfrm>
            <a:off x="8639175" y="6513513"/>
            <a:ext cx="463550" cy="274637"/>
          </a:xfrm>
        </p:spPr>
        <p:txBody>
          <a:bodyPr vert="horz" rtlCol="0"/>
          <a:lstStyle>
            <a:lvl1pPr>
              <a:defRPr>
                <a:solidFill>
                  <a:srgbClr val="EAEBDE">
                    <a:shade val="90000"/>
                  </a:srgbClr>
                </a:solidFill>
                <a:latin typeface="Tahoma" pitchFamily="34" charset="0"/>
              </a:defRPr>
            </a:lvl1pPr>
            <a:extLst/>
          </a:lstStyle>
          <a:p>
            <a:pPr>
              <a:defRPr/>
            </a:pPr>
            <a:fld id="{44803F54-0E8D-47E0-8C96-6972C88F44F0}" type="slidenum">
              <a:rPr lang="en-US"/>
              <a:pPr>
                <a:defRPr/>
              </a:pPr>
              <a:t>‹#›</a:t>
            </a:fld>
            <a:endParaRPr lang="en-US"/>
          </a:p>
        </p:txBody>
      </p:sp>
      <p:sp>
        <p:nvSpPr>
          <p:cNvPr id="8" name="Footer Placeholder 10"/>
          <p:cNvSpPr>
            <a:spLocks noGrp="1"/>
          </p:cNvSpPr>
          <p:nvPr>
            <p:ph type="ftr" sz="quarter" idx="12"/>
          </p:nvPr>
        </p:nvSpPr>
        <p:spPr>
          <a:xfrm>
            <a:off x="1600200" y="6513513"/>
            <a:ext cx="3906838" cy="274637"/>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441280068"/>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smtClean="0"/>
              <a:t>Click to edit Master title style</a:t>
            </a:r>
            <a:endParaRPr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5" name="Date Placeholder 7"/>
          <p:cNvSpPr>
            <a:spLocks noGrp="1"/>
          </p:cNvSpPr>
          <p:nvPr>
            <p:ph type="dt" sz="half" idx="10"/>
          </p:nvPr>
        </p:nvSpPr>
        <p:spPr>
          <a:xfrm>
            <a:off x="5562600" y="6508750"/>
            <a:ext cx="3001963" cy="274638"/>
          </a:xfrm>
        </p:spPr>
        <p:txBody>
          <a:bodyPr vert="horz" rtlCol="0"/>
          <a:lstStyle>
            <a:lvl1pPr>
              <a:defRPr>
                <a:latin typeface="Tahoma" pitchFamily="34" charset="0"/>
              </a:defRPr>
            </a:lvl1pPr>
            <a:extLst/>
          </a:lstStyle>
          <a:p>
            <a:pPr>
              <a:defRPr/>
            </a:pPr>
            <a:endParaRPr lang="en-US"/>
          </a:p>
        </p:txBody>
      </p:sp>
      <p:sp>
        <p:nvSpPr>
          <p:cNvPr id="6" name="Slide Number Placeholder 8"/>
          <p:cNvSpPr>
            <a:spLocks noGrp="1"/>
          </p:cNvSpPr>
          <p:nvPr>
            <p:ph type="sldNum" sz="quarter" idx="11"/>
          </p:nvPr>
        </p:nvSpPr>
        <p:spPr>
          <a:xfrm>
            <a:off x="8639175" y="6508750"/>
            <a:ext cx="463550" cy="274638"/>
          </a:xfrm>
        </p:spPr>
        <p:txBody>
          <a:bodyPr vert="horz" rtlCol="0"/>
          <a:lstStyle>
            <a:lvl1pPr>
              <a:defRPr>
                <a:solidFill>
                  <a:srgbClr val="EAEBDE">
                    <a:shade val="90000"/>
                  </a:srgbClr>
                </a:solidFill>
                <a:latin typeface="Tahoma" pitchFamily="34" charset="0"/>
              </a:defRPr>
            </a:lvl1pPr>
            <a:extLst/>
          </a:lstStyle>
          <a:p>
            <a:pPr>
              <a:defRPr/>
            </a:pPr>
            <a:fld id="{0408442E-59C4-4EC9-B0DF-8B3DB3225DDF}" type="slidenum">
              <a:rPr lang="en-US"/>
              <a:pPr>
                <a:defRPr/>
              </a:pPr>
              <a:t>‹#›</a:t>
            </a:fld>
            <a:endParaRPr lang="en-US"/>
          </a:p>
        </p:txBody>
      </p:sp>
      <p:sp>
        <p:nvSpPr>
          <p:cNvPr id="7" name="Footer Placeholder 9"/>
          <p:cNvSpPr>
            <a:spLocks noGrp="1"/>
          </p:cNvSpPr>
          <p:nvPr>
            <p:ph type="ftr" sz="quarter" idx="12"/>
          </p:nvPr>
        </p:nvSpPr>
        <p:spPr>
          <a:xfrm>
            <a:off x="1600200" y="6508750"/>
            <a:ext cx="3906838" cy="274638"/>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694377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5"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atin typeface="Tahoma" pitchFamily="34" charset="0"/>
              </a:defRPr>
            </a:lvl1pPr>
          </a:lstStyle>
          <a:p>
            <a:pPr>
              <a:defRPr/>
            </a:pPr>
            <a:fld id="{487953D7-43C6-4F2C-A1E4-8FE965D06420}" type="slidenum">
              <a:rPr lang="en-US"/>
              <a:pPr>
                <a:defRPr/>
              </a:pPr>
              <a:t>‹#›</a:t>
            </a:fld>
            <a:endParaRPr lang="en-US"/>
          </a:p>
        </p:txBody>
      </p:sp>
    </p:spTree>
    <p:extLst>
      <p:ext uri="{BB962C8B-B14F-4D97-AF65-F5344CB8AC3E}">
        <p14:creationId xmlns:p14="http://schemas.microsoft.com/office/powerpoint/2010/main" val="27426114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5"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atin typeface="Tahoma" pitchFamily="34" charset="0"/>
              </a:defRPr>
            </a:lvl1pPr>
          </a:lstStyle>
          <a:p>
            <a:pPr>
              <a:defRPr/>
            </a:pPr>
            <a:fld id="{71682EB8-370B-4D32-98E9-1FF5D8E08ECE}" type="slidenum">
              <a:rPr lang="en-US"/>
              <a:pPr>
                <a:defRPr/>
              </a:pPr>
              <a:t>‹#›</a:t>
            </a:fld>
            <a:endParaRPr lang="en-US"/>
          </a:p>
        </p:txBody>
      </p:sp>
    </p:spTree>
    <p:extLst>
      <p:ext uri="{BB962C8B-B14F-4D97-AF65-F5344CB8AC3E}">
        <p14:creationId xmlns:p14="http://schemas.microsoft.com/office/powerpoint/2010/main" val="5305950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atin typeface="Tahoma" pitchFamily="34"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atin typeface="Tahoma" pitchFamily="34"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Tahoma" pitchFamily="34" charset="0"/>
              </a:defRPr>
            </a:lvl1pPr>
          </a:lstStyle>
          <a:p>
            <a:pPr>
              <a:defRPr/>
            </a:pPr>
            <a:fld id="{EECE957C-D898-4D8A-B821-D14260F97008}" type="slidenum">
              <a:rPr lang="en-US"/>
              <a:pPr>
                <a:defRPr/>
              </a:pPr>
              <a:t>‹#›</a:t>
            </a:fld>
            <a:endParaRPr lang="en-US"/>
          </a:p>
        </p:txBody>
      </p:sp>
    </p:spTree>
    <p:extLst>
      <p:ext uri="{BB962C8B-B14F-4D97-AF65-F5344CB8AC3E}">
        <p14:creationId xmlns:p14="http://schemas.microsoft.com/office/powerpoint/2010/main" val="28691228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53B2FC0-2402-45EF-8964-83D9E42243C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285526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C51B62A7-29CE-494E-BE0F-84C8B882A10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66913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E44275A7-3345-4622-931A-D1BB2044E92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3330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4.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t>4/6/2012</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4/6/2012</a:t>
            </a:fld>
            <a:endParaRPr lang="en-US">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81556389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04A86078-0ABF-4C45-BFE5-4ADD9A2CD6C4}" type="datetimeFigureOut">
              <a:rPr lang="en-US">
                <a:solidFill>
                  <a:prstClr val="white">
                    <a:shade val="50000"/>
                  </a:prstClr>
                </a:solidFill>
              </a:rPr>
              <a:pPr>
                <a:defRPr/>
              </a:pPr>
              <a:t>4/6/2012</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CC27AE92-CA80-4C36-8EA8-153D1072571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658299652"/>
      </p:ext>
    </p:extLst>
  </p:cSld>
  <p:clrMap bg1="dk1" tx1="lt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04A86078-0ABF-4C45-BFE5-4ADD9A2CD6C4}" type="datetimeFigureOut">
              <a:rPr lang="en-US">
                <a:solidFill>
                  <a:prstClr val="white">
                    <a:shade val="50000"/>
                  </a:prstClr>
                </a:solidFill>
              </a:rPr>
              <a:pPr>
                <a:defRPr/>
              </a:pPr>
              <a:t>4/6/2012</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CC27AE92-CA80-4C36-8EA8-153D1072571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44708257"/>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8CF70074-28D6-4F56-AC9F-A11DF74634E6}"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503595232"/>
      </p:ext>
    </p:extLst>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225178321"/>
      </p:ext>
    </p:extLst>
  </p:cSld>
  <p:clrMap bg1="dk2" tx1="lt1" bg2="dk1"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049533604"/>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559407653"/>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301080880"/>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440096864"/>
      </p:ext>
    </p:extLst>
  </p:cSld>
  <p:clrMap bg1="dk2" tx1="lt1" bg2="dk1"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163484738"/>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fld id="{31C4CB6A-69DB-4483-A999-8187DC01F51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119559288"/>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610836994"/>
      </p:ext>
    </p:extLst>
  </p:cSld>
  <p:clrMap bg1="dk2" tx1="lt1" bg2="dk1" tx2="lt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629456778"/>
      </p:ext>
    </p:extLst>
  </p:cSld>
  <p:clrMap bg1="dk2" tx1="lt1" bg2="dk1"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968179567"/>
      </p:ext>
    </p:extLst>
  </p:cSld>
  <p:clrMap bg1="dk2" tx1="lt1" bg2="dk1"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502231476"/>
      </p:ext>
    </p:extLst>
  </p:cSld>
  <p:clrMap bg1="dk2" tx1="lt1" bg2="dk1"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856834663"/>
      </p:ext>
    </p:extLst>
  </p:cSld>
  <p:clrMap bg1="dk2" tx1="lt1" bg2="dk1"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4/7/2012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03540219"/>
      </p:ext>
    </p:extLst>
  </p:cSld>
  <p:clrMap bg1="dk1" tx1="lt1" bg2="dk2"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fld id="{31C4CB6A-69DB-4483-A999-8187DC01F51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948219718"/>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4/6/2012</a:t>
            </a:fld>
            <a:endParaRPr lang="en-US">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910467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fld id="{31C4CB6A-69DB-4483-A999-8187DC01F51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025663368"/>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2438400"/>
            <a:ext cx="9144000" cy="4046538"/>
            <a:chOff x="0" y="1536"/>
            <a:chExt cx="5760" cy="2549"/>
          </a:xfrm>
        </p:grpSpPr>
        <p:sp>
          <p:nvSpPr>
            <p:cNvPr id="4099"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5129"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0"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2"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132"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3"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4"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5"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6"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8"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138"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0"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4111"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4112"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142"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4114" name="Rectangle 18"/>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115" name="Rectangle 1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6"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7" name="Rectangle 2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latin typeface="Garamond" pitchFamily="18" charset="0"/>
              </a:defRPr>
            </a:lvl1pPr>
          </a:lstStyle>
          <a:p>
            <a:pPr fontAlgn="base">
              <a:spcBef>
                <a:spcPct val="0"/>
              </a:spcBef>
              <a:spcAft>
                <a:spcPct val="0"/>
              </a:spcAft>
              <a:defRPr/>
            </a:pPr>
            <a:fld id="{3B7B8A3F-21FE-4A89-BBDF-A788A0FAF521}" type="slidenum">
              <a:rPr lang="en-US"/>
              <a:pPr fontAlgn="base">
                <a:spcBef>
                  <a:spcPct val="0"/>
                </a:spcBef>
                <a:spcAft>
                  <a:spcPct val="0"/>
                </a:spcAft>
                <a:defRPr/>
              </a:pPr>
              <a:t>‹#›</a:t>
            </a:fld>
            <a:endParaRPr lang="en-US"/>
          </a:p>
        </p:txBody>
      </p:sp>
      <p:sp>
        <p:nvSpPr>
          <p:cNvPr id="4118" name="Rectangle 22"/>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872593171"/>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2438400"/>
            <a:ext cx="9144000" cy="4046538"/>
            <a:chOff x="0" y="1536"/>
            <a:chExt cx="5760" cy="2549"/>
          </a:xfrm>
        </p:grpSpPr>
        <p:sp>
          <p:nvSpPr>
            <p:cNvPr id="4099"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4105"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6"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2"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4108"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9"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0"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1"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2"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2"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3"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6"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7"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4114" name="Rectangle 18"/>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115" name="Rectangle 1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6"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7" name="Rectangle 2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latin typeface="Garamond" pitchFamily="18" charset="0"/>
              </a:defRPr>
            </a:lvl1pPr>
          </a:lstStyle>
          <a:p>
            <a:pPr fontAlgn="base">
              <a:spcBef>
                <a:spcPct val="0"/>
              </a:spcBef>
              <a:spcAft>
                <a:spcPct val="0"/>
              </a:spcAft>
              <a:defRPr/>
            </a:pPr>
            <a:fld id="{C68DA23B-4798-4C2E-BF9F-07975EC33600}" type="slidenum">
              <a:rPr lang="en-US"/>
              <a:pPr fontAlgn="base">
                <a:spcBef>
                  <a:spcPct val="0"/>
                </a:spcBef>
                <a:spcAft>
                  <a:spcPct val="0"/>
                </a:spcAft>
                <a:defRPr/>
              </a:pPr>
              <a:t>‹#›</a:t>
            </a:fld>
            <a:endParaRPr lang="en-US"/>
          </a:p>
        </p:txBody>
      </p:sp>
      <p:sp>
        <p:nvSpPr>
          <p:cNvPr id="4118" name="Rectangle 22"/>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0698611"/>
      </p:ext>
    </p:extLst>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3" name="Footer Placeholder 2"/>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rgbClr val="676A55">
                    <a:tint val="60000"/>
                    <a:satMod val="155000"/>
                  </a:srgbClr>
                </a:solidFill>
                <a:latin typeface="Arial" charset="0"/>
              </a:defRPr>
            </a:lvl1pPr>
            <a:extLst/>
          </a:lstStyle>
          <a:p>
            <a:pPr fontAlgn="base">
              <a:spcBef>
                <a:spcPct val="0"/>
              </a:spcBef>
              <a:spcAft>
                <a:spcPct val="0"/>
              </a:spcAft>
              <a:defRPr/>
            </a:pPr>
            <a:endParaRPr lang="en-US"/>
          </a:p>
        </p:txBody>
      </p:sp>
      <p:sp>
        <p:nvSpPr>
          <p:cNvPr id="14" name="Date Placeholder 13"/>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rgbClr val="676A55">
                    <a:tint val="60000"/>
                    <a:satMod val="155000"/>
                  </a:srgbClr>
                </a:solidFill>
                <a:latin typeface="Arial" charset="0"/>
              </a:defRPr>
            </a:lvl1pPr>
            <a:extLst/>
          </a:lstStyle>
          <a:p>
            <a:pPr fontAlgn="base">
              <a:spcBef>
                <a:spcPct val="0"/>
              </a:spcBef>
              <a:spcAft>
                <a:spcPct val="0"/>
              </a:spcAft>
              <a:defRPr/>
            </a:pPr>
            <a:endParaRPr lang="en-US"/>
          </a:p>
        </p:txBody>
      </p:sp>
      <p:sp>
        <p:nvSpPr>
          <p:cNvPr id="23" name="Slide Number Placeholder 22"/>
          <p:cNvSpPr>
            <a:spLocks noGrp="1"/>
          </p:cNvSpPr>
          <p:nvPr>
            <p:ph type="sldNum" sz="quarter" idx="4"/>
          </p:nvPr>
        </p:nvSpPr>
        <p:spPr>
          <a:xfrm>
            <a:off x="8639175" y="6515100"/>
            <a:ext cx="463550" cy="273050"/>
          </a:xfrm>
          <a:prstGeom prst="rect">
            <a:avLst/>
          </a:prstGeom>
        </p:spPr>
        <p:txBody>
          <a:bodyPr anchor="ctr"/>
          <a:lstStyle>
            <a:lvl1pPr algn="r" eaLnBrk="1" latinLnBrk="0" hangingPunct="1">
              <a:defRPr kumimoji="0" sz="1600">
                <a:solidFill>
                  <a:srgbClr val="EAEBDE">
                    <a:shade val="90000"/>
                  </a:srgbClr>
                </a:solidFill>
                <a:effectLst/>
                <a:latin typeface="Arial" charset="0"/>
              </a:defRPr>
            </a:lvl1pPr>
            <a:extLst/>
          </a:lstStyle>
          <a:p>
            <a:pPr fontAlgn="base">
              <a:spcBef>
                <a:spcPct val="0"/>
              </a:spcBef>
              <a:spcAft>
                <a:spcPct val="0"/>
              </a:spcAft>
              <a:defRPr/>
            </a:pPr>
            <a:fld id="{3E64B6CF-C029-4E66-AE2F-5F47F3062F5D}" type="slidenum">
              <a:rPr lang="en-US"/>
              <a:pPr fontAlgn="base">
                <a:spcBef>
                  <a:spcPct val="0"/>
                </a:spcBef>
                <a:spcAft>
                  <a:spcPct val="0"/>
                </a:spcAft>
                <a:defRPr/>
              </a:pPr>
              <a:t>‹#›</a:t>
            </a:fld>
            <a:endParaRPr lang="en-US"/>
          </a:p>
        </p:txBody>
      </p:sp>
      <p:sp>
        <p:nvSpPr>
          <p:cNvPr id="22" name="Title Placeholder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lang="en-US" smtClean="0"/>
              <a:t>Click to edit Master title style</a:t>
            </a:r>
            <a:endParaRPr lang="en-US"/>
          </a:p>
        </p:txBody>
      </p:sp>
      <p:sp>
        <p:nvSpPr>
          <p:cNvPr id="9225" name="Text Placeholder 12"/>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445844857"/>
      </p:ext>
    </p:extLst>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marL="53975" indent="-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indent="-53975" algn="r" rtl="0" eaLnBrk="0" fontAlgn="base" hangingPunct="0">
        <a:spcBef>
          <a:spcPct val="0"/>
        </a:spcBef>
        <a:spcAft>
          <a:spcPct val="0"/>
        </a:spcAft>
        <a:defRPr sz="4600">
          <a:solidFill>
            <a:srgbClr val="E7EACB"/>
          </a:solidFill>
          <a:latin typeface="Rockwell" pitchFamily="18" charset="0"/>
        </a:defRPr>
      </a:lvl2pPr>
      <a:lvl3pPr marL="53975" indent="-53975" algn="r" rtl="0" eaLnBrk="0" fontAlgn="base" hangingPunct="0">
        <a:spcBef>
          <a:spcPct val="0"/>
        </a:spcBef>
        <a:spcAft>
          <a:spcPct val="0"/>
        </a:spcAft>
        <a:defRPr sz="4600">
          <a:solidFill>
            <a:srgbClr val="E7EACB"/>
          </a:solidFill>
          <a:latin typeface="Rockwell" pitchFamily="18" charset="0"/>
        </a:defRPr>
      </a:lvl3pPr>
      <a:lvl4pPr marL="53975" indent="-53975" algn="r" rtl="0" eaLnBrk="0" fontAlgn="base" hangingPunct="0">
        <a:spcBef>
          <a:spcPct val="0"/>
        </a:spcBef>
        <a:spcAft>
          <a:spcPct val="0"/>
        </a:spcAft>
        <a:defRPr sz="4600">
          <a:solidFill>
            <a:srgbClr val="E7EACB"/>
          </a:solidFill>
          <a:latin typeface="Rockwell" pitchFamily="18" charset="0"/>
        </a:defRPr>
      </a:lvl4pPr>
      <a:lvl5pPr marL="53975" indent="-53975" algn="r" rtl="0" eaLnBrk="0" fontAlgn="base" hangingPunct="0">
        <a:spcBef>
          <a:spcPct val="0"/>
        </a:spcBef>
        <a:spcAft>
          <a:spcPct val="0"/>
        </a:spcAft>
        <a:defRPr sz="4600">
          <a:solidFill>
            <a:srgbClr val="E7EACB"/>
          </a:solidFill>
          <a:latin typeface="Rockwell" pitchFamily="18" charset="0"/>
        </a:defRPr>
      </a:lvl5pPr>
      <a:lvl6pPr marL="511175" indent="-53975" algn="r" rtl="0" fontAlgn="base">
        <a:spcBef>
          <a:spcPct val="0"/>
        </a:spcBef>
        <a:spcAft>
          <a:spcPct val="0"/>
        </a:spcAft>
        <a:defRPr sz="4600">
          <a:solidFill>
            <a:srgbClr val="E7EACB"/>
          </a:solidFill>
          <a:latin typeface="Rockwell" pitchFamily="18" charset="0"/>
        </a:defRPr>
      </a:lvl6pPr>
      <a:lvl7pPr marL="968375" indent="-53975" algn="r" rtl="0" fontAlgn="base">
        <a:spcBef>
          <a:spcPct val="0"/>
        </a:spcBef>
        <a:spcAft>
          <a:spcPct val="0"/>
        </a:spcAft>
        <a:defRPr sz="4600">
          <a:solidFill>
            <a:srgbClr val="E7EACB"/>
          </a:solidFill>
          <a:latin typeface="Rockwell" pitchFamily="18" charset="0"/>
        </a:defRPr>
      </a:lvl7pPr>
      <a:lvl8pPr marL="1425575" indent="-53975" algn="r" rtl="0" fontAlgn="base">
        <a:spcBef>
          <a:spcPct val="0"/>
        </a:spcBef>
        <a:spcAft>
          <a:spcPct val="0"/>
        </a:spcAft>
        <a:defRPr sz="4600">
          <a:solidFill>
            <a:srgbClr val="E7EACB"/>
          </a:solidFill>
          <a:latin typeface="Rockwell" pitchFamily="18" charset="0"/>
        </a:defRPr>
      </a:lvl8pPr>
      <a:lvl9pPr marL="1882775" indent="-539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EF8D3634-E5CB-479E-A5D3-EBDBA69E9637}"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504367533"/>
      </p:ext>
    </p:extLst>
  </p:cSld>
  <p:clrMap bg1="dk2" tx1="lt1" bg2="dk1"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0.xml"/><Relationship Id="rId1" Type="http://schemas.openxmlformats.org/officeDocument/2006/relationships/slideLayout" Target="../slideLayouts/slideLayout86.xml"/></Relationships>
</file>

<file path=ppt/slides/_rels/slide10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1.xml"/><Relationship Id="rId1" Type="http://schemas.openxmlformats.org/officeDocument/2006/relationships/slideLayout" Target="../slideLayouts/slideLayout8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8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9.xml"/></Relationships>
</file>

<file path=ppt/slides/_rels/slide10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8.xml"/><Relationship Id="rId1" Type="http://schemas.openxmlformats.org/officeDocument/2006/relationships/slideLayout" Target="../slideLayouts/slideLayout10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0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0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4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kingsenglish.info/wp-content/uploads/2011/04/Wisdom-of-Solomon.jpg"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3.xml"/><Relationship Id="rId1" Type="http://schemas.openxmlformats.org/officeDocument/2006/relationships/slideLayout" Target="../slideLayouts/slideLayout169.xml"/></Relationships>
</file>

<file path=ppt/slides/_rels/slide1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4.xml"/><Relationship Id="rId1" Type="http://schemas.openxmlformats.org/officeDocument/2006/relationships/slideLayout" Target="../slideLayouts/slideLayout158.xml"/></Relationships>
</file>

<file path=ppt/slides/_rels/slide1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5.xml"/><Relationship Id="rId1" Type="http://schemas.openxmlformats.org/officeDocument/2006/relationships/slideLayout" Target="../slideLayouts/slideLayout268.xml"/><Relationship Id="rId5" Type="http://schemas.openxmlformats.org/officeDocument/2006/relationships/image" Target="../media/image51.jpeg"/><Relationship Id="rId4" Type="http://schemas.openxmlformats.org/officeDocument/2006/relationships/image" Target="../media/image50.jpeg"/></Relationships>
</file>

<file path=ppt/slides/_rels/slide1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6.xml"/><Relationship Id="rId1" Type="http://schemas.openxmlformats.org/officeDocument/2006/relationships/slideLayout" Target="../slideLayouts/slideLayout18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35.xml"/></Relationships>
</file>

<file path=ppt/slides/_rels/slide1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8.xml"/><Relationship Id="rId1" Type="http://schemas.openxmlformats.org/officeDocument/2006/relationships/slideLayout" Target="../slideLayouts/slideLayout246.xml"/></Relationships>
</file>

<file path=ppt/slides/_rels/slide1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9.xml"/><Relationship Id="rId1" Type="http://schemas.openxmlformats.org/officeDocument/2006/relationships/slideLayout" Target="../slideLayouts/slideLayout25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0.xml"/><Relationship Id="rId1" Type="http://schemas.openxmlformats.org/officeDocument/2006/relationships/slideLayout" Target="../slideLayouts/slideLayout25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5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5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5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5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5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52.xml"/></Relationships>
</file>

<file path=ppt/slides/_rels/slide1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7.xml"/><Relationship Id="rId1" Type="http://schemas.openxmlformats.org/officeDocument/2006/relationships/slideLayout" Target="../slideLayouts/slideLayout25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5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52.xml"/></Relationships>
</file>

<file path=ppt/slides/_rels/slide1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1.xml"/><Relationship Id="rId1" Type="http://schemas.openxmlformats.org/officeDocument/2006/relationships/slideLayout" Target="../slideLayouts/slideLayout25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5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5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5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5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5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5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52.xml"/></Relationships>
</file>

<file path=ppt/slides/_rels/slide1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9.xml"/><Relationship Id="rId1" Type="http://schemas.openxmlformats.org/officeDocument/2006/relationships/slideLayout" Target="../slideLayouts/slideLayout25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5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5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5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5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5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52.xml"/></Relationships>
</file>

<file path=ppt/slides/_rels/slide1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6.xml"/><Relationship Id="rId1" Type="http://schemas.openxmlformats.org/officeDocument/2006/relationships/slideLayout" Target="../slideLayouts/slideLayout25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5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5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5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5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5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5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52.xml"/></Relationships>
</file>

<file path=ppt/slides/_rels/slide1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5.xml"/><Relationship Id="rId1" Type="http://schemas.openxmlformats.org/officeDocument/2006/relationships/slideLayout" Target="../slideLayouts/slideLayout25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5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5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5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5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52.xml"/></Relationships>
</file>

<file path=ppt/slides/_rels/slide1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1.xml"/><Relationship Id="rId1" Type="http://schemas.openxmlformats.org/officeDocument/2006/relationships/slideLayout" Target="../slideLayouts/slideLayout25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5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5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5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52.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57.xml"/><Relationship Id="rId1" Type="http://schemas.openxmlformats.org/officeDocument/2006/relationships/vmlDrawing" Target="../drawings/vmlDrawing1.vml"/><Relationship Id="rId5" Type="http://schemas.openxmlformats.org/officeDocument/2006/relationships/image" Target="../media/image62.emf"/><Relationship Id="rId4" Type="http://schemas.openxmlformats.org/officeDocument/2006/relationships/oleObject" Target="../embeddings/Microsoft_Word_97_-_2003_Document1.doc"/></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5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5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5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52.xml"/></Relationships>
</file>

<file path=ppt/slides/_rels/slide19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2.xml"/><Relationship Id="rId1" Type="http://schemas.openxmlformats.org/officeDocument/2006/relationships/slideLayout" Target="../slideLayouts/slideLayout25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5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52.xml"/></Relationships>
</file>

<file path=ppt/slides/_rels/slide1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5.xml"/><Relationship Id="rId1" Type="http://schemas.openxmlformats.org/officeDocument/2006/relationships/slideLayout" Target="../slideLayouts/slideLayout191.xml"/></Relationships>
</file>

<file path=ppt/slides/_rels/slide19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6.xml"/><Relationship Id="rId1" Type="http://schemas.openxmlformats.org/officeDocument/2006/relationships/slideLayout" Target="../slideLayouts/slideLayout224.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19.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19.xml"/></Relationships>
</file>

<file path=ppt/slides/_rels/slide1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9.xml"/><Relationship Id="rId1" Type="http://schemas.openxmlformats.org/officeDocument/2006/relationships/slideLayout" Target="../slideLayouts/slideLayout2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19.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19.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19.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08.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08.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08.xml"/></Relationships>
</file>

<file path=ppt/slides/_rels/slide20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6.xml"/><Relationship Id="rId1" Type="http://schemas.openxmlformats.org/officeDocument/2006/relationships/slideLayout" Target="../slideLayouts/slideLayout218.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19.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19.xml"/></Relationships>
</file>

<file path=ppt/slides/_rels/slide20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9.xml"/><Relationship Id="rId1" Type="http://schemas.openxmlformats.org/officeDocument/2006/relationships/slideLayout" Target="../slideLayouts/slideLayout2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0.xml"/><Relationship Id="rId1" Type="http://schemas.openxmlformats.org/officeDocument/2006/relationships/slideLayout" Target="../slideLayouts/slideLayout208.xml"/></Relationships>
</file>

<file path=ppt/slides/_rels/slide21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1.xml"/><Relationship Id="rId1" Type="http://schemas.openxmlformats.org/officeDocument/2006/relationships/slideLayout" Target="../slideLayouts/slideLayout208.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08.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08.xml"/></Relationships>
</file>

<file path=ppt/slides/_rels/slide2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4.xml"/><Relationship Id="rId1" Type="http://schemas.openxmlformats.org/officeDocument/2006/relationships/slideLayout" Target="../slideLayouts/slideLayout20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97.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9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97.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97.xml"/></Relationships>
</file>

<file path=ppt/slides/_rels/slide2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9.xml"/><Relationship Id="rId1" Type="http://schemas.openxmlformats.org/officeDocument/2006/relationships/slideLayout" Target="../slideLayouts/slideLayout19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0.xml"/><Relationship Id="rId1" Type="http://schemas.openxmlformats.org/officeDocument/2006/relationships/slideLayout" Target="../slideLayouts/slideLayout197.xml"/></Relationships>
</file>

<file path=ppt/slides/_rels/slide2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1.xml"/><Relationship Id="rId1" Type="http://schemas.openxmlformats.org/officeDocument/2006/relationships/slideLayout" Target="../slideLayouts/slideLayout197.xml"/></Relationships>
</file>

<file path=ppt/slides/_rels/slide2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2.xml"/><Relationship Id="rId1" Type="http://schemas.openxmlformats.org/officeDocument/2006/relationships/slideLayout" Target="../slideLayouts/slideLayout197.xml"/></Relationships>
</file>

<file path=ppt/slides/_rels/slide2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3.xml"/><Relationship Id="rId1" Type="http://schemas.openxmlformats.org/officeDocument/2006/relationships/slideLayout" Target="../slideLayouts/slideLayout19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97.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97.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97.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97.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9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9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97.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73.xml"/></Relationships>
</file>

<file path=ppt/slides/_rels/slide2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2.xml"/><Relationship Id="rId1" Type="http://schemas.openxmlformats.org/officeDocument/2006/relationships/slideLayout" Target="../slideLayouts/slideLayout276.xml"/></Relationships>
</file>

<file path=ppt/slides/_rels/slide2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3.xml"/><Relationship Id="rId1" Type="http://schemas.openxmlformats.org/officeDocument/2006/relationships/slideLayout" Target="../slideLayouts/slideLayout27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74.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74.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74.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74.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74.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7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74.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73.xml"/></Relationships>
</file>

<file path=ppt/slides/_rels/slide2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2.xml"/><Relationship Id="rId1" Type="http://schemas.openxmlformats.org/officeDocument/2006/relationships/slideLayout" Target="../slideLayouts/slideLayout279.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74.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74.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74.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74.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74.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74.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7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74.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74.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74.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74.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74.xml"/></Relationships>
</file>

<file path=ppt/slides/_rels/slide2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5.xml"/><Relationship Id="rId1" Type="http://schemas.openxmlformats.org/officeDocument/2006/relationships/slideLayout" Target="../slideLayouts/slideLayout279.xml"/></Relationships>
</file>

<file path=ppt/slides/_rels/slide2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6.xml"/><Relationship Id="rId1" Type="http://schemas.openxmlformats.org/officeDocument/2006/relationships/slideLayout" Target="../slideLayouts/slideLayout279.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74.xml"/></Relationships>
</file>

<file path=ppt/slides/_rels/slide2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8.xml"/><Relationship Id="rId1" Type="http://schemas.openxmlformats.org/officeDocument/2006/relationships/slideLayout" Target="../slideLayouts/slideLayout279.xml"/></Relationships>
</file>

<file path=ppt/slides/_rels/slide2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9.xml"/><Relationship Id="rId1" Type="http://schemas.openxmlformats.org/officeDocument/2006/relationships/slideLayout" Target="../slideLayouts/slideLayout27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annoyzview.files.wordpress.com/2011/11/sodom-and-gomorrah.jpg"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annoyzview.files.wordpress.com/2011/11/ash-in-sodom.jpg" TargetMode="External"/><Relationship Id="rId4" Type="http://schemas.openxmlformats.org/officeDocument/2006/relationships/image" Target="../media/image28.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10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6.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8.xml"/><Relationship Id="rId1" Type="http://schemas.openxmlformats.org/officeDocument/2006/relationships/slideLayout" Target="../slideLayouts/slideLayout41.xml"/><Relationship Id="rId4" Type="http://schemas.openxmlformats.org/officeDocument/2006/relationships/image" Target="../media/image36.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0.xml"/><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8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341" y="381001"/>
            <a:ext cx="6777318" cy="1752599"/>
          </a:xfrm>
        </p:spPr>
        <p:txBody>
          <a:bodyPr/>
          <a:lstStyle/>
          <a:p>
            <a:r>
              <a:rPr lang="en-US" b="1" dirty="0" smtClean="0"/>
              <a:t>Introduction to the Old Testament</a:t>
            </a:r>
            <a:endParaRPr lang="en-US" b="1" dirty="0"/>
          </a:p>
        </p:txBody>
      </p:sp>
      <p:sp>
        <p:nvSpPr>
          <p:cNvPr id="3" name="Subtitle 2"/>
          <p:cNvSpPr>
            <a:spLocks noGrp="1"/>
          </p:cNvSpPr>
          <p:nvPr>
            <p:ph type="subTitle" idx="1"/>
          </p:nvPr>
        </p:nvSpPr>
        <p:spPr>
          <a:xfrm>
            <a:off x="1371600" y="3767862"/>
            <a:ext cx="6400800" cy="2404338"/>
          </a:xfrm>
        </p:spPr>
        <p:txBody>
          <a:bodyPr>
            <a:normAutofit/>
          </a:bodyPr>
          <a:lstStyle/>
          <a:p>
            <a:pPr algn="r"/>
            <a:r>
              <a:rPr lang="en-US" sz="2400" b="1" dirty="0" smtClean="0"/>
              <a:t>John Oakes</a:t>
            </a:r>
          </a:p>
          <a:p>
            <a:pPr algn="r"/>
            <a:r>
              <a:rPr lang="en-US" b="1" dirty="0" smtClean="0"/>
              <a:t>Robert Carrillo</a:t>
            </a:r>
          </a:p>
          <a:p>
            <a:pPr algn="r"/>
            <a:r>
              <a:rPr lang="en-US" sz="2400" b="1" dirty="0" smtClean="0"/>
              <a:t>Mark </a:t>
            </a:r>
            <a:r>
              <a:rPr lang="en-US" sz="2400" b="1" dirty="0" smtClean="0"/>
              <a:t>Wilkinson</a:t>
            </a:r>
          </a:p>
          <a:p>
            <a:pPr algn="r"/>
            <a:r>
              <a:rPr lang="en-US" b="1" dirty="0" smtClean="0"/>
              <a:t>Pedro Figueroa</a:t>
            </a:r>
            <a:endParaRPr lang="en-US" sz="2400" b="1" dirty="0" smtClean="0"/>
          </a:p>
          <a:p>
            <a:pPr algn="r"/>
            <a:r>
              <a:rPr lang="en-US" sz="2400" b="1" dirty="0" smtClean="0"/>
              <a:t>Spring, 2012</a:t>
            </a:r>
            <a:endParaRPr lang="en-US" sz="2400" b="1" dirty="0"/>
          </a:p>
        </p:txBody>
      </p:sp>
      <p:pic>
        <p:nvPicPr>
          <p:cNvPr id="1026" name="Picture 2" descr="http://www.jesuswalk.com/abraham/images/dore_abraham_isaac471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2374334"/>
            <a:ext cx="3479800" cy="443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74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4304853"/>
          </a:xfrm>
        </p:spPr>
        <p:txBody>
          <a:bodyPr>
            <a:normAutofit/>
          </a:bodyPr>
          <a:lstStyle/>
          <a:p>
            <a:r>
              <a:rPr lang="en-US" b="1" dirty="0"/>
              <a:t>Creation</a:t>
            </a:r>
          </a:p>
          <a:p>
            <a:r>
              <a:rPr lang="en-US" b="1" dirty="0"/>
              <a:t>The Flood   judgment</a:t>
            </a:r>
          </a:p>
          <a:p>
            <a:r>
              <a:rPr lang="en-US" b="1" dirty="0"/>
              <a:t>The choice of Abraham   salvation</a:t>
            </a:r>
          </a:p>
          <a:p>
            <a:r>
              <a:rPr lang="en-US" b="1" dirty="0"/>
              <a:t>Escape from Egypt    salvation</a:t>
            </a:r>
          </a:p>
          <a:p>
            <a:r>
              <a:rPr lang="en-US" b="1" dirty="0"/>
              <a:t>Kingship of David     salvation</a:t>
            </a:r>
          </a:p>
          <a:p>
            <a:r>
              <a:rPr lang="en-US" b="1" dirty="0"/>
              <a:t>Destruction of the Northern Kingdom     judgment</a:t>
            </a:r>
          </a:p>
          <a:p>
            <a:r>
              <a:rPr lang="en-US" b="1" dirty="0"/>
              <a:t>Destruction of the Southern Kingdom     judgment</a:t>
            </a:r>
          </a:p>
          <a:p>
            <a:r>
              <a:rPr lang="en-US" b="1" dirty="0"/>
              <a:t>Restorations under </a:t>
            </a:r>
            <a:r>
              <a:rPr lang="en-US" b="1" dirty="0" err="1"/>
              <a:t>Zerubabbel</a:t>
            </a:r>
            <a:r>
              <a:rPr lang="en-US" b="1" dirty="0"/>
              <a:t> and Ezra    salvation</a:t>
            </a:r>
          </a:p>
          <a:p>
            <a:endParaRPr lang="en-US" dirty="0"/>
          </a:p>
        </p:txBody>
      </p:sp>
      <p:sp>
        <p:nvSpPr>
          <p:cNvPr id="3" name="Title 2"/>
          <p:cNvSpPr>
            <a:spLocks noGrp="1"/>
          </p:cNvSpPr>
          <p:nvPr>
            <p:ph type="title"/>
          </p:nvPr>
        </p:nvSpPr>
        <p:spPr>
          <a:xfrm>
            <a:off x="688490" y="228600"/>
            <a:ext cx="7756263" cy="1395806"/>
          </a:xfrm>
        </p:spPr>
        <p:txBody>
          <a:bodyPr/>
          <a:lstStyle/>
          <a:p>
            <a:r>
              <a:rPr lang="en-US" sz="3200" b="1" dirty="0" smtClean="0"/>
              <a:t>Major Historical Events:</a:t>
            </a:r>
            <a:br>
              <a:rPr lang="en-US" sz="3200" b="1" dirty="0" smtClean="0"/>
            </a:br>
            <a:r>
              <a:rPr lang="en-US" sz="3200" b="1" dirty="0" smtClean="0"/>
              <a:t>God Saves and God Judges His People</a:t>
            </a:r>
            <a:endParaRPr lang="en-US" sz="3200" b="1" dirty="0"/>
          </a:p>
        </p:txBody>
      </p:sp>
    </p:spTree>
    <p:extLst>
      <p:ext uri="{BB962C8B-B14F-4D97-AF65-F5344CB8AC3E}">
        <p14:creationId xmlns:p14="http://schemas.microsoft.com/office/powerpoint/2010/main" val="23998066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2800" smtClean="0">
                <a:solidFill>
                  <a:srgbClr val="FFFF00"/>
                </a:solidFill>
                <a:effectLst/>
              </a:rPr>
              <a:t>Feast of Trumpets </a:t>
            </a:r>
            <a:r>
              <a:rPr lang="en-US" sz="2800" i="1" smtClean="0">
                <a:solidFill>
                  <a:srgbClr val="FFFF00"/>
                </a:solidFill>
                <a:effectLst/>
              </a:rPr>
              <a:t> Rosh  Hashanah/Yom Teruah</a:t>
            </a:r>
            <a:endParaRPr lang="en-US" sz="2800" smtClean="0">
              <a:solidFill>
                <a:srgbClr val="FFFF00"/>
              </a:solidFill>
              <a:effectLst/>
            </a:endParaRPr>
          </a:p>
        </p:txBody>
      </p:sp>
      <p:sp>
        <p:nvSpPr>
          <p:cNvPr id="133123" name="Rectangle 3"/>
          <p:cNvSpPr>
            <a:spLocks noGrp="1"/>
          </p:cNvSpPr>
          <p:nvPr>
            <p:ph type="body" idx="4294967295"/>
          </p:nvPr>
        </p:nvSpPr>
        <p:spPr>
          <a:xfrm>
            <a:off x="457200" y="2057400"/>
            <a:ext cx="8229600" cy="4114800"/>
          </a:xfrm>
        </p:spPr>
        <p:txBody>
          <a:bodyPr/>
          <a:lstStyle/>
          <a:p>
            <a:r>
              <a:rPr lang="en-US" sz="2400" smtClean="0"/>
              <a:t>A foreshadow of the Return of Jesus. </a:t>
            </a:r>
          </a:p>
          <a:p>
            <a:pPr lvl="1"/>
            <a:r>
              <a:rPr lang="en-US" sz="2000" smtClean="0"/>
              <a:t>Matt 25:30-31, I Thess 4:13-14  Trumpet call.</a:t>
            </a:r>
          </a:p>
          <a:p>
            <a:endParaRPr lang="en-US" sz="2400" smtClean="0"/>
          </a:p>
          <a:p>
            <a:r>
              <a:rPr lang="en-US" sz="2400" smtClean="0"/>
              <a:t>A foreshadow of Judgment Day</a:t>
            </a:r>
          </a:p>
          <a:p>
            <a:endParaRPr lang="en-US" sz="2400" smtClean="0"/>
          </a:p>
          <a:p>
            <a:r>
              <a:rPr lang="en-US" sz="2400" smtClean="0"/>
              <a:t>Rabbis:  Stay awake all night so you will be prepared.</a:t>
            </a:r>
          </a:p>
        </p:txBody>
      </p:sp>
      <p:pic>
        <p:nvPicPr>
          <p:cNvPr id="133124" name="Picture 5"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648200"/>
            <a:ext cx="47244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38347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p:cNvSpPr>
          <p:nvPr>
            <p:ph type="title" idx="4294967295"/>
          </p:nvPr>
        </p:nvSpPr>
        <p:spPr bwMode="auto">
          <a:xfrm>
            <a:off x="457200" y="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2800" b="1" dirty="0" smtClean="0">
                <a:solidFill>
                  <a:srgbClr val="FFFF00"/>
                </a:solidFill>
                <a:effectLst/>
              </a:rPr>
              <a:t>The Day of Atonement </a:t>
            </a:r>
            <a:r>
              <a:rPr lang="en-US" sz="2800" b="1" i="1" dirty="0" smtClean="0">
                <a:solidFill>
                  <a:srgbClr val="FFFF00"/>
                </a:solidFill>
                <a:effectLst/>
              </a:rPr>
              <a:t>Yom Kippur</a:t>
            </a:r>
          </a:p>
        </p:txBody>
      </p:sp>
      <p:sp>
        <p:nvSpPr>
          <p:cNvPr id="134147" name="Rectangle 3"/>
          <p:cNvSpPr>
            <a:spLocks noGrp="1"/>
          </p:cNvSpPr>
          <p:nvPr>
            <p:ph type="body" idx="4294967295"/>
          </p:nvPr>
        </p:nvSpPr>
        <p:spPr>
          <a:xfrm>
            <a:off x="457200" y="1676400"/>
            <a:ext cx="8229600" cy="4525963"/>
          </a:xfrm>
        </p:spPr>
        <p:txBody>
          <a:bodyPr/>
          <a:lstStyle/>
          <a:p>
            <a:endParaRPr lang="en-US" sz="2400" smtClean="0"/>
          </a:p>
          <a:p>
            <a:endParaRPr lang="en-US" sz="2400" smtClean="0"/>
          </a:p>
        </p:txBody>
      </p:sp>
      <p:pic>
        <p:nvPicPr>
          <p:cNvPr id="134148" name="Picture 5" descr="t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209800"/>
            <a:ext cx="30003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6"/>
          <p:cNvSpPr txBox="1">
            <a:spLocks noChangeArrowheads="1"/>
          </p:cNvSpPr>
          <p:nvPr/>
        </p:nvSpPr>
        <p:spPr bwMode="auto">
          <a:xfrm>
            <a:off x="990600" y="2057400"/>
            <a:ext cx="419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endParaRPr lang="en-US" sz="2800">
              <a:solidFill>
                <a:srgbClr val="FFFF66"/>
              </a:solidFill>
              <a:latin typeface="Arial" charset="0"/>
            </a:endParaRPr>
          </a:p>
        </p:txBody>
      </p:sp>
      <p:sp>
        <p:nvSpPr>
          <p:cNvPr id="134150" name="Text Box 7"/>
          <p:cNvSpPr txBox="1">
            <a:spLocks noChangeArrowheads="1"/>
          </p:cNvSpPr>
          <p:nvPr/>
        </p:nvSpPr>
        <p:spPr bwMode="auto">
          <a:xfrm>
            <a:off x="609600" y="2057400"/>
            <a:ext cx="47244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2400" b="1" dirty="0" smtClean="0">
                <a:solidFill>
                  <a:srgbClr val="FFFF66"/>
                </a:solidFill>
                <a:latin typeface="Arial" charset="0"/>
              </a:rPr>
              <a:t>Bull for sin of the high priest</a:t>
            </a:r>
          </a:p>
          <a:p>
            <a:pPr fontAlgn="base">
              <a:spcBef>
                <a:spcPct val="50000"/>
              </a:spcBef>
              <a:spcAft>
                <a:spcPct val="0"/>
              </a:spcAft>
            </a:pPr>
            <a:r>
              <a:rPr lang="en-US" sz="2400" b="1" dirty="0" smtClean="0">
                <a:solidFill>
                  <a:srgbClr val="FFFF66"/>
                </a:solidFill>
                <a:latin typeface="Arial" charset="0"/>
              </a:rPr>
              <a:t>Sacrificial </a:t>
            </a:r>
            <a:r>
              <a:rPr lang="en-US" sz="2400" b="1" dirty="0">
                <a:solidFill>
                  <a:srgbClr val="FFFF66"/>
                </a:solidFill>
                <a:latin typeface="Arial" charset="0"/>
              </a:rPr>
              <a:t>goat and scape goat.</a:t>
            </a:r>
          </a:p>
          <a:p>
            <a:pPr fontAlgn="base">
              <a:spcBef>
                <a:spcPct val="50000"/>
              </a:spcBef>
              <a:spcAft>
                <a:spcPct val="0"/>
              </a:spcAft>
            </a:pPr>
            <a:r>
              <a:rPr lang="en-US" sz="2400" b="1" dirty="0" smtClean="0">
                <a:solidFill>
                  <a:srgbClr val="FFFF66"/>
                </a:solidFill>
                <a:latin typeface="Arial" charset="0"/>
              </a:rPr>
              <a:t>Sins </a:t>
            </a:r>
            <a:r>
              <a:rPr lang="en-US" sz="2400" b="1" dirty="0">
                <a:solidFill>
                  <a:srgbClr val="FFFF66"/>
                </a:solidFill>
                <a:latin typeface="Arial" charset="0"/>
              </a:rPr>
              <a:t>laid on sacrificial goat, killed outside the camp.</a:t>
            </a:r>
          </a:p>
          <a:p>
            <a:pPr fontAlgn="base">
              <a:spcBef>
                <a:spcPct val="50000"/>
              </a:spcBef>
              <a:spcAft>
                <a:spcPct val="0"/>
              </a:spcAft>
            </a:pPr>
            <a:r>
              <a:rPr lang="en-US" sz="2400" b="1" dirty="0" smtClean="0">
                <a:solidFill>
                  <a:srgbClr val="FFFF66"/>
                </a:solidFill>
                <a:latin typeface="Arial" charset="0"/>
              </a:rPr>
              <a:t>Prefigure </a:t>
            </a:r>
            <a:r>
              <a:rPr lang="en-US" sz="2400" b="1" dirty="0">
                <a:solidFill>
                  <a:srgbClr val="FFFF66"/>
                </a:solidFill>
                <a:latin typeface="Arial" charset="0"/>
              </a:rPr>
              <a:t>of the salvation of Jesus</a:t>
            </a:r>
            <a:r>
              <a:rPr lang="en-US" sz="2400" dirty="0" smtClean="0">
                <a:solidFill>
                  <a:srgbClr val="FFFF66"/>
                </a:solidFill>
                <a:latin typeface="Arial" charset="0"/>
              </a:rPr>
              <a:t>. </a:t>
            </a:r>
            <a:r>
              <a:rPr lang="en-US" sz="2400" b="1" dirty="0" err="1" smtClean="0">
                <a:solidFill>
                  <a:srgbClr val="FFFF66"/>
                </a:solidFill>
                <a:latin typeface="Arial" charset="0"/>
              </a:rPr>
              <a:t>Heb</a:t>
            </a:r>
            <a:r>
              <a:rPr lang="en-US" sz="2400" b="1" dirty="0" smtClean="0">
                <a:solidFill>
                  <a:srgbClr val="FFFF66"/>
                </a:solidFill>
                <a:latin typeface="Arial" charset="0"/>
              </a:rPr>
              <a:t> 9:11-15</a:t>
            </a:r>
            <a:endParaRPr lang="en-US" sz="2400" b="1" dirty="0">
              <a:solidFill>
                <a:srgbClr val="FFFF66"/>
              </a:solidFill>
              <a:latin typeface="Arial" charset="0"/>
            </a:endParaRPr>
          </a:p>
        </p:txBody>
      </p:sp>
    </p:spTree>
    <p:extLst>
      <p:ext uri="{BB962C8B-B14F-4D97-AF65-F5344CB8AC3E}">
        <p14:creationId xmlns:p14="http://schemas.microsoft.com/office/powerpoint/2010/main" val="2775687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54000"/>
            <a:ext cx="8839200" cy="1143000"/>
          </a:xfrm>
        </p:spPr>
        <p:txBody>
          <a:bodyPr>
            <a:noAutofit/>
          </a:bodyPr>
          <a:lstStyle/>
          <a:p>
            <a:pPr algn="ctr"/>
            <a:r>
              <a:rPr lang="en-US" sz="2800" b="1" dirty="0" smtClean="0"/>
              <a:t>Deuteronomy: </a:t>
            </a:r>
            <a:br>
              <a:rPr lang="en-US" sz="2800" b="1" dirty="0" smtClean="0"/>
            </a:br>
            <a:r>
              <a:rPr lang="en-US" sz="2800" b="1" dirty="0" smtClean="0"/>
              <a:t>Learning to Rely on God.  Blessings and Curses</a:t>
            </a:r>
            <a:endParaRPr lang="en-US" sz="2800" b="1" dirty="0"/>
          </a:p>
        </p:txBody>
      </p:sp>
      <p:sp>
        <p:nvSpPr>
          <p:cNvPr id="3" name="Content Placeholder 2"/>
          <p:cNvSpPr>
            <a:spLocks noGrp="1"/>
          </p:cNvSpPr>
          <p:nvPr>
            <p:ph idx="1"/>
          </p:nvPr>
        </p:nvSpPr>
        <p:spPr>
          <a:xfrm>
            <a:off x="457200" y="1981200"/>
            <a:ext cx="8229600" cy="4191000"/>
          </a:xfrm>
        </p:spPr>
        <p:txBody>
          <a:bodyPr/>
          <a:lstStyle/>
          <a:p>
            <a:r>
              <a:rPr lang="en-US" sz="2400" dirty="0" err="1"/>
              <a:t>Ch</a:t>
            </a:r>
            <a:r>
              <a:rPr lang="en-US" sz="2400" dirty="0"/>
              <a:t> </a:t>
            </a:r>
            <a:r>
              <a:rPr lang="en-US" sz="2400" dirty="0" smtClean="0"/>
              <a:t>1-3  </a:t>
            </a:r>
            <a:r>
              <a:rPr lang="en-US" sz="2400" dirty="0"/>
              <a:t>Moses recounts the wanderings in the wilderness</a:t>
            </a:r>
            <a:r>
              <a:rPr lang="en-US" sz="2400" dirty="0" smtClean="0"/>
              <a:t>.</a:t>
            </a:r>
          </a:p>
          <a:p>
            <a:endParaRPr lang="en-US" sz="800" dirty="0"/>
          </a:p>
          <a:p>
            <a:r>
              <a:rPr lang="en-US" sz="2400" dirty="0" err="1"/>
              <a:t>Ch</a:t>
            </a:r>
            <a:r>
              <a:rPr lang="en-US" sz="2400" dirty="0"/>
              <a:t> </a:t>
            </a:r>
            <a:r>
              <a:rPr lang="en-US" sz="2400" dirty="0" smtClean="0"/>
              <a:t>4-11   </a:t>
            </a:r>
            <a:r>
              <a:rPr lang="en-US" sz="2400" dirty="0"/>
              <a:t>Do not forget your God.  God is great, not you</a:t>
            </a:r>
            <a:r>
              <a:rPr lang="en-US" sz="2400" dirty="0" smtClean="0"/>
              <a:t>.</a:t>
            </a:r>
          </a:p>
          <a:p>
            <a:endParaRPr lang="en-US" sz="800" dirty="0"/>
          </a:p>
          <a:p>
            <a:r>
              <a:rPr lang="en-US" sz="2400" dirty="0" err="1"/>
              <a:t>Ch</a:t>
            </a:r>
            <a:r>
              <a:rPr lang="en-US" sz="2400" dirty="0"/>
              <a:t> 12-27 The Law revisited (this is the meaning of the word Deuteronomy</a:t>
            </a:r>
            <a:r>
              <a:rPr lang="en-US" sz="2400" dirty="0" smtClean="0"/>
              <a:t>)</a:t>
            </a:r>
          </a:p>
          <a:p>
            <a:endParaRPr lang="en-US" sz="800" dirty="0"/>
          </a:p>
          <a:p>
            <a:r>
              <a:rPr lang="en-US" sz="2400" dirty="0" err="1"/>
              <a:t>Ch</a:t>
            </a:r>
            <a:r>
              <a:rPr lang="en-US" sz="2400" dirty="0"/>
              <a:t> 28-30  Blessings for obedience and curses for disobedience</a:t>
            </a:r>
            <a:r>
              <a:rPr lang="en-US" sz="2400" dirty="0" smtClean="0"/>
              <a:t>.</a:t>
            </a:r>
          </a:p>
          <a:p>
            <a:endParaRPr lang="en-US" sz="800" dirty="0"/>
          </a:p>
          <a:p>
            <a:r>
              <a:rPr lang="en-US" sz="2400" dirty="0" err="1"/>
              <a:t>Ch</a:t>
            </a:r>
            <a:r>
              <a:rPr lang="en-US" sz="2400" dirty="0"/>
              <a:t> 31-33  Farewell address of Moses</a:t>
            </a:r>
            <a:r>
              <a:rPr lang="en-US" sz="2400" dirty="0" smtClean="0"/>
              <a:t>.</a:t>
            </a:r>
          </a:p>
          <a:p>
            <a:endParaRPr lang="en-US" sz="800" dirty="0"/>
          </a:p>
          <a:p>
            <a:r>
              <a:rPr lang="en-US" sz="2400" dirty="0" err="1"/>
              <a:t>Ch</a:t>
            </a:r>
            <a:r>
              <a:rPr lang="en-US" sz="2400" dirty="0"/>
              <a:t> </a:t>
            </a:r>
            <a:r>
              <a:rPr lang="en-US" sz="2400" dirty="0" smtClean="0"/>
              <a:t>34  The </a:t>
            </a:r>
            <a:r>
              <a:rPr lang="en-US" sz="2400" dirty="0"/>
              <a:t>death of Moses on Mt. Nebo.</a:t>
            </a:r>
          </a:p>
          <a:p>
            <a:endParaRPr lang="en-US" dirty="0"/>
          </a:p>
        </p:txBody>
      </p:sp>
    </p:spTree>
    <p:extLst>
      <p:ext uri="{BB962C8B-B14F-4D97-AF65-F5344CB8AC3E}">
        <p14:creationId xmlns:p14="http://schemas.microsoft.com/office/powerpoint/2010/main" val="29850452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362200"/>
            <a:ext cx="7758952" cy="4191000"/>
          </a:xfrm>
        </p:spPr>
        <p:txBody>
          <a:bodyPr>
            <a:normAutofit/>
          </a:bodyPr>
          <a:lstStyle/>
          <a:p>
            <a:r>
              <a:rPr lang="en-US" b="1" dirty="0" err="1" smtClean="0"/>
              <a:t>Deut</a:t>
            </a:r>
            <a:r>
              <a:rPr lang="en-US" b="1" dirty="0" smtClean="0"/>
              <a:t> 1:17  Do not be afraid of man.</a:t>
            </a:r>
          </a:p>
          <a:p>
            <a:endParaRPr lang="en-US" sz="900" b="1" dirty="0" smtClean="0"/>
          </a:p>
          <a:p>
            <a:r>
              <a:rPr lang="en-US" b="1" dirty="0" err="1" smtClean="0"/>
              <a:t>Deut</a:t>
            </a:r>
            <a:r>
              <a:rPr lang="en-US" b="1" dirty="0" smtClean="0"/>
              <a:t> 4:2  Do not add or subtract to my words.</a:t>
            </a:r>
          </a:p>
          <a:p>
            <a:endParaRPr lang="en-US" sz="900" b="1" dirty="0" smtClean="0"/>
          </a:p>
          <a:p>
            <a:r>
              <a:rPr lang="en-US" b="1" dirty="0" err="1" smtClean="0"/>
              <a:t>Deut</a:t>
            </a:r>
            <a:r>
              <a:rPr lang="en-US" b="1" dirty="0" smtClean="0"/>
              <a:t> 6:4-5   Love God</a:t>
            </a:r>
          </a:p>
          <a:p>
            <a:endParaRPr lang="en-US" sz="800" b="1" dirty="0" smtClean="0"/>
          </a:p>
          <a:p>
            <a:r>
              <a:rPr lang="en-US" b="1" dirty="0" err="1" smtClean="0"/>
              <a:t>Deut</a:t>
            </a:r>
            <a:r>
              <a:rPr lang="en-US" b="1" dirty="0" smtClean="0"/>
              <a:t> 6:24-25  Be careful to obey</a:t>
            </a:r>
          </a:p>
          <a:p>
            <a:endParaRPr lang="en-US" sz="800" b="1" dirty="0" smtClean="0"/>
          </a:p>
          <a:p>
            <a:r>
              <a:rPr lang="en-US" b="1" dirty="0" err="1" smtClean="0"/>
              <a:t>Deut</a:t>
            </a:r>
            <a:r>
              <a:rPr lang="en-US" b="1" dirty="0" smtClean="0"/>
              <a:t> 7:7-8  Chosen by God</a:t>
            </a:r>
          </a:p>
          <a:p>
            <a:endParaRPr lang="en-US" sz="800" b="1" dirty="0" smtClean="0"/>
          </a:p>
          <a:p>
            <a:r>
              <a:rPr lang="en-US" b="1" dirty="0" err="1" smtClean="0"/>
              <a:t>Deut</a:t>
            </a:r>
            <a:r>
              <a:rPr lang="en-US" b="1" dirty="0" smtClean="0"/>
              <a:t> 8:1-5  Rely on God, not self</a:t>
            </a:r>
          </a:p>
          <a:p>
            <a:endParaRPr lang="en-US" sz="800" b="1" dirty="0" smtClean="0"/>
          </a:p>
          <a:p>
            <a:r>
              <a:rPr lang="en-US" b="1" dirty="0" err="1" smtClean="0"/>
              <a:t>Deut</a:t>
            </a:r>
            <a:r>
              <a:rPr lang="en-US" b="1" dirty="0" smtClean="0"/>
              <a:t> 9:4-6  Do not rely on self</a:t>
            </a:r>
            <a:endParaRPr lang="en-US" b="1" dirty="0"/>
          </a:p>
        </p:txBody>
      </p:sp>
      <p:sp>
        <p:nvSpPr>
          <p:cNvPr id="3" name="Title 2"/>
          <p:cNvSpPr>
            <a:spLocks noGrp="1"/>
          </p:cNvSpPr>
          <p:nvPr>
            <p:ph type="title"/>
          </p:nvPr>
        </p:nvSpPr>
        <p:spPr/>
        <p:txBody>
          <a:bodyPr/>
          <a:lstStyle/>
          <a:p>
            <a:r>
              <a:rPr lang="en-US" sz="3200" b="1" dirty="0" smtClean="0"/>
              <a:t>Deuteronomy: Learning to Rely on God</a:t>
            </a:r>
            <a:endParaRPr lang="en-US" sz="3200" b="1" dirty="0"/>
          </a:p>
        </p:txBody>
      </p:sp>
    </p:spTree>
    <p:extLst>
      <p:ext uri="{BB962C8B-B14F-4D97-AF65-F5344CB8AC3E}">
        <p14:creationId xmlns:p14="http://schemas.microsoft.com/office/powerpoint/2010/main" val="8109134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Q:  Why no treaties?</a:t>
            </a:r>
          </a:p>
          <a:p>
            <a:endParaRPr lang="en-US" b="1" dirty="0"/>
          </a:p>
          <a:p>
            <a:r>
              <a:rPr lang="en-US" b="1" dirty="0" smtClean="0"/>
              <a:t>Q: Why no mercy?</a:t>
            </a:r>
          </a:p>
          <a:p>
            <a:endParaRPr lang="en-US" b="1" dirty="0"/>
          </a:p>
          <a:p>
            <a:r>
              <a:rPr lang="en-US" b="1" dirty="0" smtClean="0"/>
              <a:t>Q: How does this apply to us?</a:t>
            </a:r>
            <a:endParaRPr lang="en-US" b="1" dirty="0"/>
          </a:p>
        </p:txBody>
      </p:sp>
      <p:sp>
        <p:nvSpPr>
          <p:cNvPr id="3" name="Title 2"/>
          <p:cNvSpPr>
            <a:spLocks noGrp="1"/>
          </p:cNvSpPr>
          <p:nvPr>
            <p:ph type="title"/>
          </p:nvPr>
        </p:nvSpPr>
        <p:spPr>
          <a:xfrm>
            <a:off x="228600" y="570156"/>
            <a:ext cx="8610600" cy="1054250"/>
          </a:xfrm>
        </p:spPr>
        <p:txBody>
          <a:bodyPr/>
          <a:lstStyle/>
          <a:p>
            <a:r>
              <a:rPr lang="en-US" sz="2800" b="1" dirty="0" smtClean="0"/>
              <a:t>Deuteronomy 7:1-6  Make no treaty, show no mercy</a:t>
            </a:r>
            <a:endParaRPr lang="en-US" sz="2800" b="1" dirty="0"/>
          </a:p>
        </p:txBody>
      </p:sp>
    </p:spTree>
    <p:extLst>
      <p:ext uri="{BB962C8B-B14F-4D97-AF65-F5344CB8AC3E}">
        <p14:creationId xmlns:p14="http://schemas.microsoft.com/office/powerpoint/2010/main" val="1082413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304800" y="228600"/>
            <a:ext cx="8610600" cy="990600"/>
          </a:xfrm>
        </p:spPr>
        <p:txBody>
          <a:bodyPr/>
          <a:lstStyle/>
          <a:p>
            <a:pPr fontAlgn="auto">
              <a:spcAft>
                <a:spcPts val="0"/>
              </a:spcAft>
              <a:defRPr/>
            </a:pPr>
            <a:r>
              <a:rPr lang="en-US" sz="2800" dirty="0" smtClean="0">
                <a:solidFill>
                  <a:srgbClr val="FFFF00"/>
                </a:solidFill>
              </a:rPr>
              <a:t>Response to the Question of Violence in the OT</a:t>
            </a:r>
          </a:p>
        </p:txBody>
      </p:sp>
      <p:sp>
        <p:nvSpPr>
          <p:cNvPr id="124931" name="Rectangle 3"/>
          <p:cNvSpPr>
            <a:spLocks noGrp="1" noChangeArrowheads="1"/>
          </p:cNvSpPr>
          <p:nvPr>
            <p:ph type="body" idx="1"/>
          </p:nvPr>
        </p:nvSpPr>
        <p:spPr>
          <a:xfrm>
            <a:off x="457200" y="1371600"/>
            <a:ext cx="8229600" cy="5334000"/>
          </a:xfrm>
        </p:spPr>
        <p:txBody>
          <a:bodyPr/>
          <a:lstStyle/>
          <a:p>
            <a:pPr>
              <a:lnSpc>
                <a:spcPct val="80000"/>
              </a:lnSpc>
            </a:pPr>
            <a:r>
              <a:rPr lang="en-US" sz="2400" b="1" smtClean="0">
                <a:solidFill>
                  <a:srgbClr val="FFFF00"/>
                </a:solidFill>
              </a:rPr>
              <a:t>If you are not bothered by this on some level, I am worried about you!</a:t>
            </a:r>
          </a:p>
          <a:p>
            <a:pPr>
              <a:lnSpc>
                <a:spcPct val="80000"/>
              </a:lnSpc>
            </a:pPr>
            <a:endParaRPr lang="en-US" sz="2400" b="1" smtClean="0">
              <a:solidFill>
                <a:srgbClr val="FFFF00"/>
              </a:solidFill>
            </a:endParaRPr>
          </a:p>
          <a:p>
            <a:pPr>
              <a:lnSpc>
                <a:spcPct val="80000"/>
              </a:lnSpc>
            </a:pPr>
            <a:r>
              <a:rPr lang="en-US" sz="2400" b="1" smtClean="0">
                <a:solidFill>
                  <a:srgbClr val="FFFF00"/>
                </a:solidFill>
              </a:rPr>
              <a:t>The argument assumes that physical death is bad/evil.  This is a false assumption.  Sin is evil but death is not.  Death is a transition, hopefully, to something better.</a:t>
            </a:r>
          </a:p>
          <a:p>
            <a:pPr>
              <a:lnSpc>
                <a:spcPct val="80000"/>
              </a:lnSpc>
            </a:pPr>
            <a:endParaRPr lang="en-US" sz="2400" b="1" smtClean="0">
              <a:solidFill>
                <a:srgbClr val="FFFF00"/>
              </a:solidFill>
            </a:endParaRPr>
          </a:p>
          <a:p>
            <a:pPr>
              <a:lnSpc>
                <a:spcPct val="80000"/>
              </a:lnSpc>
            </a:pPr>
            <a:r>
              <a:rPr lang="en-US" sz="2400" b="1" smtClean="0">
                <a:solidFill>
                  <a:srgbClr val="FFFF00"/>
                </a:solidFill>
              </a:rPr>
              <a:t>God has a perfect right to judge—not us.</a:t>
            </a:r>
          </a:p>
          <a:p>
            <a:pPr>
              <a:lnSpc>
                <a:spcPct val="80000"/>
              </a:lnSpc>
            </a:pPr>
            <a:endParaRPr lang="en-US" sz="2400" b="1" smtClean="0">
              <a:solidFill>
                <a:srgbClr val="FFFF00"/>
              </a:solidFill>
            </a:endParaRPr>
          </a:p>
          <a:p>
            <a:pPr>
              <a:lnSpc>
                <a:spcPct val="80000"/>
              </a:lnSpc>
            </a:pPr>
            <a:r>
              <a:rPr lang="en-US" sz="2400" b="1" smtClean="0">
                <a:solidFill>
                  <a:srgbClr val="FFFF00"/>
                </a:solidFill>
              </a:rPr>
              <a:t>There is the issue of the religion of the Amelekites.  Sacrificing of children in fire, worshipping gods by having sex with a prostitute in the temple, etc.</a:t>
            </a:r>
          </a:p>
          <a:p>
            <a:pPr>
              <a:lnSpc>
                <a:spcPct val="80000"/>
              </a:lnSpc>
            </a:pPr>
            <a:endParaRPr lang="en-US" sz="2400" b="1" smtClean="0">
              <a:solidFill>
                <a:srgbClr val="FFFF00"/>
              </a:solidFill>
            </a:endParaRPr>
          </a:p>
          <a:p>
            <a:pPr>
              <a:lnSpc>
                <a:spcPct val="80000"/>
              </a:lnSpc>
            </a:pPr>
            <a:r>
              <a:rPr lang="en-US" sz="2400" b="1" smtClean="0">
                <a:solidFill>
                  <a:srgbClr val="FFFF00"/>
                </a:solidFill>
              </a:rPr>
              <a:t>The situation for the children in this situation was hopeless.</a:t>
            </a:r>
          </a:p>
        </p:txBody>
      </p:sp>
    </p:spTree>
    <p:extLst>
      <p:ext uri="{BB962C8B-B14F-4D97-AF65-F5344CB8AC3E}">
        <p14:creationId xmlns:p14="http://schemas.microsoft.com/office/powerpoint/2010/main" val="16214585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457200" y="228600"/>
            <a:ext cx="8229600" cy="914400"/>
          </a:xfrm>
        </p:spPr>
        <p:txBody>
          <a:bodyPr/>
          <a:lstStyle/>
          <a:p>
            <a:pPr fontAlgn="auto">
              <a:spcAft>
                <a:spcPts val="0"/>
              </a:spcAft>
              <a:defRPr/>
            </a:pPr>
            <a:r>
              <a:rPr lang="en-US" sz="2800" dirty="0" smtClean="0">
                <a:solidFill>
                  <a:srgbClr val="FFFF00"/>
                </a:solidFill>
              </a:rPr>
              <a:t>Violence in the OT (cont.)</a:t>
            </a:r>
          </a:p>
        </p:txBody>
      </p:sp>
      <p:sp>
        <p:nvSpPr>
          <p:cNvPr id="125955" name="Rectangle 3"/>
          <p:cNvSpPr>
            <a:spLocks noGrp="1" noChangeArrowheads="1"/>
          </p:cNvSpPr>
          <p:nvPr>
            <p:ph type="body" idx="1"/>
          </p:nvPr>
        </p:nvSpPr>
        <p:spPr>
          <a:xfrm>
            <a:off x="457200" y="1447800"/>
            <a:ext cx="8229600" cy="4648200"/>
          </a:xfrm>
        </p:spPr>
        <p:txBody>
          <a:bodyPr/>
          <a:lstStyle/>
          <a:p>
            <a:pPr>
              <a:lnSpc>
                <a:spcPct val="80000"/>
              </a:lnSpc>
            </a:pPr>
            <a:r>
              <a:rPr lang="en-US" sz="2000" b="1" smtClean="0">
                <a:solidFill>
                  <a:srgbClr val="FFFF00"/>
                </a:solidFill>
              </a:rPr>
              <a:t>In the case of Amelek and other Canaanites, both God’s love and his justice demanded that something be done.</a:t>
            </a:r>
          </a:p>
          <a:p>
            <a:pPr>
              <a:lnSpc>
                <a:spcPct val="80000"/>
              </a:lnSpc>
            </a:pPr>
            <a:endParaRPr lang="en-US" sz="2000" b="1" smtClean="0">
              <a:solidFill>
                <a:srgbClr val="FFFF00"/>
              </a:solidFill>
            </a:endParaRPr>
          </a:p>
          <a:p>
            <a:pPr>
              <a:lnSpc>
                <a:spcPct val="80000"/>
              </a:lnSpc>
            </a:pPr>
            <a:r>
              <a:rPr lang="en-US" sz="2000" b="1" smtClean="0">
                <a:solidFill>
                  <a:srgbClr val="FFFF00"/>
                </a:solidFill>
              </a:rPr>
              <a:t>Either God was going to create a nation or he was not.   If God is going to have a “people,” then such people must have a physical land and must have an army.</a:t>
            </a:r>
          </a:p>
          <a:p>
            <a:pPr lvl="1">
              <a:lnSpc>
                <a:spcPct val="80000"/>
              </a:lnSpc>
            </a:pPr>
            <a:r>
              <a:rPr lang="en-US" sz="1800" b="1" smtClean="0"/>
              <a:t>God’s plan is to choose a man, then a nation, through whom to send a savior.  God’s plan to bless humanity through Jesus trumps all else.</a:t>
            </a:r>
          </a:p>
          <a:p>
            <a:pPr lvl="1">
              <a:lnSpc>
                <a:spcPct val="80000"/>
              </a:lnSpc>
            </a:pPr>
            <a:r>
              <a:rPr lang="en-US" sz="1800" b="1" smtClean="0"/>
              <a:t>It is sinful to take the life of another in anger, out of greed or selfishness, but it is not necessarily sinful to take a life in war.</a:t>
            </a:r>
          </a:p>
          <a:p>
            <a:pPr lvl="1">
              <a:lnSpc>
                <a:spcPct val="80000"/>
              </a:lnSpc>
            </a:pPr>
            <a:endParaRPr lang="en-US" sz="1800" b="1" smtClean="0"/>
          </a:p>
          <a:p>
            <a:pPr>
              <a:lnSpc>
                <a:spcPct val="80000"/>
              </a:lnSpc>
            </a:pPr>
            <a:r>
              <a:rPr lang="en-US" sz="2000" b="1" smtClean="0">
                <a:solidFill>
                  <a:srgbClr val="FFFF00"/>
                </a:solidFill>
              </a:rPr>
              <a:t>Everything God did to Israel as a nation was to limit their ability to wage war.</a:t>
            </a:r>
          </a:p>
          <a:p>
            <a:pPr lvl="1">
              <a:lnSpc>
                <a:spcPct val="80000"/>
              </a:lnSpc>
            </a:pPr>
            <a:r>
              <a:rPr lang="en-US" sz="1800" b="1" smtClean="0"/>
              <a:t>No authority to establish an empire.</a:t>
            </a:r>
          </a:p>
          <a:p>
            <a:pPr lvl="1">
              <a:lnSpc>
                <a:spcPct val="80000"/>
              </a:lnSpc>
            </a:pPr>
            <a:r>
              <a:rPr lang="en-US" sz="1800" b="1" smtClean="0"/>
              <a:t>No standing army.</a:t>
            </a:r>
          </a:p>
          <a:p>
            <a:pPr lvl="1">
              <a:lnSpc>
                <a:spcPct val="80000"/>
              </a:lnSpc>
            </a:pPr>
            <a:r>
              <a:rPr lang="en-US" sz="1800" b="1" smtClean="0"/>
              <a:t>No cruelty, no abuse, no rape</a:t>
            </a:r>
          </a:p>
        </p:txBody>
      </p:sp>
    </p:spTree>
    <p:extLst>
      <p:ext uri="{BB962C8B-B14F-4D97-AF65-F5344CB8AC3E}">
        <p14:creationId xmlns:p14="http://schemas.microsoft.com/office/powerpoint/2010/main" val="17796331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819400"/>
            <a:ext cx="7835152" cy="3306762"/>
          </a:xfrm>
        </p:spPr>
        <p:txBody>
          <a:bodyPr/>
          <a:lstStyle/>
          <a:p>
            <a:r>
              <a:rPr lang="en-US" dirty="0" err="1" smtClean="0"/>
              <a:t>Deut</a:t>
            </a:r>
            <a:r>
              <a:rPr lang="en-US" dirty="0" smtClean="0"/>
              <a:t> 28:1f  Blessings for obedience.</a:t>
            </a:r>
          </a:p>
          <a:p>
            <a:endParaRPr lang="en-US" dirty="0"/>
          </a:p>
          <a:p>
            <a:r>
              <a:rPr lang="en-US" dirty="0" err="1" smtClean="0"/>
              <a:t>Deut</a:t>
            </a:r>
            <a:r>
              <a:rPr lang="en-US" dirty="0" smtClean="0"/>
              <a:t> 28:15f  Curses for disobedience.</a:t>
            </a:r>
          </a:p>
          <a:p>
            <a:pPr lvl="1"/>
            <a:r>
              <a:rPr lang="en-US" dirty="0" err="1" smtClean="0"/>
              <a:t>Deut</a:t>
            </a:r>
            <a:r>
              <a:rPr lang="en-US" dirty="0" smtClean="0"/>
              <a:t> 28:36-37  A prophecy.</a:t>
            </a:r>
          </a:p>
          <a:p>
            <a:endParaRPr lang="en-US" dirty="0"/>
          </a:p>
          <a:p>
            <a:r>
              <a:rPr lang="en-US" dirty="0" err="1" smtClean="0"/>
              <a:t>Deut</a:t>
            </a:r>
            <a:r>
              <a:rPr lang="en-US" dirty="0" smtClean="0"/>
              <a:t> 30:11-20  Summary.  Choose life so that God can bless you in the land you are entering to possess.</a:t>
            </a:r>
            <a:endParaRPr lang="en-US" dirty="0"/>
          </a:p>
        </p:txBody>
      </p:sp>
      <p:sp>
        <p:nvSpPr>
          <p:cNvPr id="3" name="Title 2"/>
          <p:cNvSpPr>
            <a:spLocks noGrp="1"/>
          </p:cNvSpPr>
          <p:nvPr>
            <p:ph type="title"/>
          </p:nvPr>
        </p:nvSpPr>
        <p:spPr/>
        <p:txBody>
          <a:bodyPr/>
          <a:lstStyle/>
          <a:p>
            <a:r>
              <a:rPr lang="en-US" sz="3200" b="1" dirty="0" smtClean="0"/>
              <a:t>Deuteronomy:  Blessings and Curses</a:t>
            </a:r>
            <a:endParaRPr lang="en-US" sz="3200" b="1" dirty="0"/>
          </a:p>
        </p:txBody>
      </p:sp>
    </p:spTree>
    <p:extLst>
      <p:ext uri="{BB962C8B-B14F-4D97-AF65-F5344CB8AC3E}">
        <p14:creationId xmlns:p14="http://schemas.microsoft.com/office/powerpoint/2010/main" val="29484125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438400"/>
            <a:ext cx="4419599" cy="3687762"/>
          </a:xfrm>
        </p:spPr>
        <p:txBody>
          <a:bodyPr/>
          <a:lstStyle/>
          <a:p>
            <a:r>
              <a:rPr lang="en-US" b="1" dirty="0" smtClean="0"/>
              <a:t>Theme:  Victory for God’s people.</a:t>
            </a:r>
          </a:p>
          <a:p>
            <a:endParaRPr lang="en-US" b="1" dirty="0"/>
          </a:p>
          <a:p>
            <a:r>
              <a:rPr lang="en-US" b="1" dirty="0" smtClean="0"/>
              <a:t>Subtheme:  Joshua:  God’s leader.</a:t>
            </a:r>
          </a:p>
          <a:p>
            <a:endParaRPr lang="en-US" b="1" dirty="0"/>
          </a:p>
          <a:p>
            <a:r>
              <a:rPr lang="en-US" b="1" dirty="0" smtClean="0"/>
              <a:t>Subtheme:  Sin in the camp.</a:t>
            </a:r>
            <a:endParaRPr lang="en-US" b="1" dirty="0"/>
          </a:p>
        </p:txBody>
      </p:sp>
      <p:sp>
        <p:nvSpPr>
          <p:cNvPr id="3" name="Title 2"/>
          <p:cNvSpPr>
            <a:spLocks noGrp="1"/>
          </p:cNvSpPr>
          <p:nvPr>
            <p:ph type="title"/>
          </p:nvPr>
        </p:nvSpPr>
        <p:spPr/>
        <p:txBody>
          <a:bodyPr/>
          <a:lstStyle/>
          <a:p>
            <a:r>
              <a:rPr lang="en-US" sz="2800" b="1" dirty="0" smtClean="0"/>
              <a:t>Joshua:  Entering the Promised Land</a:t>
            </a:r>
            <a:endParaRPr lang="en-US" sz="2800" b="1" dirty="0"/>
          </a:p>
        </p:txBody>
      </p:sp>
      <p:pic>
        <p:nvPicPr>
          <p:cNvPr id="1026" name="Picture 2" descr="http://www.godsacres.org/img.Jord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599" y="1981200"/>
            <a:ext cx="4085845" cy="486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0688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362200"/>
            <a:ext cx="8610599" cy="3763962"/>
          </a:xfrm>
        </p:spPr>
        <p:txBody>
          <a:bodyPr/>
          <a:lstStyle/>
          <a:p>
            <a:r>
              <a:rPr lang="en-US" b="1" dirty="0" err="1"/>
              <a:t>Ch</a:t>
            </a:r>
            <a:r>
              <a:rPr lang="en-US" b="1" dirty="0"/>
              <a:t> 1-5 </a:t>
            </a:r>
            <a:r>
              <a:rPr lang="en-US" b="1" dirty="0" smtClean="0"/>
              <a:t>God </a:t>
            </a:r>
            <a:r>
              <a:rPr lang="en-US" b="1" dirty="0"/>
              <a:t>prepares Joshua, Israel crosses the Jordan River.</a:t>
            </a:r>
          </a:p>
          <a:p>
            <a:r>
              <a:rPr lang="en-US" b="1" dirty="0" err="1"/>
              <a:t>Ch</a:t>
            </a:r>
            <a:r>
              <a:rPr lang="en-US" b="1" dirty="0"/>
              <a:t> </a:t>
            </a:r>
            <a:r>
              <a:rPr lang="en-US" b="1" dirty="0" smtClean="0"/>
              <a:t>6</a:t>
            </a:r>
            <a:r>
              <a:rPr lang="en-US" b="1" dirty="0"/>
              <a:t> </a:t>
            </a:r>
            <a:r>
              <a:rPr lang="en-US" b="1" dirty="0" smtClean="0"/>
              <a:t> Defeat </a:t>
            </a:r>
            <a:r>
              <a:rPr lang="en-US" b="1" dirty="0"/>
              <a:t>of Jericho.</a:t>
            </a:r>
          </a:p>
          <a:p>
            <a:r>
              <a:rPr lang="en-US" b="1" dirty="0" err="1"/>
              <a:t>Ch</a:t>
            </a:r>
            <a:r>
              <a:rPr lang="en-US" b="1" dirty="0"/>
              <a:t> </a:t>
            </a:r>
            <a:r>
              <a:rPr lang="en-US" b="1" dirty="0" smtClean="0"/>
              <a:t>7,8</a:t>
            </a:r>
            <a:r>
              <a:rPr lang="en-US" b="1" dirty="0"/>
              <a:t> </a:t>
            </a:r>
            <a:r>
              <a:rPr lang="en-US" b="1" dirty="0" smtClean="0"/>
              <a:t> </a:t>
            </a:r>
            <a:r>
              <a:rPr lang="en-US" b="1" dirty="0" err="1" smtClean="0"/>
              <a:t>Achan’s</a:t>
            </a:r>
            <a:r>
              <a:rPr lang="en-US" b="1" dirty="0" smtClean="0"/>
              <a:t> </a:t>
            </a:r>
            <a:r>
              <a:rPr lang="en-US" b="1" dirty="0"/>
              <a:t>sin and the battle of Ai.</a:t>
            </a:r>
          </a:p>
          <a:p>
            <a:r>
              <a:rPr lang="en-US" b="1" dirty="0" err="1"/>
              <a:t>Ch</a:t>
            </a:r>
            <a:r>
              <a:rPr lang="en-US" b="1" dirty="0"/>
              <a:t> </a:t>
            </a:r>
            <a:r>
              <a:rPr lang="en-US" b="1" dirty="0" smtClean="0"/>
              <a:t>9</a:t>
            </a:r>
            <a:r>
              <a:rPr lang="en-US" b="1" dirty="0"/>
              <a:t> </a:t>
            </a:r>
            <a:r>
              <a:rPr lang="en-US" b="1" dirty="0" smtClean="0"/>
              <a:t> </a:t>
            </a:r>
            <a:r>
              <a:rPr lang="en-US" b="1" dirty="0" err="1" smtClean="0"/>
              <a:t>Gibeonite</a:t>
            </a:r>
            <a:r>
              <a:rPr lang="en-US" b="1" dirty="0" smtClean="0"/>
              <a:t> </a:t>
            </a:r>
            <a:r>
              <a:rPr lang="en-US" b="1" dirty="0"/>
              <a:t>deception.</a:t>
            </a:r>
          </a:p>
          <a:p>
            <a:r>
              <a:rPr lang="en-US" b="1" dirty="0" err="1"/>
              <a:t>Ch</a:t>
            </a:r>
            <a:r>
              <a:rPr lang="en-US" b="1" dirty="0"/>
              <a:t> 10-12	Victory in Canaan.</a:t>
            </a:r>
          </a:p>
          <a:p>
            <a:r>
              <a:rPr lang="en-US" b="1" dirty="0" err="1"/>
              <a:t>Ch</a:t>
            </a:r>
            <a:r>
              <a:rPr lang="en-US" b="1" dirty="0"/>
              <a:t> 13-22	Division of the land.</a:t>
            </a:r>
          </a:p>
          <a:p>
            <a:r>
              <a:rPr lang="en-US" b="1" dirty="0" err="1"/>
              <a:t>Ch</a:t>
            </a:r>
            <a:r>
              <a:rPr lang="en-US" b="1" dirty="0"/>
              <a:t> 23,24	Joshua’s farewell address.</a:t>
            </a:r>
          </a:p>
          <a:p>
            <a:endParaRPr lang="en-US" dirty="0"/>
          </a:p>
        </p:txBody>
      </p:sp>
      <p:sp>
        <p:nvSpPr>
          <p:cNvPr id="3" name="Title 2"/>
          <p:cNvSpPr>
            <a:spLocks noGrp="1"/>
          </p:cNvSpPr>
          <p:nvPr>
            <p:ph type="title"/>
          </p:nvPr>
        </p:nvSpPr>
        <p:spPr/>
        <p:txBody>
          <a:bodyPr/>
          <a:lstStyle/>
          <a:p>
            <a:r>
              <a:rPr lang="en-US" sz="3600" b="1" dirty="0" smtClean="0"/>
              <a:t>Outline of Joshua</a:t>
            </a:r>
            <a:endParaRPr lang="en-US" sz="3600" b="1" dirty="0"/>
          </a:p>
        </p:txBody>
      </p:sp>
    </p:spTree>
    <p:extLst>
      <p:ext uri="{BB962C8B-B14F-4D97-AF65-F5344CB8AC3E}">
        <p14:creationId xmlns:p14="http://schemas.microsoft.com/office/powerpoint/2010/main" val="3444507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133600"/>
            <a:ext cx="7745505" cy="4572000"/>
          </a:xfrm>
        </p:spPr>
        <p:txBody>
          <a:bodyPr>
            <a:normAutofit lnSpcReduction="10000"/>
          </a:bodyPr>
          <a:lstStyle/>
          <a:p>
            <a:r>
              <a:rPr lang="en-US" b="1" dirty="0"/>
              <a:t>Adam    Giving in to temptation</a:t>
            </a:r>
          </a:p>
          <a:p>
            <a:r>
              <a:rPr lang="en-US" b="1" dirty="0"/>
              <a:t>Noah    Faithful preacher</a:t>
            </a:r>
          </a:p>
          <a:p>
            <a:r>
              <a:rPr lang="en-US" b="1" dirty="0"/>
              <a:t>Abraham    Man of faith</a:t>
            </a:r>
          </a:p>
          <a:p>
            <a:r>
              <a:rPr lang="en-US" b="1" dirty="0"/>
              <a:t>Joseph      Man of perseverance</a:t>
            </a:r>
          </a:p>
          <a:p>
            <a:r>
              <a:rPr lang="en-US" b="1" dirty="0"/>
              <a:t>Moses     Humility</a:t>
            </a:r>
          </a:p>
          <a:p>
            <a:r>
              <a:rPr lang="en-US" b="1" dirty="0"/>
              <a:t>Joshua      </a:t>
            </a:r>
            <a:r>
              <a:rPr lang="en-US" b="1" dirty="0" smtClean="0"/>
              <a:t>Courage, Leadership</a:t>
            </a:r>
            <a:endParaRPr lang="en-US" b="1" dirty="0"/>
          </a:p>
          <a:p>
            <a:r>
              <a:rPr lang="en-US" b="1" dirty="0"/>
              <a:t>Samuel      </a:t>
            </a:r>
            <a:r>
              <a:rPr lang="en-US" b="1" dirty="0" smtClean="0"/>
              <a:t>God’s spokesman</a:t>
            </a:r>
          </a:p>
          <a:p>
            <a:r>
              <a:rPr lang="en-US" b="1" dirty="0" smtClean="0"/>
              <a:t>David      Heart for God</a:t>
            </a:r>
          </a:p>
          <a:p>
            <a:r>
              <a:rPr lang="en-US" b="1" dirty="0" smtClean="0"/>
              <a:t>Solomon   Wisdom</a:t>
            </a:r>
          </a:p>
          <a:p>
            <a:r>
              <a:rPr lang="en-US" b="1" dirty="0" smtClean="0"/>
              <a:t>Elijah   God’s prophet         </a:t>
            </a:r>
          </a:p>
          <a:p>
            <a:pPr marL="0" indent="0" algn="r">
              <a:buNone/>
            </a:pPr>
            <a:r>
              <a:rPr lang="en-US" b="1" dirty="0" smtClean="0"/>
              <a:t>…all are prefigures of the Messiah</a:t>
            </a:r>
            <a:endParaRPr lang="en-US" b="1" dirty="0"/>
          </a:p>
          <a:p>
            <a:endParaRPr lang="en-US" dirty="0"/>
          </a:p>
        </p:txBody>
      </p:sp>
      <p:sp>
        <p:nvSpPr>
          <p:cNvPr id="3" name="Title 2"/>
          <p:cNvSpPr>
            <a:spLocks noGrp="1"/>
          </p:cNvSpPr>
          <p:nvPr>
            <p:ph type="title"/>
          </p:nvPr>
        </p:nvSpPr>
        <p:spPr/>
        <p:txBody>
          <a:bodyPr/>
          <a:lstStyle/>
          <a:p>
            <a:r>
              <a:rPr lang="en-US" sz="3600" b="1" dirty="0" smtClean="0"/>
              <a:t>Key People in the Old Testament</a:t>
            </a:r>
            <a:br>
              <a:rPr lang="en-US" sz="3600" b="1" dirty="0" smtClean="0"/>
            </a:br>
            <a:r>
              <a:rPr lang="en-US" sz="2800" b="1" dirty="0" smtClean="0"/>
              <a:t>What do we learn from them?</a:t>
            </a:r>
            <a:endParaRPr lang="en-US" sz="2800" b="1" dirty="0"/>
          </a:p>
        </p:txBody>
      </p:sp>
    </p:spTree>
    <p:extLst>
      <p:ext uri="{BB962C8B-B14F-4D97-AF65-F5344CB8AC3E}">
        <p14:creationId xmlns:p14="http://schemas.microsoft.com/office/powerpoint/2010/main" val="65061624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590800"/>
            <a:ext cx="7745505" cy="3535362"/>
          </a:xfrm>
        </p:spPr>
        <p:txBody>
          <a:bodyPr/>
          <a:lstStyle/>
          <a:p>
            <a:r>
              <a:rPr lang="en-US" b="1" dirty="0" smtClean="0"/>
              <a:t>Saved Israel—brought them to Promised Land.</a:t>
            </a:r>
          </a:p>
          <a:p>
            <a:endParaRPr lang="en-US" sz="800" b="1" dirty="0" smtClean="0"/>
          </a:p>
          <a:p>
            <a:r>
              <a:rPr lang="en-US" b="1" dirty="0" smtClean="0"/>
              <a:t>Joshua (</a:t>
            </a:r>
            <a:r>
              <a:rPr lang="en-US" b="1" dirty="0" err="1" smtClean="0"/>
              <a:t>aramaic</a:t>
            </a:r>
            <a:r>
              <a:rPr lang="en-US" b="1" dirty="0" smtClean="0"/>
              <a:t>) </a:t>
            </a:r>
            <a:r>
              <a:rPr lang="en-US" b="1" dirty="0" err="1" smtClean="0"/>
              <a:t>Jeshua</a:t>
            </a:r>
            <a:r>
              <a:rPr lang="en-US" b="1" dirty="0" smtClean="0"/>
              <a:t> (Greek) Jesus (English)</a:t>
            </a:r>
          </a:p>
          <a:p>
            <a:endParaRPr lang="en-US" sz="800" b="1" dirty="0" smtClean="0"/>
          </a:p>
          <a:p>
            <a:r>
              <a:rPr lang="en-US" b="1" dirty="0" smtClean="0"/>
              <a:t>2</a:t>
            </a:r>
            <a:r>
              <a:rPr lang="en-US" b="1" baseline="30000" dirty="0" smtClean="0"/>
              <a:t>nd</a:t>
            </a:r>
            <a:r>
              <a:rPr lang="en-US" b="1" dirty="0" smtClean="0"/>
              <a:t> Generation baptized into Joshua in the Jordan.</a:t>
            </a:r>
          </a:p>
          <a:p>
            <a:endParaRPr lang="en-US" sz="800" b="1" dirty="0" smtClean="0"/>
          </a:p>
          <a:p>
            <a:r>
              <a:rPr lang="en-US" b="1" dirty="0" smtClean="0"/>
              <a:t>Josh 5:2-3 Circumcision: a prefigure of baptism.</a:t>
            </a:r>
          </a:p>
          <a:p>
            <a:pPr lvl="1"/>
            <a:r>
              <a:rPr lang="en-US" b="1" dirty="0" err="1" smtClean="0"/>
              <a:t>Coll</a:t>
            </a:r>
            <a:r>
              <a:rPr lang="en-US" b="1" dirty="0" smtClean="0"/>
              <a:t> 2:11-12</a:t>
            </a:r>
            <a:endParaRPr lang="en-US" b="1" dirty="0"/>
          </a:p>
          <a:p>
            <a:r>
              <a:rPr lang="en-US" b="1" dirty="0" smtClean="0"/>
              <a:t>Josh 6  Defeats God’s enemies</a:t>
            </a:r>
          </a:p>
          <a:p>
            <a:pPr marL="411480" lvl="1" indent="0">
              <a:buNone/>
            </a:pPr>
            <a:endParaRPr lang="en-US" b="1" dirty="0" smtClean="0"/>
          </a:p>
          <a:p>
            <a:pPr lvl="1"/>
            <a:endParaRPr lang="en-US" b="1" dirty="0"/>
          </a:p>
        </p:txBody>
      </p:sp>
      <p:sp>
        <p:nvSpPr>
          <p:cNvPr id="3" name="Title 2"/>
          <p:cNvSpPr>
            <a:spLocks noGrp="1"/>
          </p:cNvSpPr>
          <p:nvPr>
            <p:ph type="title"/>
          </p:nvPr>
        </p:nvSpPr>
        <p:spPr/>
        <p:txBody>
          <a:bodyPr/>
          <a:lstStyle/>
          <a:p>
            <a:r>
              <a:rPr lang="en-US" sz="2800" b="1" dirty="0" smtClean="0"/>
              <a:t>Joshua:  Prefigure of the Messiah</a:t>
            </a:r>
            <a:endParaRPr lang="en-US" sz="2800" b="1" dirty="0"/>
          </a:p>
        </p:txBody>
      </p:sp>
    </p:spTree>
    <p:extLst>
      <p:ext uri="{BB962C8B-B14F-4D97-AF65-F5344CB8AC3E}">
        <p14:creationId xmlns:p14="http://schemas.microsoft.com/office/powerpoint/2010/main" val="19661033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err="1" smtClean="0"/>
              <a:t>Ch</a:t>
            </a:r>
            <a:r>
              <a:rPr lang="en-US" b="1" dirty="0" smtClean="0"/>
              <a:t> 1 God strengthens Joshua.  Josh 1:6-9</a:t>
            </a:r>
          </a:p>
          <a:p>
            <a:endParaRPr lang="en-US" b="1" dirty="0"/>
          </a:p>
          <a:p>
            <a:r>
              <a:rPr lang="en-US" b="1" dirty="0" err="1" smtClean="0"/>
              <a:t>Ch</a:t>
            </a:r>
            <a:r>
              <a:rPr lang="en-US" b="1" dirty="0" smtClean="0"/>
              <a:t> 2  Spies check out Jericho.</a:t>
            </a:r>
          </a:p>
          <a:p>
            <a:endParaRPr lang="en-US" b="1" dirty="0"/>
          </a:p>
          <a:p>
            <a:r>
              <a:rPr lang="en-US" b="1" dirty="0" err="1" smtClean="0"/>
              <a:t>Ch</a:t>
            </a:r>
            <a:r>
              <a:rPr lang="en-US" b="1" dirty="0" smtClean="0"/>
              <a:t> 3  Crossing the Jordan.  Josh 3:7-8, 14-17</a:t>
            </a:r>
          </a:p>
          <a:p>
            <a:endParaRPr lang="en-US" b="1" dirty="0"/>
          </a:p>
          <a:p>
            <a:r>
              <a:rPr lang="en-US" b="1" dirty="0" err="1" smtClean="0"/>
              <a:t>Ch</a:t>
            </a:r>
            <a:r>
              <a:rPr lang="en-US" b="1" dirty="0" smtClean="0"/>
              <a:t> 4  12 stones and circumcision</a:t>
            </a:r>
            <a:endParaRPr lang="en-US" b="1" dirty="0"/>
          </a:p>
        </p:txBody>
      </p:sp>
      <p:sp>
        <p:nvSpPr>
          <p:cNvPr id="3" name="Title 2"/>
          <p:cNvSpPr>
            <a:spLocks noGrp="1"/>
          </p:cNvSpPr>
          <p:nvPr>
            <p:ph type="title"/>
          </p:nvPr>
        </p:nvSpPr>
        <p:spPr/>
        <p:txBody>
          <a:bodyPr/>
          <a:lstStyle/>
          <a:p>
            <a:r>
              <a:rPr lang="en-US" sz="3200" b="1" dirty="0" smtClean="0"/>
              <a:t>Entering the Promised Land</a:t>
            </a:r>
            <a:endParaRPr lang="en-US" sz="3200" b="1" dirty="0"/>
          </a:p>
        </p:txBody>
      </p:sp>
    </p:spTree>
    <p:extLst>
      <p:ext uri="{BB962C8B-B14F-4D97-AF65-F5344CB8AC3E}">
        <p14:creationId xmlns:p14="http://schemas.microsoft.com/office/powerpoint/2010/main" val="2804649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304800" y="990600"/>
            <a:ext cx="86106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b="1" dirty="0" smtClean="0">
                <a:solidFill>
                  <a:srgbClr val="FFFF66"/>
                </a:solidFill>
                <a:latin typeface="Times New Roman" pitchFamily="18" charset="0"/>
                <a:cs typeface="Times New Roman" pitchFamily="18" charset="0"/>
              </a:rPr>
              <a:t>1. The city was strongly fortified in the Late Bronze I period, the time of the Conquest according to the biblical chronology (Joshua 2:5,7,15).</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2. The city was massively destroyed by fire (Joshua 6:24).</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3. The fortification walls collapsed at the time the city was destroyed, possibly by earthquake activity (Joshua 6:20).</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4. The destruction occurred at harvest time, in the spring, as indicated by the large quantities of grain stored in the city (Joshua 2:6, 3:15, 5:10).</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5. The siege of Jericho was short, as the grain stored in the city was not consumed (Joshua 6:15,20).</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6. Contrary to what was customary, the grain was not plundered, in accordance to the command given to Joshua (Joshua 6:17,18).</a:t>
            </a:r>
          </a:p>
          <a:p>
            <a:pPr eaLnBrk="0" fontAlgn="base" hangingPunct="0">
              <a:spcBef>
                <a:spcPct val="0"/>
              </a:spcBef>
              <a:spcAft>
                <a:spcPct val="0"/>
              </a:spcAft>
            </a:pPr>
            <a:r>
              <a:rPr lang="en-US" sz="2000" dirty="0" smtClean="0">
                <a:solidFill>
                  <a:srgbClr val="FFFF66"/>
                </a:solidFill>
                <a:latin typeface="Times New Roman" pitchFamily="18" charset="0"/>
                <a:cs typeface="Times New Roman" pitchFamily="18" charset="0"/>
              </a:rPr>
              <a:t> </a:t>
            </a:r>
          </a:p>
          <a:p>
            <a:pPr eaLnBrk="0" fontAlgn="base" hangingPunct="0">
              <a:spcBef>
                <a:spcPct val="0"/>
              </a:spcBef>
              <a:spcAft>
                <a:spcPct val="0"/>
              </a:spcAft>
            </a:pPr>
            <a:endParaRPr lang="en-US" sz="2000" dirty="0" smtClean="0">
              <a:solidFill>
                <a:srgbClr val="FFFF66"/>
              </a:solidFill>
              <a:latin typeface="Times New Roman" pitchFamily="18" charset="0"/>
              <a:cs typeface="Times New Roman" pitchFamily="18" charset="0"/>
            </a:endParaRPr>
          </a:p>
        </p:txBody>
      </p:sp>
      <p:sp>
        <p:nvSpPr>
          <p:cNvPr id="145411" name="Text Box 3"/>
          <p:cNvSpPr txBox="1">
            <a:spLocks noChangeArrowheads="1"/>
          </p:cNvSpPr>
          <p:nvPr/>
        </p:nvSpPr>
        <p:spPr bwMode="auto">
          <a:xfrm>
            <a:off x="228600" y="269875"/>
            <a:ext cx="856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400" b="1" dirty="0" smtClean="0">
                <a:solidFill>
                  <a:srgbClr val="FFFF66"/>
                </a:solidFill>
                <a:latin typeface="Times New Roman" pitchFamily="18" charset="0"/>
              </a:rPr>
              <a:t>Archaeological Facts about Jericho</a:t>
            </a:r>
          </a:p>
        </p:txBody>
      </p:sp>
    </p:spTree>
    <p:extLst>
      <p:ext uri="{BB962C8B-B14F-4D97-AF65-F5344CB8AC3E}">
        <p14:creationId xmlns:p14="http://schemas.microsoft.com/office/powerpoint/2010/main" val="17861274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667000"/>
            <a:ext cx="7835152" cy="3459162"/>
          </a:xfrm>
        </p:spPr>
        <p:txBody>
          <a:bodyPr/>
          <a:lstStyle/>
          <a:p>
            <a:r>
              <a:rPr lang="en-US" b="1" dirty="0" smtClean="0"/>
              <a:t>Joshua 7  Failed attack on Ai.</a:t>
            </a:r>
          </a:p>
          <a:p>
            <a:endParaRPr lang="en-US" b="1" dirty="0"/>
          </a:p>
          <a:p>
            <a:r>
              <a:rPr lang="en-US" b="1" dirty="0" smtClean="0"/>
              <a:t>Joshua 7:10-12  Sin in the camp.</a:t>
            </a:r>
            <a:endParaRPr lang="en-US" b="1" dirty="0"/>
          </a:p>
        </p:txBody>
      </p:sp>
      <p:sp>
        <p:nvSpPr>
          <p:cNvPr id="3" name="Title 2"/>
          <p:cNvSpPr>
            <a:spLocks noGrp="1"/>
          </p:cNvSpPr>
          <p:nvPr>
            <p:ph type="title"/>
          </p:nvPr>
        </p:nvSpPr>
        <p:spPr/>
        <p:txBody>
          <a:bodyPr/>
          <a:lstStyle/>
          <a:p>
            <a:r>
              <a:rPr lang="en-US" sz="2800" b="1" dirty="0" smtClean="0"/>
              <a:t>Sin in the camp:  God’s people defeated</a:t>
            </a:r>
            <a:endParaRPr lang="en-US" sz="2800" b="1" dirty="0"/>
          </a:p>
        </p:txBody>
      </p:sp>
    </p:spTree>
    <p:extLst>
      <p:ext uri="{BB962C8B-B14F-4D97-AF65-F5344CB8AC3E}">
        <p14:creationId xmlns:p14="http://schemas.microsoft.com/office/powerpoint/2010/main" val="127715539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Ch</a:t>
            </a:r>
            <a:r>
              <a:rPr lang="en-US" dirty="0" smtClean="0"/>
              <a:t> 10  Sun stands still.</a:t>
            </a:r>
          </a:p>
          <a:p>
            <a:endParaRPr lang="en-US" dirty="0"/>
          </a:p>
          <a:p>
            <a:r>
              <a:rPr lang="en-US" dirty="0" smtClean="0"/>
              <a:t>Southern kings defeated.</a:t>
            </a:r>
          </a:p>
          <a:p>
            <a:endParaRPr lang="en-US" dirty="0"/>
          </a:p>
          <a:p>
            <a:r>
              <a:rPr lang="en-US" dirty="0" smtClean="0"/>
              <a:t>Northern </a:t>
            </a:r>
            <a:r>
              <a:rPr lang="en-US" dirty="0"/>
              <a:t>k</a:t>
            </a:r>
            <a:r>
              <a:rPr lang="en-US" dirty="0" smtClean="0"/>
              <a:t>ings defeated.</a:t>
            </a:r>
          </a:p>
          <a:p>
            <a:endParaRPr lang="en-US" dirty="0"/>
          </a:p>
          <a:p>
            <a:r>
              <a:rPr lang="en-US" dirty="0" err="1" smtClean="0"/>
              <a:t>Ch</a:t>
            </a:r>
            <a:r>
              <a:rPr lang="en-US" dirty="0" smtClean="0"/>
              <a:t> 14  Caleb:  Give me that hill country </a:t>
            </a:r>
            <a:endParaRPr lang="en-US" dirty="0"/>
          </a:p>
        </p:txBody>
      </p:sp>
      <p:sp>
        <p:nvSpPr>
          <p:cNvPr id="3" name="Title 2"/>
          <p:cNvSpPr>
            <a:spLocks noGrp="1"/>
          </p:cNvSpPr>
          <p:nvPr>
            <p:ph type="title"/>
          </p:nvPr>
        </p:nvSpPr>
        <p:spPr/>
        <p:txBody>
          <a:bodyPr/>
          <a:lstStyle/>
          <a:p>
            <a:r>
              <a:rPr lang="en-US" sz="3200" b="1" dirty="0" smtClean="0"/>
              <a:t>Joshua </a:t>
            </a:r>
            <a:r>
              <a:rPr lang="en-US" sz="3200" b="1" dirty="0" err="1" smtClean="0"/>
              <a:t>Ch</a:t>
            </a:r>
            <a:r>
              <a:rPr lang="en-US" sz="3200" b="1" dirty="0" smtClean="0"/>
              <a:t> 8-14 Victories (mostly)</a:t>
            </a:r>
            <a:endParaRPr lang="en-US" sz="3200" b="1" dirty="0"/>
          </a:p>
        </p:txBody>
      </p:sp>
    </p:spTree>
    <p:extLst>
      <p:ext uri="{BB962C8B-B14F-4D97-AF65-F5344CB8AC3E}">
        <p14:creationId xmlns:p14="http://schemas.microsoft.com/office/powerpoint/2010/main" val="6763371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895600"/>
            <a:ext cx="7682752" cy="3230562"/>
          </a:xfrm>
        </p:spPr>
        <p:txBody>
          <a:bodyPr/>
          <a:lstStyle/>
          <a:p>
            <a:r>
              <a:rPr lang="en-US" b="1" dirty="0" smtClean="0"/>
              <a:t>Joshua 9  </a:t>
            </a:r>
            <a:r>
              <a:rPr lang="en-US" b="1" dirty="0" err="1" smtClean="0"/>
              <a:t>Gideonite</a:t>
            </a:r>
            <a:r>
              <a:rPr lang="en-US" b="1" dirty="0" smtClean="0"/>
              <a:t> deception.</a:t>
            </a:r>
          </a:p>
          <a:p>
            <a:endParaRPr lang="en-US" b="1" dirty="0"/>
          </a:p>
          <a:p>
            <a:r>
              <a:rPr lang="en-US" b="1" dirty="0" smtClean="0"/>
              <a:t>Joshua 13  Unconquered territory.</a:t>
            </a:r>
            <a:endParaRPr lang="en-US" b="1" dirty="0"/>
          </a:p>
        </p:txBody>
      </p:sp>
      <p:sp>
        <p:nvSpPr>
          <p:cNvPr id="3" name="Title 2"/>
          <p:cNvSpPr>
            <a:spLocks noGrp="1"/>
          </p:cNvSpPr>
          <p:nvPr>
            <p:ph type="title"/>
          </p:nvPr>
        </p:nvSpPr>
        <p:spPr/>
        <p:txBody>
          <a:bodyPr/>
          <a:lstStyle/>
          <a:p>
            <a:r>
              <a:rPr lang="en-US" sz="3600" b="1" dirty="0" smtClean="0"/>
              <a:t>But….</a:t>
            </a:r>
            <a:endParaRPr lang="en-US" sz="3600" b="1" dirty="0"/>
          </a:p>
        </p:txBody>
      </p:sp>
    </p:spTree>
    <p:extLst>
      <p:ext uri="{BB962C8B-B14F-4D97-AF65-F5344CB8AC3E}">
        <p14:creationId xmlns:p14="http://schemas.microsoft.com/office/powerpoint/2010/main" val="25830219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667000"/>
            <a:ext cx="7745505" cy="3459162"/>
          </a:xfrm>
        </p:spPr>
        <p:txBody>
          <a:bodyPr/>
          <a:lstStyle/>
          <a:p>
            <a:r>
              <a:rPr lang="en-US" b="1" dirty="0" smtClean="0"/>
              <a:t>Josh 24:14-15.   Choose today whom you will serve.   As for me and my house, we will serve the Lord!</a:t>
            </a:r>
            <a:endParaRPr lang="en-US" b="1" dirty="0"/>
          </a:p>
        </p:txBody>
      </p:sp>
      <p:sp>
        <p:nvSpPr>
          <p:cNvPr id="3" name="Title 2"/>
          <p:cNvSpPr>
            <a:spLocks noGrp="1"/>
          </p:cNvSpPr>
          <p:nvPr>
            <p:ph type="title"/>
          </p:nvPr>
        </p:nvSpPr>
        <p:spPr>
          <a:xfrm>
            <a:off x="609600" y="570156"/>
            <a:ext cx="8077200" cy="1054250"/>
          </a:xfrm>
        </p:spPr>
        <p:txBody>
          <a:bodyPr/>
          <a:lstStyle/>
          <a:p>
            <a:r>
              <a:rPr lang="en-US" sz="2800" b="1" dirty="0" smtClean="0"/>
              <a:t>Joshua 23-24  God’s Leader Gives His Final Words</a:t>
            </a:r>
            <a:endParaRPr lang="en-US" sz="2800" b="1" dirty="0"/>
          </a:p>
        </p:txBody>
      </p:sp>
    </p:spTree>
    <p:extLst>
      <p:ext uri="{BB962C8B-B14F-4D97-AF65-F5344CB8AC3E}">
        <p14:creationId xmlns:p14="http://schemas.microsoft.com/office/powerpoint/2010/main" val="37933035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Theme:  God’s people with and without a godly leader</a:t>
            </a:r>
            <a:endParaRPr lang="en-US" b="1" dirty="0"/>
          </a:p>
          <a:p>
            <a:endParaRPr lang="en-US" b="1" dirty="0" smtClean="0"/>
          </a:p>
          <a:p>
            <a:r>
              <a:rPr lang="en-US" b="1" dirty="0" smtClean="0"/>
              <a:t>Theme passage (bad) Judges 21:25</a:t>
            </a:r>
          </a:p>
          <a:p>
            <a:endParaRPr lang="en-US" b="1" dirty="0"/>
          </a:p>
          <a:p>
            <a:r>
              <a:rPr lang="en-US" b="1" dirty="0" smtClean="0"/>
              <a:t>Theme passage (good) Judges 5:2</a:t>
            </a:r>
            <a:endParaRPr lang="en-US" b="1" dirty="0"/>
          </a:p>
        </p:txBody>
      </p:sp>
      <p:sp>
        <p:nvSpPr>
          <p:cNvPr id="3" name="Title 2"/>
          <p:cNvSpPr>
            <a:spLocks noGrp="1"/>
          </p:cNvSpPr>
          <p:nvPr>
            <p:ph type="title"/>
          </p:nvPr>
        </p:nvSpPr>
        <p:spPr/>
        <p:txBody>
          <a:bodyPr/>
          <a:lstStyle/>
          <a:p>
            <a:r>
              <a:rPr lang="en-US" sz="3600" b="1" dirty="0" smtClean="0"/>
              <a:t>Judges</a:t>
            </a:r>
            <a:endParaRPr lang="en-US" sz="3600" b="1" dirty="0"/>
          </a:p>
        </p:txBody>
      </p:sp>
    </p:spTree>
    <p:extLst>
      <p:ext uri="{BB962C8B-B14F-4D97-AF65-F5344CB8AC3E}">
        <p14:creationId xmlns:p14="http://schemas.microsoft.com/office/powerpoint/2010/main" val="9410294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b="1" dirty="0" err="1"/>
              <a:t>Ch</a:t>
            </a:r>
            <a:r>
              <a:rPr lang="en-US" b="1" dirty="0"/>
              <a:t> 1,2 </a:t>
            </a:r>
            <a:r>
              <a:rPr lang="en-US" b="1" dirty="0" smtClean="0"/>
              <a:t>  Compromise </a:t>
            </a:r>
            <a:r>
              <a:rPr lang="en-US" b="1" dirty="0"/>
              <a:t>with “the world”, disobedience and defeat.</a:t>
            </a:r>
          </a:p>
          <a:p>
            <a:r>
              <a:rPr lang="en-US" b="1" dirty="0" err="1"/>
              <a:t>Ch</a:t>
            </a:r>
            <a:r>
              <a:rPr lang="en-US" b="1" dirty="0"/>
              <a:t> </a:t>
            </a:r>
            <a:r>
              <a:rPr lang="en-US" b="1" dirty="0" smtClean="0"/>
              <a:t>3  Ehud</a:t>
            </a:r>
            <a:endParaRPr lang="en-US" b="1" dirty="0"/>
          </a:p>
          <a:p>
            <a:r>
              <a:rPr lang="en-US" b="1" dirty="0" err="1"/>
              <a:t>Ch</a:t>
            </a:r>
            <a:r>
              <a:rPr lang="en-US" b="1" dirty="0"/>
              <a:t> </a:t>
            </a:r>
            <a:r>
              <a:rPr lang="en-US" b="1" dirty="0" smtClean="0"/>
              <a:t>4,5  Deborah</a:t>
            </a:r>
            <a:endParaRPr lang="en-US" b="1" dirty="0"/>
          </a:p>
          <a:p>
            <a:r>
              <a:rPr lang="en-US" b="1" dirty="0" err="1"/>
              <a:t>Ch</a:t>
            </a:r>
            <a:r>
              <a:rPr lang="en-US" b="1" dirty="0"/>
              <a:t> </a:t>
            </a:r>
            <a:r>
              <a:rPr lang="en-US" b="1" dirty="0" smtClean="0"/>
              <a:t>6-8  Gideon</a:t>
            </a:r>
            <a:endParaRPr lang="en-US" b="1" dirty="0"/>
          </a:p>
          <a:p>
            <a:r>
              <a:rPr lang="en-US" b="1" dirty="0" err="1"/>
              <a:t>Ch</a:t>
            </a:r>
            <a:r>
              <a:rPr lang="en-US" b="1" dirty="0"/>
              <a:t> </a:t>
            </a:r>
            <a:r>
              <a:rPr lang="en-US" b="1" dirty="0" smtClean="0"/>
              <a:t>9  </a:t>
            </a:r>
            <a:r>
              <a:rPr lang="en-US" b="1" dirty="0" err="1" smtClean="0"/>
              <a:t>Abimelech</a:t>
            </a:r>
            <a:r>
              <a:rPr lang="en-US" b="1" dirty="0" smtClean="0"/>
              <a:t>        </a:t>
            </a:r>
            <a:r>
              <a:rPr lang="en-US" b="1" dirty="0"/>
              <a:t>The worst kind of leader.</a:t>
            </a:r>
          </a:p>
          <a:p>
            <a:r>
              <a:rPr lang="en-US" b="1" dirty="0" err="1"/>
              <a:t>Ch</a:t>
            </a:r>
            <a:r>
              <a:rPr lang="en-US" b="1" dirty="0"/>
              <a:t> </a:t>
            </a:r>
            <a:r>
              <a:rPr lang="en-US" b="1" dirty="0" smtClean="0"/>
              <a:t>10-12  </a:t>
            </a:r>
            <a:r>
              <a:rPr lang="en-US" b="1" dirty="0" err="1" smtClean="0"/>
              <a:t>Jephthah</a:t>
            </a:r>
            <a:endParaRPr lang="en-US" b="1" dirty="0"/>
          </a:p>
          <a:p>
            <a:r>
              <a:rPr lang="en-US" b="1" dirty="0" err="1"/>
              <a:t>Ch</a:t>
            </a:r>
            <a:r>
              <a:rPr lang="en-US" b="1" dirty="0"/>
              <a:t> </a:t>
            </a:r>
            <a:r>
              <a:rPr lang="en-US" b="1" dirty="0" smtClean="0"/>
              <a:t>13-16  Samson</a:t>
            </a:r>
            <a:endParaRPr lang="en-US" b="1" dirty="0"/>
          </a:p>
          <a:p>
            <a:r>
              <a:rPr lang="en-US" b="1" dirty="0" err="1"/>
              <a:t>Ch</a:t>
            </a:r>
            <a:r>
              <a:rPr lang="en-US" b="1" dirty="0"/>
              <a:t> </a:t>
            </a:r>
            <a:r>
              <a:rPr lang="en-US" b="1" dirty="0" smtClean="0"/>
              <a:t>17-21  Further </a:t>
            </a:r>
            <a:r>
              <a:rPr lang="en-US" b="1" dirty="0"/>
              <a:t>misadventures in Israel without a godly ruler.</a:t>
            </a:r>
          </a:p>
          <a:p>
            <a:endParaRPr lang="en-US" dirty="0"/>
          </a:p>
        </p:txBody>
      </p:sp>
      <p:sp>
        <p:nvSpPr>
          <p:cNvPr id="3" name="Title 2"/>
          <p:cNvSpPr>
            <a:spLocks noGrp="1"/>
          </p:cNvSpPr>
          <p:nvPr>
            <p:ph type="title"/>
          </p:nvPr>
        </p:nvSpPr>
        <p:spPr/>
        <p:txBody>
          <a:bodyPr/>
          <a:lstStyle/>
          <a:p>
            <a:r>
              <a:rPr lang="en-US" sz="3600" b="1" dirty="0" smtClean="0"/>
              <a:t>Outline of Judges</a:t>
            </a:r>
            <a:endParaRPr lang="en-US" sz="3600" b="1" dirty="0"/>
          </a:p>
        </p:txBody>
      </p:sp>
    </p:spTree>
    <p:extLst>
      <p:ext uri="{BB962C8B-B14F-4D97-AF65-F5344CB8AC3E}">
        <p14:creationId xmlns:p14="http://schemas.microsoft.com/office/powerpoint/2010/main" val="37931022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The pattern:  Judges 2:6-16</a:t>
            </a:r>
            <a:endParaRPr lang="en-US" b="1" dirty="0"/>
          </a:p>
          <a:p>
            <a:r>
              <a:rPr lang="en-US" b="1" dirty="0" smtClean="0"/>
              <a:t>A typical example:  Judges 10:11-16</a:t>
            </a:r>
          </a:p>
          <a:p>
            <a:r>
              <a:rPr lang="en-US" b="1" dirty="0" smtClean="0"/>
              <a:t>Lessons from Judges:</a:t>
            </a:r>
          </a:p>
          <a:p>
            <a:pPr lvl="1"/>
            <a:r>
              <a:rPr lang="en-US" b="1" dirty="0" smtClean="0"/>
              <a:t>Boldness of Ehud</a:t>
            </a:r>
          </a:p>
          <a:p>
            <a:pPr lvl="1"/>
            <a:r>
              <a:rPr lang="en-US" b="1" dirty="0" smtClean="0"/>
              <a:t>Deborah: When the men do not take the lead…</a:t>
            </a:r>
          </a:p>
          <a:p>
            <a:pPr lvl="1"/>
            <a:r>
              <a:rPr lang="en-US" b="1" dirty="0" smtClean="0"/>
              <a:t>Gideon: Relying on God, not your own power.</a:t>
            </a:r>
          </a:p>
          <a:p>
            <a:pPr lvl="1"/>
            <a:r>
              <a:rPr lang="en-US" b="1" dirty="0" err="1" smtClean="0"/>
              <a:t>Jephthah</a:t>
            </a:r>
            <a:r>
              <a:rPr lang="en-US" b="1" dirty="0" smtClean="0"/>
              <a:t>:  Don’t speak too quickly</a:t>
            </a:r>
          </a:p>
          <a:p>
            <a:pPr lvl="1"/>
            <a:r>
              <a:rPr lang="en-US" b="1" dirty="0" smtClean="0"/>
              <a:t>Samson: Great potential wasted because of worldliness.</a:t>
            </a:r>
            <a:endParaRPr lang="en-US" b="1" dirty="0"/>
          </a:p>
        </p:txBody>
      </p:sp>
      <p:sp>
        <p:nvSpPr>
          <p:cNvPr id="3" name="Title 2"/>
          <p:cNvSpPr>
            <a:spLocks noGrp="1"/>
          </p:cNvSpPr>
          <p:nvPr>
            <p:ph type="title"/>
          </p:nvPr>
        </p:nvSpPr>
        <p:spPr/>
        <p:txBody>
          <a:bodyPr/>
          <a:lstStyle/>
          <a:p>
            <a:r>
              <a:rPr lang="en-US" sz="3200" b="1" dirty="0" smtClean="0"/>
              <a:t>Judges: Prefigures of the Messiah</a:t>
            </a:r>
            <a:endParaRPr lang="en-US" sz="3200" b="1" dirty="0"/>
          </a:p>
        </p:txBody>
      </p:sp>
    </p:spTree>
    <p:extLst>
      <p:ext uri="{BB962C8B-B14F-4D97-AF65-F5344CB8AC3E}">
        <p14:creationId xmlns:p14="http://schemas.microsoft.com/office/powerpoint/2010/main" val="3973544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56683826"/>
              </p:ext>
            </p:extLst>
          </p:nvPr>
        </p:nvGraphicFramePr>
        <p:xfrm>
          <a:off x="914399" y="762008"/>
          <a:ext cx="7848601" cy="6020455"/>
        </p:xfrm>
        <a:graphic>
          <a:graphicData uri="http://schemas.openxmlformats.org/drawingml/2006/table">
            <a:tbl>
              <a:tblPr firstRow="1" firstCol="1" bandRow="1" bandCol="1"/>
              <a:tblGrid>
                <a:gridCol w="3048001"/>
                <a:gridCol w="1524000"/>
                <a:gridCol w="3276600"/>
              </a:tblGrid>
              <a:tr h="258417">
                <a:tc>
                  <a:txBody>
                    <a:bodyPr/>
                    <a:lstStyle/>
                    <a:p>
                      <a:pPr marL="0" marR="0">
                        <a:spcBef>
                          <a:spcPts val="0"/>
                        </a:spcBef>
                        <a:spcAft>
                          <a:spcPts val="0"/>
                        </a:spcAft>
                      </a:pPr>
                      <a:r>
                        <a:rPr lang="en-US" sz="1100" b="1" dirty="0">
                          <a:effectLst/>
                          <a:latin typeface="Times New Roman"/>
                          <a:ea typeface="Times New Roman"/>
                        </a:rPr>
                        <a:t>Old Testament Event</a:t>
                      </a:r>
                      <a:endParaRPr lang="en-US" sz="1100"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Date </a:t>
                      </a:r>
                      <a:endParaRPr lang="en-US" sz="110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OT Book</a:t>
                      </a:r>
                      <a:endParaRPr lang="en-US" sz="110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i="0" dirty="0" smtClean="0">
                          <a:effectLst/>
                          <a:latin typeface="Times New Roman"/>
                          <a:ea typeface="Times New Roman"/>
                        </a:rPr>
                        <a:t>Adam</a:t>
                      </a:r>
                      <a:r>
                        <a:rPr lang="en-US" sz="1100" b="1" i="0" baseline="0" dirty="0" smtClean="0">
                          <a:effectLst/>
                          <a:latin typeface="Times New Roman"/>
                          <a:ea typeface="Times New Roman"/>
                        </a:rPr>
                        <a:t> and Eve, Cain and Abel</a:t>
                      </a:r>
                      <a:endParaRPr lang="en-US" sz="1100" b="1" i="0"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Genesis</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dirty="0">
                          <a:effectLst/>
                          <a:latin typeface="Times New Roman"/>
                          <a:ea typeface="Times New Roman"/>
                        </a:rPr>
                        <a:t>The Flood</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smtClean="0">
                          <a:effectLst/>
                          <a:latin typeface="Times New Roman"/>
                          <a:ea typeface="Times New Roman"/>
                        </a:rPr>
                        <a:t>Genesis</a:t>
                      </a:r>
                      <a:endParaRPr lang="en-US" sz="1100" b="1"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dirty="0">
                          <a:effectLst/>
                          <a:latin typeface="Times New Roman"/>
                          <a:ea typeface="Times New Roman"/>
                        </a:rPr>
                        <a:t>Abraham</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1950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smtClean="0">
                          <a:effectLst/>
                          <a:latin typeface="Times New Roman"/>
                          <a:ea typeface="Times New Roman"/>
                        </a:rPr>
                        <a:t>Genesis        Job?</a:t>
                      </a:r>
                      <a:endParaRPr lang="en-US" sz="1100" b="1"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dirty="0">
                          <a:effectLst/>
                          <a:latin typeface="Times New Roman"/>
                          <a:ea typeface="Times New Roman"/>
                        </a:rPr>
                        <a:t>Isaac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1850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smtClean="0">
                          <a:effectLst/>
                          <a:latin typeface="Times New Roman"/>
                          <a:ea typeface="Times New Roman"/>
                        </a:rPr>
                        <a:t>Genesis</a:t>
                      </a:r>
                      <a:endParaRPr lang="en-US" sz="1100" b="1"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dirty="0">
                          <a:effectLst/>
                          <a:latin typeface="Times New Roman"/>
                          <a:ea typeface="Times New Roman"/>
                        </a:rPr>
                        <a:t>Jacob</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1800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smtClean="0">
                          <a:effectLst/>
                          <a:latin typeface="Times New Roman"/>
                          <a:ea typeface="Times New Roman"/>
                        </a:rPr>
                        <a:t>Genesis</a:t>
                      </a:r>
                      <a:endParaRPr lang="en-US" sz="1100" b="1"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dirty="0">
                          <a:effectLst/>
                          <a:latin typeface="Times New Roman"/>
                          <a:ea typeface="Times New Roman"/>
                        </a:rPr>
                        <a:t>Israel in Egypt</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1800-1450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None</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a:effectLst/>
                          <a:latin typeface="Times New Roman"/>
                          <a:ea typeface="Times New Roman"/>
                        </a:rPr>
                        <a:t>Moses in Egypt, Exodus and Wandering</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1450-1400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Exodus-Deuteronomy</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dirty="0">
                          <a:effectLst/>
                          <a:latin typeface="Times New Roman"/>
                          <a:ea typeface="Times New Roman"/>
                        </a:rPr>
                        <a:t>Israel enters and conquers Promised Land</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1400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Joshua</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dirty="0">
                          <a:effectLst/>
                          <a:latin typeface="Times New Roman"/>
                          <a:ea typeface="Times New Roman"/>
                        </a:rPr>
                        <a:t>Period of the Judges</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1400-1050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Judges, Ruth</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dirty="0">
                          <a:effectLst/>
                          <a:latin typeface="Times New Roman"/>
                          <a:ea typeface="Times New Roman"/>
                        </a:rPr>
                        <a:t>David, king of Israel</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1050-1000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Times New Roman"/>
                          <a:ea typeface="Times New Roman"/>
                        </a:rPr>
                        <a:t>I,II Samuel, </a:t>
                      </a:r>
                      <a:r>
                        <a:rPr lang="en-US" sz="1100" b="1" dirty="0" smtClean="0">
                          <a:effectLst/>
                          <a:latin typeface="Times New Roman"/>
                          <a:ea typeface="Times New Roman"/>
                        </a:rPr>
                        <a:t>I Chronicles, Psalms</a:t>
                      </a:r>
                      <a:endParaRPr lang="en-US" sz="1100" b="1"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dirty="0">
                          <a:effectLst/>
                          <a:latin typeface="Times New Roman"/>
                          <a:ea typeface="Times New Roman"/>
                        </a:rPr>
                        <a:t>Solomon, King</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1000-950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Times New Roman"/>
                          <a:ea typeface="Times New Roman"/>
                        </a:rPr>
                        <a:t>I Kings, 2 </a:t>
                      </a:r>
                      <a:r>
                        <a:rPr lang="en-US" sz="1100" b="1" dirty="0" smtClean="0">
                          <a:effectLst/>
                          <a:latin typeface="Times New Roman"/>
                          <a:ea typeface="Times New Roman"/>
                        </a:rPr>
                        <a:t>Chronicles, Proverbs, </a:t>
                      </a:r>
                      <a:r>
                        <a:rPr lang="en-US" sz="1100" b="1" baseline="0" dirty="0" smtClean="0">
                          <a:effectLst/>
                          <a:latin typeface="Times New Roman"/>
                          <a:ea typeface="Times New Roman"/>
                        </a:rPr>
                        <a:t> </a:t>
                      </a:r>
                      <a:r>
                        <a:rPr lang="en-US" sz="1100" b="1" dirty="0" smtClean="0">
                          <a:effectLst/>
                          <a:latin typeface="Times New Roman"/>
                          <a:ea typeface="Times New Roman"/>
                        </a:rPr>
                        <a:t>Ecclesiastes,</a:t>
                      </a:r>
                      <a:r>
                        <a:rPr lang="en-US" sz="1100" b="1" baseline="0" dirty="0" smtClean="0">
                          <a:effectLst/>
                          <a:latin typeface="Times New Roman"/>
                          <a:ea typeface="Times New Roman"/>
                        </a:rPr>
                        <a:t> </a:t>
                      </a:r>
                      <a:r>
                        <a:rPr lang="en-US" sz="1100" b="1" baseline="0" dirty="0" err="1" smtClean="0">
                          <a:effectLst/>
                          <a:latin typeface="Times New Roman"/>
                          <a:ea typeface="Times New Roman"/>
                        </a:rPr>
                        <a:t>SoS</a:t>
                      </a:r>
                      <a:endParaRPr lang="en-US" sz="1100" b="1"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a:effectLst/>
                          <a:latin typeface="Times New Roman"/>
                          <a:ea typeface="Times New Roman"/>
                        </a:rPr>
                        <a:t>Rehoboam, Jeroboam, Divided Kingdom</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950-722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Times New Roman"/>
                          <a:ea typeface="Times New Roman"/>
                        </a:rPr>
                        <a:t>I,II Kings, 2 </a:t>
                      </a:r>
                      <a:r>
                        <a:rPr lang="en-US" sz="1100" b="1" dirty="0" smtClean="0">
                          <a:effectLst/>
                          <a:latin typeface="Times New Roman"/>
                          <a:ea typeface="Times New Roman"/>
                        </a:rPr>
                        <a:t>Chronicles , Hosea, Amos, Jonah,</a:t>
                      </a:r>
                      <a:endParaRPr lang="en-US" sz="1100" b="1"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dirty="0">
                          <a:effectLst/>
                          <a:latin typeface="Times New Roman"/>
                          <a:ea typeface="Times New Roman"/>
                        </a:rPr>
                        <a:t>Northern Kingdom (Samaria) </a:t>
                      </a:r>
                      <a:r>
                        <a:rPr lang="en-US" sz="1100" b="1" dirty="0" smtClean="0">
                          <a:effectLst/>
                          <a:latin typeface="Times New Roman"/>
                          <a:ea typeface="Times New Roman"/>
                        </a:rPr>
                        <a:t>destroyed by Assyria</a:t>
                      </a:r>
                      <a:endParaRPr lang="en-US" sz="1100" b="1"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722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Times New Roman"/>
                          <a:ea typeface="Times New Roman"/>
                        </a:rPr>
                        <a:t>Isaiah</a:t>
                      </a:r>
                      <a:r>
                        <a:rPr lang="en-US" sz="1100" b="1" dirty="0" smtClean="0">
                          <a:effectLst/>
                          <a:latin typeface="Times New Roman"/>
                          <a:ea typeface="Times New Roman"/>
                        </a:rPr>
                        <a:t>, Micah, I </a:t>
                      </a:r>
                      <a:r>
                        <a:rPr lang="en-US" sz="1100" b="1" dirty="0">
                          <a:effectLst/>
                          <a:latin typeface="Times New Roman"/>
                          <a:ea typeface="Times New Roman"/>
                        </a:rPr>
                        <a:t>Kings, II </a:t>
                      </a:r>
                      <a:r>
                        <a:rPr lang="en-US" sz="1100" b="1" dirty="0" err="1">
                          <a:effectLst/>
                          <a:latin typeface="Times New Roman"/>
                          <a:ea typeface="Times New Roman"/>
                        </a:rPr>
                        <a:t>Chron</a:t>
                      </a:r>
                      <a:endParaRPr lang="en-US" sz="1100" b="1"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dirty="0">
                          <a:effectLst/>
                          <a:latin typeface="Times New Roman"/>
                          <a:ea typeface="Times New Roman"/>
                        </a:rPr>
                        <a:t>Jerusalem defeated by Nebuchadnezzar</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605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Jeremiah, II Kings, II Chron</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a:effectLst/>
                          <a:latin typeface="Times New Roman"/>
                          <a:ea typeface="Times New Roman"/>
                        </a:rPr>
                        <a:t>Jerusalem, temple Destroyed by Neb.</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586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Jeremiah, II Kings, II Chron</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a:effectLst/>
                          <a:latin typeface="Times New Roman"/>
                          <a:ea typeface="Times New Roman"/>
                        </a:rPr>
                        <a:t>Babylonian captivity</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smtClean="0">
                          <a:effectLst/>
                          <a:latin typeface="Times New Roman"/>
                          <a:ea typeface="Times New Roman"/>
                        </a:rPr>
                        <a:t>605-538 </a:t>
                      </a:r>
                      <a:r>
                        <a:rPr lang="en-US" sz="1100" b="1" dirty="0">
                          <a:effectLst/>
                          <a:latin typeface="Times New Roman"/>
                          <a:ea typeface="Times New Roman"/>
                        </a:rPr>
                        <a:t>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Times New Roman"/>
                          <a:ea typeface="Times New Roman"/>
                        </a:rPr>
                        <a:t>Ezekiel, Daniel</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dirty="0">
                          <a:effectLst/>
                          <a:latin typeface="Times New Roman"/>
                          <a:ea typeface="Times New Roman"/>
                        </a:rPr>
                        <a:t>Restoration under Cyrus, Persia</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536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Ezra, Daniel</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dirty="0">
                          <a:effectLst/>
                          <a:latin typeface="Times New Roman"/>
                          <a:ea typeface="Times New Roman"/>
                        </a:rPr>
                        <a:t>Restoration under Darius, temple rebuilt</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520 BC, 516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Times New Roman"/>
                          <a:ea typeface="Times New Roman"/>
                        </a:rPr>
                        <a:t>Haggai, </a:t>
                      </a:r>
                      <a:r>
                        <a:rPr lang="en-US" sz="1100" b="1" dirty="0" smtClean="0">
                          <a:effectLst/>
                          <a:latin typeface="Times New Roman"/>
                          <a:ea typeface="Times New Roman"/>
                        </a:rPr>
                        <a:t>Zechariah, Ezra</a:t>
                      </a:r>
                      <a:endParaRPr lang="en-US" sz="1100" b="1"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6835">
                <a:tc>
                  <a:txBody>
                    <a:bodyPr/>
                    <a:lstStyle/>
                    <a:p>
                      <a:pPr marL="0" marR="0">
                        <a:spcBef>
                          <a:spcPts val="0"/>
                        </a:spcBef>
                        <a:spcAft>
                          <a:spcPts val="0"/>
                        </a:spcAft>
                      </a:pPr>
                      <a:r>
                        <a:rPr lang="en-US" sz="1100" b="1" dirty="0">
                          <a:effectLst/>
                          <a:latin typeface="Times New Roman"/>
                          <a:ea typeface="Times New Roman"/>
                        </a:rPr>
                        <a:t>Jerusalem rebuilt.  </a:t>
                      </a:r>
                      <a:r>
                        <a:rPr lang="en-US" sz="1100" b="1" dirty="0" err="1">
                          <a:effectLst/>
                          <a:latin typeface="Times New Roman"/>
                          <a:ea typeface="Times New Roman"/>
                        </a:rPr>
                        <a:t>Artaxerxes</a:t>
                      </a:r>
                      <a:r>
                        <a:rPr lang="en-US" sz="1100" b="1" dirty="0">
                          <a:effectLst/>
                          <a:latin typeface="Times New Roman"/>
                          <a:ea typeface="Times New Roman"/>
                        </a:rPr>
                        <a:t>, Nehemiah</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Times New Roman"/>
                          <a:ea typeface="Times New Roman"/>
                        </a:rPr>
                        <a:t>458-440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Times New Roman"/>
                          <a:ea typeface="Times New Roman"/>
                        </a:rPr>
                        <a:t>Ezra, Nehemiah, </a:t>
                      </a:r>
                      <a:r>
                        <a:rPr lang="en-US" sz="1100" b="1" dirty="0" smtClean="0">
                          <a:effectLst/>
                          <a:latin typeface="Times New Roman"/>
                          <a:ea typeface="Times New Roman"/>
                        </a:rPr>
                        <a:t> </a:t>
                      </a:r>
                      <a:r>
                        <a:rPr lang="en-US" sz="1100" b="1" dirty="0">
                          <a:effectLst/>
                          <a:latin typeface="Times New Roman"/>
                          <a:ea typeface="Times New Roman"/>
                        </a:rPr>
                        <a:t>Malachi</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a:effectLst/>
                          <a:latin typeface="Times New Roman"/>
                          <a:ea typeface="Times New Roman"/>
                        </a:rPr>
                        <a:t>Greek Period</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Times New Roman"/>
                          <a:ea typeface="Times New Roman"/>
                        </a:rPr>
                        <a:t>330-164 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smtClean="0">
                          <a:effectLst/>
                          <a:latin typeface="Times New Roman"/>
                          <a:ea typeface="Times New Roman"/>
                        </a:rPr>
                        <a:t>Daniel,</a:t>
                      </a:r>
                      <a:r>
                        <a:rPr lang="en-US" sz="1100" b="1" baseline="0" dirty="0" smtClean="0">
                          <a:effectLst/>
                          <a:latin typeface="Times New Roman"/>
                          <a:ea typeface="Times New Roman"/>
                        </a:rPr>
                        <a:t>  </a:t>
                      </a:r>
                      <a:r>
                        <a:rPr lang="en-US" sz="1100" b="1" dirty="0" smtClean="0">
                          <a:effectLst/>
                          <a:latin typeface="Times New Roman"/>
                          <a:ea typeface="Times New Roman"/>
                        </a:rPr>
                        <a:t>I Maccabees</a:t>
                      </a:r>
                      <a:endParaRPr lang="en-US" sz="1100" b="1"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marL="0" marR="0">
                        <a:spcBef>
                          <a:spcPts val="0"/>
                        </a:spcBef>
                        <a:spcAft>
                          <a:spcPts val="0"/>
                        </a:spcAft>
                      </a:pPr>
                      <a:r>
                        <a:rPr lang="en-US" sz="1100" b="1" dirty="0" err="1">
                          <a:effectLst/>
                          <a:latin typeface="Times New Roman"/>
                          <a:ea typeface="Times New Roman"/>
                        </a:rPr>
                        <a:t>Maccabeen</a:t>
                      </a:r>
                      <a:r>
                        <a:rPr lang="en-US" sz="1100" b="1" dirty="0">
                          <a:effectLst/>
                          <a:latin typeface="Times New Roman"/>
                          <a:ea typeface="Times New Roman"/>
                        </a:rPr>
                        <a:t> </a:t>
                      </a:r>
                      <a:r>
                        <a:rPr lang="en-US" sz="1100" b="1" dirty="0" smtClean="0">
                          <a:effectLst/>
                          <a:latin typeface="Times New Roman"/>
                          <a:ea typeface="Times New Roman"/>
                        </a:rPr>
                        <a:t>Period, </a:t>
                      </a:r>
                      <a:r>
                        <a:rPr lang="en-US" sz="1100" b="1" dirty="0" err="1" smtClean="0">
                          <a:effectLst/>
                          <a:latin typeface="Times New Roman"/>
                          <a:ea typeface="Times New Roman"/>
                        </a:rPr>
                        <a:t>Hasmonean</a:t>
                      </a:r>
                      <a:r>
                        <a:rPr lang="en-US" sz="1100" b="1" dirty="0" smtClean="0">
                          <a:effectLst/>
                          <a:latin typeface="Times New Roman"/>
                          <a:ea typeface="Times New Roman"/>
                        </a:rPr>
                        <a:t> Dynasty</a:t>
                      </a:r>
                      <a:endParaRPr lang="en-US" sz="1100" b="1"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smtClean="0">
                          <a:effectLst/>
                          <a:latin typeface="Times New Roman"/>
                          <a:ea typeface="Times New Roman"/>
                        </a:rPr>
                        <a:t>164-63 </a:t>
                      </a:r>
                      <a:r>
                        <a:rPr lang="en-US" sz="1100" b="1" dirty="0">
                          <a:effectLst/>
                          <a:latin typeface="Times New Roman"/>
                          <a:ea typeface="Times New Roman"/>
                        </a:rPr>
                        <a:t>BC</a:t>
                      </a: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smtClean="0">
                          <a:effectLst/>
                          <a:latin typeface="Times New Roman"/>
                          <a:ea typeface="Times New Roman"/>
                        </a:rPr>
                        <a:t>I Maccabees</a:t>
                      </a:r>
                      <a:endParaRPr lang="en-US" sz="1100" b="1" dirty="0">
                        <a:effectLst/>
                        <a:latin typeface="Times New Roman"/>
                        <a:ea typeface="Times New Roman"/>
                      </a:endParaRPr>
                    </a:p>
                  </a:txBody>
                  <a:tcPr marL="63233" marR="63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852613" y="2247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1852613" y="228600"/>
            <a:ext cx="5562600" cy="461665"/>
          </a:xfrm>
          <a:prstGeom prst="rect">
            <a:avLst/>
          </a:prstGeom>
          <a:noFill/>
        </p:spPr>
        <p:txBody>
          <a:bodyPr wrap="square" rtlCol="0">
            <a:spAutoFit/>
          </a:bodyPr>
          <a:lstStyle/>
          <a:p>
            <a:pPr algn="ctr"/>
            <a:r>
              <a:rPr lang="en-US" sz="2400" b="1" dirty="0" smtClean="0"/>
              <a:t>Timeline</a:t>
            </a:r>
            <a:endParaRPr lang="en-US" sz="2400" b="1" dirty="0"/>
          </a:p>
        </p:txBody>
      </p:sp>
    </p:spTree>
    <p:extLst>
      <p:ext uri="{BB962C8B-B14F-4D97-AF65-F5344CB8AC3E}">
        <p14:creationId xmlns:p14="http://schemas.microsoft.com/office/powerpoint/2010/main" val="15168950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Theme:  The lineage of David.  God is sending the Messiah</a:t>
            </a:r>
          </a:p>
          <a:p>
            <a:endParaRPr lang="en-US" b="1" dirty="0"/>
          </a:p>
          <a:p>
            <a:pPr lvl="1"/>
            <a:r>
              <a:rPr lang="en-US" b="1" dirty="0" smtClean="0"/>
              <a:t>God’s providence in preserving the line of the Messiah</a:t>
            </a:r>
          </a:p>
          <a:p>
            <a:pPr lvl="1"/>
            <a:r>
              <a:rPr lang="en-US" b="1" dirty="0" smtClean="0"/>
              <a:t>God uses the faith of a Gentile woman to work his plan.</a:t>
            </a:r>
          </a:p>
          <a:p>
            <a:pPr lvl="1"/>
            <a:r>
              <a:rPr lang="en-US" b="1" dirty="0" smtClean="0"/>
              <a:t>Genealogy of David  Ruth 4:13-21</a:t>
            </a:r>
            <a:endParaRPr lang="en-US" b="1" dirty="0"/>
          </a:p>
        </p:txBody>
      </p:sp>
      <p:sp>
        <p:nvSpPr>
          <p:cNvPr id="3" name="Title 2"/>
          <p:cNvSpPr>
            <a:spLocks noGrp="1"/>
          </p:cNvSpPr>
          <p:nvPr>
            <p:ph type="title"/>
          </p:nvPr>
        </p:nvSpPr>
        <p:spPr/>
        <p:txBody>
          <a:bodyPr/>
          <a:lstStyle/>
          <a:p>
            <a:r>
              <a:rPr lang="en-US" sz="3600" b="1" dirty="0" smtClean="0"/>
              <a:t>Ruth</a:t>
            </a:r>
            <a:endParaRPr lang="en-US" sz="3600" b="1" dirty="0"/>
          </a:p>
        </p:txBody>
      </p:sp>
    </p:spTree>
    <p:extLst>
      <p:ext uri="{BB962C8B-B14F-4D97-AF65-F5344CB8AC3E}">
        <p14:creationId xmlns:p14="http://schemas.microsoft.com/office/powerpoint/2010/main" val="18111583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86000"/>
            <a:ext cx="3415553" cy="3840162"/>
          </a:xfrm>
        </p:spPr>
        <p:txBody>
          <a:bodyPr>
            <a:normAutofit lnSpcReduction="10000"/>
          </a:bodyPr>
          <a:lstStyle/>
          <a:p>
            <a:r>
              <a:rPr lang="en-US" b="1" dirty="0" smtClean="0"/>
              <a:t>Theme:  God’s plan to bless his people.  God gives them a King and a Savior:  David.</a:t>
            </a:r>
          </a:p>
          <a:p>
            <a:endParaRPr lang="en-US" b="1" dirty="0"/>
          </a:p>
          <a:p>
            <a:r>
              <a:rPr lang="en-US" b="1" dirty="0" smtClean="0"/>
              <a:t>Subtheme:  An ungodly leader (Saul) and a godly leader (David)</a:t>
            </a:r>
            <a:endParaRPr lang="en-US" b="1" dirty="0"/>
          </a:p>
        </p:txBody>
      </p:sp>
      <p:sp>
        <p:nvSpPr>
          <p:cNvPr id="3" name="Title 2"/>
          <p:cNvSpPr>
            <a:spLocks noGrp="1"/>
          </p:cNvSpPr>
          <p:nvPr>
            <p:ph type="title"/>
          </p:nvPr>
        </p:nvSpPr>
        <p:spPr/>
        <p:txBody>
          <a:bodyPr/>
          <a:lstStyle/>
          <a:p>
            <a:r>
              <a:rPr lang="en-US" sz="2800" b="1" dirty="0" smtClean="0"/>
              <a:t>I and II Samuel, 1 Chronicles</a:t>
            </a:r>
            <a:endParaRPr lang="en-US" sz="2800" b="1" dirty="0"/>
          </a:p>
        </p:txBody>
      </p:sp>
      <p:pic>
        <p:nvPicPr>
          <p:cNvPr id="34818" name="Picture 2" descr="http://t2.gstatic.com/images?q=tbn:ANd9GcSRGYgMTTtOT0rHb04LwevZdaXma4LGZhjDt0t-PamADzIy0nRc4dfBXI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74719"/>
            <a:ext cx="3810000" cy="4553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4955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8139953" cy="3877815"/>
          </a:xfrm>
        </p:spPr>
        <p:txBody>
          <a:bodyPr/>
          <a:lstStyle/>
          <a:p>
            <a:r>
              <a:rPr lang="en-US" b="1" dirty="0"/>
              <a:t>1 Sam 1-9	Samuel, Priest, Prophet and Judge</a:t>
            </a:r>
          </a:p>
          <a:p>
            <a:r>
              <a:rPr lang="en-US" b="1" dirty="0"/>
              <a:t>1 Sam 10-15    Rise and Fall of Saul, the first king of Israel.</a:t>
            </a:r>
          </a:p>
          <a:p>
            <a:r>
              <a:rPr lang="en-US" b="1" dirty="0"/>
              <a:t>1 Sam 16-29    David anointed as king and persecuted by Saul.</a:t>
            </a:r>
          </a:p>
          <a:p>
            <a:r>
              <a:rPr lang="en-US" b="1" dirty="0"/>
              <a:t>1 Sam 30-2 Sam 1   Death of Saul.</a:t>
            </a:r>
          </a:p>
          <a:p>
            <a:r>
              <a:rPr lang="en-US" b="1" dirty="0"/>
              <a:t>2 Sam 2-10      David, King of Israel.</a:t>
            </a:r>
          </a:p>
          <a:p>
            <a:r>
              <a:rPr lang="en-US" b="1" dirty="0"/>
              <a:t>2 Sam 11-21    David’s sins and the consequences.</a:t>
            </a:r>
          </a:p>
          <a:p>
            <a:r>
              <a:rPr lang="en-US" b="1" dirty="0"/>
              <a:t>2 Sam 22-24    David’s accomplishments.</a:t>
            </a:r>
          </a:p>
        </p:txBody>
      </p:sp>
      <p:sp>
        <p:nvSpPr>
          <p:cNvPr id="3" name="Title 2"/>
          <p:cNvSpPr>
            <a:spLocks noGrp="1"/>
          </p:cNvSpPr>
          <p:nvPr>
            <p:ph type="title"/>
          </p:nvPr>
        </p:nvSpPr>
        <p:spPr/>
        <p:txBody>
          <a:bodyPr/>
          <a:lstStyle/>
          <a:p>
            <a:r>
              <a:rPr lang="en-US" sz="2800" b="1" dirty="0" smtClean="0"/>
              <a:t>Outline of I,II Samuel, I Chronicles</a:t>
            </a:r>
            <a:endParaRPr lang="en-US" sz="2800" b="1" dirty="0"/>
          </a:p>
        </p:txBody>
      </p:sp>
    </p:spTree>
    <p:extLst>
      <p:ext uri="{BB962C8B-B14F-4D97-AF65-F5344CB8AC3E}">
        <p14:creationId xmlns:p14="http://schemas.microsoft.com/office/powerpoint/2010/main" val="40405211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Prophet</a:t>
            </a:r>
            <a:r>
              <a:rPr lang="en-US" b="1" dirty="0"/>
              <a:t>, Priest and King (Judge)</a:t>
            </a:r>
          </a:p>
          <a:p>
            <a:r>
              <a:rPr lang="en-US" b="1" dirty="0"/>
              <a:t> </a:t>
            </a:r>
          </a:p>
          <a:p>
            <a:r>
              <a:rPr lang="en-US" b="1" dirty="0"/>
              <a:t>The last Judge and the first Prophet.</a:t>
            </a:r>
          </a:p>
          <a:p>
            <a:r>
              <a:rPr lang="en-US" b="1" dirty="0"/>
              <a:t> </a:t>
            </a:r>
          </a:p>
          <a:p>
            <a:r>
              <a:rPr lang="en-US" b="1" dirty="0" smtClean="0"/>
              <a:t>Born </a:t>
            </a:r>
            <a:r>
              <a:rPr lang="en-US" b="1" dirty="0"/>
              <a:t>of a barren woman  (think about how many examples).    Jesus of a virgin.</a:t>
            </a:r>
          </a:p>
          <a:p>
            <a:r>
              <a:rPr lang="en-US" b="1" dirty="0"/>
              <a:t> </a:t>
            </a:r>
          </a:p>
          <a:p>
            <a:r>
              <a:rPr lang="en-US" b="1" dirty="0" smtClean="0"/>
              <a:t>Dedicated </a:t>
            </a:r>
            <a:r>
              <a:rPr lang="en-US" b="1" dirty="0"/>
              <a:t>to God from birth.  A </a:t>
            </a:r>
            <a:r>
              <a:rPr lang="en-US" b="1" dirty="0" err="1"/>
              <a:t>nazarite</a:t>
            </a:r>
            <a:r>
              <a:rPr lang="en-US" b="1" dirty="0"/>
              <a:t>.</a:t>
            </a:r>
          </a:p>
          <a:p>
            <a:endParaRPr lang="en-US" b="1" dirty="0"/>
          </a:p>
        </p:txBody>
      </p:sp>
      <p:sp>
        <p:nvSpPr>
          <p:cNvPr id="3" name="Title 2"/>
          <p:cNvSpPr>
            <a:spLocks noGrp="1"/>
          </p:cNvSpPr>
          <p:nvPr>
            <p:ph type="title"/>
          </p:nvPr>
        </p:nvSpPr>
        <p:spPr/>
        <p:txBody>
          <a:bodyPr/>
          <a:lstStyle/>
          <a:p>
            <a:r>
              <a:rPr lang="en-US" sz="2800" b="1" dirty="0" smtClean="0"/>
              <a:t>Samuel: A Prefigure of the Messiah</a:t>
            </a:r>
            <a:endParaRPr lang="en-US" sz="2800" b="1" dirty="0"/>
          </a:p>
        </p:txBody>
      </p:sp>
    </p:spTree>
    <p:extLst>
      <p:ext uri="{BB962C8B-B14F-4D97-AF65-F5344CB8AC3E}">
        <p14:creationId xmlns:p14="http://schemas.microsoft.com/office/powerpoint/2010/main" val="4524359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248347"/>
            <a:ext cx="8610600" cy="4381053"/>
          </a:xfrm>
        </p:spPr>
        <p:txBody>
          <a:bodyPr>
            <a:normAutofit fontScale="92500"/>
          </a:bodyPr>
          <a:lstStyle/>
          <a:p>
            <a:r>
              <a:rPr lang="en-US" b="1" dirty="0" smtClean="0"/>
              <a:t>Born in Bethlehem</a:t>
            </a:r>
            <a:endParaRPr lang="en-US" b="1" dirty="0"/>
          </a:p>
          <a:p>
            <a:r>
              <a:rPr lang="en-US" b="1" dirty="0" smtClean="0"/>
              <a:t>A </a:t>
            </a:r>
            <a:r>
              <a:rPr lang="en-US" b="1" dirty="0"/>
              <a:t>shepherd    </a:t>
            </a:r>
          </a:p>
          <a:p>
            <a:r>
              <a:rPr lang="en-US" b="1" dirty="0"/>
              <a:t> </a:t>
            </a:r>
            <a:r>
              <a:rPr lang="en-US" b="1" dirty="0" smtClean="0"/>
              <a:t>Anointed </a:t>
            </a:r>
            <a:r>
              <a:rPr lang="en-US" b="1" dirty="0"/>
              <a:t>as king </a:t>
            </a:r>
            <a:r>
              <a:rPr lang="en-US" b="1" dirty="0" smtClean="0"/>
              <a:t> 1 Sam </a:t>
            </a:r>
            <a:r>
              <a:rPr lang="en-US" b="1" dirty="0"/>
              <a:t>16:13  The Spirit descended on David.  </a:t>
            </a:r>
          </a:p>
          <a:p>
            <a:r>
              <a:rPr lang="en-US" b="1" dirty="0"/>
              <a:t> Physical king of Jerusalem.  Jesus spiritual king of Jerusalem.</a:t>
            </a:r>
          </a:p>
          <a:p>
            <a:r>
              <a:rPr lang="en-US" b="1" dirty="0"/>
              <a:t>Brought the ark (brought God) to Jerusalem.  So did Jesus!!!</a:t>
            </a:r>
          </a:p>
          <a:p>
            <a:r>
              <a:rPr lang="en-US" b="1" dirty="0" smtClean="0"/>
              <a:t>Saved </a:t>
            </a:r>
            <a:r>
              <a:rPr lang="en-US" b="1" dirty="0"/>
              <a:t>Israel from slavery to Philistia.   Killed Goliath</a:t>
            </a:r>
          </a:p>
          <a:p>
            <a:r>
              <a:rPr lang="en-US" b="1" dirty="0" smtClean="0"/>
              <a:t>Saved </a:t>
            </a:r>
            <a:r>
              <a:rPr lang="en-US" b="1" dirty="0"/>
              <a:t>Israel </a:t>
            </a:r>
            <a:r>
              <a:rPr lang="en-US" b="1" dirty="0" smtClean="0"/>
              <a:t>by offering a sacrifice on Mt. </a:t>
            </a:r>
            <a:r>
              <a:rPr lang="en-US" b="1" dirty="0" err="1" smtClean="0"/>
              <a:t>Moriah</a:t>
            </a:r>
            <a:r>
              <a:rPr lang="en-US" b="1" dirty="0" smtClean="0"/>
              <a:t>.  </a:t>
            </a:r>
            <a:r>
              <a:rPr lang="en-US" b="1" dirty="0"/>
              <a:t>2 Sam 24    </a:t>
            </a:r>
          </a:p>
          <a:p>
            <a:r>
              <a:rPr lang="en-US" b="1" dirty="0" smtClean="0"/>
              <a:t>Persecuted </a:t>
            </a:r>
            <a:r>
              <a:rPr lang="en-US" b="1" dirty="0"/>
              <a:t>by God’s people.  Very similar to Jesus (Psalms 2:1,2  Psalms </a:t>
            </a:r>
            <a:r>
              <a:rPr lang="en-US" b="1" dirty="0" smtClean="0"/>
              <a:t>22, etc.</a:t>
            </a:r>
            <a:endParaRPr lang="en-US" b="1" dirty="0"/>
          </a:p>
        </p:txBody>
      </p:sp>
      <p:sp>
        <p:nvSpPr>
          <p:cNvPr id="3" name="Title 2"/>
          <p:cNvSpPr>
            <a:spLocks noGrp="1"/>
          </p:cNvSpPr>
          <p:nvPr>
            <p:ph type="title"/>
          </p:nvPr>
        </p:nvSpPr>
        <p:spPr/>
        <p:txBody>
          <a:bodyPr/>
          <a:lstStyle/>
          <a:p>
            <a:r>
              <a:rPr lang="en-US" sz="3200" b="1" dirty="0" smtClean="0"/>
              <a:t>David:  A Prefigure of the Messiah</a:t>
            </a:r>
            <a:endParaRPr lang="en-US" sz="3200" b="1" dirty="0"/>
          </a:p>
        </p:txBody>
      </p:sp>
    </p:spTree>
    <p:extLst>
      <p:ext uri="{BB962C8B-B14F-4D97-AF65-F5344CB8AC3E}">
        <p14:creationId xmlns:p14="http://schemas.microsoft.com/office/powerpoint/2010/main" val="41833477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362200"/>
            <a:ext cx="8001000" cy="3763962"/>
          </a:xfrm>
        </p:spPr>
        <p:txBody>
          <a:bodyPr/>
          <a:lstStyle/>
          <a:p>
            <a:r>
              <a:rPr lang="en-US" b="1" dirty="0" smtClean="0"/>
              <a:t>1 Sam 1-3  Miraculous birth and ministry of Samuel.</a:t>
            </a:r>
            <a:endParaRPr lang="en-US" b="1" dirty="0"/>
          </a:p>
          <a:p>
            <a:r>
              <a:rPr lang="en-US" b="1" dirty="0" smtClean="0"/>
              <a:t>1 Sam 8  Israel demands a king.</a:t>
            </a:r>
          </a:p>
          <a:p>
            <a:r>
              <a:rPr lang="en-US" b="1" dirty="0" smtClean="0"/>
              <a:t>1 Sam 9-10  Saul, first king of Israel.</a:t>
            </a:r>
          </a:p>
          <a:p>
            <a:r>
              <a:rPr lang="en-US" b="1" dirty="0" smtClean="0"/>
              <a:t>1 Sam 13, 15  Saul disobeys, rejected as king</a:t>
            </a:r>
          </a:p>
          <a:p>
            <a:r>
              <a:rPr lang="en-US" b="1" dirty="0" smtClean="0"/>
              <a:t>1 Sam 16  David anointed King of Israel.</a:t>
            </a:r>
          </a:p>
          <a:p>
            <a:r>
              <a:rPr lang="en-US" b="1" dirty="0" smtClean="0"/>
              <a:t>1 Sam 17  David and Goliath.</a:t>
            </a:r>
          </a:p>
          <a:p>
            <a:r>
              <a:rPr lang="en-US" b="1" dirty="0" smtClean="0"/>
              <a:t>1 Sam 18-30  Saul, David and Jonathan.</a:t>
            </a:r>
          </a:p>
          <a:p>
            <a:r>
              <a:rPr lang="en-US" b="1" dirty="0" smtClean="0"/>
              <a:t>1 Sam 31 Death of Saul and Jonathan.</a:t>
            </a:r>
            <a:endParaRPr lang="en-US" b="1" dirty="0"/>
          </a:p>
        </p:txBody>
      </p:sp>
      <p:sp>
        <p:nvSpPr>
          <p:cNvPr id="3" name="Title 2"/>
          <p:cNvSpPr>
            <a:spLocks noGrp="1"/>
          </p:cNvSpPr>
          <p:nvPr>
            <p:ph type="title"/>
          </p:nvPr>
        </p:nvSpPr>
        <p:spPr/>
        <p:txBody>
          <a:bodyPr/>
          <a:lstStyle/>
          <a:p>
            <a:r>
              <a:rPr lang="en-US" sz="2800" b="1" dirty="0" smtClean="0"/>
              <a:t>Key Events in 1 Samuel</a:t>
            </a:r>
            <a:endParaRPr lang="en-US" sz="2800" b="1" dirty="0"/>
          </a:p>
        </p:txBody>
      </p:sp>
    </p:spTree>
    <p:extLst>
      <p:ext uri="{BB962C8B-B14F-4D97-AF65-F5344CB8AC3E}">
        <p14:creationId xmlns:p14="http://schemas.microsoft.com/office/powerpoint/2010/main" val="42845622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lstStyle/>
          <a:p>
            <a:r>
              <a:rPr lang="en-US" b="1" dirty="0" smtClean="0"/>
              <a:t>2 Sam 2  David, King of Israel</a:t>
            </a:r>
          </a:p>
          <a:p>
            <a:r>
              <a:rPr lang="en-US" b="1" dirty="0" smtClean="0"/>
              <a:t>2 Sam 2-10  David’s victories.</a:t>
            </a:r>
          </a:p>
          <a:p>
            <a:r>
              <a:rPr lang="en-US" b="1" dirty="0" smtClean="0"/>
              <a:t>2 Sam 7 God makes a covenant with David.</a:t>
            </a:r>
          </a:p>
          <a:p>
            <a:r>
              <a:rPr lang="en-US" b="1" dirty="0" smtClean="0"/>
              <a:t>2 Sam 10-11 Sin with </a:t>
            </a:r>
            <a:r>
              <a:rPr lang="en-US" b="1" dirty="0" err="1" smtClean="0"/>
              <a:t>Bathsheeba</a:t>
            </a:r>
            <a:endParaRPr lang="en-US" b="1" dirty="0" smtClean="0"/>
          </a:p>
          <a:p>
            <a:r>
              <a:rPr lang="en-US" b="1" dirty="0" smtClean="0"/>
              <a:t>2 Sam 12-21 Consequences for David’s sin.</a:t>
            </a:r>
          </a:p>
          <a:p>
            <a:r>
              <a:rPr lang="en-US" b="1" dirty="0" smtClean="0"/>
              <a:t>2 Sam 23-24  David’s farewell address.</a:t>
            </a:r>
            <a:endParaRPr lang="en-US" b="1" dirty="0"/>
          </a:p>
        </p:txBody>
      </p:sp>
      <p:sp>
        <p:nvSpPr>
          <p:cNvPr id="3" name="Title 2"/>
          <p:cNvSpPr>
            <a:spLocks noGrp="1"/>
          </p:cNvSpPr>
          <p:nvPr>
            <p:ph type="title"/>
          </p:nvPr>
        </p:nvSpPr>
        <p:spPr/>
        <p:txBody>
          <a:bodyPr/>
          <a:lstStyle/>
          <a:p>
            <a:r>
              <a:rPr lang="en-US" sz="2800" b="1" dirty="0" smtClean="0"/>
              <a:t>Key Events in 2 Samuel</a:t>
            </a:r>
            <a:endParaRPr lang="en-US" sz="2800" b="1" dirty="0"/>
          </a:p>
        </p:txBody>
      </p:sp>
    </p:spTree>
    <p:extLst>
      <p:ext uri="{BB962C8B-B14F-4D97-AF65-F5344CB8AC3E}">
        <p14:creationId xmlns:p14="http://schemas.microsoft.com/office/powerpoint/2010/main" val="373484719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133600"/>
            <a:ext cx="8153399" cy="3992562"/>
          </a:xfrm>
        </p:spPr>
        <p:txBody>
          <a:bodyPr/>
          <a:lstStyle/>
          <a:p>
            <a:r>
              <a:rPr lang="en-US" b="1" dirty="0" smtClean="0"/>
              <a:t>Theme:  Israel sins and God judges his people.</a:t>
            </a:r>
            <a:endParaRPr lang="en-US" b="1" dirty="0"/>
          </a:p>
        </p:txBody>
      </p:sp>
      <p:sp>
        <p:nvSpPr>
          <p:cNvPr id="3" name="Title 2"/>
          <p:cNvSpPr>
            <a:spLocks noGrp="1"/>
          </p:cNvSpPr>
          <p:nvPr>
            <p:ph type="title"/>
          </p:nvPr>
        </p:nvSpPr>
        <p:spPr/>
        <p:txBody>
          <a:bodyPr/>
          <a:lstStyle/>
          <a:p>
            <a:r>
              <a:rPr lang="en-US" sz="3200" b="1" dirty="0" smtClean="0"/>
              <a:t>I, II Kings, 2 Chronicles</a:t>
            </a:r>
            <a:endParaRPr lang="en-US" sz="3200" b="1" dirty="0"/>
          </a:p>
        </p:txBody>
      </p:sp>
      <p:pic>
        <p:nvPicPr>
          <p:cNvPr id="35842" name="Picture 2" descr="http://kingsenglish.info/wp-content/uploads/2011/04/Wisdom-of-Solomon-300x2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717293"/>
            <a:ext cx="5181600" cy="412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8309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48347"/>
            <a:ext cx="8139953" cy="4381053"/>
          </a:xfrm>
        </p:spPr>
        <p:txBody>
          <a:bodyPr>
            <a:normAutofit lnSpcReduction="10000"/>
          </a:bodyPr>
          <a:lstStyle/>
          <a:p>
            <a:r>
              <a:rPr lang="en-US" b="1" dirty="0"/>
              <a:t>1 Kings 1-11    Solomon, son of </a:t>
            </a:r>
            <a:r>
              <a:rPr lang="en-US" b="1" dirty="0" err="1"/>
              <a:t>Bathsheeba</a:t>
            </a:r>
            <a:r>
              <a:rPr lang="en-US" b="1" dirty="0"/>
              <a:t>, King of Israel.</a:t>
            </a:r>
          </a:p>
          <a:p>
            <a:r>
              <a:rPr lang="en-US" b="1" dirty="0"/>
              <a:t>1 Kings 12	 The kingdom of Israel </a:t>
            </a:r>
            <a:r>
              <a:rPr lang="en-US" b="1" dirty="0" smtClean="0"/>
              <a:t>divided </a:t>
            </a:r>
            <a:r>
              <a:rPr lang="en-US" b="1" dirty="0"/>
              <a:t>under </a:t>
            </a:r>
            <a:r>
              <a:rPr lang="en-US" b="1" dirty="0" err="1" smtClean="0"/>
              <a:t>Rehoboam</a:t>
            </a:r>
            <a:r>
              <a:rPr lang="en-US" b="1" dirty="0" smtClean="0"/>
              <a:t> by revolt of Jeroboam.</a:t>
            </a:r>
            <a:endParaRPr lang="en-US" dirty="0"/>
          </a:p>
          <a:p>
            <a:r>
              <a:rPr lang="en-US" b="1" dirty="0"/>
              <a:t>1 Kings 13-2 Kings 16 The divided kingdom. Israel (Samaria, Ephraim) and </a:t>
            </a:r>
            <a:r>
              <a:rPr lang="en-US" b="1" dirty="0" smtClean="0"/>
              <a:t>Judah</a:t>
            </a:r>
            <a:r>
              <a:rPr lang="en-US" b="1" dirty="0"/>
              <a:t>.</a:t>
            </a:r>
          </a:p>
          <a:p>
            <a:r>
              <a:rPr lang="en-US" b="1" dirty="0"/>
              <a:t>2 Kings 17   </a:t>
            </a:r>
            <a:r>
              <a:rPr lang="en-US" b="1" dirty="0" smtClean="0"/>
              <a:t>Northern </a:t>
            </a:r>
            <a:r>
              <a:rPr lang="en-US" b="1" dirty="0"/>
              <a:t>Kingdom (Samaria) destroyed by Assyria.</a:t>
            </a:r>
          </a:p>
          <a:p>
            <a:r>
              <a:rPr lang="en-US" b="1" dirty="0"/>
              <a:t>2 Kings 18-24   Judah alone</a:t>
            </a:r>
          </a:p>
          <a:p>
            <a:r>
              <a:rPr lang="en-US" b="1" dirty="0"/>
              <a:t>2 Kings 25  </a:t>
            </a:r>
            <a:r>
              <a:rPr lang="en-US" b="1" dirty="0" smtClean="0"/>
              <a:t>The </a:t>
            </a:r>
            <a:r>
              <a:rPr lang="en-US" b="1" dirty="0"/>
              <a:t>fall of Jerusalem and Judah to Babylon.</a:t>
            </a:r>
          </a:p>
          <a:p>
            <a:endParaRPr lang="en-US" dirty="0"/>
          </a:p>
        </p:txBody>
      </p:sp>
      <p:sp>
        <p:nvSpPr>
          <p:cNvPr id="3" name="Title 2"/>
          <p:cNvSpPr>
            <a:spLocks noGrp="1"/>
          </p:cNvSpPr>
          <p:nvPr>
            <p:ph type="title"/>
          </p:nvPr>
        </p:nvSpPr>
        <p:spPr/>
        <p:txBody>
          <a:bodyPr/>
          <a:lstStyle/>
          <a:p>
            <a:r>
              <a:rPr lang="en-US" sz="3200" b="1" dirty="0" smtClean="0"/>
              <a:t>Outline of I, II Kings</a:t>
            </a:r>
            <a:endParaRPr lang="en-US" sz="3200" b="1" dirty="0"/>
          </a:p>
        </p:txBody>
      </p:sp>
    </p:spTree>
    <p:extLst>
      <p:ext uri="{BB962C8B-B14F-4D97-AF65-F5344CB8AC3E}">
        <p14:creationId xmlns:p14="http://schemas.microsoft.com/office/powerpoint/2010/main" val="41145360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brahams-legacy.org/_domain/abrahams-legacy.org/images/solomon-kingdom-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59771"/>
            <a:ext cx="4634118" cy="64596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1828800"/>
            <a:ext cx="2514600" cy="1384995"/>
          </a:xfrm>
          <a:prstGeom prst="rect">
            <a:avLst/>
          </a:prstGeom>
          <a:noFill/>
        </p:spPr>
        <p:txBody>
          <a:bodyPr wrap="square" rtlCol="0">
            <a:spAutoFit/>
          </a:bodyPr>
          <a:lstStyle/>
          <a:p>
            <a:r>
              <a:rPr lang="en-US" sz="2800" b="1" dirty="0" smtClean="0"/>
              <a:t>Solomon’s Kingdom </a:t>
            </a:r>
            <a:r>
              <a:rPr lang="en-US" sz="2800" b="1" smtClean="0"/>
              <a:t>about 940 </a:t>
            </a:r>
            <a:r>
              <a:rPr lang="en-US" sz="2800" b="1" dirty="0" smtClean="0"/>
              <a:t>BC</a:t>
            </a:r>
            <a:endParaRPr lang="en-US" sz="2800" b="1" dirty="0"/>
          </a:p>
        </p:txBody>
      </p:sp>
    </p:spTree>
    <p:extLst>
      <p:ext uri="{BB962C8B-B14F-4D97-AF65-F5344CB8AC3E}">
        <p14:creationId xmlns:p14="http://schemas.microsoft.com/office/powerpoint/2010/main" val="1907091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Language, Author, Canon</a:t>
            </a:r>
            <a:endParaRPr lang="en-US" sz="3600" b="1" dirty="0"/>
          </a:p>
        </p:txBody>
      </p:sp>
      <p:sp>
        <p:nvSpPr>
          <p:cNvPr id="3" name="Content Placeholder 2"/>
          <p:cNvSpPr>
            <a:spLocks noGrp="1"/>
          </p:cNvSpPr>
          <p:nvPr>
            <p:ph idx="1"/>
          </p:nvPr>
        </p:nvSpPr>
        <p:spPr/>
        <p:txBody>
          <a:bodyPr/>
          <a:lstStyle/>
          <a:p>
            <a:r>
              <a:rPr lang="en-US" b="1" dirty="0" smtClean="0"/>
              <a:t>Hebrew and Aramaic (Parts of Ezra, Daniel 2:2-7:28)</a:t>
            </a:r>
          </a:p>
          <a:p>
            <a:endParaRPr lang="en-US" b="1" dirty="0"/>
          </a:p>
          <a:p>
            <a:r>
              <a:rPr lang="en-US" b="1" dirty="0" smtClean="0"/>
              <a:t>Many authors (but one message and theme!) </a:t>
            </a:r>
          </a:p>
          <a:p>
            <a:pPr lvl="1"/>
            <a:r>
              <a:rPr lang="en-US" b="1" dirty="0" smtClean="0"/>
              <a:t> </a:t>
            </a:r>
            <a:r>
              <a:rPr lang="en-US" b="1" dirty="0" err="1" smtClean="0"/>
              <a:t>Heb</a:t>
            </a:r>
            <a:r>
              <a:rPr lang="en-US" b="1" dirty="0" smtClean="0"/>
              <a:t> 1:1</a:t>
            </a:r>
          </a:p>
          <a:p>
            <a:endParaRPr lang="en-US" b="1" dirty="0"/>
          </a:p>
          <a:p>
            <a:r>
              <a:rPr lang="en-US" b="1" dirty="0" smtClean="0"/>
              <a:t>Who chose the books and when?</a:t>
            </a:r>
          </a:p>
          <a:p>
            <a:pPr lvl="1"/>
            <a:r>
              <a:rPr lang="en-US" b="1" dirty="0" smtClean="0"/>
              <a:t>Talmud c. 450 BC  “Men of the Great Assembly”</a:t>
            </a:r>
          </a:p>
          <a:p>
            <a:pPr lvl="1"/>
            <a:r>
              <a:rPr lang="en-US" b="1" dirty="0" smtClean="0"/>
              <a:t>Scholars:  Jewish teachers  by about 250 BC</a:t>
            </a:r>
          </a:p>
          <a:p>
            <a:pPr lvl="1"/>
            <a:r>
              <a:rPr lang="en-US" b="1" dirty="0" smtClean="0"/>
              <a:t>Council of </a:t>
            </a:r>
            <a:r>
              <a:rPr lang="en-US" b="1" dirty="0" err="1" smtClean="0"/>
              <a:t>Jamnia</a:t>
            </a:r>
            <a:r>
              <a:rPr lang="en-US" b="1" dirty="0" smtClean="0"/>
              <a:t> AD 90?  No!</a:t>
            </a:r>
            <a:endParaRPr lang="en-US" b="1" dirty="0"/>
          </a:p>
        </p:txBody>
      </p:sp>
    </p:spTree>
    <p:extLst>
      <p:ext uri="{BB962C8B-B14F-4D97-AF65-F5344CB8AC3E}">
        <p14:creationId xmlns:p14="http://schemas.microsoft.com/office/powerpoint/2010/main" val="413875117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1.bp.blogspot.com/_QNGv2PaVQ9w/S8pXJ4HJbCI/AAAAAAAAAQA/YypP79VOeO8/s1600/Divided+Kingd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8842"/>
            <a:ext cx="5016078" cy="65467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1600200"/>
            <a:ext cx="3276600" cy="1815882"/>
          </a:xfrm>
          <a:prstGeom prst="rect">
            <a:avLst/>
          </a:prstGeom>
          <a:noFill/>
        </p:spPr>
        <p:txBody>
          <a:bodyPr wrap="square" rtlCol="0">
            <a:spAutoFit/>
          </a:bodyPr>
          <a:lstStyle/>
          <a:p>
            <a:r>
              <a:rPr lang="en-US" sz="2800" b="1" dirty="0" smtClean="0"/>
              <a:t>Divided Kingdom Under </a:t>
            </a:r>
            <a:r>
              <a:rPr lang="en-US" sz="2800" b="1" dirty="0" err="1" smtClean="0"/>
              <a:t>Rehoboam</a:t>
            </a:r>
            <a:r>
              <a:rPr lang="en-US" sz="2800" b="1" dirty="0" smtClean="0"/>
              <a:t> and Jeroboam  </a:t>
            </a:r>
          </a:p>
          <a:p>
            <a:r>
              <a:rPr lang="en-US" sz="2800" b="1" dirty="0" smtClean="0"/>
              <a:t>930 BC</a:t>
            </a:r>
            <a:endParaRPr lang="en-US" sz="2800" b="1" dirty="0"/>
          </a:p>
        </p:txBody>
      </p:sp>
    </p:spTree>
    <p:extLst>
      <p:ext uri="{BB962C8B-B14F-4D97-AF65-F5344CB8AC3E}">
        <p14:creationId xmlns:p14="http://schemas.microsoft.com/office/powerpoint/2010/main" val="14727096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ngs of Israel and Judah - Windows Internet Explor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62000"/>
            <a:ext cx="10210800" cy="7620000"/>
          </a:xfrm>
          <a:prstGeom prst="rect">
            <a:avLst/>
          </a:prstGeom>
        </p:spPr>
      </p:pic>
    </p:spTree>
    <p:extLst>
      <p:ext uri="{BB962C8B-B14F-4D97-AF65-F5344CB8AC3E}">
        <p14:creationId xmlns:p14="http://schemas.microsoft.com/office/powerpoint/2010/main" val="366108302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ngs of Israel and Judah - Windows Internet Explor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568881"/>
            <a:ext cx="10134600" cy="7426882"/>
          </a:xfrm>
          <a:prstGeom prst="rect">
            <a:avLst/>
          </a:prstGeom>
        </p:spPr>
      </p:pic>
    </p:spTree>
    <p:extLst>
      <p:ext uri="{BB962C8B-B14F-4D97-AF65-F5344CB8AC3E}">
        <p14:creationId xmlns:p14="http://schemas.microsoft.com/office/powerpoint/2010/main" val="152837320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bol3s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28600"/>
            <a:ext cx="3948113" cy="6400800"/>
          </a:xfrm>
          <a:prstGeom prst="rect">
            <a:avLst/>
          </a:prstGeom>
          <a:noFill/>
          <a:extLst>
            <a:ext uri="{909E8E84-426E-40DD-AFC4-6F175D3DCCD1}">
              <a14:hiddenFill xmlns:a14="http://schemas.microsoft.com/office/drawing/2010/main">
                <a:solidFill>
                  <a:srgbClr val="FFFFFF"/>
                </a:solidFill>
              </a14:hiddenFill>
            </a:ext>
          </a:extLst>
        </p:spPr>
      </p:pic>
      <p:sp>
        <p:nvSpPr>
          <p:cNvPr id="149507" name="Text Box 3"/>
          <p:cNvSpPr txBox="1">
            <a:spLocks noChangeArrowheads="1"/>
          </p:cNvSpPr>
          <p:nvPr/>
        </p:nvSpPr>
        <p:spPr bwMode="auto">
          <a:xfrm>
            <a:off x="5105400" y="1066800"/>
            <a:ext cx="2971800" cy="399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smtClean="0">
                <a:solidFill>
                  <a:srgbClr val="EAEAEA"/>
                </a:solidFill>
                <a:latin typeface="Times New Roman" pitchFamily="18" charset="0"/>
              </a:rPr>
              <a:t>The Moabite Stone or Mesha Stele 870 BC</a:t>
            </a:r>
          </a:p>
          <a:p>
            <a:pPr fontAlgn="base">
              <a:spcBef>
                <a:spcPct val="50000"/>
              </a:spcBef>
              <a:spcAft>
                <a:spcPct val="0"/>
              </a:spcAft>
            </a:pPr>
            <a:r>
              <a:rPr lang="en-US" sz="3200" smtClean="0">
                <a:solidFill>
                  <a:srgbClr val="EAEAEA"/>
                </a:solidFill>
                <a:latin typeface="Times New Roman" pitchFamily="18" charset="0"/>
              </a:rPr>
              <a:t> the Louvre</a:t>
            </a:r>
          </a:p>
          <a:p>
            <a:pPr fontAlgn="base">
              <a:spcBef>
                <a:spcPct val="50000"/>
              </a:spcBef>
              <a:spcAft>
                <a:spcPct val="0"/>
              </a:spcAft>
            </a:pPr>
            <a:r>
              <a:rPr lang="en-US" sz="2800" smtClean="0">
                <a:solidFill>
                  <a:srgbClr val="EAEAEA"/>
                </a:solidFill>
                <a:latin typeface="Times New Roman" pitchFamily="18" charset="0"/>
              </a:rPr>
              <a:t>Ahab “of the house of Omri”</a:t>
            </a:r>
          </a:p>
          <a:p>
            <a:pPr fontAlgn="base">
              <a:spcBef>
                <a:spcPct val="50000"/>
              </a:spcBef>
              <a:spcAft>
                <a:spcPct val="0"/>
              </a:spcAft>
            </a:pPr>
            <a:r>
              <a:rPr lang="en-US" sz="2800" smtClean="0">
                <a:solidFill>
                  <a:srgbClr val="EAEAEA"/>
                </a:solidFill>
                <a:latin typeface="Times New Roman" pitchFamily="18" charset="0"/>
              </a:rPr>
              <a:t>1 Kings 16:28</a:t>
            </a:r>
          </a:p>
        </p:txBody>
      </p:sp>
    </p:spTree>
    <p:extLst>
      <p:ext uri="{BB962C8B-B14F-4D97-AF65-F5344CB8AC3E}">
        <p14:creationId xmlns:p14="http://schemas.microsoft.com/office/powerpoint/2010/main" val="55938533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5791200" y="533400"/>
            <a:ext cx="3048000"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smtClean="0">
                <a:solidFill>
                  <a:srgbClr val="EAEAEA"/>
                </a:solidFill>
                <a:latin typeface="Times New Roman" pitchFamily="18" charset="0"/>
              </a:rPr>
              <a:t>The Tel Dan Inscription</a:t>
            </a:r>
          </a:p>
          <a:p>
            <a:pPr fontAlgn="base">
              <a:spcBef>
                <a:spcPct val="50000"/>
              </a:spcBef>
              <a:spcAft>
                <a:spcPct val="0"/>
              </a:spcAft>
            </a:pPr>
            <a:r>
              <a:rPr lang="en-US" sz="3200" smtClean="0">
                <a:solidFill>
                  <a:srgbClr val="EAEAEA"/>
                </a:solidFill>
                <a:latin typeface="Times New Roman" pitchFamily="18" charset="0"/>
              </a:rPr>
              <a:t>820 BC</a:t>
            </a:r>
          </a:p>
          <a:p>
            <a:pPr fontAlgn="base">
              <a:spcBef>
                <a:spcPct val="50000"/>
              </a:spcBef>
              <a:spcAft>
                <a:spcPct val="0"/>
              </a:spcAft>
            </a:pPr>
            <a:r>
              <a:rPr lang="en-US" sz="2800" smtClean="0">
                <a:solidFill>
                  <a:srgbClr val="EAEAEA"/>
                </a:solidFill>
                <a:latin typeface="Times New Roman" pitchFamily="18" charset="0"/>
              </a:rPr>
              <a:t>2 Kings 8:28-29</a:t>
            </a:r>
          </a:p>
          <a:p>
            <a:pPr fontAlgn="base">
              <a:spcBef>
                <a:spcPct val="50000"/>
              </a:spcBef>
              <a:spcAft>
                <a:spcPct val="0"/>
              </a:spcAft>
            </a:pPr>
            <a:endParaRPr lang="en-US" sz="2800" smtClean="0">
              <a:solidFill>
                <a:srgbClr val="EAEAEA"/>
              </a:solidFill>
              <a:latin typeface="Times New Roman" pitchFamily="18" charset="0"/>
            </a:endParaRPr>
          </a:p>
          <a:p>
            <a:pPr fontAlgn="base">
              <a:spcBef>
                <a:spcPct val="50000"/>
              </a:spcBef>
              <a:spcAft>
                <a:spcPct val="0"/>
              </a:spcAft>
            </a:pPr>
            <a:r>
              <a:rPr lang="en-US" sz="2400" b="1" smtClean="0">
                <a:solidFill>
                  <a:srgbClr val="EAEAEA"/>
                </a:solidFill>
                <a:latin typeface="Times New Roman" pitchFamily="18" charset="0"/>
              </a:rPr>
              <a:t>‘I killed Jehoram, son of Ahab, king of Israel and I killed Ahaziah, son of Jehoram, king of the house of David”</a:t>
            </a:r>
          </a:p>
        </p:txBody>
      </p:sp>
      <p:pic>
        <p:nvPicPr>
          <p:cNvPr id="153603" name="Picture 3" descr="davidste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304800"/>
            <a:ext cx="50546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74171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5" descr="jehu_bowing_shalmanesar_i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400"/>
            <a:ext cx="38100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90119" name="Picture 7" descr="jehu_bowing_shalmanesar_iii_clo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66800"/>
            <a:ext cx="28575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90120" name="Picture 8" descr="20030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52400"/>
            <a:ext cx="5410200" cy="4108450"/>
          </a:xfrm>
          <a:prstGeom prst="rect">
            <a:avLst/>
          </a:prstGeom>
          <a:noFill/>
          <a:extLst>
            <a:ext uri="{909E8E84-426E-40DD-AFC4-6F175D3DCCD1}">
              <a14:hiddenFill xmlns:a14="http://schemas.microsoft.com/office/drawing/2010/main">
                <a:solidFill>
                  <a:srgbClr val="FFFFFF"/>
                </a:solidFill>
              </a14:hiddenFill>
            </a:ext>
          </a:extLst>
        </p:spPr>
      </p:pic>
      <p:sp>
        <p:nvSpPr>
          <p:cNvPr id="90121" name="Text Box 9"/>
          <p:cNvSpPr txBox="1">
            <a:spLocks noChangeArrowheads="1"/>
          </p:cNvSpPr>
          <p:nvPr/>
        </p:nvSpPr>
        <p:spPr bwMode="auto">
          <a:xfrm>
            <a:off x="4038600" y="4800600"/>
            <a:ext cx="48768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400" b="1" smtClean="0">
                <a:solidFill>
                  <a:srgbClr val="FFFF00"/>
                </a:solidFill>
              </a:rPr>
              <a:t>Black Obelisk of Shalmanezer III 840 BC</a:t>
            </a:r>
          </a:p>
          <a:p>
            <a:pPr algn="ctr" fontAlgn="base">
              <a:spcBef>
                <a:spcPct val="0"/>
              </a:spcBef>
              <a:spcAft>
                <a:spcPct val="0"/>
              </a:spcAft>
            </a:pPr>
            <a:r>
              <a:rPr lang="en-US" sz="2400" b="1" smtClean="0">
                <a:solidFill>
                  <a:srgbClr val="FFFF00"/>
                </a:solidFill>
              </a:rPr>
              <a:t>British Museum    2 Kings 17:3-6</a:t>
            </a:r>
          </a:p>
          <a:p>
            <a:pPr fontAlgn="base">
              <a:spcBef>
                <a:spcPct val="50000"/>
              </a:spcBef>
              <a:spcAft>
                <a:spcPct val="0"/>
              </a:spcAft>
            </a:pPr>
            <a:endParaRPr lang="en-US" sz="2400" b="1" smtClean="0">
              <a:solidFill>
                <a:srgbClr val="FFFF00"/>
              </a:solidFill>
            </a:endParaRPr>
          </a:p>
        </p:txBody>
      </p:sp>
    </p:spTree>
    <p:extLst>
      <p:ext uri="{BB962C8B-B14F-4D97-AF65-F5344CB8AC3E}">
        <p14:creationId xmlns:p14="http://schemas.microsoft.com/office/powerpoint/2010/main" val="256358539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457200" y="304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3200" smtClean="0">
                <a:solidFill>
                  <a:srgbClr val="EAEAEA"/>
                </a:solidFill>
                <a:latin typeface="Times New Roman" pitchFamily="18" charset="0"/>
              </a:rPr>
              <a:t>The Sennacherib Cylinder or Taylor Prism  British Museum, London (2 Kings 18)  691 BC</a:t>
            </a:r>
          </a:p>
        </p:txBody>
      </p:sp>
      <p:sp>
        <p:nvSpPr>
          <p:cNvPr id="155651" name="Text Box 3"/>
          <p:cNvSpPr txBox="1">
            <a:spLocks noChangeArrowheads="1"/>
          </p:cNvSpPr>
          <p:nvPr/>
        </p:nvSpPr>
        <p:spPr bwMode="auto">
          <a:xfrm>
            <a:off x="4800600" y="1793875"/>
            <a:ext cx="44529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dirty="0" smtClean="0">
                <a:solidFill>
                  <a:srgbClr val="EAEAEA"/>
                </a:solidFill>
                <a:latin typeface="Times New Roman" pitchFamily="18" charset="0"/>
              </a:rPr>
              <a:t>As to Hezekiah the </a:t>
            </a:r>
          </a:p>
          <a:p>
            <a:pPr fontAlgn="base">
              <a:spcBef>
                <a:spcPct val="0"/>
              </a:spcBef>
              <a:spcAft>
                <a:spcPct val="0"/>
              </a:spcAft>
            </a:pPr>
            <a:r>
              <a:rPr lang="en-US" sz="2400" b="1" dirty="0" smtClean="0">
                <a:solidFill>
                  <a:srgbClr val="EAEAEA"/>
                </a:solidFill>
                <a:latin typeface="Times New Roman" pitchFamily="18" charset="0"/>
              </a:rPr>
              <a:t>Jew…  I made him…  </a:t>
            </a:r>
          </a:p>
          <a:p>
            <a:pPr fontAlgn="base">
              <a:spcBef>
                <a:spcPct val="0"/>
              </a:spcBef>
              <a:spcAft>
                <a:spcPct val="0"/>
              </a:spcAft>
            </a:pPr>
            <a:r>
              <a:rPr lang="en-US" sz="2400" b="1" dirty="0" smtClean="0">
                <a:solidFill>
                  <a:srgbClr val="EAEAEA"/>
                </a:solidFill>
                <a:latin typeface="Times New Roman" pitchFamily="18" charset="0"/>
              </a:rPr>
              <a:t>“like a bird in a </a:t>
            </a:r>
          </a:p>
          <a:p>
            <a:pPr fontAlgn="base">
              <a:spcBef>
                <a:spcPct val="0"/>
              </a:spcBef>
              <a:spcAft>
                <a:spcPct val="0"/>
              </a:spcAft>
            </a:pPr>
            <a:r>
              <a:rPr lang="en-US" sz="2400" b="1" dirty="0" smtClean="0">
                <a:solidFill>
                  <a:srgbClr val="EAEAEA"/>
                </a:solidFill>
                <a:latin typeface="Times New Roman" pitchFamily="18" charset="0"/>
              </a:rPr>
              <a:t>cage”</a:t>
            </a:r>
          </a:p>
        </p:txBody>
      </p:sp>
      <p:pic>
        <p:nvPicPr>
          <p:cNvPr id="155652" name="Picture 4" descr="cylinderofsennacherib-taylorprism-800h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2300288"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04007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0" name="Text Box 6"/>
          <p:cNvSpPr txBox="1">
            <a:spLocks noChangeArrowheads="1"/>
          </p:cNvSpPr>
          <p:nvPr/>
        </p:nvSpPr>
        <p:spPr bwMode="auto">
          <a:xfrm>
            <a:off x="1676400" y="8382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b="1" smtClean="0">
                <a:solidFill>
                  <a:srgbClr val="FFFF00"/>
                </a:solidFill>
                <a:latin typeface="Times New Roman" pitchFamily="18" charset="0"/>
              </a:rPr>
              <a:t>The Siloam Inscription</a:t>
            </a:r>
            <a:r>
              <a:rPr lang="en-US" sz="2400" smtClean="0">
                <a:solidFill>
                  <a:srgbClr val="FFFF00"/>
                </a:solidFill>
                <a:latin typeface="Times New Roman" pitchFamily="18" charset="0"/>
              </a:rPr>
              <a:t>.</a:t>
            </a:r>
          </a:p>
        </p:txBody>
      </p:sp>
      <p:sp>
        <p:nvSpPr>
          <p:cNvPr id="88071" name="Text Box 7"/>
          <p:cNvSpPr txBox="1">
            <a:spLocks noChangeArrowheads="1"/>
          </p:cNvSpPr>
          <p:nvPr/>
        </p:nvSpPr>
        <p:spPr bwMode="auto">
          <a:xfrm>
            <a:off x="990600" y="4800600"/>
            <a:ext cx="7010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b="1" i="1" smtClean="0">
                <a:solidFill>
                  <a:srgbClr val="EAEAEA"/>
                </a:solidFill>
              </a:rPr>
              <a:t>2 Kings 20:20-21</a:t>
            </a:r>
          </a:p>
          <a:p>
            <a:pPr fontAlgn="base">
              <a:spcBef>
                <a:spcPct val="0"/>
              </a:spcBef>
              <a:spcAft>
                <a:spcPct val="0"/>
              </a:spcAft>
            </a:pPr>
            <a:r>
              <a:rPr lang="en-US" b="1" i="1" smtClean="0">
                <a:solidFill>
                  <a:srgbClr val="EAEAEA"/>
                </a:solidFill>
              </a:rPr>
              <a:t>"Now the rest of the acts of Hezekiah--all his might, and how he made a pool and a tunnel and brought water into the city--are they not written in the book of the chronicles of the kings of Judah? So Hezekiah rested with his fathers."</a:t>
            </a:r>
          </a:p>
        </p:txBody>
      </p:sp>
      <p:pic>
        <p:nvPicPr>
          <p:cNvPr id="88073" name="Picture 9" descr="siloam-inscription"/>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295400" y="1676400"/>
            <a:ext cx="6096000"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5743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7" name="Picture 5" descr="LACHISH_SIEGE_RELIEFS_ROOM,_TB112004283-7153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65200"/>
            <a:ext cx="8458200" cy="5626100"/>
          </a:xfrm>
          <a:prstGeom prst="rect">
            <a:avLst/>
          </a:prstGeom>
          <a:noFill/>
          <a:extLst>
            <a:ext uri="{909E8E84-426E-40DD-AFC4-6F175D3DCCD1}">
              <a14:hiddenFill xmlns:a14="http://schemas.microsoft.com/office/drawing/2010/main">
                <a:solidFill>
                  <a:srgbClr val="FFFFFF"/>
                </a:solidFill>
              </a14:hiddenFill>
            </a:ext>
          </a:extLst>
        </p:spPr>
      </p:pic>
      <p:sp>
        <p:nvSpPr>
          <p:cNvPr id="79878" name="Text Box 6"/>
          <p:cNvSpPr txBox="1">
            <a:spLocks noChangeArrowheads="1"/>
          </p:cNvSpPr>
          <p:nvPr/>
        </p:nvSpPr>
        <p:spPr bwMode="auto">
          <a:xfrm>
            <a:off x="1295400" y="228600"/>
            <a:ext cx="662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smtClean="0">
                <a:solidFill>
                  <a:srgbClr val="FFFF66"/>
                </a:solidFill>
              </a:rPr>
              <a:t>Lachish Room, British Museum</a:t>
            </a:r>
          </a:p>
        </p:txBody>
      </p:sp>
    </p:spTree>
    <p:extLst>
      <p:ext uri="{BB962C8B-B14F-4D97-AF65-F5344CB8AC3E}">
        <p14:creationId xmlns:p14="http://schemas.microsoft.com/office/powerpoint/2010/main" val="287883933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3" name="Picture 5" descr="lachish-reli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09675"/>
            <a:ext cx="7086600" cy="5314950"/>
          </a:xfrm>
          <a:prstGeom prst="rect">
            <a:avLst/>
          </a:prstGeom>
          <a:noFill/>
          <a:extLst>
            <a:ext uri="{909E8E84-426E-40DD-AFC4-6F175D3DCCD1}">
              <a14:hiddenFill xmlns:a14="http://schemas.microsoft.com/office/drawing/2010/main">
                <a:solidFill>
                  <a:srgbClr val="FFFFFF"/>
                </a:solidFill>
              </a14:hiddenFill>
            </a:ext>
          </a:extLst>
        </p:spPr>
      </p:pic>
      <p:sp>
        <p:nvSpPr>
          <p:cNvPr id="83975" name="Text Box 7"/>
          <p:cNvSpPr txBox="1">
            <a:spLocks noChangeArrowheads="1"/>
          </p:cNvSpPr>
          <p:nvPr/>
        </p:nvSpPr>
        <p:spPr bwMode="auto">
          <a:xfrm>
            <a:off x="1143000" y="381000"/>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FFFF66"/>
                </a:solidFill>
              </a:rPr>
              <a:t>Israeli Captives Being Led from Lachish</a:t>
            </a:r>
          </a:p>
        </p:txBody>
      </p:sp>
    </p:spTree>
    <p:extLst>
      <p:ext uri="{BB962C8B-B14F-4D97-AF65-F5344CB8AC3E}">
        <p14:creationId xmlns:p14="http://schemas.microsoft.com/office/powerpoint/2010/main" val="2588888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362200"/>
            <a:ext cx="7745505" cy="3763962"/>
          </a:xfrm>
        </p:spPr>
        <p:txBody>
          <a:bodyPr/>
          <a:lstStyle/>
          <a:p>
            <a:r>
              <a:rPr lang="en-US" b="1" dirty="0" smtClean="0"/>
              <a:t>Read 1 Maccabees?</a:t>
            </a:r>
          </a:p>
          <a:p>
            <a:endParaRPr lang="en-US" b="1" dirty="0"/>
          </a:p>
          <a:p>
            <a:r>
              <a:rPr lang="en-US" b="1" dirty="0" smtClean="0"/>
              <a:t>Read from </a:t>
            </a:r>
            <a:r>
              <a:rPr lang="en-US" b="1" i="1" dirty="0" smtClean="0"/>
              <a:t>He Loves Forever </a:t>
            </a:r>
            <a:r>
              <a:rPr lang="en-US" b="1" dirty="0" smtClean="0"/>
              <a:t>or </a:t>
            </a:r>
            <a:r>
              <a:rPr lang="en-US" b="1" i="1" dirty="0" smtClean="0"/>
              <a:t>From Shadow to Reality</a:t>
            </a:r>
          </a:p>
          <a:p>
            <a:endParaRPr lang="en-US" b="1" dirty="0"/>
          </a:p>
          <a:p>
            <a:r>
              <a:rPr lang="en-US" b="1" dirty="0" smtClean="0"/>
              <a:t>Memorize Romans 15:4 and/or 1 </a:t>
            </a:r>
            <a:r>
              <a:rPr lang="en-US" b="1" dirty="0" err="1" smtClean="0"/>
              <a:t>Cor</a:t>
            </a:r>
            <a:r>
              <a:rPr lang="en-US" b="1" dirty="0" smtClean="0"/>
              <a:t> 10:11</a:t>
            </a:r>
          </a:p>
          <a:p>
            <a:endParaRPr lang="en-US" b="1" dirty="0"/>
          </a:p>
          <a:p>
            <a:r>
              <a:rPr lang="en-US" b="1" dirty="0" smtClean="0"/>
              <a:t>Quiz next week</a:t>
            </a:r>
            <a:endParaRPr lang="en-US" b="1" dirty="0"/>
          </a:p>
        </p:txBody>
      </p:sp>
      <p:sp>
        <p:nvSpPr>
          <p:cNvPr id="3" name="Title 2"/>
          <p:cNvSpPr>
            <a:spLocks noGrp="1"/>
          </p:cNvSpPr>
          <p:nvPr>
            <p:ph type="title"/>
          </p:nvPr>
        </p:nvSpPr>
        <p:spPr/>
        <p:txBody>
          <a:bodyPr/>
          <a:lstStyle/>
          <a:p>
            <a:r>
              <a:rPr lang="en-US" sz="4000" b="1" dirty="0" smtClean="0"/>
              <a:t>Homework</a:t>
            </a:r>
            <a:endParaRPr lang="en-US" sz="4000" b="1" dirty="0"/>
          </a:p>
        </p:txBody>
      </p:sp>
    </p:spTree>
    <p:extLst>
      <p:ext uri="{BB962C8B-B14F-4D97-AF65-F5344CB8AC3E}">
        <p14:creationId xmlns:p14="http://schemas.microsoft.com/office/powerpoint/2010/main" val="428710658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6" name="Text Box 6"/>
          <p:cNvSpPr txBox="1">
            <a:spLocks noChangeArrowheads="1"/>
          </p:cNvSpPr>
          <p:nvPr/>
        </p:nvSpPr>
        <p:spPr bwMode="auto">
          <a:xfrm>
            <a:off x="1219200" y="762000"/>
            <a:ext cx="662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a:solidFill>
                  <a:srgbClr val="FFFF00"/>
                </a:solidFill>
                <a:latin typeface="Times New Roman" pitchFamily="18" charset="0"/>
              </a:rPr>
              <a:t>Jewish captives skinned alive in front of Lachish Walls</a:t>
            </a:r>
          </a:p>
        </p:txBody>
      </p:sp>
      <p:pic>
        <p:nvPicPr>
          <p:cNvPr id="92168" name="Picture 8" descr="17-Copy-Lachish-wall-relief-British-Mu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133600"/>
            <a:ext cx="54102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12680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FFFF"/>
                </a:solidFill>
              </a:rPr>
              <a:t>The Prophets</a:t>
            </a:r>
            <a:endParaRPr lang="en-US" dirty="0">
              <a:solidFill>
                <a:srgbClr val="FFFFFF"/>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716458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Prophets</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Ex 4:16;7:1 </a:t>
            </a:r>
            <a:r>
              <a:rPr lang="en-US" dirty="0" err="1" smtClean="0">
                <a:solidFill>
                  <a:srgbClr val="FFFFFF"/>
                </a:solidFill>
              </a:rPr>
              <a:t>Aron</a:t>
            </a:r>
            <a:r>
              <a:rPr lang="en-US" dirty="0" smtClean="0">
                <a:solidFill>
                  <a:srgbClr val="FFFFFF"/>
                </a:solidFill>
              </a:rPr>
              <a:t> was Moses’ prophet</a:t>
            </a:r>
          </a:p>
          <a:p>
            <a:r>
              <a:rPr lang="en-US" dirty="0" smtClean="0">
                <a:solidFill>
                  <a:srgbClr val="FFFFFF"/>
                </a:solidFill>
              </a:rPr>
              <a:t>A prophet is a speaker of and for God</a:t>
            </a:r>
          </a:p>
          <a:p>
            <a:r>
              <a:rPr lang="en-US" dirty="0" smtClean="0">
                <a:solidFill>
                  <a:srgbClr val="FFFFFF"/>
                </a:solidFill>
              </a:rPr>
              <a:t>A prophet does more forth telling than fore telling</a:t>
            </a:r>
          </a:p>
          <a:p>
            <a:r>
              <a:rPr lang="en-US" dirty="0" smtClean="0">
                <a:solidFill>
                  <a:srgbClr val="FFFFFF"/>
                </a:solidFill>
              </a:rPr>
              <a:t>Jer.20:9</a:t>
            </a:r>
            <a:endParaRPr lang="en-US" dirty="0">
              <a:solidFill>
                <a:srgbClr val="FFFFFF"/>
              </a:solidFill>
            </a:endParaRPr>
          </a:p>
        </p:txBody>
      </p:sp>
    </p:spTree>
    <p:extLst>
      <p:ext uri="{BB962C8B-B14F-4D97-AF65-F5344CB8AC3E}">
        <p14:creationId xmlns:p14="http://schemas.microsoft.com/office/powerpoint/2010/main" val="23735856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Prophets</a:t>
            </a:r>
            <a:endParaRPr lang="en-US" dirty="0">
              <a:solidFill>
                <a:srgbClr val="FFFFFF"/>
              </a:solidFill>
            </a:endParaRPr>
          </a:p>
        </p:txBody>
      </p:sp>
      <p:sp>
        <p:nvSpPr>
          <p:cNvPr id="3" name="Content Placeholder 2"/>
          <p:cNvSpPr>
            <a:spLocks noGrp="1"/>
          </p:cNvSpPr>
          <p:nvPr>
            <p:ph idx="1"/>
          </p:nvPr>
        </p:nvSpPr>
        <p:spPr/>
        <p:txBody>
          <a:bodyPr/>
          <a:lstStyle/>
          <a:p>
            <a:r>
              <a:rPr lang="en-US" i="1" dirty="0" err="1">
                <a:solidFill>
                  <a:srgbClr val="FFFFFF"/>
                </a:solidFill>
              </a:rPr>
              <a:t>n</a:t>
            </a:r>
            <a:r>
              <a:rPr lang="en-US" i="1" dirty="0" err="1" smtClean="0">
                <a:solidFill>
                  <a:srgbClr val="FFFFFF"/>
                </a:solidFill>
              </a:rPr>
              <a:t>ibba</a:t>
            </a:r>
            <a:r>
              <a:rPr lang="en-US" i="1" dirty="0" smtClean="0">
                <a:solidFill>
                  <a:srgbClr val="FFFFFF"/>
                </a:solidFill>
              </a:rPr>
              <a:t>- </a:t>
            </a:r>
            <a:r>
              <a:rPr lang="en-US" dirty="0" smtClean="0">
                <a:solidFill>
                  <a:srgbClr val="FFFFFF"/>
                </a:solidFill>
              </a:rPr>
              <a:t>one who has been called or appointed to proclaim as a herald the message of </a:t>
            </a:r>
            <a:r>
              <a:rPr lang="en-US" i="1" dirty="0" smtClean="0">
                <a:solidFill>
                  <a:srgbClr val="FFFFFF"/>
                </a:solidFill>
              </a:rPr>
              <a:t>God</a:t>
            </a:r>
          </a:p>
          <a:p>
            <a:r>
              <a:rPr lang="en-US" i="1" dirty="0" smtClean="0">
                <a:solidFill>
                  <a:srgbClr val="FFFFFF"/>
                </a:solidFill>
              </a:rPr>
              <a:t>The man of God- </a:t>
            </a:r>
            <a:r>
              <a:rPr lang="en-US" dirty="0" smtClean="0">
                <a:solidFill>
                  <a:srgbClr val="FFFFFF"/>
                </a:solidFill>
              </a:rPr>
              <a:t>The prophet must first and foremost belong to God.</a:t>
            </a:r>
          </a:p>
          <a:p>
            <a:r>
              <a:rPr lang="en-US" i="1" dirty="0" smtClean="0">
                <a:solidFill>
                  <a:srgbClr val="FFFFFF"/>
                </a:solidFill>
              </a:rPr>
              <a:t>Seer-</a:t>
            </a:r>
            <a:r>
              <a:rPr lang="en-US" dirty="0" smtClean="0">
                <a:solidFill>
                  <a:srgbClr val="FFFFFF"/>
                </a:solidFill>
              </a:rPr>
              <a:t> the prophet received special visions to convey spiritual realities other men could not see.</a:t>
            </a:r>
            <a:endParaRPr lang="en-US" i="1" dirty="0">
              <a:solidFill>
                <a:srgbClr val="FFFFFF"/>
              </a:solidFill>
            </a:endParaRPr>
          </a:p>
        </p:txBody>
      </p:sp>
    </p:spTree>
    <p:extLst>
      <p:ext uri="{BB962C8B-B14F-4D97-AF65-F5344CB8AC3E}">
        <p14:creationId xmlns:p14="http://schemas.microsoft.com/office/powerpoint/2010/main" val="8692748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FFFF"/>
                </a:solidFill>
              </a:rPr>
              <a:t>Timeline</a:t>
            </a:r>
            <a:endParaRPr lang="en-US" dirty="0">
              <a:solidFill>
                <a:srgbClr val="FFFFFF"/>
              </a:solidFill>
            </a:endParaRPr>
          </a:p>
        </p:txBody>
      </p:sp>
      <p:sp>
        <p:nvSpPr>
          <p:cNvPr id="6" name="Content Placeholder 5"/>
          <p:cNvSpPr>
            <a:spLocks noGrp="1"/>
          </p:cNvSpPr>
          <p:nvPr>
            <p:ph idx="1"/>
          </p:nvPr>
        </p:nvSpPr>
        <p:spPr/>
        <p:txBody>
          <a:bodyPr/>
          <a:lstStyle/>
          <a:p>
            <a:r>
              <a:rPr lang="en-US" dirty="0" smtClean="0">
                <a:solidFill>
                  <a:srgbClr val="FFFFFF"/>
                </a:solidFill>
              </a:rPr>
              <a:t>Israel’s Prophets before Captivity (Assyria)- Amos and Hosea</a:t>
            </a:r>
          </a:p>
          <a:p>
            <a:r>
              <a:rPr lang="en-US" dirty="0" smtClean="0">
                <a:solidFill>
                  <a:srgbClr val="FFFFFF"/>
                </a:solidFill>
              </a:rPr>
              <a:t>Judah pre-exile- </a:t>
            </a:r>
            <a:r>
              <a:rPr lang="en-US" dirty="0">
                <a:solidFill>
                  <a:srgbClr val="FFFFFF"/>
                </a:solidFill>
              </a:rPr>
              <a:t>Isaiah, Micah, Habakkuk, Zephaniah</a:t>
            </a:r>
            <a:r>
              <a:rPr lang="en-US" dirty="0" smtClean="0">
                <a:solidFill>
                  <a:srgbClr val="FFFFFF"/>
                </a:solidFill>
              </a:rPr>
              <a:t>, &amp; Jeremiah.</a:t>
            </a:r>
          </a:p>
          <a:p>
            <a:r>
              <a:rPr lang="en-US" dirty="0" smtClean="0">
                <a:solidFill>
                  <a:srgbClr val="FFFFFF"/>
                </a:solidFill>
                <a:effectLst/>
                <a:latin typeface="Cambria"/>
                <a:ea typeface="ＭＳ 明朝"/>
                <a:cs typeface="Times New Roman"/>
              </a:rPr>
              <a:t>Judah during the exile-(Babylon) Daniel, Ezekiel</a:t>
            </a:r>
            <a:r>
              <a:rPr lang="en-US" dirty="0" smtClean="0">
                <a:solidFill>
                  <a:srgbClr val="FFFFFF"/>
                </a:solidFill>
                <a:effectLst/>
              </a:rPr>
              <a:t> </a:t>
            </a:r>
            <a:endParaRPr lang="en-US" dirty="0">
              <a:solidFill>
                <a:srgbClr val="FFFFFF"/>
              </a:solidFill>
            </a:endParaRPr>
          </a:p>
          <a:p>
            <a:r>
              <a:rPr lang="en-US" dirty="0" smtClean="0">
                <a:solidFill>
                  <a:srgbClr val="FFFFFF"/>
                </a:solidFill>
              </a:rPr>
              <a:t>Judah post-exile-</a:t>
            </a:r>
            <a:r>
              <a:rPr lang="en-US" dirty="0" err="1">
                <a:solidFill>
                  <a:srgbClr val="FFFFFF"/>
                </a:solidFill>
              </a:rPr>
              <a:t>Haggiah</a:t>
            </a:r>
            <a:r>
              <a:rPr lang="en-US" dirty="0">
                <a:solidFill>
                  <a:srgbClr val="FFFFFF"/>
                </a:solidFill>
              </a:rPr>
              <a:t>, Zechariah, Joel and Malachi</a:t>
            </a:r>
            <a:r>
              <a:rPr lang="en-US" dirty="0" smtClean="0">
                <a:solidFill>
                  <a:srgbClr val="FFFFFF"/>
                </a:solidFill>
                <a:effectLst/>
              </a:rPr>
              <a:t> </a:t>
            </a:r>
            <a:endParaRPr lang="en-US" dirty="0" smtClean="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12496248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48833"/>
            <a:ext cx="7772400" cy="2351617"/>
          </a:xfrm>
        </p:spPr>
        <p:txBody>
          <a:bodyPr>
            <a:normAutofit/>
          </a:bodyPr>
          <a:lstStyle/>
          <a:p>
            <a:r>
              <a:rPr lang="en-US" sz="5400" dirty="0" smtClean="0">
                <a:solidFill>
                  <a:srgbClr val="FFFFFF"/>
                </a:solidFill>
              </a:rPr>
              <a:t>The 7</a:t>
            </a:r>
            <a:r>
              <a:rPr lang="en-US" sz="5400" baseline="30000" dirty="0" smtClean="0">
                <a:solidFill>
                  <a:srgbClr val="FFFFFF"/>
                </a:solidFill>
              </a:rPr>
              <a:t>th</a:t>
            </a:r>
            <a:r>
              <a:rPr lang="en-US" sz="5400" dirty="0" smtClean="0">
                <a:solidFill>
                  <a:srgbClr val="FFFFFF"/>
                </a:solidFill>
              </a:rPr>
              <a:t> And 8</a:t>
            </a:r>
            <a:r>
              <a:rPr lang="en-US" sz="5400" baseline="30000" dirty="0" smtClean="0">
                <a:solidFill>
                  <a:srgbClr val="FFFFFF"/>
                </a:solidFill>
              </a:rPr>
              <a:t>th</a:t>
            </a:r>
            <a:br>
              <a:rPr lang="en-US" sz="5400" baseline="30000" dirty="0" smtClean="0">
                <a:solidFill>
                  <a:srgbClr val="FFFFFF"/>
                </a:solidFill>
              </a:rPr>
            </a:br>
            <a:r>
              <a:rPr lang="en-US" sz="5400" dirty="0" smtClean="0">
                <a:solidFill>
                  <a:srgbClr val="FFFFFF"/>
                </a:solidFill>
              </a:rPr>
              <a:t> Century Prophets</a:t>
            </a:r>
            <a:endParaRPr lang="en-US" sz="5400" dirty="0">
              <a:solidFill>
                <a:srgbClr val="FFFFFF"/>
              </a:solidFill>
            </a:endParaRPr>
          </a:p>
        </p:txBody>
      </p:sp>
      <p:sp>
        <p:nvSpPr>
          <p:cNvPr id="3" name="Subtitle 2"/>
          <p:cNvSpPr>
            <a:spLocks noGrp="1"/>
          </p:cNvSpPr>
          <p:nvPr>
            <p:ph type="subTitle" idx="1"/>
          </p:nvPr>
        </p:nvSpPr>
        <p:spPr/>
        <p:txBody>
          <a:bodyPr>
            <a:normAutofit/>
          </a:bodyPr>
          <a:lstStyle/>
          <a:p>
            <a:r>
              <a:rPr lang="en-US" sz="4000" dirty="0" smtClean="0">
                <a:solidFill>
                  <a:srgbClr val="FFFFFF"/>
                </a:solidFill>
              </a:rPr>
              <a:t>The Demise of a Nation</a:t>
            </a:r>
          </a:p>
          <a:p>
            <a:r>
              <a:rPr lang="en-US" sz="4000" dirty="0" smtClean="0">
                <a:solidFill>
                  <a:srgbClr val="FFFFFF"/>
                </a:solidFill>
              </a:rPr>
              <a:t>The Petrification of the Law</a:t>
            </a:r>
            <a:endParaRPr lang="en-US" sz="4000" dirty="0">
              <a:solidFill>
                <a:srgbClr val="FFFFFF"/>
              </a:solidFill>
            </a:endParaRPr>
          </a:p>
        </p:txBody>
      </p:sp>
    </p:spTree>
    <p:extLst>
      <p:ext uri="{BB962C8B-B14F-4D97-AF65-F5344CB8AC3E}">
        <p14:creationId xmlns:p14="http://schemas.microsoft.com/office/powerpoint/2010/main" val="181909646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The Demise of a Nation</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Beginning with </a:t>
            </a:r>
            <a:r>
              <a:rPr lang="en-US" dirty="0" err="1" smtClean="0">
                <a:solidFill>
                  <a:srgbClr val="FFFFFF"/>
                </a:solidFill>
              </a:rPr>
              <a:t>Jereboam</a:t>
            </a:r>
            <a:r>
              <a:rPr lang="en-US" dirty="0" smtClean="0">
                <a:solidFill>
                  <a:srgbClr val="FFFFFF"/>
                </a:solidFill>
              </a:rPr>
              <a:t> and ending with </a:t>
            </a:r>
            <a:r>
              <a:rPr lang="en-US" dirty="0" err="1" smtClean="0">
                <a:solidFill>
                  <a:srgbClr val="FFFFFF"/>
                </a:solidFill>
              </a:rPr>
              <a:t>Hoshea</a:t>
            </a:r>
            <a:r>
              <a:rPr lang="en-US" dirty="0" smtClean="0">
                <a:solidFill>
                  <a:srgbClr val="FFFFFF"/>
                </a:solidFill>
              </a:rPr>
              <a:t>, Israel kept going farther and farther from God.</a:t>
            </a:r>
          </a:p>
          <a:p>
            <a:r>
              <a:rPr lang="en-US" dirty="0" smtClean="0">
                <a:solidFill>
                  <a:srgbClr val="FFFFFF"/>
                </a:solidFill>
              </a:rPr>
              <a:t>Warned by other prophets- Elijah and Elisha</a:t>
            </a:r>
          </a:p>
          <a:p>
            <a:r>
              <a:rPr lang="en-US" dirty="0" smtClean="0">
                <a:solidFill>
                  <a:srgbClr val="FFFFFF"/>
                </a:solidFill>
              </a:rPr>
              <a:t>Noted for changing what God set up, depending on their own strength, and becoming like the nations around them.</a:t>
            </a:r>
          </a:p>
          <a:p>
            <a:r>
              <a:rPr lang="en-US" dirty="0" smtClean="0">
                <a:solidFill>
                  <a:srgbClr val="FFFFFF"/>
                </a:solidFill>
              </a:rPr>
              <a:t>2Kings 17:1-23 note v.14-18</a:t>
            </a:r>
            <a:endParaRPr lang="en-US" dirty="0">
              <a:solidFill>
                <a:srgbClr val="FFFFFF"/>
              </a:solidFill>
            </a:endParaRPr>
          </a:p>
        </p:txBody>
      </p:sp>
    </p:spTree>
    <p:extLst>
      <p:ext uri="{BB962C8B-B14F-4D97-AF65-F5344CB8AC3E}">
        <p14:creationId xmlns:p14="http://schemas.microsoft.com/office/powerpoint/2010/main" val="134784902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Amos (A Moose)</a:t>
            </a:r>
            <a:endParaRPr lang="en-US" dirty="0">
              <a:solidFill>
                <a:srgbClr val="FFFFFF"/>
              </a:solidFill>
            </a:endParaRPr>
          </a:p>
        </p:txBody>
      </p:sp>
      <p:pic>
        <p:nvPicPr>
          <p:cNvPr id="4" name="Content Placeholder 5"/>
          <p:cNvPicPr>
            <a:picLocks noGrp="1" noChangeAspect="1"/>
          </p:cNvPicPr>
          <p:nvPr>
            <p:ph idx="1"/>
          </p:nvPr>
        </p:nvPicPr>
        <p:blipFill>
          <a:blip r:embed="rId3"/>
          <a:srcRect l="-18187" r="-18187"/>
          <a:stretch>
            <a:fillRect/>
          </a:stretch>
        </p:blipFill>
        <p:spPr>
          <a:prstGeom prst="rect">
            <a:avLst/>
          </a:prstGeom>
        </p:spPr>
      </p:pic>
    </p:spTree>
    <p:extLst>
      <p:ext uri="{BB962C8B-B14F-4D97-AF65-F5344CB8AC3E}">
        <p14:creationId xmlns:p14="http://schemas.microsoft.com/office/powerpoint/2010/main" val="111142260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Israel’s Demise</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Amos 2:6-16- </a:t>
            </a:r>
            <a:r>
              <a:rPr lang="en-US" dirty="0" smtClean="0">
                <a:solidFill>
                  <a:srgbClr val="FFFF00"/>
                </a:solidFill>
              </a:rPr>
              <a:t>For three transgressions and for four…</a:t>
            </a:r>
            <a:r>
              <a:rPr lang="en-US" dirty="0" smtClean="0">
                <a:solidFill>
                  <a:srgbClr val="FFFFFF"/>
                </a:solidFill>
              </a:rPr>
              <a:t>(1:6,9,11,13;2:1)</a:t>
            </a:r>
          </a:p>
          <a:p>
            <a:r>
              <a:rPr lang="en-US" dirty="0" smtClean="0">
                <a:solidFill>
                  <a:srgbClr val="FFFFFF"/>
                </a:solidFill>
              </a:rPr>
              <a:t>Crime was against their own- sold the needy!</a:t>
            </a:r>
          </a:p>
          <a:p>
            <a:r>
              <a:rPr lang="en-US" dirty="0" smtClean="0">
                <a:solidFill>
                  <a:srgbClr val="FFFFFF"/>
                </a:solidFill>
              </a:rPr>
              <a:t>3:8 The Lion Roars</a:t>
            </a:r>
          </a:p>
          <a:p>
            <a:r>
              <a:rPr lang="en-US" dirty="0" smtClean="0">
                <a:solidFill>
                  <a:srgbClr val="FFFFFF"/>
                </a:solidFill>
              </a:rPr>
              <a:t>3:10 They do not know how to do right.</a:t>
            </a:r>
          </a:p>
          <a:p>
            <a:r>
              <a:rPr lang="en-US" dirty="0" smtClean="0">
                <a:solidFill>
                  <a:srgbClr val="FFFFFF"/>
                </a:solidFill>
              </a:rPr>
              <a:t>4- Nothing I did made any difference </a:t>
            </a:r>
          </a:p>
          <a:p>
            <a:r>
              <a:rPr lang="en-US" dirty="0" smtClean="0">
                <a:solidFill>
                  <a:srgbClr val="FFFFFF"/>
                </a:solidFill>
              </a:rPr>
              <a:t>4:1- Cows of Bashan- who oppress the poor</a:t>
            </a:r>
          </a:p>
          <a:p>
            <a:endParaRPr lang="en-US" dirty="0">
              <a:solidFill>
                <a:srgbClr val="FFFFFF"/>
              </a:solidFill>
            </a:endParaRPr>
          </a:p>
        </p:txBody>
      </p:sp>
    </p:spTree>
    <p:extLst>
      <p:ext uri="{BB962C8B-B14F-4D97-AF65-F5344CB8AC3E}">
        <p14:creationId xmlns:p14="http://schemas.microsoft.com/office/powerpoint/2010/main" val="22385721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Amos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rgbClr val="FFFFFF"/>
                </a:solidFill>
              </a:rPr>
              <a:t>4:12- Prepare to meet your God</a:t>
            </a:r>
          </a:p>
          <a:p>
            <a:r>
              <a:rPr lang="en-US" dirty="0" smtClean="0">
                <a:solidFill>
                  <a:srgbClr val="FFFFFF"/>
                </a:solidFill>
              </a:rPr>
              <a:t>5:21-24 Religion without justice is offensive to God</a:t>
            </a:r>
          </a:p>
          <a:p>
            <a:r>
              <a:rPr lang="en-US" dirty="0" smtClean="0">
                <a:solidFill>
                  <a:srgbClr val="FFFFFF"/>
                </a:solidFill>
              </a:rPr>
              <a:t>7:7-9 The Plumb line</a:t>
            </a:r>
          </a:p>
          <a:p>
            <a:r>
              <a:rPr lang="en-US" dirty="0" smtClean="0">
                <a:solidFill>
                  <a:srgbClr val="FFFFFF"/>
                </a:solidFill>
              </a:rPr>
              <a:t>7:10-17 The prophets rebuke</a:t>
            </a:r>
          </a:p>
          <a:p>
            <a:r>
              <a:rPr lang="en-US" dirty="0" smtClean="0">
                <a:solidFill>
                  <a:srgbClr val="FFFFFF"/>
                </a:solidFill>
              </a:rPr>
              <a:t>9:11-15 There is a future remnant</a:t>
            </a:r>
          </a:p>
          <a:p>
            <a:pPr marL="0" indent="0">
              <a:buNone/>
            </a:pPr>
            <a:endParaRPr lang="en-US" dirty="0">
              <a:solidFill>
                <a:srgbClr val="FFFFFF"/>
              </a:solidFill>
            </a:endParaRPr>
          </a:p>
        </p:txBody>
      </p:sp>
    </p:spTree>
    <p:extLst>
      <p:ext uri="{BB962C8B-B14F-4D97-AF65-F5344CB8AC3E}">
        <p14:creationId xmlns:p14="http://schemas.microsoft.com/office/powerpoint/2010/main" val="54669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b="1" dirty="0" smtClean="0"/>
              <a:t>List three of the themes of the OT (ex </a:t>
            </a:r>
            <a:r>
              <a:rPr lang="en-US" sz="2000" b="1" dirty="0" err="1" smtClean="0"/>
              <a:t>cr</a:t>
            </a:r>
            <a:r>
              <a:rPr lang="en-US" sz="2000" b="1" dirty="0" smtClean="0"/>
              <a:t> for more)</a:t>
            </a:r>
          </a:p>
          <a:p>
            <a:endParaRPr lang="en-US" sz="2000" b="1" dirty="0" smtClean="0"/>
          </a:p>
          <a:p>
            <a:endParaRPr lang="en-US" sz="2000" b="1" dirty="0"/>
          </a:p>
          <a:p>
            <a:r>
              <a:rPr lang="en-US" sz="2000" b="1" dirty="0" smtClean="0"/>
              <a:t>List these books in chronological order:  Isaiah, Nehemiah, Ruth, Song of Songs, Deuteronomy, 2 Samuel, Zechariah.</a:t>
            </a:r>
          </a:p>
          <a:p>
            <a:endParaRPr lang="en-US" sz="2000" b="1" dirty="0"/>
          </a:p>
          <a:p>
            <a:endParaRPr lang="en-US" sz="2000" b="1" dirty="0" smtClean="0"/>
          </a:p>
          <a:p>
            <a:r>
              <a:rPr lang="en-US" sz="2000" b="1" dirty="0" smtClean="0"/>
              <a:t>What are the three divisions of the Hebrew Bible?</a:t>
            </a:r>
            <a:endParaRPr lang="en-US" sz="2000" b="1" dirty="0"/>
          </a:p>
        </p:txBody>
      </p:sp>
      <p:sp>
        <p:nvSpPr>
          <p:cNvPr id="3" name="Title 2"/>
          <p:cNvSpPr>
            <a:spLocks noGrp="1"/>
          </p:cNvSpPr>
          <p:nvPr>
            <p:ph type="title"/>
          </p:nvPr>
        </p:nvSpPr>
        <p:spPr/>
        <p:txBody>
          <a:bodyPr/>
          <a:lstStyle/>
          <a:p>
            <a:r>
              <a:rPr lang="en-US" sz="3600" b="1" dirty="0" smtClean="0"/>
              <a:t>Quiz #1</a:t>
            </a:r>
            <a:endParaRPr lang="en-US" sz="3600" b="1" dirty="0"/>
          </a:p>
        </p:txBody>
      </p:sp>
    </p:spTree>
    <p:extLst>
      <p:ext uri="{BB962C8B-B14F-4D97-AF65-F5344CB8AC3E}">
        <p14:creationId xmlns:p14="http://schemas.microsoft.com/office/powerpoint/2010/main" val="320906044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solidFill>
                  <a:srgbClr val="FFFFFF"/>
                </a:solidFill>
              </a:rPr>
              <a:t>Through out the book of Amos- I brought you out of Egypt- Remember where you came from.</a:t>
            </a:r>
          </a:p>
          <a:p>
            <a:r>
              <a:rPr lang="en-US" dirty="0" smtClean="0">
                <a:solidFill>
                  <a:srgbClr val="FFFFFF"/>
                </a:solidFill>
              </a:rPr>
              <a:t>When God’s people forget who saved them and become content with being like everyone else, destruction is on its way.</a:t>
            </a:r>
            <a:endParaRPr lang="en-US" dirty="0">
              <a:solidFill>
                <a:srgbClr val="FFFFFF"/>
              </a:solidFill>
            </a:endParaRPr>
          </a:p>
        </p:txBody>
      </p:sp>
    </p:spTree>
    <p:extLst>
      <p:ext uri="{BB962C8B-B14F-4D97-AF65-F5344CB8AC3E}">
        <p14:creationId xmlns:p14="http://schemas.microsoft.com/office/powerpoint/2010/main" val="46843585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Hosea</a:t>
            </a:r>
            <a:endParaRPr lang="en-US" dirty="0">
              <a:solidFill>
                <a:srgbClr val="FFFFFF"/>
              </a:solidFill>
            </a:endParaRPr>
          </a:p>
        </p:txBody>
      </p:sp>
      <p:pic>
        <p:nvPicPr>
          <p:cNvPr id="4" name="Content Placeholder 10"/>
          <p:cNvPicPr>
            <a:picLocks noGrp="1" noChangeAspect="1"/>
          </p:cNvPicPr>
          <p:nvPr>
            <p:ph idx="1"/>
          </p:nvPr>
        </p:nvPicPr>
        <p:blipFill>
          <a:blip r:embed="rId3"/>
          <a:srcRect l="-15459" r="-15459"/>
          <a:stretch>
            <a:fillRect/>
          </a:stretch>
        </p:blipFill>
        <p:spPr>
          <a:prstGeom prst="rect">
            <a:avLst/>
          </a:prstGeom>
        </p:spPr>
      </p:pic>
    </p:spTree>
    <p:extLst>
      <p:ext uri="{BB962C8B-B14F-4D97-AF65-F5344CB8AC3E}">
        <p14:creationId xmlns:p14="http://schemas.microsoft.com/office/powerpoint/2010/main" val="340649558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solidFill>
                  <a:srgbClr val="FFFFFF"/>
                </a:solidFill>
              </a:rPr>
              <a:t>Hosea </a:t>
            </a:r>
            <a:endParaRPr lang="en-US" sz="6600" dirty="0">
              <a:solidFill>
                <a:srgbClr val="FFFFFF"/>
              </a:solidFill>
            </a:endParaRPr>
          </a:p>
        </p:txBody>
      </p:sp>
      <p:sp>
        <p:nvSpPr>
          <p:cNvPr id="3" name="Content Placeholder 2"/>
          <p:cNvSpPr>
            <a:spLocks noGrp="1"/>
          </p:cNvSpPr>
          <p:nvPr>
            <p:ph idx="1"/>
          </p:nvPr>
        </p:nvSpPr>
        <p:spPr/>
        <p:txBody>
          <a:bodyPr anchor="ctr">
            <a:normAutofit/>
          </a:bodyPr>
          <a:lstStyle/>
          <a:p>
            <a:pPr marL="0" indent="0" algn="ctr">
              <a:buNone/>
            </a:pPr>
            <a:r>
              <a:rPr lang="en-US" sz="6000" dirty="0" smtClean="0">
                <a:solidFill>
                  <a:srgbClr val="FFFFFF"/>
                </a:solidFill>
              </a:rPr>
              <a:t>The Prophet of Redemptive Love</a:t>
            </a:r>
            <a:endParaRPr lang="en-US" sz="6000" dirty="0">
              <a:solidFill>
                <a:srgbClr val="FFFFFF"/>
              </a:solidFill>
            </a:endParaRPr>
          </a:p>
        </p:txBody>
      </p:sp>
    </p:spTree>
    <p:extLst>
      <p:ext uri="{BB962C8B-B14F-4D97-AF65-F5344CB8AC3E}">
        <p14:creationId xmlns:p14="http://schemas.microsoft.com/office/powerpoint/2010/main" val="364856650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Hosea’s Marriage</a:t>
            </a:r>
            <a:endParaRPr lang="en-US" dirty="0">
              <a:solidFill>
                <a:srgbClr val="FFFFFF"/>
              </a:solidFill>
            </a:endParaRPr>
          </a:p>
        </p:txBody>
      </p:sp>
      <p:sp>
        <p:nvSpPr>
          <p:cNvPr id="3" name="Content Placeholder 2"/>
          <p:cNvSpPr>
            <a:spLocks noGrp="1"/>
          </p:cNvSpPr>
          <p:nvPr>
            <p:ph idx="1"/>
          </p:nvPr>
        </p:nvSpPr>
        <p:spPr/>
        <p:txBody>
          <a:bodyPr>
            <a:noAutofit/>
          </a:bodyPr>
          <a:lstStyle/>
          <a:p>
            <a:r>
              <a:rPr lang="en-US" b="1" dirty="0" err="1">
                <a:solidFill>
                  <a:srgbClr val="FFFFFF"/>
                </a:solidFill>
              </a:rPr>
              <a:t>Chs</a:t>
            </a:r>
            <a:r>
              <a:rPr lang="en-US" b="1" dirty="0">
                <a:solidFill>
                  <a:srgbClr val="FFFFFF"/>
                </a:solidFill>
              </a:rPr>
              <a:t>. 1 / 3: Hosea’s </a:t>
            </a:r>
            <a:r>
              <a:rPr lang="en-US" b="1" dirty="0" smtClean="0">
                <a:solidFill>
                  <a:srgbClr val="FFFFFF"/>
                </a:solidFill>
              </a:rPr>
              <a:t>Marriage</a:t>
            </a:r>
            <a:endParaRPr lang="en-US" dirty="0">
              <a:solidFill>
                <a:srgbClr val="FFFFFF"/>
              </a:solidFill>
            </a:endParaRPr>
          </a:p>
          <a:p>
            <a:r>
              <a:rPr lang="nl-NL" dirty="0">
                <a:solidFill>
                  <a:srgbClr val="FFFFFF"/>
                </a:solidFill>
              </a:rPr>
              <a:t>–</a:t>
            </a:r>
            <a:r>
              <a:rPr lang="nl-NL" b="1" dirty="0">
                <a:solidFill>
                  <a:srgbClr val="FFFFFF"/>
                </a:solidFill>
              </a:rPr>
              <a:t>Doom –1:2-</a:t>
            </a:r>
            <a:r>
              <a:rPr lang="nl-NL" b="1" dirty="0" smtClean="0">
                <a:solidFill>
                  <a:srgbClr val="FFFFFF"/>
                </a:solidFill>
              </a:rPr>
              <a:t>9; 3:1-4</a:t>
            </a:r>
            <a:endParaRPr lang="nl-NL" dirty="0">
              <a:solidFill>
                <a:srgbClr val="FFFFFF"/>
              </a:solidFill>
            </a:endParaRPr>
          </a:p>
          <a:p>
            <a:r>
              <a:rPr lang="nl-NL" dirty="0">
                <a:solidFill>
                  <a:srgbClr val="FFFFFF"/>
                </a:solidFill>
              </a:rPr>
              <a:t>–</a:t>
            </a:r>
            <a:r>
              <a:rPr lang="nl-NL" b="1" dirty="0">
                <a:solidFill>
                  <a:srgbClr val="FFFFFF"/>
                </a:solidFill>
              </a:rPr>
              <a:t>Hope –1:10-2:</a:t>
            </a:r>
            <a:r>
              <a:rPr lang="nl-NL" b="1" dirty="0" smtClean="0">
                <a:solidFill>
                  <a:srgbClr val="FFFFFF"/>
                </a:solidFill>
              </a:rPr>
              <a:t>1; 3:5</a:t>
            </a:r>
            <a:endParaRPr lang="nl-NL" dirty="0">
              <a:solidFill>
                <a:srgbClr val="FFFFFF"/>
              </a:solidFill>
            </a:endParaRPr>
          </a:p>
          <a:p>
            <a:r>
              <a:rPr lang="nl-NL" b="1" dirty="0" err="1" smtClean="0">
                <a:solidFill>
                  <a:srgbClr val="FFFFFF"/>
                </a:solidFill>
              </a:rPr>
              <a:t>Ch</a:t>
            </a:r>
            <a:r>
              <a:rPr lang="nl-NL" b="1" dirty="0">
                <a:solidFill>
                  <a:srgbClr val="FFFFFF"/>
                </a:solidFill>
              </a:rPr>
              <a:t>. 2: </a:t>
            </a:r>
            <a:r>
              <a:rPr lang="nl-NL" b="1" dirty="0" err="1">
                <a:solidFill>
                  <a:srgbClr val="FFFFFF"/>
                </a:solidFill>
              </a:rPr>
              <a:t>Yahweh’s</a:t>
            </a:r>
            <a:r>
              <a:rPr lang="nl-NL" b="1" dirty="0">
                <a:solidFill>
                  <a:srgbClr val="FFFFFF"/>
                </a:solidFill>
              </a:rPr>
              <a:t> Marriage</a:t>
            </a:r>
            <a:endParaRPr lang="nl-NL" dirty="0">
              <a:solidFill>
                <a:srgbClr val="FFFFFF"/>
              </a:solidFill>
            </a:endParaRPr>
          </a:p>
          <a:p>
            <a:r>
              <a:rPr lang="nl-NL" dirty="0">
                <a:solidFill>
                  <a:srgbClr val="FFFFFF"/>
                </a:solidFill>
              </a:rPr>
              <a:t>•</a:t>
            </a:r>
            <a:r>
              <a:rPr lang="nl-NL" b="1" dirty="0" err="1">
                <a:solidFill>
                  <a:srgbClr val="FFFFFF"/>
                </a:solidFill>
              </a:rPr>
              <a:t>Sermon</a:t>
            </a:r>
            <a:r>
              <a:rPr lang="nl-NL" b="1" dirty="0">
                <a:solidFill>
                  <a:srgbClr val="FFFFFF"/>
                </a:solidFill>
              </a:rPr>
              <a:t> </a:t>
            </a:r>
            <a:r>
              <a:rPr lang="nl-NL" b="1" dirty="0" err="1">
                <a:solidFill>
                  <a:srgbClr val="FFFFFF"/>
                </a:solidFill>
              </a:rPr>
              <a:t>to</a:t>
            </a:r>
            <a:r>
              <a:rPr lang="nl-NL" b="1" dirty="0">
                <a:solidFill>
                  <a:srgbClr val="FFFFFF"/>
                </a:solidFill>
              </a:rPr>
              <a:t> </a:t>
            </a:r>
            <a:r>
              <a:rPr lang="nl-NL" b="1" dirty="0" err="1">
                <a:solidFill>
                  <a:srgbClr val="FFFFFF"/>
                </a:solidFill>
              </a:rPr>
              <a:t>Israel</a:t>
            </a:r>
            <a:endParaRPr lang="nl-NL" dirty="0">
              <a:solidFill>
                <a:srgbClr val="FFFFFF"/>
              </a:solidFill>
            </a:endParaRPr>
          </a:p>
          <a:p>
            <a:r>
              <a:rPr lang="nl-NL" dirty="0">
                <a:solidFill>
                  <a:srgbClr val="FFFFFF"/>
                </a:solidFill>
              </a:rPr>
              <a:t>–</a:t>
            </a:r>
            <a:r>
              <a:rPr lang="nl-NL" b="1" dirty="0">
                <a:solidFill>
                  <a:srgbClr val="FFFFFF"/>
                </a:solidFill>
              </a:rPr>
              <a:t>Doom –2:2-13</a:t>
            </a:r>
            <a:endParaRPr lang="nl-NL" dirty="0">
              <a:solidFill>
                <a:srgbClr val="FFFFFF"/>
              </a:solidFill>
            </a:endParaRPr>
          </a:p>
          <a:p>
            <a:r>
              <a:rPr lang="nl-NL" dirty="0">
                <a:solidFill>
                  <a:srgbClr val="FFFFFF"/>
                </a:solidFill>
              </a:rPr>
              <a:t>–</a:t>
            </a:r>
            <a:r>
              <a:rPr lang="nl-NL" b="1" dirty="0">
                <a:solidFill>
                  <a:srgbClr val="FFFFFF"/>
                </a:solidFill>
              </a:rPr>
              <a:t>Hope –2:14-23</a:t>
            </a:r>
            <a:endParaRPr lang="nl-NL"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40894780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Hosea’s Children</a:t>
            </a:r>
            <a:endParaRPr lang="en-US" dirty="0">
              <a:solidFill>
                <a:srgbClr val="FFFFFF"/>
              </a:solidFill>
            </a:endParaRPr>
          </a:p>
        </p:txBody>
      </p:sp>
      <p:sp>
        <p:nvSpPr>
          <p:cNvPr id="3" name="Content Placeholder 2"/>
          <p:cNvSpPr>
            <a:spLocks noGrp="1"/>
          </p:cNvSpPr>
          <p:nvPr>
            <p:ph idx="1"/>
          </p:nvPr>
        </p:nvSpPr>
        <p:spPr/>
        <p:txBody>
          <a:bodyPr/>
          <a:lstStyle/>
          <a:p>
            <a:r>
              <a:rPr lang="en-US" dirty="0" err="1">
                <a:solidFill>
                  <a:srgbClr val="FFFFFF"/>
                </a:solidFill>
              </a:rPr>
              <a:t>Jezreel</a:t>
            </a:r>
            <a:r>
              <a:rPr lang="en-US" dirty="0">
                <a:solidFill>
                  <a:srgbClr val="FFFFFF"/>
                </a:solidFill>
              </a:rPr>
              <a:t>- God will scatter</a:t>
            </a:r>
          </a:p>
          <a:p>
            <a:r>
              <a:rPr lang="en-US" dirty="0">
                <a:solidFill>
                  <a:srgbClr val="FFFFFF"/>
                </a:solidFill>
              </a:rPr>
              <a:t>Lo-</a:t>
            </a:r>
            <a:r>
              <a:rPr lang="en-US" dirty="0" err="1">
                <a:solidFill>
                  <a:srgbClr val="FFFFFF"/>
                </a:solidFill>
              </a:rPr>
              <a:t>ruhamah</a:t>
            </a:r>
            <a:r>
              <a:rPr lang="en-US" dirty="0">
                <a:solidFill>
                  <a:srgbClr val="FFFFFF"/>
                </a:solidFill>
              </a:rPr>
              <a:t>- No Mercy</a:t>
            </a:r>
          </a:p>
          <a:p>
            <a:r>
              <a:rPr lang="en-US" dirty="0">
                <a:solidFill>
                  <a:srgbClr val="FFFFFF"/>
                </a:solidFill>
              </a:rPr>
              <a:t>Lo-</a:t>
            </a:r>
            <a:r>
              <a:rPr lang="en-US" dirty="0" err="1">
                <a:solidFill>
                  <a:srgbClr val="FFFFFF"/>
                </a:solidFill>
              </a:rPr>
              <a:t>Ammi</a:t>
            </a:r>
            <a:r>
              <a:rPr lang="en-US" dirty="0">
                <a:solidFill>
                  <a:srgbClr val="FFFFFF"/>
                </a:solidFill>
              </a:rPr>
              <a:t>- Not my </a:t>
            </a:r>
            <a:r>
              <a:rPr lang="en-US" dirty="0" smtClean="0">
                <a:solidFill>
                  <a:srgbClr val="FFFFFF"/>
                </a:solidFill>
              </a:rPr>
              <a:t>people</a:t>
            </a:r>
          </a:p>
          <a:p>
            <a:r>
              <a:rPr lang="en-US" dirty="0" smtClean="0">
                <a:solidFill>
                  <a:srgbClr val="FFFFFF"/>
                </a:solidFill>
              </a:rPr>
              <a:t>Hosea 1:10-2:1</a:t>
            </a:r>
          </a:p>
          <a:p>
            <a:r>
              <a:rPr lang="en-US" dirty="0" err="1" smtClean="0">
                <a:solidFill>
                  <a:srgbClr val="FFFFFF"/>
                </a:solidFill>
              </a:rPr>
              <a:t>Ammi</a:t>
            </a:r>
            <a:r>
              <a:rPr lang="en-US" dirty="0" smtClean="0">
                <a:solidFill>
                  <a:srgbClr val="FFFFFF"/>
                </a:solidFill>
              </a:rPr>
              <a:t>- my people</a:t>
            </a:r>
          </a:p>
          <a:p>
            <a:r>
              <a:rPr lang="en-US" dirty="0" err="1" smtClean="0">
                <a:solidFill>
                  <a:srgbClr val="FFFFFF"/>
                </a:solidFill>
              </a:rPr>
              <a:t>Ruhamah</a:t>
            </a:r>
            <a:r>
              <a:rPr lang="en-US" dirty="0" smtClean="0">
                <a:solidFill>
                  <a:srgbClr val="FFFFFF"/>
                </a:solidFill>
              </a:rPr>
              <a:t>- Received Mercy</a:t>
            </a:r>
          </a:p>
          <a:p>
            <a:r>
              <a:rPr lang="en-US" dirty="0">
                <a:solidFill>
                  <a:srgbClr val="FFFFFF"/>
                </a:solidFill>
              </a:rPr>
              <a:t>1</a:t>
            </a:r>
            <a:r>
              <a:rPr lang="en-US" dirty="0" smtClean="0">
                <a:solidFill>
                  <a:srgbClr val="FFFFFF"/>
                </a:solidFill>
              </a:rPr>
              <a:t>Pet.2:10</a:t>
            </a:r>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65106554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God’s Marriage</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2:5 I will go to my lovers (v.8).</a:t>
            </a:r>
          </a:p>
          <a:p>
            <a:r>
              <a:rPr lang="en-US" dirty="0" smtClean="0">
                <a:solidFill>
                  <a:srgbClr val="FFFFFF"/>
                </a:solidFill>
              </a:rPr>
              <a:t>2:16-17</a:t>
            </a:r>
          </a:p>
          <a:p>
            <a:r>
              <a:rPr lang="en-US" dirty="0" smtClean="0">
                <a:solidFill>
                  <a:srgbClr val="FFFFFF"/>
                </a:solidFill>
              </a:rPr>
              <a:t>God </a:t>
            </a:r>
            <a:r>
              <a:rPr lang="en-US" dirty="0">
                <a:solidFill>
                  <a:srgbClr val="FFFFFF"/>
                </a:solidFill>
              </a:rPr>
              <a:t>longed for Israel to call him </a:t>
            </a:r>
            <a:r>
              <a:rPr lang="en-US" i="1" dirty="0" err="1">
                <a:solidFill>
                  <a:srgbClr val="FFFFFF"/>
                </a:solidFill>
              </a:rPr>
              <a:t>Ishi</a:t>
            </a:r>
            <a:r>
              <a:rPr lang="en-US" dirty="0">
                <a:solidFill>
                  <a:srgbClr val="FFFFFF"/>
                </a:solidFill>
              </a:rPr>
              <a:t> (My Husband) instead of </a:t>
            </a:r>
            <a:r>
              <a:rPr lang="en-US" i="1" dirty="0" err="1">
                <a:solidFill>
                  <a:srgbClr val="FFFFFF"/>
                </a:solidFill>
              </a:rPr>
              <a:t>Baali</a:t>
            </a:r>
            <a:r>
              <a:rPr lang="en-US" dirty="0">
                <a:solidFill>
                  <a:srgbClr val="FFFFFF"/>
                </a:solidFill>
              </a:rPr>
              <a:t> (My Husband</a:t>
            </a:r>
            <a:r>
              <a:rPr lang="en-US" dirty="0" smtClean="0">
                <a:solidFill>
                  <a:srgbClr val="FFFFFF"/>
                </a:solidFill>
              </a:rPr>
              <a:t>)</a:t>
            </a:r>
          </a:p>
          <a:p>
            <a:r>
              <a:rPr lang="en-US" dirty="0" smtClean="0">
                <a:solidFill>
                  <a:srgbClr val="FFFFFF"/>
                </a:solidFill>
              </a:rPr>
              <a:t>11:2-4 The more they were called the more they went away</a:t>
            </a:r>
          </a:p>
          <a:p>
            <a:r>
              <a:rPr lang="en-US" dirty="0" smtClean="0">
                <a:solidFill>
                  <a:srgbClr val="FFFFFF"/>
                </a:solidFill>
              </a:rPr>
              <a:t>11:8 How can I give you up!</a:t>
            </a:r>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27427118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The Covenant</a:t>
            </a:r>
            <a:endParaRPr lang="en-US" dirty="0">
              <a:solidFill>
                <a:srgbClr val="FFFFFF"/>
              </a:solidFill>
            </a:endParaRPr>
          </a:p>
        </p:txBody>
      </p:sp>
      <p:sp>
        <p:nvSpPr>
          <p:cNvPr id="3" name="Content Placeholder 2"/>
          <p:cNvSpPr>
            <a:spLocks noGrp="1"/>
          </p:cNvSpPr>
          <p:nvPr>
            <p:ph idx="1"/>
          </p:nvPr>
        </p:nvSpPr>
        <p:spPr/>
        <p:txBody>
          <a:bodyPr/>
          <a:lstStyle/>
          <a:p>
            <a:pPr marL="0" indent="0">
              <a:buNone/>
            </a:pPr>
            <a:r>
              <a:rPr lang="en-US" dirty="0" smtClean="0">
                <a:solidFill>
                  <a:srgbClr val="FFFFFF"/>
                </a:solidFill>
              </a:rPr>
              <a:t>Hosea 6:6-7</a:t>
            </a:r>
          </a:p>
          <a:p>
            <a:pPr marL="0" indent="0">
              <a:buNone/>
            </a:pPr>
            <a:r>
              <a:rPr lang="en-US" dirty="0" smtClean="0">
                <a:solidFill>
                  <a:srgbClr val="FFFFFF"/>
                </a:solidFill>
              </a:rPr>
              <a:t>God desires mercy/ steadfast love and not sacrifice, the knowledge of God rather than burnt offerings</a:t>
            </a:r>
          </a:p>
          <a:p>
            <a:pPr marL="0" indent="0">
              <a:buNone/>
            </a:pPr>
            <a:r>
              <a:rPr lang="en-US" dirty="0" smtClean="0">
                <a:solidFill>
                  <a:srgbClr val="FFFFFF"/>
                </a:solidFill>
              </a:rPr>
              <a:t>v.7 What Covenant did Adam break?</a:t>
            </a:r>
          </a:p>
          <a:p>
            <a:pPr marL="0" indent="0">
              <a:buNone/>
            </a:pPr>
            <a:r>
              <a:rPr lang="en-US" dirty="0" smtClean="0">
                <a:solidFill>
                  <a:srgbClr val="FFFFFF"/>
                </a:solidFill>
              </a:rPr>
              <a:t>A covenant is not a contract- A covenant demands faithfulness out of love not obligation or reward.</a:t>
            </a:r>
            <a:endParaRPr lang="en-US" dirty="0">
              <a:solidFill>
                <a:srgbClr val="FFFFFF"/>
              </a:solidFill>
            </a:endParaRPr>
          </a:p>
        </p:txBody>
      </p:sp>
    </p:spTree>
    <p:extLst>
      <p:ext uri="{BB962C8B-B14F-4D97-AF65-F5344CB8AC3E}">
        <p14:creationId xmlns:p14="http://schemas.microsoft.com/office/powerpoint/2010/main" val="22943757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Hosea</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Hosea’s Marriage</a:t>
            </a:r>
          </a:p>
          <a:p>
            <a:r>
              <a:rPr lang="en-US" dirty="0" smtClean="0">
                <a:solidFill>
                  <a:srgbClr val="FFFFFF"/>
                </a:solidFill>
              </a:rPr>
              <a:t>Fidelity </a:t>
            </a:r>
            <a:r>
              <a:rPr lang="en-US" dirty="0">
                <a:solidFill>
                  <a:srgbClr val="FFFFFF"/>
                </a:solidFill>
              </a:rPr>
              <a:t>vs. infidelity</a:t>
            </a:r>
          </a:p>
          <a:p>
            <a:r>
              <a:rPr lang="en-US" dirty="0" smtClean="0">
                <a:solidFill>
                  <a:srgbClr val="FFFFFF"/>
                </a:solidFill>
              </a:rPr>
              <a:t>“</a:t>
            </a:r>
            <a:r>
              <a:rPr lang="en-US" dirty="0">
                <a:solidFill>
                  <a:srgbClr val="FFFFFF"/>
                </a:solidFill>
              </a:rPr>
              <a:t>Tough love”</a:t>
            </a:r>
          </a:p>
          <a:p>
            <a:endParaRPr lang="en-US" dirty="0">
              <a:solidFill>
                <a:srgbClr val="FFFFFF"/>
              </a:solidFill>
            </a:endParaRPr>
          </a:p>
          <a:p>
            <a:r>
              <a:rPr lang="en-US" dirty="0">
                <a:solidFill>
                  <a:srgbClr val="FFFFFF"/>
                </a:solidFill>
              </a:rPr>
              <a:t>Relation with Amos</a:t>
            </a:r>
          </a:p>
          <a:p>
            <a:r>
              <a:rPr lang="en-US" dirty="0" smtClean="0">
                <a:solidFill>
                  <a:srgbClr val="FFFFFF"/>
                </a:solidFill>
              </a:rPr>
              <a:t>Amos</a:t>
            </a:r>
            <a:r>
              <a:rPr lang="en-US" dirty="0">
                <a:solidFill>
                  <a:srgbClr val="FFFFFF"/>
                </a:solidFill>
              </a:rPr>
              <a:t>: sovereignty of God; social critique</a:t>
            </a:r>
          </a:p>
          <a:p>
            <a:r>
              <a:rPr lang="en-US" dirty="0" smtClean="0">
                <a:solidFill>
                  <a:srgbClr val="FFFFFF"/>
                </a:solidFill>
              </a:rPr>
              <a:t>Hosea</a:t>
            </a:r>
            <a:r>
              <a:rPr lang="en-US" dirty="0">
                <a:solidFill>
                  <a:srgbClr val="FFFFFF"/>
                </a:solidFill>
              </a:rPr>
              <a:t>: covenantal love; religious critique</a:t>
            </a:r>
          </a:p>
          <a:p>
            <a:endParaRPr lang="en-US" dirty="0">
              <a:solidFill>
                <a:srgbClr val="FFFFFF"/>
              </a:solidFill>
            </a:endParaRPr>
          </a:p>
        </p:txBody>
      </p:sp>
    </p:spTree>
    <p:extLst>
      <p:ext uri="{BB962C8B-B14F-4D97-AF65-F5344CB8AC3E}">
        <p14:creationId xmlns:p14="http://schemas.microsoft.com/office/powerpoint/2010/main" val="27657173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Judah</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Pre exile:</a:t>
            </a:r>
          </a:p>
          <a:p>
            <a:r>
              <a:rPr lang="en-US" dirty="0" smtClean="0">
                <a:solidFill>
                  <a:srgbClr val="FFFFFF"/>
                </a:solidFill>
              </a:rPr>
              <a:t>Isaiah</a:t>
            </a:r>
            <a:r>
              <a:rPr lang="en-US" dirty="0">
                <a:solidFill>
                  <a:srgbClr val="FFFFFF"/>
                </a:solidFill>
              </a:rPr>
              <a:t>, Micah, Habakkuk, Zephaniah, Jeremiah,</a:t>
            </a:r>
          </a:p>
          <a:p>
            <a:endParaRPr lang="en-US" dirty="0">
              <a:solidFill>
                <a:srgbClr val="FFFFFF"/>
              </a:solidFill>
            </a:endParaRPr>
          </a:p>
        </p:txBody>
      </p:sp>
    </p:spTree>
    <p:extLst>
      <p:ext uri="{BB962C8B-B14F-4D97-AF65-F5344CB8AC3E}">
        <p14:creationId xmlns:p14="http://schemas.microsoft.com/office/powerpoint/2010/main" val="10800118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rgbClr val="FFFFFF"/>
                </a:solidFill>
              </a:rPr>
              <a:t>Isaiah (I Say Ah)</a:t>
            </a:r>
            <a:endParaRPr lang="en-US" sz="6000" dirty="0">
              <a:solidFill>
                <a:srgbClr val="FFFFFF"/>
              </a:solidFill>
            </a:endParaRPr>
          </a:p>
        </p:txBody>
      </p:sp>
      <p:pic>
        <p:nvPicPr>
          <p:cNvPr id="4" name="Content Placeholder 5"/>
          <p:cNvPicPr>
            <a:picLocks noGrp="1" noChangeAspect="1"/>
          </p:cNvPicPr>
          <p:nvPr>
            <p:ph idx="1"/>
          </p:nvPr>
        </p:nvPicPr>
        <p:blipFill>
          <a:blip r:embed="rId3"/>
          <a:srcRect l="-16914" r="-16914"/>
          <a:stretch>
            <a:fillRect/>
          </a:stretch>
        </p:blipFill>
        <p:spPr>
          <a:prstGeom prst="rect">
            <a:avLst/>
          </a:prstGeom>
        </p:spPr>
      </p:pic>
    </p:spTree>
    <p:extLst>
      <p:ext uri="{BB962C8B-B14F-4D97-AF65-F5344CB8AC3E}">
        <p14:creationId xmlns:p14="http://schemas.microsoft.com/office/powerpoint/2010/main" val="3230986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341" y="2057399"/>
            <a:ext cx="6777318" cy="1062319"/>
          </a:xfrm>
        </p:spPr>
        <p:txBody>
          <a:bodyPr/>
          <a:lstStyle/>
          <a:p>
            <a:r>
              <a:rPr lang="en-US" dirty="0" smtClean="0"/>
              <a:t>Genesis</a:t>
            </a:r>
            <a:endParaRPr lang="en-US" dirty="0"/>
          </a:p>
        </p:txBody>
      </p:sp>
      <p:sp>
        <p:nvSpPr>
          <p:cNvPr id="3" name="Subtitle 2"/>
          <p:cNvSpPr>
            <a:spLocks noGrp="1"/>
          </p:cNvSpPr>
          <p:nvPr>
            <p:ph type="subTitle" idx="1"/>
          </p:nvPr>
        </p:nvSpPr>
        <p:spPr>
          <a:xfrm>
            <a:off x="838200" y="4114800"/>
            <a:ext cx="7315200" cy="1905000"/>
          </a:xfrm>
        </p:spPr>
        <p:txBody>
          <a:bodyPr>
            <a:normAutofit/>
          </a:bodyPr>
          <a:lstStyle/>
          <a:p>
            <a:pPr algn="l"/>
            <a:r>
              <a:rPr lang="en-US" b="1" dirty="0" smtClean="0"/>
              <a:t>Creation, Fall and Judgment</a:t>
            </a:r>
          </a:p>
          <a:p>
            <a:pPr algn="l"/>
            <a:endParaRPr lang="en-US" b="1" dirty="0"/>
          </a:p>
          <a:p>
            <a:pPr algn="l"/>
            <a:r>
              <a:rPr lang="en-US" b="1" dirty="0" smtClean="0"/>
              <a:t>God chooses a man through whom to send the Messiah</a:t>
            </a:r>
            <a:endParaRPr lang="en-US" b="1" dirty="0"/>
          </a:p>
        </p:txBody>
      </p:sp>
      <p:pic>
        <p:nvPicPr>
          <p:cNvPr id="6146" name="Picture 2" descr="http://scrapetv.com/News/News%20Pages/Business/images-6/noahs-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2209801" cy="31841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1.bp.blogspot.com/-P-_b1wcmMGs/TizwI8rDMhI/AAAAAAAAFWw/gtrrl9U8izk/s1600/pharo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
            <a:ext cx="2819400" cy="283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74755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Isaiah’s Audience</a:t>
            </a:r>
            <a:endParaRPr lang="en-US" dirty="0">
              <a:solidFill>
                <a:srgbClr val="FFFFFF"/>
              </a:solidFill>
            </a:endParaRPr>
          </a:p>
        </p:txBody>
      </p:sp>
      <p:sp>
        <p:nvSpPr>
          <p:cNvPr id="3" name="Content Placeholder 2"/>
          <p:cNvSpPr>
            <a:spLocks noGrp="1"/>
          </p:cNvSpPr>
          <p:nvPr>
            <p:ph idx="1"/>
          </p:nvPr>
        </p:nvSpPr>
        <p:spPr/>
        <p:txBody>
          <a:bodyPr/>
          <a:lstStyle/>
          <a:p>
            <a:r>
              <a:rPr lang="en-US" i="1" dirty="0">
                <a:solidFill>
                  <a:srgbClr val="FFFFFF"/>
                </a:solidFill>
              </a:rPr>
              <a:t>four kings of Judah: </a:t>
            </a:r>
            <a:r>
              <a:rPr lang="en-US" i="1" dirty="0" err="1">
                <a:solidFill>
                  <a:srgbClr val="FFFFFF"/>
                </a:solidFill>
              </a:rPr>
              <a:t>Uzziah</a:t>
            </a:r>
            <a:r>
              <a:rPr lang="en-US" i="1" dirty="0">
                <a:solidFill>
                  <a:srgbClr val="FFFFFF"/>
                </a:solidFill>
              </a:rPr>
              <a:t>, </a:t>
            </a:r>
            <a:r>
              <a:rPr lang="en-US" i="1" dirty="0" err="1">
                <a:solidFill>
                  <a:srgbClr val="FFFFFF"/>
                </a:solidFill>
              </a:rPr>
              <a:t>Jotham</a:t>
            </a:r>
            <a:r>
              <a:rPr lang="en-US" i="1" dirty="0">
                <a:solidFill>
                  <a:srgbClr val="FFFFFF"/>
                </a:solidFill>
              </a:rPr>
              <a:t>, </a:t>
            </a:r>
            <a:r>
              <a:rPr lang="en-US" i="1" dirty="0" err="1">
                <a:solidFill>
                  <a:srgbClr val="FFFFFF"/>
                </a:solidFill>
              </a:rPr>
              <a:t>Ahaz</a:t>
            </a:r>
            <a:r>
              <a:rPr lang="en-US" i="1" dirty="0">
                <a:solidFill>
                  <a:srgbClr val="FFFFFF"/>
                </a:solidFill>
              </a:rPr>
              <a:t>, and Hezekiah</a:t>
            </a:r>
            <a:r>
              <a:rPr lang="en-US" dirty="0" smtClean="0">
                <a:solidFill>
                  <a:srgbClr val="FFFFFF"/>
                </a:solidFill>
                <a:effectLst/>
              </a:rPr>
              <a:t> </a:t>
            </a:r>
          </a:p>
          <a:p>
            <a:endParaRPr lang="en-US" dirty="0">
              <a:solidFill>
                <a:srgbClr val="FFFFFF"/>
              </a:solidFill>
            </a:endParaRPr>
          </a:p>
        </p:txBody>
      </p:sp>
    </p:spTree>
    <p:extLst>
      <p:ext uri="{BB962C8B-B14F-4D97-AF65-F5344CB8AC3E}">
        <p14:creationId xmlns:p14="http://schemas.microsoft.com/office/powerpoint/2010/main" val="805674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Isaiah</a:t>
            </a:r>
            <a:endParaRPr lang="en-US" dirty="0">
              <a:solidFill>
                <a:srgbClr val="FFFFFF"/>
              </a:solidFill>
            </a:endParaRPr>
          </a:p>
        </p:txBody>
      </p:sp>
      <p:sp>
        <p:nvSpPr>
          <p:cNvPr id="3" name="Content Placeholder 2"/>
          <p:cNvSpPr>
            <a:spLocks noGrp="1"/>
          </p:cNvSpPr>
          <p:nvPr>
            <p:ph idx="1"/>
          </p:nvPr>
        </p:nvSpPr>
        <p:spPr/>
        <p:txBody>
          <a:bodyPr>
            <a:normAutofit/>
          </a:bodyPr>
          <a:lstStyle/>
          <a:p>
            <a:r>
              <a:rPr lang="en-US" sz="3600" dirty="0" smtClean="0">
                <a:solidFill>
                  <a:srgbClr val="FFFFFF"/>
                </a:solidFill>
              </a:rPr>
              <a:t>1:11-18 Worship is no longer accepted.</a:t>
            </a:r>
          </a:p>
          <a:p>
            <a:r>
              <a:rPr lang="en-US" sz="3600" dirty="0" smtClean="0">
                <a:solidFill>
                  <a:srgbClr val="FFFFFF"/>
                </a:solidFill>
              </a:rPr>
              <a:t>Key verse 1:19-20</a:t>
            </a:r>
          </a:p>
          <a:p>
            <a:r>
              <a:rPr lang="en-US" sz="3600" dirty="0" smtClean="0">
                <a:solidFill>
                  <a:srgbClr val="FFFFFF"/>
                </a:solidFill>
              </a:rPr>
              <a:t>Chapters 1-39- Judgment </a:t>
            </a:r>
          </a:p>
          <a:p>
            <a:r>
              <a:rPr lang="en-US" sz="3600" dirty="0" smtClean="0">
                <a:solidFill>
                  <a:srgbClr val="FFFFFF"/>
                </a:solidFill>
              </a:rPr>
              <a:t>Chapter 40-66- Redemption</a:t>
            </a:r>
          </a:p>
          <a:p>
            <a:endParaRPr lang="en-US" sz="3600" dirty="0" smtClean="0">
              <a:solidFill>
                <a:srgbClr val="FFFFFF"/>
              </a:solidFill>
            </a:endParaRPr>
          </a:p>
          <a:p>
            <a:endParaRPr lang="en-US" sz="3600" dirty="0">
              <a:solidFill>
                <a:srgbClr val="FFFFFF"/>
              </a:solidFill>
            </a:endParaRPr>
          </a:p>
        </p:txBody>
      </p:sp>
    </p:spTree>
    <p:extLst>
      <p:ext uri="{BB962C8B-B14F-4D97-AF65-F5344CB8AC3E}">
        <p14:creationId xmlns:p14="http://schemas.microsoft.com/office/powerpoint/2010/main" val="202251063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Noteworthy</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Isaiah contains 111 separate predictions. Of the 1,292 verses in the book, 754 (59%) deal with future events. </a:t>
            </a:r>
            <a:endParaRPr lang="en-US" dirty="0" smtClean="0">
              <a:solidFill>
                <a:srgbClr val="FFFFFF"/>
              </a:solidFill>
            </a:endParaRPr>
          </a:p>
          <a:p>
            <a:r>
              <a:rPr lang="en-US" dirty="0">
                <a:solidFill>
                  <a:srgbClr val="FFFFFF"/>
                </a:solidFill>
              </a:rPr>
              <a:t>Forty-seven chapters of this book were directly quoted or alluded to by Christ or the Apostles. With more than four hundred allusions, Isaiah stands second only to Psalms as the most cited book in the New Testament.</a:t>
            </a:r>
          </a:p>
          <a:p>
            <a:endParaRPr lang="en-US" dirty="0">
              <a:solidFill>
                <a:srgbClr val="FFFFFF"/>
              </a:solidFill>
            </a:endParaRPr>
          </a:p>
        </p:txBody>
      </p:sp>
    </p:spTree>
    <p:extLst>
      <p:ext uri="{BB962C8B-B14F-4D97-AF65-F5344CB8AC3E}">
        <p14:creationId xmlns:p14="http://schemas.microsoft.com/office/powerpoint/2010/main" val="70811524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Christ/ Church in Isaiah</a:t>
            </a:r>
            <a:endParaRPr lang="en-US" dirty="0">
              <a:solidFill>
                <a:srgbClr val="FFFFFF"/>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a:solidFill>
                  <a:srgbClr val="FFFFFF"/>
                </a:solidFill>
              </a:rPr>
              <a:t>1. The future temple which attracts Gentiles (2:2–4).</a:t>
            </a:r>
          </a:p>
          <a:p>
            <a:pPr marL="0" indent="0">
              <a:buNone/>
            </a:pPr>
            <a:r>
              <a:rPr lang="en-US" dirty="0">
                <a:solidFill>
                  <a:srgbClr val="FFFFFF"/>
                </a:solidFill>
              </a:rPr>
              <a:t>2. The glorious Branch (4:2–6).</a:t>
            </a:r>
          </a:p>
          <a:p>
            <a:pPr marL="0" indent="0">
              <a:buNone/>
            </a:pPr>
            <a:r>
              <a:rPr lang="en-US" dirty="0">
                <a:solidFill>
                  <a:srgbClr val="FFFFFF"/>
                </a:solidFill>
              </a:rPr>
              <a:t>3. The virgin birth of Immanuel (7:13–14).</a:t>
            </a:r>
          </a:p>
          <a:p>
            <a:pPr marL="0" indent="0">
              <a:buNone/>
            </a:pPr>
            <a:r>
              <a:rPr lang="en-US" dirty="0">
                <a:solidFill>
                  <a:srgbClr val="FFFFFF"/>
                </a:solidFill>
              </a:rPr>
              <a:t>4. The dawning of a new day in the birth of a child (9:1–7).</a:t>
            </a:r>
          </a:p>
          <a:p>
            <a:pPr marL="0" indent="0">
              <a:buNone/>
            </a:pPr>
            <a:r>
              <a:rPr lang="en-US" dirty="0">
                <a:solidFill>
                  <a:srgbClr val="FFFFFF"/>
                </a:solidFill>
              </a:rPr>
              <a:t>5. The Shoot of the stem of Jesse (11:1–10).</a:t>
            </a:r>
          </a:p>
          <a:p>
            <a:pPr marL="0" indent="0">
              <a:buNone/>
            </a:pPr>
            <a:r>
              <a:rPr lang="en-US" dirty="0">
                <a:solidFill>
                  <a:srgbClr val="FFFFFF"/>
                </a:solidFill>
              </a:rPr>
              <a:t>6. The conversion of Gentiles (19:18–25).</a:t>
            </a:r>
          </a:p>
          <a:p>
            <a:pPr marL="0" indent="0">
              <a:buNone/>
            </a:pPr>
            <a:r>
              <a:rPr lang="en-US" dirty="0">
                <a:solidFill>
                  <a:srgbClr val="FFFFFF"/>
                </a:solidFill>
              </a:rPr>
              <a:t>7. The new Jerusalem (54:9–13; 60:19–22).</a:t>
            </a:r>
          </a:p>
          <a:p>
            <a:pPr marL="0" indent="0">
              <a:buNone/>
            </a:pPr>
            <a:endParaRPr lang="en-US" dirty="0">
              <a:solidFill>
                <a:srgbClr val="FFFFFF"/>
              </a:solidFill>
            </a:endParaRPr>
          </a:p>
        </p:txBody>
      </p:sp>
    </p:spTree>
    <p:extLst>
      <p:ext uri="{BB962C8B-B14F-4D97-AF65-F5344CB8AC3E}">
        <p14:creationId xmlns:p14="http://schemas.microsoft.com/office/powerpoint/2010/main" val="248986429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Christ/ Church in Isaiah</a:t>
            </a:r>
            <a:endParaRPr lang="en-US" dirty="0">
              <a:solidFill>
                <a:srgbClr val="FFFFFF"/>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solidFill>
                  <a:srgbClr val="FFFFFF"/>
                </a:solidFill>
              </a:rPr>
              <a:t>8 The marriage supper of the Lamb (25:6–8; 26:19).</a:t>
            </a:r>
          </a:p>
          <a:p>
            <a:pPr marL="0" indent="0">
              <a:buNone/>
            </a:pPr>
            <a:r>
              <a:rPr lang="en-US" dirty="0" smtClean="0">
                <a:solidFill>
                  <a:srgbClr val="FFFFFF"/>
                </a:solidFill>
              </a:rPr>
              <a:t>9. The ministry of the Messiah (42:1–4).</a:t>
            </a:r>
          </a:p>
          <a:p>
            <a:pPr marL="0" indent="0">
              <a:buNone/>
            </a:pPr>
            <a:r>
              <a:rPr lang="en-US" dirty="0" smtClean="0">
                <a:solidFill>
                  <a:srgbClr val="FFFFFF"/>
                </a:solidFill>
              </a:rPr>
              <a:t>10. The Servant as a light to the Gentiles (49:1–13).</a:t>
            </a:r>
          </a:p>
          <a:p>
            <a:pPr marL="0" indent="0">
              <a:buNone/>
            </a:pPr>
            <a:r>
              <a:rPr lang="en-US" dirty="0" smtClean="0">
                <a:solidFill>
                  <a:srgbClr val="FFFFFF"/>
                </a:solidFill>
              </a:rPr>
              <a:t>11. The willing obedience of the Servant (50:4–11).</a:t>
            </a:r>
          </a:p>
          <a:p>
            <a:pPr marL="0" indent="0">
              <a:buNone/>
            </a:pPr>
            <a:r>
              <a:rPr lang="en-US" dirty="0" smtClean="0">
                <a:solidFill>
                  <a:srgbClr val="FFFFFF"/>
                </a:solidFill>
              </a:rPr>
              <a:t>12. The redemption achieved by the Servant (52:13–53:12).</a:t>
            </a:r>
          </a:p>
          <a:p>
            <a:pPr marL="0" indent="0">
              <a:buNone/>
            </a:pPr>
            <a:r>
              <a:rPr lang="en-US" dirty="0" smtClean="0">
                <a:solidFill>
                  <a:srgbClr val="FFFFFF"/>
                </a:solidFill>
              </a:rPr>
              <a:t>13. The promises made to David to be fulfilled (55:1–5).</a:t>
            </a:r>
          </a:p>
          <a:p>
            <a:pPr marL="0" indent="0">
              <a:buNone/>
            </a:pPr>
            <a:r>
              <a:rPr lang="en-US" dirty="0" smtClean="0">
                <a:solidFill>
                  <a:srgbClr val="FFFFFF"/>
                </a:solidFill>
              </a:rPr>
              <a:t>14. Converted heathen to become leaders in worship (66:19–23</a:t>
            </a:r>
            <a:r>
              <a:rPr lang="en-US" dirty="0" smtClean="0">
                <a:solidFill>
                  <a:srgbClr val="FFFFFF"/>
                </a:solidFill>
                <a:effectLst/>
              </a:rPr>
              <a:t> )</a:t>
            </a:r>
            <a:endParaRPr lang="en-US" dirty="0" smtClean="0">
              <a:solidFill>
                <a:srgbClr val="FFFFFF"/>
              </a:solidFill>
            </a:endParaRPr>
          </a:p>
          <a:p>
            <a:endParaRPr lang="en-US" dirty="0"/>
          </a:p>
        </p:txBody>
      </p:sp>
    </p:spTree>
    <p:extLst>
      <p:ext uri="{BB962C8B-B14F-4D97-AF65-F5344CB8AC3E}">
        <p14:creationId xmlns:p14="http://schemas.microsoft.com/office/powerpoint/2010/main" val="30804730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Summary</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Isaiah prophesied that because of continued idolatry God would send Judah into Babylonian captivity, yet he would graciously restore them (through the work of his Servant, who would bear away their sins by his death), so that his kingdom would be unending in the new heavens and the new earth.</a:t>
            </a:r>
          </a:p>
          <a:p>
            <a:endParaRPr lang="en-US" dirty="0">
              <a:solidFill>
                <a:srgbClr val="FFFFFF"/>
              </a:solidFill>
            </a:endParaRPr>
          </a:p>
        </p:txBody>
      </p:sp>
    </p:spTree>
    <p:extLst>
      <p:ext uri="{BB962C8B-B14F-4D97-AF65-F5344CB8AC3E}">
        <p14:creationId xmlns:p14="http://schemas.microsoft.com/office/powerpoint/2010/main" val="40812486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Micah</a:t>
            </a:r>
            <a:endParaRPr lang="en-US" dirty="0">
              <a:solidFill>
                <a:srgbClr val="FFFFFF"/>
              </a:solidFill>
            </a:endParaRPr>
          </a:p>
        </p:txBody>
      </p:sp>
      <p:pic>
        <p:nvPicPr>
          <p:cNvPr id="4" name="Content Placeholder 6"/>
          <p:cNvPicPr>
            <a:picLocks noGrp="1" noChangeAspect="1"/>
          </p:cNvPicPr>
          <p:nvPr>
            <p:ph idx="1"/>
          </p:nvPr>
        </p:nvPicPr>
        <p:blipFill>
          <a:blip r:embed="rId3"/>
          <a:srcRect l="-17641" r="-17641"/>
          <a:stretch>
            <a:fillRect/>
          </a:stretch>
        </p:blipFill>
        <p:spPr>
          <a:prstGeom prst="rect">
            <a:avLst/>
          </a:prstGeom>
        </p:spPr>
      </p:pic>
    </p:spTree>
    <p:extLst>
      <p:ext uri="{BB962C8B-B14F-4D97-AF65-F5344CB8AC3E}">
        <p14:creationId xmlns:p14="http://schemas.microsoft.com/office/powerpoint/2010/main" val="33542294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Micah</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“Who is like the Lord”</a:t>
            </a:r>
          </a:p>
          <a:p>
            <a:r>
              <a:rPr lang="en-US" i="1" dirty="0" smtClean="0">
                <a:solidFill>
                  <a:srgbClr val="FFFFFF"/>
                </a:solidFill>
              </a:rPr>
              <a:t>Audience: </a:t>
            </a:r>
            <a:r>
              <a:rPr lang="en-US" i="1" dirty="0" err="1">
                <a:solidFill>
                  <a:srgbClr val="FFFFFF"/>
                </a:solidFill>
              </a:rPr>
              <a:t>Jotham</a:t>
            </a:r>
            <a:r>
              <a:rPr lang="en-US" i="1" dirty="0">
                <a:solidFill>
                  <a:srgbClr val="FFFFFF"/>
                </a:solidFill>
              </a:rPr>
              <a:t>, </a:t>
            </a:r>
            <a:r>
              <a:rPr lang="en-US" i="1" dirty="0" err="1">
                <a:solidFill>
                  <a:srgbClr val="FFFFFF"/>
                </a:solidFill>
              </a:rPr>
              <a:t>Ahaz</a:t>
            </a:r>
            <a:r>
              <a:rPr lang="en-US" i="1" dirty="0">
                <a:solidFill>
                  <a:srgbClr val="FFFFFF"/>
                </a:solidFill>
              </a:rPr>
              <a:t>, and Hezekiah (mainly about 740–700 </a:t>
            </a:r>
            <a:r>
              <a:rPr lang="en-US" i="1" dirty="0" err="1">
                <a:solidFill>
                  <a:srgbClr val="FFFFFF"/>
                </a:solidFill>
              </a:rPr>
              <a:t>b.c.</a:t>
            </a:r>
            <a:r>
              <a:rPr lang="en-US" i="1" dirty="0">
                <a:solidFill>
                  <a:srgbClr val="FFFFFF"/>
                </a:solidFill>
              </a:rPr>
              <a:t>)</a:t>
            </a:r>
            <a:endParaRPr lang="en-US" dirty="0">
              <a:solidFill>
                <a:srgbClr val="FFFFFF"/>
              </a:solidFill>
            </a:endParaRPr>
          </a:p>
          <a:p>
            <a:r>
              <a:rPr lang="en-US" dirty="0" err="1" smtClean="0">
                <a:solidFill>
                  <a:srgbClr val="FFFFFF"/>
                </a:solidFill>
              </a:rPr>
              <a:t>Ahaz</a:t>
            </a:r>
            <a:r>
              <a:rPr lang="en-US" dirty="0" smtClean="0">
                <a:solidFill>
                  <a:srgbClr val="FFFFFF"/>
                </a:solidFill>
              </a:rPr>
              <a:t> listened to Micah and made reforms</a:t>
            </a:r>
            <a:endParaRPr lang="en-US" dirty="0">
              <a:solidFill>
                <a:srgbClr val="FFFFFF"/>
              </a:solidFill>
            </a:endParaRPr>
          </a:p>
        </p:txBody>
      </p:sp>
    </p:spTree>
    <p:extLst>
      <p:ext uri="{BB962C8B-B14F-4D97-AF65-F5344CB8AC3E}">
        <p14:creationId xmlns:p14="http://schemas.microsoft.com/office/powerpoint/2010/main" val="32403647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Micah</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Micah 4:1–3 is almost exactly like Isaiah 2:2–4</a:t>
            </a:r>
            <a:r>
              <a:rPr lang="en-US" dirty="0" smtClean="0">
                <a:solidFill>
                  <a:srgbClr val="FFFFFF"/>
                </a:solidFill>
                <a:effectLst/>
              </a:rPr>
              <a:t> </a:t>
            </a:r>
          </a:p>
          <a:p>
            <a:r>
              <a:rPr lang="en-US" dirty="0" smtClean="0">
                <a:solidFill>
                  <a:srgbClr val="FFFFFF"/>
                </a:solidFill>
              </a:rPr>
              <a:t>Compare Joel 3:10</a:t>
            </a:r>
            <a:endParaRPr lang="en-US" dirty="0">
              <a:solidFill>
                <a:srgbClr val="FFFFFF"/>
              </a:solidFill>
            </a:endParaRPr>
          </a:p>
        </p:txBody>
      </p:sp>
    </p:spTree>
    <p:extLst>
      <p:ext uri="{BB962C8B-B14F-4D97-AF65-F5344CB8AC3E}">
        <p14:creationId xmlns:p14="http://schemas.microsoft.com/office/powerpoint/2010/main" val="105574744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Judgment and Blessing</a:t>
            </a:r>
            <a:endParaRPr lang="en-US" dirty="0">
              <a:solidFill>
                <a:srgbClr val="FFFFFF"/>
              </a:solidFill>
            </a:endParaRPr>
          </a:p>
        </p:txBody>
      </p:sp>
      <p:sp>
        <p:nvSpPr>
          <p:cNvPr id="3" name="Content Placeholder 2"/>
          <p:cNvSpPr>
            <a:spLocks noGrp="1"/>
          </p:cNvSpPr>
          <p:nvPr>
            <p:ph idx="1"/>
          </p:nvPr>
        </p:nvSpPr>
        <p:spPr/>
        <p:txBody>
          <a:bodyPr>
            <a:normAutofit lnSpcReduction="10000"/>
          </a:bodyPr>
          <a:lstStyle/>
          <a:p>
            <a:r>
              <a:rPr lang="en-US" dirty="0">
                <a:solidFill>
                  <a:srgbClr val="FFFFFF"/>
                </a:solidFill>
              </a:rPr>
              <a:t>First </a:t>
            </a:r>
            <a:r>
              <a:rPr lang="en-US" dirty="0" smtClean="0">
                <a:solidFill>
                  <a:srgbClr val="FFFFFF"/>
                </a:solidFill>
              </a:rPr>
              <a:t>cycle</a:t>
            </a:r>
            <a:endParaRPr lang="en-US" dirty="0">
              <a:solidFill>
                <a:srgbClr val="FFFFFF"/>
              </a:solidFill>
            </a:endParaRPr>
          </a:p>
          <a:p>
            <a:pPr lvl="1"/>
            <a:r>
              <a:rPr lang="en-US" dirty="0">
                <a:solidFill>
                  <a:srgbClr val="FFFFFF"/>
                </a:solidFill>
              </a:rPr>
              <a:t>Judgment (1:1–2:11</a:t>
            </a:r>
            <a:r>
              <a:rPr lang="en-US" dirty="0" smtClean="0">
                <a:solidFill>
                  <a:srgbClr val="FFFFFF"/>
                </a:solidFill>
              </a:rPr>
              <a:t>) Trust in themselves</a:t>
            </a:r>
            <a:endParaRPr lang="en-US" dirty="0">
              <a:solidFill>
                <a:srgbClr val="FFFFFF"/>
              </a:solidFill>
            </a:endParaRPr>
          </a:p>
          <a:p>
            <a:pPr lvl="1"/>
            <a:r>
              <a:rPr lang="en-US" dirty="0">
                <a:solidFill>
                  <a:srgbClr val="FFFFFF"/>
                </a:solidFill>
              </a:rPr>
              <a:t>Blessing (2:12–13</a:t>
            </a:r>
            <a:r>
              <a:rPr lang="en-US" dirty="0" smtClean="0">
                <a:solidFill>
                  <a:srgbClr val="FFFFFF"/>
                </a:solidFill>
              </a:rPr>
              <a:t>) Gather a remnant</a:t>
            </a:r>
            <a:endParaRPr lang="en-US" dirty="0">
              <a:solidFill>
                <a:srgbClr val="FFFFFF"/>
              </a:solidFill>
            </a:endParaRPr>
          </a:p>
          <a:p>
            <a:r>
              <a:rPr lang="en-US" dirty="0">
                <a:solidFill>
                  <a:srgbClr val="FFFFFF"/>
                </a:solidFill>
              </a:rPr>
              <a:t> Second </a:t>
            </a:r>
            <a:r>
              <a:rPr lang="en-US" dirty="0" smtClean="0">
                <a:solidFill>
                  <a:srgbClr val="FFFFFF"/>
                </a:solidFill>
              </a:rPr>
              <a:t>cycle</a:t>
            </a:r>
            <a:endParaRPr lang="en-US" dirty="0">
              <a:solidFill>
                <a:srgbClr val="FFFFFF"/>
              </a:solidFill>
            </a:endParaRPr>
          </a:p>
          <a:p>
            <a:pPr lvl="1"/>
            <a:r>
              <a:rPr lang="en-US" dirty="0">
                <a:solidFill>
                  <a:srgbClr val="FFFFFF"/>
                </a:solidFill>
              </a:rPr>
              <a:t>Judgment (3:1–12</a:t>
            </a:r>
            <a:r>
              <a:rPr lang="en-US" dirty="0" smtClean="0">
                <a:solidFill>
                  <a:srgbClr val="FFFFFF"/>
                </a:solidFill>
              </a:rPr>
              <a:t>) Unjust Rulers</a:t>
            </a:r>
            <a:endParaRPr lang="en-US" dirty="0">
              <a:solidFill>
                <a:srgbClr val="FFFFFF"/>
              </a:solidFill>
            </a:endParaRPr>
          </a:p>
          <a:p>
            <a:pPr lvl="1"/>
            <a:r>
              <a:rPr lang="en-US" dirty="0">
                <a:solidFill>
                  <a:srgbClr val="FFFFFF"/>
                </a:solidFill>
              </a:rPr>
              <a:t>Blessing (4:1–5:15</a:t>
            </a:r>
            <a:r>
              <a:rPr lang="en-US" dirty="0" smtClean="0">
                <a:solidFill>
                  <a:srgbClr val="FFFFFF"/>
                </a:solidFill>
              </a:rPr>
              <a:t>) Just Ruler is Coming</a:t>
            </a:r>
            <a:endParaRPr lang="en-US" dirty="0">
              <a:solidFill>
                <a:srgbClr val="FFFFFF"/>
              </a:solidFill>
            </a:endParaRPr>
          </a:p>
          <a:p>
            <a:r>
              <a:rPr lang="en-US" dirty="0">
                <a:solidFill>
                  <a:srgbClr val="FFFFFF"/>
                </a:solidFill>
              </a:rPr>
              <a:t>Third </a:t>
            </a:r>
            <a:r>
              <a:rPr lang="en-US" dirty="0" smtClean="0">
                <a:solidFill>
                  <a:srgbClr val="FFFFFF"/>
                </a:solidFill>
              </a:rPr>
              <a:t>cycle</a:t>
            </a:r>
            <a:endParaRPr lang="en-US" dirty="0">
              <a:solidFill>
                <a:srgbClr val="FFFFFF"/>
              </a:solidFill>
            </a:endParaRPr>
          </a:p>
          <a:p>
            <a:pPr lvl="1"/>
            <a:r>
              <a:rPr lang="en-US" dirty="0">
                <a:solidFill>
                  <a:srgbClr val="FFFFFF"/>
                </a:solidFill>
              </a:rPr>
              <a:t>Judgment (6:1–7:7</a:t>
            </a:r>
            <a:r>
              <a:rPr lang="en-US" dirty="0" smtClean="0">
                <a:solidFill>
                  <a:srgbClr val="FFFFFF"/>
                </a:solidFill>
              </a:rPr>
              <a:t>) God requires</a:t>
            </a:r>
            <a:endParaRPr lang="en-US" dirty="0">
              <a:solidFill>
                <a:srgbClr val="FFFFFF"/>
              </a:solidFill>
            </a:endParaRPr>
          </a:p>
          <a:p>
            <a:pPr lvl="1"/>
            <a:r>
              <a:rPr lang="en-US" dirty="0">
                <a:solidFill>
                  <a:srgbClr val="FFFFFF"/>
                </a:solidFill>
              </a:rPr>
              <a:t>Blessing (7:8–20</a:t>
            </a:r>
            <a:r>
              <a:rPr lang="en-US" dirty="0" smtClean="0">
                <a:solidFill>
                  <a:srgbClr val="FFFFFF"/>
                </a:solidFill>
              </a:rPr>
              <a:t>) God Saves</a:t>
            </a:r>
            <a:endParaRPr lang="en-US" dirty="0">
              <a:solidFill>
                <a:srgbClr val="FFFFFF"/>
              </a:solidFill>
            </a:endParaRPr>
          </a:p>
          <a:p>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212003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smtClean="0"/>
              <a:t>An Outline of the Bible:</a:t>
            </a:r>
            <a:endParaRPr lang="en-US" sz="3600" b="1" dirty="0"/>
          </a:p>
        </p:txBody>
      </p:sp>
      <p:sp>
        <p:nvSpPr>
          <p:cNvPr id="5" name="Content Placeholder 4"/>
          <p:cNvSpPr>
            <a:spLocks noGrp="1"/>
          </p:cNvSpPr>
          <p:nvPr>
            <p:ph idx="1"/>
          </p:nvPr>
        </p:nvSpPr>
        <p:spPr>
          <a:xfrm>
            <a:off x="699247" y="2438400"/>
            <a:ext cx="7745505" cy="3687762"/>
          </a:xfrm>
        </p:spPr>
        <p:txBody>
          <a:bodyPr>
            <a:normAutofit/>
          </a:bodyPr>
          <a:lstStyle/>
          <a:p>
            <a:endParaRPr lang="en-US" sz="800" b="1" dirty="0" smtClean="0">
              <a:solidFill>
                <a:schemeClr val="tx1"/>
              </a:solidFill>
            </a:endParaRPr>
          </a:p>
          <a:p>
            <a:r>
              <a:rPr lang="en-US" b="1" dirty="0" smtClean="0">
                <a:solidFill>
                  <a:schemeClr val="tx1"/>
                </a:solidFill>
              </a:rPr>
              <a:t>Genesis 1:  Who is God?</a:t>
            </a:r>
          </a:p>
          <a:p>
            <a:endParaRPr lang="en-US" sz="800" b="1" dirty="0">
              <a:solidFill>
                <a:schemeClr val="tx1"/>
              </a:solidFill>
            </a:endParaRPr>
          </a:p>
          <a:p>
            <a:r>
              <a:rPr lang="en-US" b="1" dirty="0" smtClean="0">
                <a:solidFill>
                  <a:schemeClr val="tx1"/>
                </a:solidFill>
              </a:rPr>
              <a:t>Genesis 2: Who is man?</a:t>
            </a:r>
          </a:p>
          <a:p>
            <a:endParaRPr lang="en-US" sz="800" b="1" dirty="0">
              <a:solidFill>
                <a:schemeClr val="tx1"/>
              </a:solidFill>
            </a:endParaRPr>
          </a:p>
          <a:p>
            <a:r>
              <a:rPr lang="en-US" b="1" dirty="0" smtClean="0">
                <a:solidFill>
                  <a:schemeClr val="tx1"/>
                </a:solidFill>
              </a:rPr>
              <a:t>Genesis 3 &amp; 4  The problem of sin.</a:t>
            </a:r>
          </a:p>
          <a:p>
            <a:endParaRPr lang="en-US" sz="800" b="1" dirty="0">
              <a:solidFill>
                <a:schemeClr val="tx1"/>
              </a:solidFill>
            </a:endParaRPr>
          </a:p>
          <a:p>
            <a:r>
              <a:rPr lang="en-US" b="1" dirty="0" smtClean="0">
                <a:solidFill>
                  <a:schemeClr val="tx1"/>
                </a:solidFill>
              </a:rPr>
              <a:t>Genesis 5-Revelation 22 The solution.</a:t>
            </a:r>
          </a:p>
          <a:p>
            <a:endParaRPr lang="en-US" b="1" dirty="0">
              <a:solidFill>
                <a:schemeClr val="tx1"/>
              </a:solidFill>
            </a:endParaRPr>
          </a:p>
        </p:txBody>
      </p:sp>
    </p:spTree>
    <p:extLst>
      <p:ext uri="{BB962C8B-B14F-4D97-AF65-F5344CB8AC3E}">
        <p14:creationId xmlns:p14="http://schemas.microsoft.com/office/powerpoint/2010/main" val="311878538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Micah- Courtroom</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Yahweh is coming in  Judgment against Samaria and Jerusalem</a:t>
            </a:r>
          </a:p>
          <a:p>
            <a:r>
              <a:rPr lang="en-US" dirty="0" smtClean="0">
                <a:solidFill>
                  <a:srgbClr val="FFFFFF"/>
                </a:solidFill>
              </a:rPr>
              <a:t>Court is now in Session!</a:t>
            </a:r>
          </a:p>
          <a:p>
            <a:r>
              <a:rPr lang="en-US" dirty="0" smtClean="0">
                <a:solidFill>
                  <a:srgbClr val="FFFFFF"/>
                </a:solidFill>
              </a:rPr>
              <a:t>Social Justice: 2:1-5</a:t>
            </a:r>
          </a:p>
          <a:p>
            <a:r>
              <a:rPr lang="en-US" dirty="0" smtClean="0">
                <a:solidFill>
                  <a:srgbClr val="FFFFFF"/>
                </a:solidFill>
              </a:rPr>
              <a:t>Deluded Preachers 2:6-11</a:t>
            </a:r>
          </a:p>
          <a:p>
            <a:r>
              <a:rPr lang="en-US" dirty="0" smtClean="0">
                <a:solidFill>
                  <a:srgbClr val="FFFFFF"/>
                </a:solidFill>
              </a:rPr>
              <a:t>Preaching for Profit 3:5-8</a:t>
            </a:r>
          </a:p>
          <a:p>
            <a:r>
              <a:rPr lang="en-US" dirty="0" smtClean="0">
                <a:solidFill>
                  <a:srgbClr val="FFFFFF"/>
                </a:solidFill>
              </a:rPr>
              <a:t>Symbol of God’s presence destroyed 3:9-12</a:t>
            </a:r>
          </a:p>
          <a:p>
            <a:pPr marL="0" indent="0">
              <a:buNone/>
            </a:pPr>
            <a:endParaRPr lang="en-US" dirty="0">
              <a:solidFill>
                <a:srgbClr val="FFFFFF"/>
              </a:solidFill>
            </a:endParaRPr>
          </a:p>
        </p:txBody>
      </p:sp>
    </p:spTree>
    <p:extLst>
      <p:ext uri="{BB962C8B-B14F-4D97-AF65-F5344CB8AC3E}">
        <p14:creationId xmlns:p14="http://schemas.microsoft.com/office/powerpoint/2010/main" val="222584507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Micah</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The Coming Kingdom 4:1-5</a:t>
            </a:r>
          </a:p>
          <a:p>
            <a:r>
              <a:rPr lang="en-US" dirty="0" smtClean="0">
                <a:solidFill>
                  <a:srgbClr val="FFFFFF"/>
                </a:solidFill>
              </a:rPr>
              <a:t>There will be justice</a:t>
            </a:r>
          </a:p>
          <a:p>
            <a:r>
              <a:rPr lang="en-US" dirty="0" smtClean="0">
                <a:solidFill>
                  <a:srgbClr val="FFFFFF"/>
                </a:solidFill>
              </a:rPr>
              <a:t>Kingdom of Survivors 4:6-8</a:t>
            </a:r>
          </a:p>
          <a:p>
            <a:r>
              <a:rPr lang="en-US" dirty="0" smtClean="0">
                <a:solidFill>
                  <a:srgbClr val="FFFFFF"/>
                </a:solidFill>
              </a:rPr>
              <a:t>Human failure and Divine help 4:9-10</a:t>
            </a:r>
          </a:p>
          <a:p>
            <a:r>
              <a:rPr lang="en-US" dirty="0" smtClean="0">
                <a:solidFill>
                  <a:srgbClr val="FFFFFF"/>
                </a:solidFill>
              </a:rPr>
              <a:t>Zion will triumph 4:11-13</a:t>
            </a:r>
          </a:p>
          <a:p>
            <a:r>
              <a:rPr lang="en-US" dirty="0" smtClean="0">
                <a:solidFill>
                  <a:srgbClr val="FFFFFF"/>
                </a:solidFill>
              </a:rPr>
              <a:t>The king and his Kingdom 5</a:t>
            </a:r>
          </a:p>
          <a:p>
            <a:r>
              <a:rPr lang="en-US" dirty="0" smtClean="0">
                <a:solidFill>
                  <a:srgbClr val="FFFFFF"/>
                </a:solidFill>
              </a:rPr>
              <a:t>v-7 The is a remnant</a:t>
            </a:r>
            <a:endParaRPr lang="en-US" dirty="0">
              <a:solidFill>
                <a:srgbClr val="FFFFFF"/>
              </a:solidFill>
            </a:endParaRPr>
          </a:p>
        </p:txBody>
      </p:sp>
    </p:spTree>
    <p:extLst>
      <p:ext uri="{BB962C8B-B14F-4D97-AF65-F5344CB8AC3E}">
        <p14:creationId xmlns:p14="http://schemas.microsoft.com/office/powerpoint/2010/main" val="207167530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Covenant Lawsuit</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Micah 6:1-8</a:t>
            </a:r>
          </a:p>
          <a:p>
            <a:r>
              <a:rPr lang="en-US" dirty="0" smtClean="0">
                <a:solidFill>
                  <a:srgbClr val="FFFFFF"/>
                </a:solidFill>
              </a:rPr>
              <a:t>There is no excuse for their infidelity to </a:t>
            </a:r>
            <a:r>
              <a:rPr lang="en-US" dirty="0">
                <a:solidFill>
                  <a:srgbClr val="FFFFFF"/>
                </a:solidFill>
              </a:rPr>
              <a:t>their offer of ritual performance comes the charge: do justice, love kindness, and walk wisely with your God.</a:t>
            </a:r>
          </a:p>
          <a:p>
            <a:endParaRPr lang="en-US" dirty="0">
              <a:solidFill>
                <a:srgbClr val="FFFFFF"/>
              </a:solidFill>
            </a:endParaRPr>
          </a:p>
        </p:txBody>
      </p:sp>
    </p:spTree>
    <p:extLst>
      <p:ext uri="{BB962C8B-B14F-4D97-AF65-F5344CB8AC3E}">
        <p14:creationId xmlns:p14="http://schemas.microsoft.com/office/powerpoint/2010/main" val="17614163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Micah 6:6-8</a:t>
            </a:r>
            <a:endParaRPr lang="en-US" dirty="0">
              <a:solidFill>
                <a:srgbClr val="FFFFFF"/>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solidFill>
                  <a:srgbClr val="FFFFFF"/>
                </a:solidFill>
              </a:rPr>
              <a:t>6With what shall I come before the Lord, and bow myself before God on high? </a:t>
            </a:r>
          </a:p>
          <a:p>
            <a:pPr marL="0" indent="0">
              <a:buNone/>
            </a:pPr>
            <a:r>
              <a:rPr lang="en-US" dirty="0" smtClean="0">
                <a:solidFill>
                  <a:srgbClr val="FFFFFF"/>
                </a:solidFill>
              </a:rPr>
              <a:t>Shall I come before him with burnt offerings, </a:t>
            </a:r>
          </a:p>
          <a:p>
            <a:pPr marL="0" indent="0">
              <a:buNone/>
            </a:pPr>
            <a:r>
              <a:rPr lang="en-US" dirty="0" smtClean="0">
                <a:solidFill>
                  <a:srgbClr val="FFFFFF"/>
                </a:solidFill>
              </a:rPr>
              <a:t>with calves a year old? 7</a:t>
            </a:r>
            <a:r>
              <a:rPr lang="en-US" dirty="0">
                <a:solidFill>
                  <a:srgbClr val="FFFFFF"/>
                </a:solidFill>
              </a:rPr>
              <a:t> </a:t>
            </a:r>
            <a:r>
              <a:rPr lang="en-US" dirty="0" smtClean="0">
                <a:solidFill>
                  <a:srgbClr val="FFFFFF"/>
                </a:solidFill>
              </a:rPr>
              <a:t>Will </a:t>
            </a:r>
            <a:r>
              <a:rPr lang="en-US" dirty="0">
                <a:solidFill>
                  <a:srgbClr val="FFFFFF"/>
                </a:solidFill>
              </a:rPr>
              <a:t>the Lord be pleased with thousands of rams, </a:t>
            </a:r>
            <a:r>
              <a:rPr lang="en-US" dirty="0" smtClean="0">
                <a:solidFill>
                  <a:srgbClr val="FFFFFF"/>
                </a:solidFill>
              </a:rPr>
              <a:t>with ten thousands of rivers of oil? Shall I give my firstborn for my transgression, the fruit of my body for the sin of my soul?” 8</a:t>
            </a:r>
            <a:r>
              <a:rPr lang="en-US" dirty="0">
                <a:solidFill>
                  <a:srgbClr val="FFFFFF"/>
                </a:solidFill>
              </a:rPr>
              <a:t> 	He has told you, O man, what is good; </a:t>
            </a:r>
            <a:r>
              <a:rPr lang="en-US" dirty="0" smtClean="0">
                <a:solidFill>
                  <a:srgbClr val="FFFFFF"/>
                </a:solidFill>
              </a:rPr>
              <a:t>and what does the Lord require of you but to do justice, and to love kindness, and to walk humbly with your God?</a:t>
            </a:r>
          </a:p>
          <a:p>
            <a:pPr marL="0" indent="0">
              <a:buNone/>
            </a:pPr>
            <a:endParaRPr lang="en-US" dirty="0">
              <a:solidFill>
                <a:srgbClr val="FFFFFF"/>
              </a:solidFill>
            </a:endParaRPr>
          </a:p>
        </p:txBody>
      </p:sp>
    </p:spTree>
    <p:extLst>
      <p:ext uri="{BB962C8B-B14F-4D97-AF65-F5344CB8AC3E}">
        <p14:creationId xmlns:p14="http://schemas.microsoft.com/office/powerpoint/2010/main" val="427110312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FFFF"/>
                </a:solidFill>
              </a:rPr>
              <a:t>The Book of Micah–Religious Significance</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Social Injustice</a:t>
            </a:r>
          </a:p>
          <a:p>
            <a:r>
              <a:rPr lang="en-US" dirty="0" smtClean="0">
                <a:solidFill>
                  <a:srgbClr val="FFFFFF"/>
                </a:solidFill>
              </a:rPr>
              <a:t>Against </a:t>
            </a:r>
            <a:r>
              <a:rPr lang="en-US" dirty="0">
                <a:solidFill>
                  <a:srgbClr val="FFFFFF"/>
                </a:solidFill>
              </a:rPr>
              <a:t>the powerful of the land (especially the </a:t>
            </a:r>
            <a:r>
              <a:rPr lang="en-US" dirty="0" err="1">
                <a:solidFill>
                  <a:srgbClr val="FFFFFF"/>
                </a:solidFill>
              </a:rPr>
              <a:t>capitalsof</a:t>
            </a:r>
            <a:r>
              <a:rPr lang="en-US" dirty="0">
                <a:solidFill>
                  <a:srgbClr val="FFFFFF"/>
                </a:solidFill>
              </a:rPr>
              <a:t> Samaria and Jerusalem)</a:t>
            </a:r>
          </a:p>
          <a:p>
            <a:r>
              <a:rPr lang="en-US" dirty="0" smtClean="0">
                <a:solidFill>
                  <a:srgbClr val="FFFFFF"/>
                </a:solidFill>
              </a:rPr>
              <a:t>Against </a:t>
            </a:r>
            <a:r>
              <a:rPr lang="en-US" dirty="0">
                <a:solidFill>
                  <a:srgbClr val="FFFFFF"/>
                </a:solidFill>
              </a:rPr>
              <a:t>oppressive social </a:t>
            </a:r>
            <a:r>
              <a:rPr lang="en-US" dirty="0" smtClean="0">
                <a:solidFill>
                  <a:srgbClr val="FFFFFF"/>
                </a:solidFill>
              </a:rPr>
              <a:t>structures</a:t>
            </a:r>
            <a:endParaRPr lang="en-US" dirty="0">
              <a:solidFill>
                <a:srgbClr val="FFFFFF"/>
              </a:solidFill>
            </a:endParaRPr>
          </a:p>
          <a:p>
            <a:r>
              <a:rPr lang="en-US" dirty="0">
                <a:solidFill>
                  <a:srgbClr val="FFFFFF"/>
                </a:solidFill>
              </a:rPr>
              <a:t>Hope / </a:t>
            </a:r>
            <a:r>
              <a:rPr lang="en-US" dirty="0" err="1">
                <a:solidFill>
                  <a:srgbClr val="FFFFFF"/>
                </a:solidFill>
              </a:rPr>
              <a:t>Restoration:new</a:t>
            </a:r>
            <a:r>
              <a:rPr lang="en-US" dirty="0">
                <a:solidFill>
                  <a:srgbClr val="FFFFFF"/>
                </a:solidFill>
              </a:rPr>
              <a:t> Jerusalem, new Ruler (Messiah)</a:t>
            </a:r>
          </a:p>
          <a:p>
            <a:r>
              <a:rPr lang="en-US" dirty="0" err="1">
                <a:solidFill>
                  <a:srgbClr val="FFFFFF"/>
                </a:solidFill>
              </a:rPr>
              <a:t>Micah:prophet</a:t>
            </a:r>
            <a:r>
              <a:rPr lang="en-US" dirty="0">
                <a:solidFill>
                  <a:srgbClr val="FFFFFF"/>
                </a:solidFill>
              </a:rPr>
              <a:t> for the poor of the land</a:t>
            </a:r>
          </a:p>
        </p:txBody>
      </p:sp>
    </p:spTree>
    <p:extLst>
      <p:ext uri="{BB962C8B-B14F-4D97-AF65-F5344CB8AC3E}">
        <p14:creationId xmlns:p14="http://schemas.microsoft.com/office/powerpoint/2010/main" val="64812237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Habakkuk</a:t>
            </a:r>
            <a:endParaRPr lang="en-US" dirty="0">
              <a:solidFill>
                <a:srgbClr val="FFFFFF"/>
              </a:solidFill>
            </a:endParaRPr>
          </a:p>
        </p:txBody>
      </p:sp>
      <p:pic>
        <p:nvPicPr>
          <p:cNvPr id="4" name="Content Placeholder 8"/>
          <p:cNvPicPr>
            <a:picLocks noGrp="1" noChangeAspect="1"/>
          </p:cNvPicPr>
          <p:nvPr>
            <p:ph idx="1"/>
          </p:nvPr>
        </p:nvPicPr>
        <p:blipFill>
          <a:blip r:embed="rId3"/>
          <a:srcRect l="-18732" r="-18732"/>
          <a:stretch>
            <a:fillRect/>
          </a:stretch>
        </p:blipFill>
        <p:spPr>
          <a:prstGeom prst="rect">
            <a:avLst/>
          </a:prstGeom>
        </p:spPr>
      </p:pic>
    </p:spTree>
    <p:extLst>
      <p:ext uri="{BB962C8B-B14F-4D97-AF65-F5344CB8AC3E}">
        <p14:creationId xmlns:p14="http://schemas.microsoft.com/office/powerpoint/2010/main" val="342403836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Habakkuk</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When Habakkuk asked God questions about the nature of evil and its punishment, God answered by revealing his righteousness and sovereignty, and the prophet then responded with worship and faith.</a:t>
            </a:r>
          </a:p>
          <a:p>
            <a:endParaRPr lang="en-US" dirty="0">
              <a:solidFill>
                <a:srgbClr val="FFFFFF"/>
              </a:solidFill>
            </a:endParaRPr>
          </a:p>
        </p:txBody>
      </p:sp>
    </p:spTree>
    <p:extLst>
      <p:ext uri="{BB962C8B-B14F-4D97-AF65-F5344CB8AC3E}">
        <p14:creationId xmlns:p14="http://schemas.microsoft.com/office/powerpoint/2010/main" val="28739456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Habakkuk 2:4</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“Behold, his soul is puffed up; it is not upright within him, </a:t>
            </a:r>
          </a:p>
          <a:p>
            <a:r>
              <a:rPr lang="en-US" dirty="0" smtClean="0">
                <a:solidFill>
                  <a:srgbClr val="FFFFFF"/>
                </a:solidFill>
              </a:rPr>
              <a:t>but the righteous shall live by his faith. </a:t>
            </a:r>
          </a:p>
          <a:p>
            <a:r>
              <a:rPr lang="en-US" dirty="0" smtClean="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275952227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Questions</a:t>
            </a:r>
            <a:endParaRPr lang="en-US" dirty="0">
              <a:solidFill>
                <a:srgbClr val="FFFFFF"/>
              </a:solidFill>
            </a:endParaRPr>
          </a:p>
        </p:txBody>
      </p:sp>
      <p:sp>
        <p:nvSpPr>
          <p:cNvPr id="3" name="Content Placeholder 2"/>
          <p:cNvSpPr>
            <a:spLocks noGrp="1"/>
          </p:cNvSpPr>
          <p:nvPr>
            <p:ph idx="1"/>
          </p:nvPr>
        </p:nvSpPr>
        <p:spPr/>
        <p:txBody>
          <a:bodyPr/>
          <a:lstStyle/>
          <a:p>
            <a:r>
              <a:rPr lang="en-US" i="1" dirty="0">
                <a:solidFill>
                  <a:srgbClr val="FFFFFF"/>
                </a:solidFill>
              </a:rPr>
              <a:t>Habakkuk’s first question</a:t>
            </a:r>
            <a:r>
              <a:rPr lang="en-US" dirty="0">
                <a:solidFill>
                  <a:srgbClr val="FFFFFF"/>
                </a:solidFill>
              </a:rPr>
              <a:t>: “Why is evil in Judah not being punished?” (1:1–4)</a:t>
            </a:r>
          </a:p>
          <a:p>
            <a:r>
              <a:rPr lang="en-US" i="1" dirty="0">
                <a:solidFill>
                  <a:srgbClr val="FFFFFF"/>
                </a:solidFill>
              </a:rPr>
              <a:t>God’s first answer</a:t>
            </a:r>
            <a:r>
              <a:rPr lang="en-US" dirty="0">
                <a:solidFill>
                  <a:srgbClr val="FFFFFF"/>
                </a:solidFill>
              </a:rPr>
              <a:t>: “God will use Chaldea to punish evil in Judah” (1:5–11)</a:t>
            </a:r>
          </a:p>
          <a:p>
            <a:endParaRPr lang="en-US" dirty="0">
              <a:solidFill>
                <a:srgbClr val="FFFFFF"/>
              </a:solidFill>
            </a:endParaRPr>
          </a:p>
        </p:txBody>
      </p:sp>
    </p:spTree>
    <p:extLst>
      <p:ext uri="{BB962C8B-B14F-4D97-AF65-F5344CB8AC3E}">
        <p14:creationId xmlns:p14="http://schemas.microsoft.com/office/powerpoint/2010/main" val="396131558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But</a:t>
            </a:r>
            <a:endParaRPr lang="en-US" dirty="0">
              <a:solidFill>
                <a:srgbClr val="FFFFFF"/>
              </a:solidFill>
            </a:endParaRPr>
          </a:p>
        </p:txBody>
      </p:sp>
      <p:sp>
        <p:nvSpPr>
          <p:cNvPr id="3" name="Content Placeholder 2"/>
          <p:cNvSpPr>
            <a:spLocks noGrp="1"/>
          </p:cNvSpPr>
          <p:nvPr>
            <p:ph idx="1"/>
          </p:nvPr>
        </p:nvSpPr>
        <p:spPr/>
        <p:txBody>
          <a:bodyPr/>
          <a:lstStyle/>
          <a:p>
            <a:r>
              <a:rPr lang="en-US" i="1" dirty="0">
                <a:solidFill>
                  <a:srgbClr val="FFFFFF"/>
                </a:solidFill>
              </a:rPr>
              <a:t>Habakkuk’s second question</a:t>
            </a:r>
            <a:r>
              <a:rPr lang="en-US" dirty="0">
                <a:solidFill>
                  <a:srgbClr val="FFFFFF"/>
                </a:solidFill>
              </a:rPr>
              <a:t>: “How can God righteously use the more wicked (Chaldea) to punish the less wicked (Judah)?” (1:12–2:1)</a:t>
            </a:r>
          </a:p>
          <a:p>
            <a:r>
              <a:rPr lang="en-US" i="1" dirty="0">
                <a:solidFill>
                  <a:srgbClr val="FFFFFF"/>
                </a:solidFill>
              </a:rPr>
              <a:t>God’s second answer</a:t>
            </a:r>
            <a:r>
              <a:rPr lang="en-US" dirty="0">
                <a:solidFill>
                  <a:srgbClr val="FFFFFF"/>
                </a:solidFill>
              </a:rPr>
              <a:t>: “Chaldea will also be punished for its evil” (2:2–20)</a:t>
            </a:r>
          </a:p>
          <a:p>
            <a:endParaRPr lang="en-US" dirty="0">
              <a:solidFill>
                <a:srgbClr val="FFFFFF"/>
              </a:solidFill>
            </a:endParaRPr>
          </a:p>
        </p:txBody>
      </p:sp>
    </p:spTree>
    <p:extLst>
      <p:ext uri="{BB962C8B-B14F-4D97-AF65-F5344CB8AC3E}">
        <p14:creationId xmlns:p14="http://schemas.microsoft.com/office/powerpoint/2010/main" val="1840177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US" b="1" dirty="0"/>
              <a:t>I. Genesis 1  God created the universe and the earth.  It was very good.</a:t>
            </a:r>
          </a:p>
          <a:p>
            <a:pPr marL="0" indent="0">
              <a:buNone/>
            </a:pPr>
            <a:r>
              <a:rPr lang="en-US" b="1" dirty="0"/>
              <a:t> </a:t>
            </a:r>
          </a:p>
          <a:p>
            <a:pPr marL="0" indent="0">
              <a:buNone/>
            </a:pPr>
            <a:r>
              <a:rPr lang="en-US" b="1" dirty="0"/>
              <a:t>II. Genesis 2  God created man so that we could have an intimate relationship with him.</a:t>
            </a:r>
          </a:p>
          <a:p>
            <a:endParaRPr lang="en-US" b="1" dirty="0"/>
          </a:p>
          <a:p>
            <a:pPr marL="0" indent="0">
              <a:buNone/>
            </a:pPr>
            <a:r>
              <a:rPr lang="en-US" b="1" dirty="0" smtClean="0"/>
              <a:t>III.  </a:t>
            </a:r>
            <a:r>
              <a:rPr lang="en-US" b="1" dirty="0"/>
              <a:t>Genesis 3 and 4  We messed up very badly—destroying that relationship.</a:t>
            </a:r>
          </a:p>
          <a:p>
            <a:endParaRPr lang="en-US" b="1" dirty="0"/>
          </a:p>
          <a:p>
            <a:pPr marL="0" indent="0">
              <a:buNone/>
            </a:pPr>
            <a:r>
              <a:rPr lang="en-US" b="1" dirty="0"/>
              <a:t>IV.  Genesis 5-Rev 20  God is repairing the damage done by sin.</a:t>
            </a:r>
          </a:p>
          <a:p>
            <a:endParaRPr lang="en-US" b="1" dirty="0"/>
          </a:p>
          <a:p>
            <a:pPr marL="0" indent="0">
              <a:buNone/>
            </a:pPr>
            <a:r>
              <a:rPr lang="en-US" b="1" dirty="0"/>
              <a:t>V.  Rev 21-22  God has fixed the problem and we are back in a relationship with him.</a:t>
            </a:r>
          </a:p>
          <a:p>
            <a:endParaRPr lang="en-US" dirty="0"/>
          </a:p>
        </p:txBody>
      </p:sp>
      <p:sp>
        <p:nvSpPr>
          <p:cNvPr id="3" name="Title 2"/>
          <p:cNvSpPr>
            <a:spLocks noGrp="1"/>
          </p:cNvSpPr>
          <p:nvPr>
            <p:ph type="title"/>
          </p:nvPr>
        </p:nvSpPr>
        <p:spPr/>
        <p:txBody>
          <a:bodyPr/>
          <a:lstStyle/>
          <a:p>
            <a:r>
              <a:rPr lang="en-US" sz="3600" b="1" dirty="0" smtClean="0"/>
              <a:t>Another Outline of the Bible</a:t>
            </a:r>
            <a:endParaRPr lang="en-US" sz="3600" b="1" dirty="0"/>
          </a:p>
        </p:txBody>
      </p:sp>
    </p:spTree>
    <p:extLst>
      <p:ext uri="{BB962C8B-B14F-4D97-AF65-F5344CB8AC3E}">
        <p14:creationId xmlns:p14="http://schemas.microsoft.com/office/powerpoint/2010/main" val="413189887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Hab.3:17-19</a:t>
            </a:r>
            <a:endParaRPr lang="en-US" dirty="0">
              <a:solidFill>
                <a:srgbClr val="FFFFFF"/>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solidFill>
                  <a:srgbClr val="FFFFFF"/>
                </a:solidFill>
              </a:rPr>
              <a:t>17 Though the fig tree should not blossom, nor fruit be on the vines, the produce of the olive fail </a:t>
            </a:r>
          </a:p>
          <a:p>
            <a:pPr marL="0" indent="0">
              <a:buNone/>
            </a:pPr>
            <a:r>
              <a:rPr lang="en-US" dirty="0" smtClean="0">
                <a:solidFill>
                  <a:srgbClr val="FFFFFF"/>
                </a:solidFill>
              </a:rPr>
              <a:t>and the fields yield no food, the flock be cut off from the fold and there be no herd in the stalls, </a:t>
            </a:r>
          </a:p>
          <a:p>
            <a:pPr marL="0" indent="0">
              <a:buNone/>
            </a:pPr>
            <a:r>
              <a:rPr lang="en-US" dirty="0" smtClean="0">
                <a:solidFill>
                  <a:srgbClr val="FFFFFF"/>
                </a:solidFill>
              </a:rPr>
              <a:t>18</a:t>
            </a:r>
            <a:r>
              <a:rPr lang="en-US" dirty="0">
                <a:solidFill>
                  <a:srgbClr val="FFFFFF"/>
                </a:solidFill>
              </a:rPr>
              <a:t> </a:t>
            </a:r>
            <a:r>
              <a:rPr lang="en-US" dirty="0" smtClean="0">
                <a:solidFill>
                  <a:srgbClr val="FFFFFF"/>
                </a:solidFill>
              </a:rPr>
              <a:t>yet </a:t>
            </a:r>
            <a:r>
              <a:rPr lang="en-US" dirty="0">
                <a:solidFill>
                  <a:srgbClr val="FFFFFF"/>
                </a:solidFill>
              </a:rPr>
              <a:t>I will rejoice in the Lord; </a:t>
            </a:r>
            <a:r>
              <a:rPr lang="en-US" dirty="0" smtClean="0">
                <a:solidFill>
                  <a:srgbClr val="FFFFFF"/>
                </a:solidFill>
              </a:rPr>
              <a:t>I will take joy in the God of my salvation. </a:t>
            </a:r>
          </a:p>
          <a:p>
            <a:pPr marL="0" indent="0">
              <a:buNone/>
            </a:pPr>
            <a:r>
              <a:rPr lang="en-US" dirty="0" smtClean="0">
                <a:solidFill>
                  <a:srgbClr val="FFFFFF"/>
                </a:solidFill>
              </a:rPr>
              <a:t>19</a:t>
            </a:r>
            <a:r>
              <a:rPr lang="en-US" dirty="0">
                <a:solidFill>
                  <a:srgbClr val="FFFFFF"/>
                </a:solidFill>
              </a:rPr>
              <a:t> </a:t>
            </a:r>
            <a:r>
              <a:rPr lang="en-US" dirty="0" smtClean="0">
                <a:solidFill>
                  <a:srgbClr val="FFFFFF"/>
                </a:solidFill>
              </a:rPr>
              <a:t>God</a:t>
            </a:r>
            <a:r>
              <a:rPr lang="en-US" dirty="0">
                <a:solidFill>
                  <a:srgbClr val="FFFFFF"/>
                </a:solidFill>
              </a:rPr>
              <a:t>, the Lord, is my strength; </a:t>
            </a:r>
            <a:r>
              <a:rPr lang="en-US" dirty="0" smtClean="0">
                <a:solidFill>
                  <a:srgbClr val="FFFFFF"/>
                </a:solidFill>
              </a:rPr>
              <a:t>he makes my feet like the deer’s; he makes me tread on my high places..</a:t>
            </a:r>
          </a:p>
          <a:p>
            <a:pPr marL="0" indent="0">
              <a:buNone/>
            </a:pPr>
            <a:endParaRPr lang="en-US" dirty="0">
              <a:solidFill>
                <a:srgbClr val="FFFFFF"/>
              </a:solidFill>
            </a:endParaRPr>
          </a:p>
        </p:txBody>
      </p:sp>
    </p:spTree>
    <p:extLst>
      <p:ext uri="{BB962C8B-B14F-4D97-AF65-F5344CB8AC3E}">
        <p14:creationId xmlns:p14="http://schemas.microsoft.com/office/powerpoint/2010/main" val="309263655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Zephaniah- (Z fan </a:t>
            </a:r>
            <a:r>
              <a:rPr lang="en-US" dirty="0" err="1" smtClean="0">
                <a:solidFill>
                  <a:srgbClr val="FFFFFF"/>
                </a:solidFill>
              </a:rPr>
              <a:t>niah</a:t>
            </a:r>
            <a:r>
              <a:rPr lang="en-US" dirty="0" smtClean="0">
                <a:solidFill>
                  <a:srgbClr val="FFFFFF"/>
                </a:solidFill>
              </a:rPr>
              <a:t>)</a:t>
            </a:r>
            <a:endParaRPr lang="en-US" dirty="0">
              <a:solidFill>
                <a:srgbClr val="FFFFFF"/>
              </a:solidFill>
            </a:endParaRPr>
          </a:p>
        </p:txBody>
      </p:sp>
      <p:pic>
        <p:nvPicPr>
          <p:cNvPr id="4" name="Content Placeholder 5"/>
          <p:cNvPicPr>
            <a:picLocks noGrp="1" noChangeAspect="1"/>
          </p:cNvPicPr>
          <p:nvPr>
            <p:ph idx="1"/>
          </p:nvPr>
        </p:nvPicPr>
        <p:blipFill>
          <a:blip r:embed="rId3"/>
          <a:srcRect l="-15277" r="-15277"/>
          <a:stretch>
            <a:fillRect/>
          </a:stretch>
        </p:blipFill>
        <p:spPr>
          <a:prstGeom prst="rect">
            <a:avLst/>
          </a:prstGeom>
        </p:spPr>
      </p:pic>
    </p:spTree>
    <p:extLst>
      <p:ext uri="{BB962C8B-B14F-4D97-AF65-F5344CB8AC3E}">
        <p14:creationId xmlns:p14="http://schemas.microsoft.com/office/powerpoint/2010/main" val="35872374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Day of the Lord</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Although Zephaniah prophesied coming judgment against the nations, his main message was against Judah, whose sins were so serious that they would go into exile on “the day of the Lord,” but later they would be restored to righteousness</a:t>
            </a:r>
            <a:r>
              <a:rPr lang="en-US" dirty="0" smtClean="0">
                <a:solidFill>
                  <a:srgbClr val="FFFFFF"/>
                </a:solidFill>
                <a:effectLst/>
              </a:rPr>
              <a:t> </a:t>
            </a:r>
            <a:endParaRPr lang="en-US" dirty="0">
              <a:solidFill>
                <a:srgbClr val="FFFFFF"/>
              </a:solidFill>
            </a:endParaRPr>
          </a:p>
        </p:txBody>
      </p:sp>
    </p:spTree>
    <p:extLst>
      <p:ext uri="{BB962C8B-B14F-4D97-AF65-F5344CB8AC3E}">
        <p14:creationId xmlns:p14="http://schemas.microsoft.com/office/powerpoint/2010/main" val="182966531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Zeph.3:17</a:t>
            </a:r>
            <a:endParaRPr lang="en-US" dirty="0">
              <a:solidFill>
                <a:srgbClr val="FFFFFF"/>
              </a:solidFill>
            </a:endParaRPr>
          </a:p>
        </p:txBody>
      </p:sp>
      <p:sp>
        <p:nvSpPr>
          <p:cNvPr id="3" name="Content Placeholder 2"/>
          <p:cNvSpPr>
            <a:spLocks noGrp="1"/>
          </p:cNvSpPr>
          <p:nvPr>
            <p:ph idx="1"/>
          </p:nvPr>
        </p:nvSpPr>
        <p:spPr/>
        <p:txBody>
          <a:bodyPr>
            <a:normAutofit/>
          </a:bodyPr>
          <a:lstStyle/>
          <a:p>
            <a:pPr marL="0" indent="0" algn="ctr">
              <a:buNone/>
            </a:pPr>
            <a:r>
              <a:rPr lang="en-US" sz="3600" dirty="0" smtClean="0">
                <a:solidFill>
                  <a:srgbClr val="FFFFFF"/>
                </a:solidFill>
              </a:rPr>
              <a:t>The Lord your God is in your midst, </a:t>
            </a:r>
          </a:p>
          <a:p>
            <a:pPr marL="0" indent="0" algn="ctr">
              <a:buNone/>
            </a:pPr>
            <a:r>
              <a:rPr lang="en-US" sz="3600" dirty="0" smtClean="0">
                <a:solidFill>
                  <a:srgbClr val="FFFFFF"/>
                </a:solidFill>
              </a:rPr>
              <a:t>a mighty one who will save; </a:t>
            </a:r>
          </a:p>
          <a:p>
            <a:pPr marL="0" indent="0" algn="ctr">
              <a:buNone/>
            </a:pPr>
            <a:r>
              <a:rPr lang="en-US" sz="3600" dirty="0" smtClean="0">
                <a:solidFill>
                  <a:srgbClr val="FFFFFF"/>
                </a:solidFill>
              </a:rPr>
              <a:t>he will rejoice over you with gladness; </a:t>
            </a:r>
          </a:p>
          <a:p>
            <a:pPr marL="0" indent="0" algn="ctr">
              <a:buNone/>
            </a:pPr>
            <a:r>
              <a:rPr lang="en-US" sz="3600" dirty="0" smtClean="0">
                <a:solidFill>
                  <a:srgbClr val="FFFFFF"/>
                </a:solidFill>
              </a:rPr>
              <a:t>he will quiet you by his love; </a:t>
            </a:r>
          </a:p>
          <a:p>
            <a:pPr marL="0" indent="0" algn="ctr">
              <a:buNone/>
            </a:pPr>
            <a:r>
              <a:rPr lang="en-US" sz="3600" dirty="0" smtClean="0">
                <a:solidFill>
                  <a:srgbClr val="FFFFFF"/>
                </a:solidFill>
              </a:rPr>
              <a:t>he will exult over you with loud singing.</a:t>
            </a:r>
          </a:p>
          <a:p>
            <a:pPr marL="0" indent="0" algn="ctr">
              <a:buNone/>
            </a:pPr>
            <a:endParaRPr lang="en-US" sz="3600" dirty="0">
              <a:solidFill>
                <a:srgbClr val="FFFFFF"/>
              </a:solidFill>
            </a:endParaRPr>
          </a:p>
        </p:txBody>
      </p:sp>
    </p:spTree>
    <p:extLst>
      <p:ext uri="{BB962C8B-B14F-4D97-AF65-F5344CB8AC3E}">
        <p14:creationId xmlns:p14="http://schemas.microsoft.com/office/powerpoint/2010/main" val="364715016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Jeremiah, Ezekiel, Daniel</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An Overview</a:t>
            </a:r>
          </a:p>
          <a:p>
            <a:r>
              <a:rPr lang="en-US" dirty="0" smtClean="0">
                <a:solidFill>
                  <a:srgbClr val="FF0000"/>
                </a:solidFill>
              </a:rPr>
              <a:t>By Pedro Figueroa</a:t>
            </a:r>
            <a:endParaRPr lang="en-US" dirty="0">
              <a:solidFill>
                <a:srgbClr val="FF0000"/>
              </a:solidFill>
            </a:endParaRPr>
          </a:p>
        </p:txBody>
      </p:sp>
    </p:spTree>
    <p:extLst>
      <p:ext uri="{BB962C8B-B14F-4D97-AF65-F5344CB8AC3E}">
        <p14:creationId xmlns:p14="http://schemas.microsoft.com/office/powerpoint/2010/main" val="131866503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Jeremiah</a:t>
            </a:r>
            <a:endParaRPr lang="en-US" dirty="0"/>
          </a:p>
        </p:txBody>
      </p:sp>
      <p:sp>
        <p:nvSpPr>
          <p:cNvPr id="3" name="Content Placeholder 2"/>
          <p:cNvSpPr>
            <a:spLocks noGrp="1"/>
          </p:cNvSpPr>
          <p:nvPr>
            <p:ph idx="1"/>
          </p:nvPr>
        </p:nvSpPr>
        <p:spPr/>
        <p:txBody>
          <a:bodyPr/>
          <a:lstStyle/>
          <a:p>
            <a:pPr marL="571500" indent="-571500">
              <a:buAutoNum type="romanUcPeriod"/>
            </a:pPr>
            <a:r>
              <a:rPr lang="en-US" dirty="0" smtClean="0">
                <a:effectLst>
                  <a:outerShdw blurRad="38100" dist="38100" dir="2700000" algn="tl">
                    <a:srgbClr val="000000">
                      <a:alpha val="43137"/>
                    </a:srgbClr>
                  </a:outerShdw>
                </a:effectLst>
              </a:rPr>
              <a:t>The Call of Jeremiah  (Ch. 1)</a:t>
            </a:r>
          </a:p>
          <a:p>
            <a:pPr marL="571500" indent="-571500">
              <a:buAutoNum type="romanUcPeriod"/>
            </a:pPr>
            <a:r>
              <a:rPr lang="en-US" dirty="0" smtClean="0">
                <a:effectLst>
                  <a:outerShdw blurRad="38100" dist="38100" dir="2700000" algn="tl">
                    <a:srgbClr val="000000">
                      <a:alpha val="43137"/>
                    </a:srgbClr>
                  </a:outerShdw>
                </a:effectLst>
              </a:rPr>
              <a:t>God’s Charges and </a:t>
            </a:r>
            <a:r>
              <a:rPr lang="en-US" dirty="0" err="1" smtClean="0">
                <a:effectLst>
                  <a:outerShdw blurRad="38100" dist="38100" dir="2700000" algn="tl">
                    <a:srgbClr val="000000">
                      <a:alpha val="43137"/>
                    </a:srgbClr>
                  </a:outerShdw>
                </a:effectLst>
              </a:rPr>
              <a:t>Judgement</a:t>
            </a: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Chs</a:t>
            </a:r>
            <a:r>
              <a:rPr lang="en-US" dirty="0" smtClean="0">
                <a:effectLst>
                  <a:outerShdw blurRad="38100" dist="38100" dir="2700000" algn="tl">
                    <a:srgbClr val="000000">
                      <a:alpha val="43137"/>
                    </a:srgbClr>
                  </a:outerShdw>
                </a:effectLst>
              </a:rPr>
              <a:t>. 2-25)</a:t>
            </a:r>
          </a:p>
          <a:p>
            <a:pPr marL="571500" indent="-571500">
              <a:buAutoNum type="romanUcPeriod"/>
            </a:pPr>
            <a:r>
              <a:rPr lang="en-US" dirty="0" smtClean="0">
                <a:effectLst>
                  <a:outerShdw blurRad="38100" dist="38100" dir="2700000" algn="tl">
                    <a:srgbClr val="000000">
                      <a:alpha val="43137"/>
                    </a:srgbClr>
                  </a:outerShdw>
                </a:effectLst>
              </a:rPr>
              <a:t>Events in the Life of Jeremiah  (</a:t>
            </a:r>
            <a:r>
              <a:rPr lang="en-US" dirty="0" err="1" smtClean="0">
                <a:effectLst>
                  <a:outerShdw blurRad="38100" dist="38100" dir="2700000" algn="tl">
                    <a:srgbClr val="000000">
                      <a:alpha val="43137"/>
                    </a:srgbClr>
                  </a:outerShdw>
                </a:effectLst>
              </a:rPr>
              <a:t>Chs</a:t>
            </a:r>
            <a:r>
              <a:rPr lang="en-US" dirty="0" smtClean="0">
                <a:effectLst>
                  <a:outerShdw blurRad="38100" dist="38100" dir="2700000" algn="tl">
                    <a:srgbClr val="000000">
                      <a:alpha val="43137"/>
                    </a:srgbClr>
                  </a:outerShdw>
                </a:effectLst>
              </a:rPr>
              <a:t>. 26-45)</a:t>
            </a:r>
          </a:p>
          <a:p>
            <a:pPr marL="571500" indent="-571500">
              <a:buAutoNum type="romanUcPeriod"/>
            </a:pPr>
            <a:r>
              <a:rPr lang="en-US" dirty="0" smtClean="0">
                <a:effectLst>
                  <a:outerShdw blurRad="38100" dist="38100" dir="2700000" algn="tl">
                    <a:srgbClr val="000000">
                      <a:alpha val="43137"/>
                    </a:srgbClr>
                  </a:outerShdw>
                </a:effectLst>
              </a:rPr>
              <a:t>Foreign Nations Judged  (</a:t>
            </a:r>
            <a:r>
              <a:rPr lang="en-US" dirty="0" err="1" smtClean="0">
                <a:effectLst>
                  <a:outerShdw blurRad="38100" dist="38100" dir="2700000" algn="tl">
                    <a:srgbClr val="000000">
                      <a:alpha val="43137"/>
                    </a:srgbClr>
                  </a:outerShdw>
                </a:effectLst>
              </a:rPr>
              <a:t>Chs</a:t>
            </a:r>
            <a:r>
              <a:rPr lang="en-US" dirty="0" smtClean="0">
                <a:effectLst>
                  <a:outerShdw blurRad="38100" dist="38100" dir="2700000" algn="tl">
                    <a:srgbClr val="000000">
                      <a:alpha val="43137"/>
                    </a:srgbClr>
                  </a:outerShdw>
                </a:effectLst>
              </a:rPr>
              <a:t>. 46-51)</a:t>
            </a:r>
          </a:p>
          <a:p>
            <a:pPr marL="571500" indent="-571500">
              <a:buAutoNum type="romanUcPeriod"/>
            </a:pPr>
            <a:r>
              <a:rPr lang="en-US" dirty="0" smtClean="0">
                <a:effectLst>
                  <a:outerShdw blurRad="38100" dist="38100" dir="2700000" algn="tl">
                    <a:srgbClr val="000000">
                      <a:alpha val="43137"/>
                    </a:srgbClr>
                  </a:outerShdw>
                </a:effectLst>
              </a:rPr>
              <a:t>The Fall of Jerusalem  (Ch. 52)</a:t>
            </a:r>
          </a:p>
          <a:p>
            <a:pPr marL="571500" indent="-571500">
              <a:buAutoNum type="romanUcPeriod"/>
            </a:pPr>
            <a:endParaRPr lang="en-US"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078061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329278564"/>
              </p:ext>
            </p:extLst>
          </p:nvPr>
        </p:nvGraphicFramePr>
        <p:xfrm>
          <a:off x="-160957" y="838200"/>
          <a:ext cx="9518887" cy="5562600"/>
        </p:xfrm>
        <a:graphic>
          <a:graphicData uri="http://schemas.openxmlformats.org/presentationml/2006/ole">
            <mc:AlternateContent xmlns:mc="http://schemas.openxmlformats.org/markup-compatibility/2006">
              <mc:Choice xmlns:v="urn:schemas-microsoft-com:vml" Requires="v">
                <p:oleObj spid="_x0000_s1036" name="Document" r:id="rId4" imgW="12646146" imgH="7390581" progId="Word.Document.8">
                  <p:embed/>
                </p:oleObj>
              </mc:Choice>
              <mc:Fallback>
                <p:oleObj name="Document" r:id="rId4" imgW="12646146" imgH="7390581" progId="Word.Document.8">
                  <p:embed/>
                  <p:pic>
                    <p:nvPicPr>
                      <p:cNvPr id="0" name=""/>
                      <p:cNvPicPr/>
                      <p:nvPr/>
                    </p:nvPicPr>
                    <p:blipFill>
                      <a:blip r:embed="rId5"/>
                      <a:stretch>
                        <a:fillRect/>
                      </a:stretch>
                    </p:blipFill>
                    <p:spPr>
                      <a:xfrm>
                        <a:off x="-160957" y="838200"/>
                        <a:ext cx="9518887" cy="5562600"/>
                      </a:xfrm>
                      <a:prstGeom prst="rect">
                        <a:avLst/>
                      </a:prstGeom>
                    </p:spPr>
                  </p:pic>
                </p:oleObj>
              </mc:Fallback>
            </mc:AlternateContent>
          </a:graphicData>
        </a:graphic>
      </p:graphicFrame>
    </p:spTree>
    <p:extLst>
      <p:ext uri="{BB962C8B-B14F-4D97-AF65-F5344CB8AC3E}">
        <p14:creationId xmlns:p14="http://schemas.microsoft.com/office/powerpoint/2010/main" val="208970193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Themes in </a:t>
            </a:r>
            <a:r>
              <a:rPr lang="en-US" dirty="0"/>
              <a:t>J</a:t>
            </a:r>
            <a:r>
              <a:rPr lang="en-US" dirty="0" smtClean="0"/>
              <a:t>eremiah</a:t>
            </a:r>
            <a:endParaRPr lang="en-US" dirty="0"/>
          </a:p>
        </p:txBody>
      </p:sp>
      <p:sp>
        <p:nvSpPr>
          <p:cNvPr id="3" name="Content Placeholder 2"/>
          <p:cNvSpPr>
            <a:spLocks noGrp="1"/>
          </p:cNvSpPr>
          <p:nvPr>
            <p:ph idx="1"/>
          </p:nvPr>
        </p:nvSpPr>
        <p:spPr/>
        <p:txBody>
          <a:bodyPr/>
          <a:lstStyle/>
          <a:p>
            <a:r>
              <a:rPr lang="en-US" dirty="0" smtClean="0"/>
              <a:t>False Religion</a:t>
            </a:r>
          </a:p>
          <a:p>
            <a:endParaRPr lang="en-US" dirty="0"/>
          </a:p>
          <a:p>
            <a:r>
              <a:rPr lang="en-US" dirty="0" smtClean="0"/>
              <a:t>God’s </a:t>
            </a:r>
            <a:r>
              <a:rPr lang="en-US" dirty="0" err="1" smtClean="0"/>
              <a:t>Judgement</a:t>
            </a:r>
            <a:endParaRPr lang="en-US" dirty="0" smtClean="0"/>
          </a:p>
          <a:p>
            <a:endParaRPr lang="en-US" dirty="0"/>
          </a:p>
          <a:p>
            <a:r>
              <a:rPr lang="en-US" dirty="0" smtClean="0"/>
              <a:t>The Remnant</a:t>
            </a:r>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409953106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Jeremiah History</a:t>
            </a:r>
            <a:endParaRPr lang="en-US" dirty="0"/>
          </a:p>
        </p:txBody>
      </p:sp>
      <p:sp>
        <p:nvSpPr>
          <p:cNvPr id="3" name="Content Placeholder 2"/>
          <p:cNvSpPr>
            <a:spLocks noGrp="1"/>
          </p:cNvSpPr>
          <p:nvPr>
            <p:ph idx="1"/>
          </p:nvPr>
        </p:nvSpPr>
        <p:spPr/>
        <p:txBody>
          <a:bodyPr/>
          <a:lstStyle/>
          <a:p>
            <a:r>
              <a:rPr lang="en-US" dirty="0" smtClean="0"/>
              <a:t>2Chron 34:1-2  Josiah (8 years old)became King 640 B.C. (2Kings22:1-2)</a:t>
            </a:r>
          </a:p>
          <a:p>
            <a:r>
              <a:rPr lang="en-US" dirty="0" smtClean="0"/>
              <a:t>2Chron 34:3-7  Josiah began to seek God 632B.C.  Josiah 16 years old.</a:t>
            </a:r>
          </a:p>
          <a:p>
            <a:r>
              <a:rPr lang="en-US" dirty="0" err="1" smtClean="0"/>
              <a:t>Jer</a:t>
            </a:r>
            <a:r>
              <a:rPr lang="en-US" dirty="0" smtClean="0"/>
              <a:t> 1:1-10 During Josiah’s 13</a:t>
            </a:r>
            <a:r>
              <a:rPr lang="en-US" baseline="30000" dirty="0" smtClean="0"/>
              <a:t>th</a:t>
            </a:r>
            <a:r>
              <a:rPr lang="en-US" dirty="0" smtClean="0"/>
              <a:t> year.  Jeremiah </a:t>
            </a:r>
            <a:r>
              <a:rPr lang="en-US" dirty="0"/>
              <a:t>b</a:t>
            </a:r>
            <a:r>
              <a:rPr lang="en-US" dirty="0" smtClean="0"/>
              <a:t>egan ministry in 627 B.C.</a:t>
            </a:r>
          </a:p>
          <a:p>
            <a:pPr marL="0" indent="0">
              <a:buNone/>
            </a:pPr>
            <a:r>
              <a:rPr lang="en-US" dirty="0" smtClean="0"/>
              <a:t>       </a:t>
            </a:r>
            <a:r>
              <a:rPr lang="en-US" sz="2000" dirty="0" smtClean="0"/>
              <a:t>How did Jeremiah begin ministry?  With appointment by God.  This is contrasted to other “prophets, teachers and leaders” in Jeremiah.</a:t>
            </a:r>
          </a:p>
          <a:p>
            <a:endParaRPr lang="en-US" dirty="0" smtClean="0"/>
          </a:p>
          <a:p>
            <a:endParaRPr lang="en-US" dirty="0"/>
          </a:p>
        </p:txBody>
      </p:sp>
    </p:spTree>
    <p:extLst>
      <p:ext uri="{BB962C8B-B14F-4D97-AF65-F5344CB8AC3E}">
        <p14:creationId xmlns:p14="http://schemas.microsoft.com/office/powerpoint/2010/main" val="217018241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False Religion</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smtClean="0"/>
              <a:t>Jer</a:t>
            </a:r>
            <a:r>
              <a:rPr lang="en-US" dirty="0" smtClean="0"/>
              <a:t> 2:8-12  Leaders gone astray.</a:t>
            </a:r>
          </a:p>
          <a:p>
            <a:r>
              <a:rPr lang="en-US" dirty="0" err="1" smtClean="0"/>
              <a:t>Jer</a:t>
            </a:r>
            <a:r>
              <a:rPr lang="en-US" dirty="0" smtClean="0"/>
              <a:t> 2:20-25  Israel gone astray.</a:t>
            </a:r>
          </a:p>
          <a:p>
            <a:r>
              <a:rPr lang="en-US" dirty="0" err="1" smtClean="0"/>
              <a:t>Jer</a:t>
            </a:r>
            <a:r>
              <a:rPr lang="en-US" dirty="0" smtClean="0"/>
              <a:t> 5:1-3  Jerusalem in rebellion.</a:t>
            </a:r>
          </a:p>
          <a:p>
            <a:r>
              <a:rPr lang="en-US" dirty="0" err="1" smtClean="0"/>
              <a:t>Jer</a:t>
            </a:r>
            <a:r>
              <a:rPr lang="en-US" dirty="0" smtClean="0"/>
              <a:t> 19:1-5 Israelites burning children as sacrifices.</a:t>
            </a:r>
          </a:p>
          <a:p>
            <a:pPr marL="0" indent="0">
              <a:buNone/>
            </a:pPr>
            <a:r>
              <a:rPr lang="en-US" dirty="0" smtClean="0"/>
              <a:t>    What had happened to God’s people?</a:t>
            </a:r>
          </a:p>
          <a:p>
            <a:pPr marL="0" indent="0">
              <a:buNone/>
            </a:pPr>
            <a:r>
              <a:rPr lang="en-US" dirty="0" smtClean="0">
                <a:sym typeface="Wingdings"/>
              </a:rPr>
              <a:t></a:t>
            </a:r>
            <a:r>
              <a:rPr lang="en-US" dirty="0" smtClean="0"/>
              <a:t>  2 </a:t>
            </a:r>
            <a:r>
              <a:rPr lang="en-US" dirty="0" err="1" smtClean="0"/>
              <a:t>Chron</a:t>
            </a:r>
            <a:r>
              <a:rPr lang="en-US" dirty="0" smtClean="0"/>
              <a:t> 34:14-33 Lost Law</a:t>
            </a:r>
          </a:p>
          <a:p>
            <a:pPr marL="0" indent="0">
              <a:buNone/>
            </a:pPr>
            <a:r>
              <a:rPr lang="en-US" dirty="0" smtClean="0"/>
              <a:t>    </a:t>
            </a:r>
            <a:r>
              <a:rPr lang="en-US" dirty="0" err="1" smtClean="0"/>
              <a:t>Jer</a:t>
            </a:r>
            <a:r>
              <a:rPr lang="en-US" dirty="0" smtClean="0"/>
              <a:t> 26:1-24  A few remembered God’s Word and     others did not.</a:t>
            </a:r>
          </a:p>
          <a:p>
            <a:pPr>
              <a:buFont typeface="Wingdings"/>
              <a:buChar char=""/>
            </a:pPr>
            <a:r>
              <a:rPr lang="en-US" dirty="0" err="1" smtClean="0"/>
              <a:t>Jer</a:t>
            </a:r>
            <a:r>
              <a:rPr lang="en-US" dirty="0" smtClean="0"/>
              <a:t> 27:1-3, 12-15, </a:t>
            </a:r>
            <a:r>
              <a:rPr lang="en-US" dirty="0" err="1" smtClean="0"/>
              <a:t>Jer</a:t>
            </a:r>
            <a:r>
              <a:rPr lang="en-US" dirty="0" smtClean="0"/>
              <a:t> 28:1-5, 15-17  </a:t>
            </a:r>
          </a:p>
          <a:p>
            <a:pPr>
              <a:buFont typeface="Wingdings"/>
              <a:buChar char=""/>
            </a:pPr>
            <a:r>
              <a:rPr lang="en-US" dirty="0"/>
              <a:t>Jeremiah 36:1-2, 5-6, 8-10, 13-19, 20-24</a:t>
            </a:r>
            <a:endParaRPr lang="en-US" dirty="0" smtClean="0"/>
          </a:p>
          <a:p>
            <a:pPr marL="0" indent="0">
              <a:buNone/>
            </a:pPr>
            <a:r>
              <a:rPr lang="en-US" dirty="0" smtClean="0"/>
              <a:t> </a:t>
            </a:r>
          </a:p>
          <a:p>
            <a:pPr marL="0" indent="0">
              <a:buNone/>
            </a:pPr>
            <a:endParaRPr lang="en-US" dirty="0" smtClean="0"/>
          </a:p>
          <a:p>
            <a:endParaRPr lang="en-US" dirty="0" smtClean="0"/>
          </a:p>
          <a:p>
            <a:pPr marL="0" indent="0">
              <a:buNone/>
            </a:pPr>
            <a:endParaRPr lang="en-US" dirty="0" smtClean="0"/>
          </a:p>
          <a:p>
            <a:endParaRPr lang="en-US" dirty="0"/>
          </a:p>
        </p:txBody>
      </p:sp>
    </p:spTree>
    <p:extLst>
      <p:ext uri="{BB962C8B-B14F-4D97-AF65-F5344CB8AC3E}">
        <p14:creationId xmlns:p14="http://schemas.microsoft.com/office/powerpoint/2010/main" val="2789304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438400"/>
            <a:ext cx="7682752" cy="3687762"/>
          </a:xfrm>
        </p:spPr>
        <p:txBody>
          <a:bodyPr>
            <a:normAutofit lnSpcReduction="10000"/>
          </a:bodyPr>
          <a:lstStyle/>
          <a:p>
            <a:r>
              <a:rPr lang="en-US" b="1" dirty="0"/>
              <a:t>God: a loving Creator</a:t>
            </a:r>
            <a:r>
              <a:rPr lang="en-US" b="1" dirty="0" smtClean="0"/>
              <a:t>.</a:t>
            </a:r>
          </a:p>
          <a:p>
            <a:endParaRPr lang="en-US" b="1" dirty="0"/>
          </a:p>
          <a:p>
            <a:r>
              <a:rPr lang="en-US" b="1" dirty="0" smtClean="0"/>
              <a:t>The Fall: Sin </a:t>
            </a:r>
            <a:r>
              <a:rPr lang="en-US" b="1" dirty="0"/>
              <a:t>and separation from God</a:t>
            </a:r>
            <a:r>
              <a:rPr lang="en-US" b="1" dirty="0" smtClean="0"/>
              <a:t>.</a:t>
            </a:r>
          </a:p>
          <a:p>
            <a:endParaRPr lang="en-US" b="1" dirty="0"/>
          </a:p>
          <a:p>
            <a:r>
              <a:rPr lang="en-US" b="1" dirty="0" smtClean="0"/>
              <a:t>Judgment</a:t>
            </a:r>
          </a:p>
          <a:p>
            <a:endParaRPr lang="en-US" b="1" dirty="0"/>
          </a:p>
          <a:p>
            <a:r>
              <a:rPr lang="en-US" b="1" dirty="0" smtClean="0"/>
              <a:t>The Solution: God </a:t>
            </a:r>
            <a:r>
              <a:rPr lang="en-US" b="1" dirty="0"/>
              <a:t>chooses a man of faith through whom to send the Messiah.</a:t>
            </a:r>
          </a:p>
          <a:p>
            <a:pPr marL="0" indent="0">
              <a:buNone/>
            </a:pPr>
            <a:r>
              <a:rPr lang="en-US" dirty="0"/>
              <a:t> </a:t>
            </a:r>
          </a:p>
          <a:p>
            <a:endParaRPr lang="en-US" dirty="0"/>
          </a:p>
        </p:txBody>
      </p:sp>
      <p:sp>
        <p:nvSpPr>
          <p:cNvPr id="3" name="Title 2"/>
          <p:cNvSpPr>
            <a:spLocks noGrp="1"/>
          </p:cNvSpPr>
          <p:nvPr>
            <p:ph type="title"/>
          </p:nvPr>
        </p:nvSpPr>
        <p:spPr/>
        <p:txBody>
          <a:bodyPr/>
          <a:lstStyle/>
          <a:p>
            <a:r>
              <a:rPr lang="en-US" sz="3600" b="1" dirty="0" smtClean="0"/>
              <a:t>Themes in Genesis</a:t>
            </a:r>
            <a:endParaRPr lang="en-US" sz="3600" b="1" dirty="0"/>
          </a:p>
        </p:txBody>
      </p:sp>
    </p:spTree>
    <p:extLst>
      <p:ext uri="{BB962C8B-B14F-4D97-AF65-F5344CB8AC3E}">
        <p14:creationId xmlns:p14="http://schemas.microsoft.com/office/powerpoint/2010/main" val="84573662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God’s </a:t>
            </a:r>
            <a:r>
              <a:rPr lang="en-US" dirty="0" err="1" smtClean="0"/>
              <a:t>Judgements</a:t>
            </a:r>
            <a:endParaRPr lang="en-US" dirty="0"/>
          </a:p>
        </p:txBody>
      </p:sp>
      <p:sp>
        <p:nvSpPr>
          <p:cNvPr id="3" name="Content Placeholder 2"/>
          <p:cNvSpPr>
            <a:spLocks noGrp="1"/>
          </p:cNvSpPr>
          <p:nvPr>
            <p:ph idx="1"/>
          </p:nvPr>
        </p:nvSpPr>
        <p:spPr/>
        <p:txBody>
          <a:bodyPr/>
          <a:lstStyle/>
          <a:p>
            <a:r>
              <a:rPr lang="en-US" dirty="0" err="1" smtClean="0"/>
              <a:t>Jer</a:t>
            </a:r>
            <a:r>
              <a:rPr lang="en-US" dirty="0" smtClean="0"/>
              <a:t> 6: 1-6           Against Jerusalem</a:t>
            </a:r>
          </a:p>
          <a:p>
            <a:r>
              <a:rPr lang="en-US" dirty="0" err="1" smtClean="0"/>
              <a:t>Jer</a:t>
            </a:r>
            <a:r>
              <a:rPr lang="en-US" dirty="0" smtClean="0"/>
              <a:t> 28: 1-9, 17  Against false prophets</a:t>
            </a:r>
          </a:p>
          <a:p>
            <a:r>
              <a:rPr lang="en-US" dirty="0" err="1" smtClean="0"/>
              <a:t>Jer</a:t>
            </a:r>
            <a:r>
              <a:rPr lang="en-US" dirty="0" smtClean="0"/>
              <a:t> 39: 1-7         Against ungodly leaders  	   		           Against the ungodly nations</a:t>
            </a:r>
          </a:p>
          <a:p>
            <a:pPr lvl="1">
              <a:buFont typeface="Wingdings"/>
              <a:buChar char="v"/>
            </a:pPr>
            <a:r>
              <a:rPr lang="en-US" dirty="0" smtClean="0">
                <a:sym typeface="Wingdings"/>
              </a:rPr>
              <a:t> Egypt	 46:1-4, 13-15         Damascus  49:23-26</a:t>
            </a:r>
          </a:p>
          <a:p>
            <a:pPr lvl="1">
              <a:buFont typeface="Wingdings"/>
              <a:buChar char="v"/>
            </a:pPr>
            <a:r>
              <a:rPr lang="en-US" dirty="0" smtClean="0">
                <a:sym typeface="Wingdings"/>
              </a:rPr>
              <a:t> Philistine  47:1-4	           Edom   49:7-10</a:t>
            </a:r>
          </a:p>
          <a:p>
            <a:pPr marL="457200" lvl="1" indent="0">
              <a:buNone/>
            </a:pPr>
            <a:r>
              <a:rPr lang="en-US" dirty="0" smtClean="0">
                <a:sym typeface="Wingdings"/>
              </a:rPr>
              <a:t> Moab	 48:1-3	           Babylon 50:1-5,18-21</a:t>
            </a:r>
            <a:endParaRPr lang="en-US" dirty="0"/>
          </a:p>
          <a:p>
            <a:pPr marL="457200" lvl="1"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41890331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Remnant</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err="1" smtClean="0"/>
              <a:t>Jer</a:t>
            </a:r>
            <a:r>
              <a:rPr lang="en-US" dirty="0" smtClean="0"/>
              <a:t> 6:9         God gleans the remnant</a:t>
            </a:r>
          </a:p>
          <a:p>
            <a:pPr marL="0" indent="0">
              <a:buNone/>
            </a:pPr>
            <a:r>
              <a:rPr lang="en-US" dirty="0" err="1" smtClean="0"/>
              <a:t>Jer</a:t>
            </a:r>
            <a:r>
              <a:rPr lang="en-US" dirty="0" smtClean="0"/>
              <a:t> 29:1-11 God has plans for the remnant (written      		within days of captivity)</a:t>
            </a:r>
          </a:p>
          <a:p>
            <a:pPr marL="0" indent="0">
              <a:buNone/>
            </a:pPr>
            <a:r>
              <a:rPr lang="en-US" dirty="0" err="1" smtClean="0"/>
              <a:t>Jer</a:t>
            </a:r>
            <a:r>
              <a:rPr lang="en-US" dirty="0" smtClean="0"/>
              <a:t> 31:7, </a:t>
            </a:r>
            <a:r>
              <a:rPr lang="en-US" dirty="0" err="1" smtClean="0"/>
              <a:t>Jer</a:t>
            </a:r>
            <a:r>
              <a:rPr lang="en-US" dirty="0" smtClean="0"/>
              <a:t> 33:14-18 God saves the remnant</a:t>
            </a:r>
          </a:p>
          <a:p>
            <a:pPr marL="0" indent="0">
              <a:buNone/>
            </a:pPr>
            <a:r>
              <a:rPr lang="en-US" dirty="0" err="1" smtClean="0"/>
              <a:t>Jer</a:t>
            </a:r>
            <a:r>
              <a:rPr lang="en-US" dirty="0" smtClean="0"/>
              <a:t> 39:9       God directs the remnant</a:t>
            </a:r>
          </a:p>
          <a:p>
            <a:pPr marL="0" indent="0">
              <a:buNone/>
            </a:pPr>
            <a:r>
              <a:rPr lang="en-US" dirty="0" err="1" smtClean="0"/>
              <a:t>Jer</a:t>
            </a:r>
            <a:r>
              <a:rPr lang="en-US" dirty="0" smtClean="0"/>
              <a:t> 40:11     God abundantly blesses the remnant</a:t>
            </a:r>
          </a:p>
          <a:p>
            <a:pPr marL="0" indent="0">
              <a:buNone/>
            </a:pPr>
            <a:r>
              <a:rPr lang="en-US" dirty="0" err="1" smtClean="0"/>
              <a:t>Jer</a:t>
            </a:r>
            <a:r>
              <a:rPr lang="en-US" dirty="0" smtClean="0"/>
              <a:t> 42:1-3, 15, 19  God releases the remnant</a:t>
            </a:r>
          </a:p>
          <a:p>
            <a:pPr marL="0" indent="0">
              <a:buNone/>
            </a:pPr>
            <a:r>
              <a:rPr lang="en-US" dirty="0" err="1" smtClean="0"/>
              <a:t>Jer</a:t>
            </a:r>
            <a:r>
              <a:rPr lang="en-US" dirty="0" smtClean="0"/>
              <a:t> 43:4-7, 44:14</a:t>
            </a:r>
          </a:p>
          <a:p>
            <a:pPr marL="0" indent="0">
              <a:buNone/>
            </a:pPr>
            <a:r>
              <a:rPr lang="en-US" dirty="0" err="1" smtClean="0"/>
              <a:t>Jer</a:t>
            </a:r>
            <a:r>
              <a:rPr lang="en-US" dirty="0" smtClean="0"/>
              <a:t> 50:20     God forgives the remnant </a:t>
            </a:r>
          </a:p>
          <a:p>
            <a:pPr marL="0" indent="0">
              <a:buNone/>
            </a:pPr>
            <a:endParaRPr lang="en-US" dirty="0"/>
          </a:p>
        </p:txBody>
      </p:sp>
    </p:spTree>
    <p:extLst>
      <p:ext uri="{BB962C8B-B14F-4D97-AF65-F5344CB8AC3E}">
        <p14:creationId xmlns:p14="http://schemas.microsoft.com/office/powerpoint/2010/main" val="22837512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lstStyle/>
          <a:p>
            <a:pPr marL="0" indent="0">
              <a:buNone/>
            </a:pPr>
            <a:r>
              <a:rPr lang="en-US" dirty="0" err="1" smtClean="0"/>
              <a:t>Jer</a:t>
            </a:r>
            <a:r>
              <a:rPr lang="en-US" dirty="0" smtClean="0"/>
              <a:t>:</a:t>
            </a:r>
          </a:p>
          <a:p>
            <a:pPr marL="0" indent="0">
              <a:buNone/>
            </a:pPr>
            <a:endParaRPr lang="en-US" dirty="0"/>
          </a:p>
        </p:txBody>
      </p:sp>
      <p:pic>
        <p:nvPicPr>
          <p:cNvPr id="2050" name="Picture 2" descr="C:\Users\pedro\Pictures\800px-Jeremiah_Timeline_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799"/>
            <a:ext cx="7417231" cy="5562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4141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Key Life Events: Jeremiah</a:t>
            </a:r>
            <a:endParaRPr lang="en-US" dirty="0"/>
          </a:p>
        </p:txBody>
      </p:sp>
      <p:sp>
        <p:nvSpPr>
          <p:cNvPr id="3" name="Content Placeholder 2"/>
          <p:cNvSpPr>
            <a:spLocks noGrp="1"/>
          </p:cNvSpPr>
          <p:nvPr>
            <p:ph idx="1"/>
          </p:nvPr>
        </p:nvSpPr>
        <p:spPr/>
        <p:txBody>
          <a:bodyPr/>
          <a:lstStyle/>
          <a:p>
            <a:r>
              <a:rPr lang="en-US" dirty="0" err="1" smtClean="0"/>
              <a:t>Jer</a:t>
            </a:r>
            <a:r>
              <a:rPr lang="en-US" dirty="0" smtClean="0"/>
              <a:t> 16:1-4 Forbidden to marry or have children</a:t>
            </a:r>
          </a:p>
          <a:p>
            <a:pPr marL="0" indent="0">
              <a:buNone/>
            </a:pPr>
            <a:endParaRPr lang="en-US" dirty="0" smtClean="0"/>
          </a:p>
          <a:p>
            <a:r>
              <a:rPr lang="en-US" dirty="0" err="1" smtClean="0"/>
              <a:t>Jer</a:t>
            </a:r>
            <a:r>
              <a:rPr lang="en-US" dirty="0" smtClean="0"/>
              <a:t> 37: 1-5, 11-21  Imprisoned</a:t>
            </a:r>
          </a:p>
          <a:p>
            <a:endParaRPr lang="en-US" dirty="0" smtClean="0"/>
          </a:p>
          <a:p>
            <a:r>
              <a:rPr lang="en-US" dirty="0" err="1" smtClean="0"/>
              <a:t>Jer</a:t>
            </a:r>
            <a:r>
              <a:rPr lang="en-US" dirty="0" smtClean="0"/>
              <a:t> 40: 1-6  Freed</a:t>
            </a:r>
          </a:p>
          <a:p>
            <a:endParaRPr lang="en-US" dirty="0"/>
          </a:p>
          <a:p>
            <a:pPr marL="0" indent="0">
              <a:buNone/>
            </a:pPr>
            <a:endParaRPr lang="en-US" dirty="0" smtClean="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391889768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Symbolism</a:t>
            </a:r>
            <a:endParaRPr lang="en-US" sz="3200" dirty="0"/>
          </a:p>
        </p:txBody>
      </p:sp>
      <p:sp>
        <p:nvSpPr>
          <p:cNvPr id="5" name="Content Placeholder 4"/>
          <p:cNvSpPr>
            <a:spLocks noGrp="1"/>
          </p:cNvSpPr>
          <p:nvPr>
            <p:ph idx="1"/>
          </p:nvPr>
        </p:nvSpPr>
        <p:spPr/>
        <p:txBody>
          <a:bodyPr>
            <a:normAutofit fontScale="92500" lnSpcReduction="20000"/>
          </a:bodyPr>
          <a:lstStyle/>
          <a:p>
            <a:r>
              <a:rPr lang="en-US" dirty="0" err="1" smtClean="0"/>
              <a:t>Jer</a:t>
            </a:r>
            <a:r>
              <a:rPr lang="en-US" dirty="0" smtClean="0"/>
              <a:t> 1:11-16    The Almond Tree</a:t>
            </a:r>
          </a:p>
          <a:p>
            <a:r>
              <a:rPr lang="en-US" dirty="0" err="1" smtClean="0"/>
              <a:t>Jer</a:t>
            </a:r>
            <a:r>
              <a:rPr lang="en-US" dirty="0" smtClean="0"/>
              <a:t> 13:1-11     The Linen Belt</a:t>
            </a:r>
          </a:p>
          <a:p>
            <a:r>
              <a:rPr lang="en-US" dirty="0" err="1" smtClean="0"/>
              <a:t>Jer</a:t>
            </a:r>
            <a:r>
              <a:rPr lang="en-US" dirty="0" smtClean="0"/>
              <a:t> 13:12-14   The Wineskins</a:t>
            </a:r>
          </a:p>
          <a:p>
            <a:r>
              <a:rPr lang="en-US" dirty="0" err="1" smtClean="0"/>
              <a:t>Jer</a:t>
            </a:r>
            <a:r>
              <a:rPr lang="en-US" dirty="0" smtClean="0"/>
              <a:t> 18:1-10     The Potter’s House</a:t>
            </a:r>
          </a:p>
          <a:p>
            <a:r>
              <a:rPr lang="en-US" dirty="0" err="1" smtClean="0"/>
              <a:t>Jer</a:t>
            </a:r>
            <a:r>
              <a:rPr lang="en-US" dirty="0" smtClean="0"/>
              <a:t> 19:10-13   The Jar</a:t>
            </a:r>
          </a:p>
          <a:p>
            <a:r>
              <a:rPr lang="en-US" dirty="0" err="1" smtClean="0"/>
              <a:t>Jer</a:t>
            </a:r>
            <a:r>
              <a:rPr lang="en-US" dirty="0" smtClean="0"/>
              <a:t> 24:1-10     The Figs baskets</a:t>
            </a:r>
          </a:p>
          <a:p>
            <a:r>
              <a:rPr lang="en-US" dirty="0" err="1" smtClean="0"/>
              <a:t>Jer</a:t>
            </a:r>
            <a:r>
              <a:rPr lang="en-US" dirty="0" smtClean="0"/>
              <a:t> 27:1-8       The Yoke</a:t>
            </a:r>
          </a:p>
          <a:p>
            <a:r>
              <a:rPr lang="en-US" dirty="0" err="1" smtClean="0"/>
              <a:t>Jer</a:t>
            </a:r>
            <a:r>
              <a:rPr lang="en-US" dirty="0" smtClean="0"/>
              <a:t> 32:1-41      The Field</a:t>
            </a:r>
          </a:p>
          <a:p>
            <a:r>
              <a:rPr lang="en-US" dirty="0" err="1" smtClean="0"/>
              <a:t>Jer</a:t>
            </a:r>
            <a:r>
              <a:rPr lang="en-US" dirty="0" smtClean="0"/>
              <a:t> 43: 8-13     The Stones</a:t>
            </a:r>
          </a:p>
          <a:p>
            <a:endParaRPr lang="en-US" dirty="0" smtClean="0"/>
          </a:p>
          <a:p>
            <a:endParaRPr lang="en-US" dirty="0" smtClean="0"/>
          </a:p>
          <a:p>
            <a:endParaRPr lang="en-US" dirty="0"/>
          </a:p>
        </p:txBody>
      </p:sp>
    </p:spTree>
    <p:extLst>
      <p:ext uri="{BB962C8B-B14F-4D97-AF65-F5344CB8AC3E}">
        <p14:creationId xmlns:p14="http://schemas.microsoft.com/office/powerpoint/2010/main" val="287949389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LachishLett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900113"/>
            <a:ext cx="5410200" cy="5159375"/>
          </a:xfrm>
          <a:prstGeom prst="rect">
            <a:avLst/>
          </a:prstGeom>
          <a:noFill/>
          <a:extLst>
            <a:ext uri="{909E8E84-426E-40DD-AFC4-6F175D3DCCD1}">
              <a14:hiddenFill xmlns:a14="http://schemas.microsoft.com/office/drawing/2010/main">
                <a:solidFill>
                  <a:srgbClr val="FFFFFF"/>
                </a:solidFill>
              </a14:hiddenFill>
            </a:ext>
          </a:extLst>
        </p:spPr>
      </p:pic>
      <p:sp>
        <p:nvSpPr>
          <p:cNvPr id="159747" name="Text Box 3"/>
          <p:cNvSpPr txBox="1">
            <a:spLocks noChangeArrowheads="1"/>
          </p:cNvSpPr>
          <p:nvPr/>
        </p:nvSpPr>
        <p:spPr bwMode="auto">
          <a:xfrm>
            <a:off x="381000" y="2667000"/>
            <a:ext cx="297180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smtClean="0">
                <a:solidFill>
                  <a:srgbClr val="EAEAEA"/>
                </a:solidFill>
                <a:latin typeface="Times New Roman" pitchFamily="18" charset="0"/>
              </a:rPr>
              <a:t>One of the Lachish Letters, 586 BC</a:t>
            </a:r>
          </a:p>
          <a:p>
            <a:pPr fontAlgn="base">
              <a:spcBef>
                <a:spcPct val="50000"/>
              </a:spcBef>
              <a:spcAft>
                <a:spcPct val="0"/>
              </a:spcAft>
            </a:pPr>
            <a:r>
              <a:rPr lang="en-US" sz="2800" smtClean="0">
                <a:solidFill>
                  <a:srgbClr val="EAEAEA"/>
                </a:solidFill>
                <a:latin typeface="Times New Roman" pitchFamily="18" charset="0"/>
              </a:rPr>
              <a:t>Jeremiah 34:6,7</a:t>
            </a:r>
          </a:p>
        </p:txBody>
      </p:sp>
    </p:spTree>
    <p:extLst>
      <p:ext uri="{BB962C8B-B14F-4D97-AF65-F5344CB8AC3E}">
        <p14:creationId xmlns:p14="http://schemas.microsoft.com/office/powerpoint/2010/main" val="312053623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9" name="Picture 5" descr="21Rations-Jehoiac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119188"/>
            <a:ext cx="4953000" cy="4689475"/>
          </a:xfrm>
          <a:prstGeom prst="rect">
            <a:avLst/>
          </a:prstGeom>
          <a:noFill/>
          <a:extLst>
            <a:ext uri="{909E8E84-426E-40DD-AFC4-6F175D3DCCD1}">
              <a14:hiddenFill xmlns:a14="http://schemas.microsoft.com/office/drawing/2010/main">
                <a:solidFill>
                  <a:srgbClr val="FFFFFF"/>
                </a:solidFill>
              </a14:hiddenFill>
            </a:ext>
          </a:extLst>
        </p:spPr>
      </p:pic>
      <p:sp>
        <p:nvSpPr>
          <p:cNvPr id="98310" name="Text Box 6"/>
          <p:cNvSpPr txBox="1">
            <a:spLocks noChangeArrowheads="1"/>
          </p:cNvSpPr>
          <p:nvPr/>
        </p:nvSpPr>
        <p:spPr bwMode="auto">
          <a:xfrm>
            <a:off x="1371600" y="3048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b="1" smtClean="0">
                <a:solidFill>
                  <a:srgbClr val="FFFF00"/>
                </a:solidFill>
                <a:latin typeface="Times New Roman" pitchFamily="18" charset="0"/>
              </a:rPr>
              <a:t>Yaukin (Jehoiachin), king of the land of Judah</a:t>
            </a:r>
          </a:p>
        </p:txBody>
      </p:sp>
    </p:spTree>
    <p:extLst>
      <p:ext uri="{BB962C8B-B14F-4D97-AF65-F5344CB8AC3E}">
        <p14:creationId xmlns:p14="http://schemas.microsoft.com/office/powerpoint/2010/main" val="39379241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Archaeology</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Lachish </a:t>
            </a:r>
            <a:r>
              <a:rPr lang="en-US" dirty="0"/>
              <a:t>Letters.  </a:t>
            </a:r>
          </a:p>
          <a:p>
            <a:r>
              <a:rPr lang="en-US" dirty="0"/>
              <a:t> </a:t>
            </a:r>
          </a:p>
          <a:p>
            <a:r>
              <a:rPr lang="en-US" dirty="0"/>
              <a:t>The Lachish Letters   588 BC    6 letters on clay shards</a:t>
            </a:r>
          </a:p>
          <a:p>
            <a:r>
              <a:rPr lang="en-US" dirty="0"/>
              <a:t> </a:t>
            </a:r>
          </a:p>
          <a:p>
            <a:r>
              <a:rPr lang="en-US" dirty="0"/>
              <a:t>Send an army of relief or the city will fall to Nebuchadnezzar</a:t>
            </a:r>
          </a:p>
          <a:p>
            <a:r>
              <a:rPr lang="en-US" dirty="0"/>
              <a:t> </a:t>
            </a:r>
          </a:p>
          <a:p>
            <a:r>
              <a:rPr lang="en-US" dirty="0"/>
              <a:t>One:     the light at the top of </a:t>
            </a:r>
            <a:r>
              <a:rPr lang="en-US" dirty="0" err="1"/>
              <a:t>Azekah</a:t>
            </a:r>
            <a:r>
              <a:rPr lang="en-US" dirty="0"/>
              <a:t> just went out, and we are next   </a:t>
            </a:r>
            <a:r>
              <a:rPr lang="en-US" b="1" dirty="0"/>
              <a:t>Jeremiah 34:6,7</a:t>
            </a:r>
            <a:endParaRPr lang="en-US" dirty="0"/>
          </a:p>
          <a:p>
            <a:r>
              <a:rPr lang="en-US" dirty="0"/>
              <a:t> </a:t>
            </a:r>
          </a:p>
          <a:p>
            <a:r>
              <a:rPr lang="en-US" dirty="0"/>
              <a:t>Within two days, the author of this letter was killed.  Two years later, Jerusalem fell</a:t>
            </a:r>
            <a:r>
              <a:rPr lang="en-US" dirty="0" smtClean="0"/>
              <a:t>.</a:t>
            </a:r>
            <a:r>
              <a:rPr lang="en-US" dirty="0"/>
              <a:t> </a:t>
            </a:r>
          </a:p>
          <a:p>
            <a:endParaRPr lang="en-US" dirty="0"/>
          </a:p>
        </p:txBody>
      </p:sp>
    </p:spTree>
    <p:extLst>
      <p:ext uri="{BB962C8B-B14F-4D97-AF65-F5344CB8AC3E}">
        <p14:creationId xmlns:p14="http://schemas.microsoft.com/office/powerpoint/2010/main" val="308175132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Ezekiel Outline</a:t>
            </a:r>
            <a:endParaRPr lang="en-US" dirty="0"/>
          </a:p>
        </p:txBody>
      </p:sp>
      <p:sp>
        <p:nvSpPr>
          <p:cNvPr id="6" name="Content Placeholder 5"/>
          <p:cNvSpPr>
            <a:spLocks noGrp="1"/>
          </p:cNvSpPr>
          <p:nvPr>
            <p:ph idx="1"/>
          </p:nvPr>
        </p:nvSpPr>
        <p:spPr/>
        <p:txBody>
          <a:bodyPr>
            <a:normAutofit fontScale="92500" lnSpcReduction="20000"/>
          </a:bodyPr>
          <a:lstStyle/>
          <a:p>
            <a:pPr marL="571500" indent="-571500">
              <a:buAutoNum type="romanUcPeriod"/>
            </a:pPr>
            <a:r>
              <a:rPr lang="en-US" dirty="0" smtClean="0"/>
              <a:t>Judah Denounced  </a:t>
            </a:r>
          </a:p>
          <a:p>
            <a:pPr marL="0" indent="0">
              <a:buNone/>
            </a:pPr>
            <a:r>
              <a:rPr lang="en-US" dirty="0"/>
              <a:t>	</a:t>
            </a:r>
            <a:r>
              <a:rPr lang="en-US" dirty="0" err="1" smtClean="0"/>
              <a:t>Ch</a:t>
            </a:r>
            <a:r>
              <a:rPr lang="en-US" dirty="0" smtClean="0"/>
              <a:t> 1-24     </a:t>
            </a:r>
            <a:r>
              <a:rPr lang="en-US" dirty="0" smtClean="0">
                <a:solidFill>
                  <a:srgbClr val="C00000"/>
                </a:solidFill>
              </a:rPr>
              <a:t>(593-588 B.C.)  Before fall of 			        Jerusalem</a:t>
            </a:r>
          </a:p>
          <a:p>
            <a:pPr marL="0" indent="0">
              <a:buNone/>
            </a:pPr>
            <a:endParaRPr lang="en-US" dirty="0"/>
          </a:p>
          <a:p>
            <a:pPr marL="0" indent="0">
              <a:buNone/>
            </a:pPr>
            <a:r>
              <a:rPr lang="en-US" dirty="0" smtClean="0"/>
              <a:t>II.  Oracles Against Foreign Nations </a:t>
            </a:r>
          </a:p>
          <a:p>
            <a:pPr marL="0" indent="0">
              <a:buNone/>
            </a:pPr>
            <a:r>
              <a:rPr lang="en-US" dirty="0"/>
              <a:t>	</a:t>
            </a:r>
            <a:r>
              <a:rPr lang="en-US" dirty="0" err="1" smtClean="0"/>
              <a:t>Ch</a:t>
            </a:r>
            <a:r>
              <a:rPr lang="en-US" dirty="0" smtClean="0"/>
              <a:t> 25-32    </a:t>
            </a:r>
            <a:r>
              <a:rPr lang="en-US" dirty="0" smtClean="0">
                <a:solidFill>
                  <a:srgbClr val="C00000"/>
                </a:solidFill>
              </a:rPr>
              <a:t>(587-571 B.C.)</a:t>
            </a:r>
          </a:p>
          <a:p>
            <a:pPr marL="571500" indent="-571500">
              <a:buAutoNum type="romanUcPeriod"/>
            </a:pPr>
            <a:endParaRPr lang="en-US" dirty="0" smtClean="0"/>
          </a:p>
          <a:p>
            <a:pPr marL="571500" indent="-571500">
              <a:buAutoNum type="romanUcPeriod" startAt="3"/>
            </a:pPr>
            <a:r>
              <a:rPr lang="en-US" dirty="0" smtClean="0"/>
              <a:t>Future Restoration </a:t>
            </a:r>
          </a:p>
          <a:p>
            <a:pPr marL="0" indent="0">
              <a:buNone/>
            </a:pPr>
            <a:r>
              <a:rPr lang="en-US" dirty="0"/>
              <a:t>	</a:t>
            </a:r>
            <a:r>
              <a:rPr lang="en-US" dirty="0" err="1" smtClean="0"/>
              <a:t>Ch</a:t>
            </a:r>
            <a:r>
              <a:rPr lang="en-US" dirty="0" smtClean="0"/>
              <a:t> 33-48    </a:t>
            </a:r>
            <a:r>
              <a:rPr lang="en-US" dirty="0" smtClean="0">
                <a:solidFill>
                  <a:srgbClr val="C00000"/>
                </a:solidFill>
              </a:rPr>
              <a:t>(585-573 B.C.)  After fall of 			          Jerusalem</a:t>
            </a:r>
            <a:endParaRPr lang="en-US" dirty="0">
              <a:solidFill>
                <a:srgbClr val="C00000"/>
              </a:solidFill>
            </a:endParaRPr>
          </a:p>
        </p:txBody>
      </p:sp>
    </p:spTree>
    <p:extLst>
      <p:ext uri="{BB962C8B-B14F-4D97-AF65-F5344CB8AC3E}">
        <p14:creationId xmlns:p14="http://schemas.microsoft.com/office/powerpoint/2010/main" val="21663982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077200" cy="381000"/>
          </a:xfrm>
        </p:spPr>
        <p:txBody>
          <a:bodyPr>
            <a:normAutofit fontScale="90000"/>
          </a:bodyPr>
          <a:lstStyle/>
          <a:p>
            <a:r>
              <a:rPr lang="en-US" dirty="0" smtClean="0"/>
              <a:t>Ezekiel’s Place in History</a:t>
            </a:r>
            <a:endParaRPr lang="en-US"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042617"/>
            <a:ext cx="7866048" cy="5911955"/>
          </a:xfrm>
        </p:spPr>
      </p:pic>
    </p:spTree>
    <p:extLst>
      <p:ext uri="{BB962C8B-B14F-4D97-AF65-F5344CB8AC3E}">
        <p14:creationId xmlns:p14="http://schemas.microsoft.com/office/powerpoint/2010/main" val="376616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362200"/>
            <a:ext cx="7745505" cy="3763962"/>
          </a:xfrm>
        </p:spPr>
        <p:txBody>
          <a:bodyPr/>
          <a:lstStyle/>
          <a:p>
            <a:r>
              <a:rPr lang="en-US" dirty="0" smtClean="0"/>
              <a:t>“He Lives Forever”  Thomas </a:t>
            </a:r>
            <a:r>
              <a:rPr lang="en-US" dirty="0" err="1" smtClean="0"/>
              <a:t>Olbricht</a:t>
            </a:r>
            <a:r>
              <a:rPr lang="en-US" dirty="0" smtClean="0"/>
              <a:t>  College Press</a:t>
            </a:r>
          </a:p>
          <a:p>
            <a:endParaRPr lang="en-US" dirty="0"/>
          </a:p>
          <a:p>
            <a:r>
              <a:rPr lang="en-US" dirty="0" smtClean="0"/>
              <a:t>“A Quick Overview of the Bible”  Douglas Jacoby Harvest House</a:t>
            </a:r>
          </a:p>
          <a:p>
            <a:endParaRPr lang="en-US" dirty="0"/>
          </a:p>
          <a:p>
            <a:r>
              <a:rPr lang="en-US" dirty="0" smtClean="0"/>
              <a:t>“From Shadow to Reality”  John Oakes  IPI Books</a:t>
            </a:r>
          </a:p>
          <a:p>
            <a:endParaRPr lang="en-US" dirty="0"/>
          </a:p>
          <a:p>
            <a:endParaRPr lang="en-US" dirty="0"/>
          </a:p>
        </p:txBody>
      </p:sp>
      <p:sp>
        <p:nvSpPr>
          <p:cNvPr id="3" name="Title 2"/>
          <p:cNvSpPr>
            <a:spLocks noGrp="1"/>
          </p:cNvSpPr>
          <p:nvPr>
            <p:ph type="title"/>
          </p:nvPr>
        </p:nvSpPr>
        <p:spPr/>
        <p:txBody>
          <a:bodyPr/>
          <a:lstStyle/>
          <a:p>
            <a:r>
              <a:rPr lang="en-US" sz="3600" b="1" dirty="0" smtClean="0"/>
              <a:t>Recommended Reading</a:t>
            </a:r>
            <a:endParaRPr lang="en-US" sz="3600" b="1" dirty="0"/>
          </a:p>
        </p:txBody>
      </p:sp>
    </p:spTree>
    <p:extLst>
      <p:ext uri="{BB962C8B-B14F-4D97-AF65-F5344CB8AC3E}">
        <p14:creationId xmlns:p14="http://schemas.microsoft.com/office/powerpoint/2010/main" val="466311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0"/>
            <a:ext cx="8077200" cy="4648200"/>
          </a:xfrm>
        </p:spPr>
        <p:txBody>
          <a:bodyPr>
            <a:noAutofit/>
          </a:bodyPr>
          <a:lstStyle/>
          <a:p>
            <a:r>
              <a:rPr lang="en-US" sz="2000" b="1" dirty="0" err="1"/>
              <a:t>Ch</a:t>
            </a:r>
            <a:r>
              <a:rPr lang="en-US" sz="2000" b="1" dirty="0"/>
              <a:t> </a:t>
            </a:r>
            <a:r>
              <a:rPr lang="en-US" sz="2000" b="1" dirty="0" smtClean="0"/>
              <a:t>1   Creation</a:t>
            </a:r>
            <a:r>
              <a:rPr lang="en-US" sz="2000" b="1" dirty="0"/>
              <a:t> </a:t>
            </a:r>
            <a:r>
              <a:rPr lang="en-US" sz="2000" b="1" dirty="0" smtClean="0"/>
              <a:t>      God</a:t>
            </a:r>
            <a:r>
              <a:rPr lang="en-US" sz="2000" b="1" dirty="0"/>
              <a:t>, the </a:t>
            </a:r>
            <a:r>
              <a:rPr lang="en-US" sz="2000" b="1" dirty="0" smtClean="0"/>
              <a:t>creator</a:t>
            </a:r>
          </a:p>
          <a:p>
            <a:endParaRPr lang="en-US" sz="800" b="1" dirty="0" smtClean="0"/>
          </a:p>
          <a:p>
            <a:endParaRPr lang="en-US" sz="200" b="1" dirty="0"/>
          </a:p>
          <a:p>
            <a:r>
              <a:rPr lang="en-US" sz="2000" b="1" dirty="0" err="1"/>
              <a:t>Ch</a:t>
            </a:r>
            <a:r>
              <a:rPr lang="en-US" sz="2000" b="1" dirty="0"/>
              <a:t> </a:t>
            </a:r>
            <a:r>
              <a:rPr lang="en-US" sz="2000" b="1" dirty="0" smtClean="0"/>
              <a:t>2,3   Adam </a:t>
            </a:r>
            <a:r>
              <a:rPr lang="en-US" sz="2000" b="1" dirty="0"/>
              <a:t>and </a:t>
            </a:r>
            <a:r>
              <a:rPr lang="en-US" sz="2000" b="1" dirty="0" smtClean="0"/>
              <a:t>Eve   The </a:t>
            </a:r>
            <a:r>
              <a:rPr lang="en-US" sz="2000" b="1" dirty="0"/>
              <a:t>fall of </a:t>
            </a:r>
            <a:r>
              <a:rPr lang="en-US" sz="2000" b="1" dirty="0" smtClean="0"/>
              <a:t>man, God’s plan begun.</a:t>
            </a:r>
          </a:p>
          <a:p>
            <a:endParaRPr lang="en-US" sz="800" b="1" dirty="0" smtClean="0"/>
          </a:p>
          <a:p>
            <a:endParaRPr lang="en-US" sz="200" b="1" dirty="0"/>
          </a:p>
          <a:p>
            <a:r>
              <a:rPr lang="en-US" sz="2000" b="1" dirty="0" err="1"/>
              <a:t>Ch</a:t>
            </a:r>
            <a:r>
              <a:rPr lang="en-US" sz="2000" b="1" dirty="0"/>
              <a:t> 4   Cain and </a:t>
            </a:r>
            <a:r>
              <a:rPr lang="en-US" sz="2000" b="1" dirty="0" smtClean="0"/>
              <a:t>Abel</a:t>
            </a:r>
            <a:r>
              <a:rPr lang="en-US" sz="2000" b="1" dirty="0"/>
              <a:t> </a:t>
            </a:r>
            <a:r>
              <a:rPr lang="en-US" sz="2000" b="1" dirty="0" smtClean="0"/>
              <a:t>      Temptation</a:t>
            </a:r>
            <a:r>
              <a:rPr lang="en-US" sz="2000" b="1" dirty="0"/>
              <a:t>, sin, judgment and death</a:t>
            </a:r>
            <a:r>
              <a:rPr lang="en-US" sz="2000" b="1" dirty="0" smtClean="0"/>
              <a:t>.</a:t>
            </a:r>
          </a:p>
          <a:p>
            <a:endParaRPr lang="en-US" sz="800" b="1" dirty="0" smtClean="0"/>
          </a:p>
          <a:p>
            <a:endParaRPr lang="en-US" sz="200" b="1" dirty="0"/>
          </a:p>
          <a:p>
            <a:r>
              <a:rPr lang="en-US" sz="2000" b="1" dirty="0"/>
              <a:t>Ch. 5  </a:t>
            </a:r>
            <a:r>
              <a:rPr lang="en-US" sz="2000" b="1" dirty="0" smtClean="0"/>
              <a:t>Genealogy</a:t>
            </a:r>
            <a:r>
              <a:rPr lang="en-US" sz="2000" b="1" dirty="0"/>
              <a:t>	</a:t>
            </a:r>
            <a:r>
              <a:rPr lang="en-US" sz="2000" b="1" dirty="0" smtClean="0"/>
              <a:t>God’s </a:t>
            </a:r>
            <a:r>
              <a:rPr lang="en-US" sz="2000" b="1" dirty="0"/>
              <a:t>plan to send the </a:t>
            </a:r>
            <a:r>
              <a:rPr lang="en-US" sz="2000" b="1" dirty="0" smtClean="0"/>
              <a:t>Messiah</a:t>
            </a:r>
          </a:p>
          <a:p>
            <a:endParaRPr lang="en-US" sz="800" b="1" dirty="0" smtClean="0"/>
          </a:p>
          <a:p>
            <a:endParaRPr lang="en-US" sz="200" b="1" dirty="0"/>
          </a:p>
          <a:p>
            <a:r>
              <a:rPr lang="en-US" sz="2000" b="1" dirty="0" err="1"/>
              <a:t>Ch</a:t>
            </a:r>
            <a:r>
              <a:rPr lang="en-US" sz="2000" b="1" dirty="0"/>
              <a:t> </a:t>
            </a:r>
            <a:r>
              <a:rPr lang="en-US" sz="2000" b="1" dirty="0" smtClean="0"/>
              <a:t>6-9   </a:t>
            </a:r>
            <a:r>
              <a:rPr lang="en-US" sz="2000" b="1" dirty="0"/>
              <a:t>The </a:t>
            </a:r>
            <a:r>
              <a:rPr lang="en-US" sz="2000" b="1" dirty="0" smtClean="0"/>
              <a:t>Flood   Judgment </a:t>
            </a:r>
            <a:r>
              <a:rPr lang="en-US" sz="2000" b="1" dirty="0"/>
              <a:t>against sin and salvation by </a:t>
            </a:r>
            <a:r>
              <a:rPr lang="en-US" sz="2000" b="1" dirty="0" smtClean="0"/>
              <a:t>faith</a:t>
            </a:r>
          </a:p>
          <a:p>
            <a:endParaRPr lang="en-US" sz="800" b="1" dirty="0" smtClean="0"/>
          </a:p>
          <a:p>
            <a:endParaRPr lang="en-US" sz="200" b="1" dirty="0"/>
          </a:p>
          <a:p>
            <a:r>
              <a:rPr lang="en-US" sz="2000" b="1" dirty="0" err="1"/>
              <a:t>Ch</a:t>
            </a:r>
            <a:r>
              <a:rPr lang="en-US" sz="2000" b="1" dirty="0"/>
              <a:t> 10  More </a:t>
            </a:r>
            <a:r>
              <a:rPr lang="en-US" sz="2000" b="1" dirty="0" smtClean="0"/>
              <a:t>Genealogy</a:t>
            </a:r>
            <a:r>
              <a:rPr lang="en-US" sz="2000" b="1" dirty="0"/>
              <a:t>	God’s plan to send the </a:t>
            </a:r>
            <a:r>
              <a:rPr lang="en-US" sz="2000" b="1" dirty="0" smtClean="0"/>
              <a:t>Messiah</a:t>
            </a:r>
          </a:p>
          <a:p>
            <a:endParaRPr lang="en-US" sz="800" b="1" dirty="0" smtClean="0"/>
          </a:p>
          <a:p>
            <a:endParaRPr lang="en-US" sz="200" b="1" dirty="0"/>
          </a:p>
          <a:p>
            <a:r>
              <a:rPr lang="en-US" sz="2000" b="1" dirty="0" err="1"/>
              <a:t>Ch</a:t>
            </a:r>
            <a:r>
              <a:rPr lang="en-US" sz="2000" b="1" dirty="0"/>
              <a:t> 11  The tower of Babel	God opposes the </a:t>
            </a:r>
            <a:r>
              <a:rPr lang="en-US" sz="2000" b="1" dirty="0" smtClean="0"/>
              <a:t>proud</a:t>
            </a:r>
          </a:p>
          <a:p>
            <a:endParaRPr lang="en-US" sz="200" b="1" dirty="0"/>
          </a:p>
          <a:p>
            <a:r>
              <a:rPr lang="en-US" sz="2000" b="1" dirty="0" err="1"/>
              <a:t>Ch</a:t>
            </a:r>
            <a:r>
              <a:rPr lang="en-US" sz="2000" b="1" dirty="0"/>
              <a:t> </a:t>
            </a:r>
            <a:r>
              <a:rPr lang="en-US" sz="2000" b="1" dirty="0" smtClean="0"/>
              <a:t>12-23    Abraham; The Father of Faith     God </a:t>
            </a:r>
            <a:r>
              <a:rPr lang="en-US" sz="2000" b="1" dirty="0"/>
              <a:t>chooses a person through whom to send the Messiah</a:t>
            </a:r>
            <a:r>
              <a:rPr lang="en-US" sz="2000" b="1" dirty="0" smtClean="0"/>
              <a:t>.</a:t>
            </a:r>
          </a:p>
          <a:p>
            <a:endParaRPr lang="en-US" sz="200" b="1" dirty="0"/>
          </a:p>
        </p:txBody>
      </p:sp>
      <p:sp>
        <p:nvSpPr>
          <p:cNvPr id="3" name="Title 2"/>
          <p:cNvSpPr>
            <a:spLocks noGrp="1"/>
          </p:cNvSpPr>
          <p:nvPr>
            <p:ph type="title"/>
          </p:nvPr>
        </p:nvSpPr>
        <p:spPr/>
        <p:txBody>
          <a:bodyPr/>
          <a:lstStyle/>
          <a:p>
            <a:r>
              <a:rPr lang="en-US" sz="3600" b="1" dirty="0" smtClean="0"/>
              <a:t>Outline of Genesis</a:t>
            </a:r>
            <a:endParaRPr lang="en-US" sz="3600" b="1" dirty="0"/>
          </a:p>
        </p:txBody>
      </p:sp>
    </p:spTree>
    <p:extLst>
      <p:ext uri="{BB962C8B-B14F-4D97-AF65-F5344CB8AC3E}">
        <p14:creationId xmlns:p14="http://schemas.microsoft.com/office/powerpoint/2010/main" val="304329946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Judah Denounced </a:t>
            </a:r>
            <a:endParaRPr lang="en-US" dirty="0"/>
          </a:p>
        </p:txBody>
      </p:sp>
      <p:sp>
        <p:nvSpPr>
          <p:cNvPr id="3" name="Content Placeholder 2"/>
          <p:cNvSpPr>
            <a:spLocks noGrp="1"/>
          </p:cNvSpPr>
          <p:nvPr>
            <p:ph idx="1"/>
          </p:nvPr>
        </p:nvSpPr>
        <p:spPr>
          <a:xfrm>
            <a:off x="457200" y="1219200"/>
            <a:ext cx="8305800" cy="4906963"/>
          </a:xfrm>
        </p:spPr>
        <p:txBody>
          <a:bodyPr/>
          <a:lstStyle/>
          <a:p>
            <a:pPr marL="0" indent="0">
              <a:buNone/>
            </a:pPr>
            <a:r>
              <a:rPr lang="en-US" dirty="0" smtClean="0"/>
              <a:t>Lord’s Watchman   </a:t>
            </a:r>
            <a:r>
              <a:rPr lang="en-US" dirty="0" err="1" smtClean="0"/>
              <a:t>Ez</a:t>
            </a:r>
            <a:r>
              <a:rPr lang="en-US" dirty="0" smtClean="0"/>
              <a:t> 3:16-21</a:t>
            </a:r>
          </a:p>
          <a:p>
            <a:pPr marL="0" indent="0">
              <a:buNone/>
            </a:pPr>
            <a:r>
              <a:rPr lang="en-US" dirty="0" smtClean="0"/>
              <a:t>Jerusalem Replica  </a:t>
            </a:r>
            <a:r>
              <a:rPr lang="en-US" dirty="0" err="1" smtClean="0"/>
              <a:t>Ez</a:t>
            </a:r>
            <a:r>
              <a:rPr lang="en-US" dirty="0" smtClean="0"/>
              <a:t> 4:1-5</a:t>
            </a:r>
          </a:p>
          <a:p>
            <a:pPr marL="0" indent="0">
              <a:buNone/>
            </a:pPr>
            <a:r>
              <a:rPr lang="en-US" dirty="0" smtClean="0"/>
              <a:t>Sharp Sword            </a:t>
            </a:r>
            <a:r>
              <a:rPr lang="en-US" dirty="0" err="1" smtClean="0"/>
              <a:t>Ez</a:t>
            </a:r>
            <a:r>
              <a:rPr lang="en-US" dirty="0" smtClean="0"/>
              <a:t> 5:1-4, 9-12</a:t>
            </a:r>
          </a:p>
          <a:p>
            <a:pPr marL="0" indent="0">
              <a:buNone/>
            </a:pPr>
            <a:r>
              <a:rPr lang="en-US" dirty="0" smtClean="0"/>
              <a:t>Temple Glory Departs  </a:t>
            </a:r>
            <a:r>
              <a:rPr lang="en-US" dirty="0" err="1" smtClean="0"/>
              <a:t>Ez</a:t>
            </a:r>
            <a:r>
              <a:rPr lang="en-US" dirty="0" smtClean="0"/>
              <a:t> 10:15-19</a:t>
            </a:r>
          </a:p>
          <a:p>
            <a:pPr marL="0" indent="0">
              <a:buNone/>
            </a:pPr>
            <a:r>
              <a:rPr lang="en-US" dirty="0" err="1" smtClean="0"/>
              <a:t>Judgement</a:t>
            </a:r>
            <a:r>
              <a:rPr lang="en-US" dirty="0" smtClean="0"/>
              <a:t>   </a:t>
            </a:r>
            <a:r>
              <a:rPr lang="en-US" dirty="0" err="1" smtClean="0"/>
              <a:t>Ez</a:t>
            </a:r>
            <a:r>
              <a:rPr lang="en-US" dirty="0" smtClean="0"/>
              <a:t> 14:12-14</a:t>
            </a:r>
          </a:p>
          <a:p>
            <a:pPr marL="0" indent="0">
              <a:buNone/>
            </a:pPr>
            <a:r>
              <a:rPr lang="en-US" dirty="0" smtClean="0"/>
              <a:t>Unfaithful bride  </a:t>
            </a:r>
            <a:r>
              <a:rPr lang="en-US" dirty="0" err="1" smtClean="0"/>
              <a:t>Ez</a:t>
            </a:r>
            <a:r>
              <a:rPr lang="en-US" smtClean="0"/>
              <a:t> 16:1-15</a:t>
            </a:r>
            <a:endParaRPr lang="en-US" dirty="0"/>
          </a:p>
        </p:txBody>
      </p:sp>
    </p:spTree>
    <p:extLst>
      <p:ext uri="{BB962C8B-B14F-4D97-AF65-F5344CB8AC3E}">
        <p14:creationId xmlns:p14="http://schemas.microsoft.com/office/powerpoint/2010/main" val="211230002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r>
              <a:rPr lang="en-US" dirty="0" smtClean="0"/>
              <a:t>Oracles Against Foreign Nations</a:t>
            </a:r>
            <a:endParaRPr lang="en-US" dirty="0"/>
          </a:p>
        </p:txBody>
      </p:sp>
      <p:sp>
        <p:nvSpPr>
          <p:cNvPr id="3" name="Content Placeholder 2"/>
          <p:cNvSpPr>
            <a:spLocks noGrp="1"/>
          </p:cNvSpPr>
          <p:nvPr>
            <p:ph idx="1"/>
          </p:nvPr>
        </p:nvSpPr>
        <p:spPr/>
        <p:txBody>
          <a:bodyPr/>
          <a:lstStyle/>
          <a:p>
            <a:pPr marL="0" indent="0">
              <a:buNone/>
            </a:pPr>
            <a:r>
              <a:rPr lang="en-US" u="sng" dirty="0" smtClean="0"/>
              <a:t>Ammon</a:t>
            </a:r>
            <a:r>
              <a:rPr lang="en-US" dirty="0" smtClean="0"/>
              <a:t>  </a:t>
            </a:r>
            <a:r>
              <a:rPr lang="en-US" dirty="0" err="1" smtClean="0"/>
              <a:t>Ez</a:t>
            </a:r>
            <a:r>
              <a:rPr lang="en-US" dirty="0" smtClean="0"/>
              <a:t> 25:1-4  Rejoiced over Israel’s 			suffering</a:t>
            </a:r>
          </a:p>
          <a:p>
            <a:pPr marL="0" indent="0">
              <a:buNone/>
            </a:pPr>
            <a:r>
              <a:rPr lang="en-US" u="sng" dirty="0" smtClean="0"/>
              <a:t>Edom</a:t>
            </a:r>
            <a:r>
              <a:rPr lang="en-US" dirty="0" smtClean="0"/>
              <a:t>  </a:t>
            </a:r>
            <a:r>
              <a:rPr lang="en-US" dirty="0" err="1" smtClean="0"/>
              <a:t>Ez</a:t>
            </a:r>
            <a:r>
              <a:rPr lang="en-US" dirty="0" smtClean="0"/>
              <a:t> 25: 12-13  Took revenge on Judah</a:t>
            </a:r>
          </a:p>
          <a:p>
            <a:pPr marL="0" indent="0">
              <a:buNone/>
            </a:pPr>
            <a:r>
              <a:rPr lang="en-US" u="sng" dirty="0" err="1" smtClean="0"/>
              <a:t>Tyre</a:t>
            </a:r>
            <a:r>
              <a:rPr lang="en-US" dirty="0" smtClean="0"/>
              <a:t>  </a:t>
            </a:r>
            <a:r>
              <a:rPr lang="en-US" dirty="0" err="1" smtClean="0"/>
              <a:t>Ez</a:t>
            </a:r>
            <a:r>
              <a:rPr lang="en-US" dirty="0" smtClean="0"/>
              <a:t> 28:1-3  Took place of God</a:t>
            </a:r>
          </a:p>
          <a:p>
            <a:pPr marL="0" indent="0">
              <a:buNone/>
            </a:pPr>
            <a:r>
              <a:rPr lang="en-US" u="sng" dirty="0" smtClean="0"/>
              <a:t>Philistia</a:t>
            </a:r>
            <a:r>
              <a:rPr lang="en-US" dirty="0" smtClean="0"/>
              <a:t>  </a:t>
            </a:r>
            <a:r>
              <a:rPr lang="en-US" dirty="0" err="1" smtClean="0"/>
              <a:t>Ez</a:t>
            </a:r>
            <a:r>
              <a:rPr lang="en-US" dirty="0" smtClean="0"/>
              <a:t> 25:15  Sought to destroy Israel</a:t>
            </a:r>
          </a:p>
          <a:p>
            <a:pPr marL="0" indent="0">
              <a:buNone/>
            </a:pPr>
            <a:endParaRPr lang="en-US" dirty="0" smtClean="0"/>
          </a:p>
          <a:p>
            <a:pPr marL="0" indent="0">
              <a:buNone/>
            </a:pPr>
            <a:r>
              <a:rPr lang="en-US" u="sng" dirty="0" smtClean="0"/>
              <a:t>Egypt</a:t>
            </a:r>
            <a:r>
              <a:rPr lang="en-US" dirty="0" smtClean="0"/>
              <a:t>  </a:t>
            </a:r>
            <a:r>
              <a:rPr lang="en-US" dirty="0" err="1" smtClean="0"/>
              <a:t>Ez</a:t>
            </a:r>
            <a:r>
              <a:rPr lang="en-US" dirty="0" smtClean="0"/>
              <a:t> 29:17-20  Egypt boasted (v.9)</a:t>
            </a:r>
          </a:p>
          <a:p>
            <a:pPr marL="0" indent="0">
              <a:buNone/>
            </a:pPr>
            <a:endParaRPr lang="en-US" dirty="0" smtClean="0"/>
          </a:p>
        </p:txBody>
      </p:sp>
    </p:spTree>
    <p:extLst>
      <p:ext uri="{BB962C8B-B14F-4D97-AF65-F5344CB8AC3E}">
        <p14:creationId xmlns:p14="http://schemas.microsoft.com/office/powerpoint/2010/main" val="139636103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Future Restoration</a:t>
            </a:r>
            <a:endParaRPr lang="en-US" dirty="0"/>
          </a:p>
        </p:txBody>
      </p:sp>
      <p:sp>
        <p:nvSpPr>
          <p:cNvPr id="3" name="Content Placeholder 2"/>
          <p:cNvSpPr>
            <a:spLocks noGrp="1"/>
          </p:cNvSpPr>
          <p:nvPr>
            <p:ph idx="1"/>
          </p:nvPr>
        </p:nvSpPr>
        <p:spPr/>
        <p:txBody>
          <a:bodyPr/>
          <a:lstStyle/>
          <a:p>
            <a:pPr marL="0" indent="0">
              <a:buNone/>
            </a:pPr>
            <a:r>
              <a:rPr lang="en-US" dirty="0" smtClean="0"/>
              <a:t>New Life  </a:t>
            </a:r>
            <a:r>
              <a:rPr lang="en-US" dirty="0" err="1" smtClean="0"/>
              <a:t>Ez</a:t>
            </a:r>
            <a:r>
              <a:rPr lang="en-US" dirty="0" smtClean="0"/>
              <a:t> 37:1-10  </a:t>
            </a:r>
          </a:p>
          <a:p>
            <a:pPr marL="0" indent="0">
              <a:buNone/>
            </a:pPr>
            <a:r>
              <a:rPr lang="en-US" dirty="0" smtClean="0"/>
              <a:t>New Heart  </a:t>
            </a:r>
            <a:r>
              <a:rPr lang="en-US" dirty="0" err="1" smtClean="0"/>
              <a:t>Ez</a:t>
            </a:r>
            <a:r>
              <a:rPr lang="en-US" dirty="0" smtClean="0"/>
              <a:t> 36:24-28,36</a:t>
            </a:r>
          </a:p>
          <a:p>
            <a:pPr marL="0" indent="0">
              <a:buNone/>
            </a:pPr>
            <a:r>
              <a:rPr lang="en-US" dirty="0" smtClean="0"/>
              <a:t>New Temple </a:t>
            </a:r>
            <a:r>
              <a:rPr lang="en-US" dirty="0" err="1" smtClean="0"/>
              <a:t>Ez</a:t>
            </a:r>
            <a:r>
              <a:rPr lang="en-US" dirty="0" smtClean="0"/>
              <a:t> 40-43</a:t>
            </a:r>
          </a:p>
          <a:p>
            <a:pPr marL="0" indent="0">
              <a:buNone/>
            </a:pPr>
            <a:endParaRPr lang="en-US" dirty="0"/>
          </a:p>
        </p:txBody>
      </p:sp>
    </p:spTree>
    <p:extLst>
      <p:ext uri="{BB962C8B-B14F-4D97-AF65-F5344CB8AC3E}">
        <p14:creationId xmlns:p14="http://schemas.microsoft.com/office/powerpoint/2010/main" val="747587215"/>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The Restoration of Judah</a:t>
            </a:r>
            <a:endParaRPr lang="en-US" sz="3200" b="1" dirty="0"/>
          </a:p>
        </p:txBody>
      </p:sp>
      <p:sp>
        <p:nvSpPr>
          <p:cNvPr id="3" name="Content Placeholder 2"/>
          <p:cNvSpPr>
            <a:spLocks noGrp="1"/>
          </p:cNvSpPr>
          <p:nvPr>
            <p:ph idx="1"/>
          </p:nvPr>
        </p:nvSpPr>
        <p:spPr>
          <a:xfrm>
            <a:off x="455613" y="1905000"/>
            <a:ext cx="8226425" cy="4191000"/>
          </a:xfrm>
        </p:spPr>
        <p:txBody>
          <a:bodyPr/>
          <a:lstStyle/>
          <a:p>
            <a:r>
              <a:rPr lang="en-US" sz="2800" b="1" dirty="0" smtClean="0"/>
              <a:t>Prophesied </a:t>
            </a:r>
            <a:r>
              <a:rPr lang="en-US" sz="2800" b="1" dirty="0" err="1" smtClean="0"/>
              <a:t>Deut</a:t>
            </a:r>
            <a:r>
              <a:rPr lang="en-US" sz="2800" b="1" dirty="0" smtClean="0"/>
              <a:t> 30:1-5 Isaiah 45:13 (and many more).</a:t>
            </a:r>
          </a:p>
          <a:p>
            <a:endParaRPr lang="en-US" sz="2800" b="1" dirty="0"/>
          </a:p>
          <a:p>
            <a:r>
              <a:rPr lang="en-US" sz="2800" b="1" dirty="0" err="1"/>
              <a:t>Jer</a:t>
            </a:r>
            <a:r>
              <a:rPr lang="en-US" sz="2800" b="1" dirty="0"/>
              <a:t> </a:t>
            </a:r>
            <a:r>
              <a:rPr lang="en-US" sz="2800" b="1" dirty="0" smtClean="0"/>
              <a:t>29:10-14, Daniel 9:1-3 </a:t>
            </a:r>
          </a:p>
          <a:p>
            <a:pPr lvl="1"/>
            <a:r>
              <a:rPr lang="en-US" sz="2400" b="1" dirty="0" smtClean="0"/>
              <a:t>605-536 BC First captives to first returnees</a:t>
            </a:r>
          </a:p>
          <a:p>
            <a:pPr lvl="1"/>
            <a:r>
              <a:rPr lang="en-US" sz="2400" b="1" dirty="0" smtClean="0"/>
              <a:t>586-516 BC Destruction to restoration of temple</a:t>
            </a:r>
          </a:p>
          <a:p>
            <a:endParaRPr lang="en-US" sz="2800" b="1" dirty="0"/>
          </a:p>
          <a:p>
            <a:endParaRPr lang="en-US" sz="2800" b="1" dirty="0"/>
          </a:p>
        </p:txBody>
      </p:sp>
    </p:spTree>
    <p:extLst>
      <p:ext uri="{BB962C8B-B14F-4D97-AF65-F5344CB8AC3E}">
        <p14:creationId xmlns:p14="http://schemas.microsoft.com/office/powerpoint/2010/main" val="40967897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Post-Resurrection Books</a:t>
            </a:r>
            <a:endParaRPr lang="en-US" sz="3200" b="1" dirty="0"/>
          </a:p>
        </p:txBody>
      </p:sp>
      <p:sp>
        <p:nvSpPr>
          <p:cNvPr id="3" name="Content Placeholder 2"/>
          <p:cNvSpPr>
            <a:spLocks noGrp="1"/>
          </p:cNvSpPr>
          <p:nvPr>
            <p:ph idx="1"/>
          </p:nvPr>
        </p:nvSpPr>
        <p:spPr/>
        <p:txBody>
          <a:bodyPr/>
          <a:lstStyle/>
          <a:p>
            <a:r>
              <a:rPr lang="en-US" sz="2400" b="1" dirty="0">
                <a:effectLst/>
              </a:rPr>
              <a:t>1. Daniel</a:t>
            </a:r>
          </a:p>
          <a:p>
            <a:pPr lvl="1"/>
            <a:r>
              <a:rPr lang="en-US" sz="2000" b="1" dirty="0">
                <a:effectLst/>
              </a:rPr>
              <a:t>a.  </a:t>
            </a:r>
            <a:r>
              <a:rPr lang="en-US" sz="2000" b="1" dirty="0" err="1">
                <a:effectLst/>
              </a:rPr>
              <a:t>Ch</a:t>
            </a:r>
            <a:r>
              <a:rPr lang="en-US" sz="2000" b="1" dirty="0">
                <a:effectLst/>
              </a:rPr>
              <a:t> 5  538 BC.  Last day of the Babylonian Empire</a:t>
            </a:r>
          </a:p>
          <a:p>
            <a:pPr lvl="1"/>
            <a:r>
              <a:rPr lang="en-US" sz="2000" b="1" dirty="0">
                <a:effectLst/>
              </a:rPr>
              <a:t>b. </a:t>
            </a:r>
            <a:r>
              <a:rPr lang="en-US" sz="2000" b="1" dirty="0" err="1">
                <a:effectLst/>
              </a:rPr>
              <a:t>Ch</a:t>
            </a:r>
            <a:r>
              <a:rPr lang="en-US" sz="2000" b="1" dirty="0">
                <a:effectLst/>
              </a:rPr>
              <a:t> 6.  Daniel, chief official of Darius the </a:t>
            </a:r>
            <a:r>
              <a:rPr lang="en-US" sz="2000" b="1" dirty="0" smtClean="0">
                <a:effectLst/>
              </a:rPr>
              <a:t>Mede</a:t>
            </a:r>
          </a:p>
          <a:p>
            <a:pPr lvl="1"/>
            <a:endParaRPr lang="en-US" sz="800" b="1" dirty="0">
              <a:effectLst/>
            </a:endParaRPr>
          </a:p>
          <a:p>
            <a:r>
              <a:rPr lang="en-US" sz="2400" b="1" dirty="0" smtClean="0">
                <a:effectLst/>
              </a:rPr>
              <a:t>2</a:t>
            </a:r>
            <a:r>
              <a:rPr lang="en-US" sz="2400" b="1" dirty="0">
                <a:effectLst/>
              </a:rPr>
              <a:t>.  Ezra.</a:t>
            </a:r>
          </a:p>
          <a:p>
            <a:pPr lvl="1"/>
            <a:r>
              <a:rPr lang="en-US" sz="2000" b="1" dirty="0" smtClean="0">
                <a:effectLst/>
              </a:rPr>
              <a:t>a</a:t>
            </a:r>
            <a:r>
              <a:rPr lang="en-US" sz="2000" b="1" dirty="0">
                <a:effectLst/>
              </a:rPr>
              <a:t>. </a:t>
            </a:r>
            <a:r>
              <a:rPr lang="en-US" sz="2000" b="1" dirty="0" err="1">
                <a:effectLst/>
              </a:rPr>
              <a:t>Ch</a:t>
            </a:r>
            <a:r>
              <a:rPr lang="en-US" sz="2000" b="1" dirty="0">
                <a:effectLst/>
              </a:rPr>
              <a:t> 1-3  Decree of Cyrus to rebuild Jerusalem  538-535 </a:t>
            </a:r>
            <a:r>
              <a:rPr lang="en-US" sz="2000" b="1" dirty="0" smtClean="0">
                <a:effectLst/>
              </a:rPr>
              <a:t>BC.</a:t>
            </a:r>
          </a:p>
          <a:p>
            <a:pPr lvl="1"/>
            <a:r>
              <a:rPr lang="en-US" sz="2000" b="1" dirty="0" smtClean="0">
                <a:effectLst/>
              </a:rPr>
              <a:t>b</a:t>
            </a:r>
            <a:r>
              <a:rPr lang="en-US" sz="2000" b="1" dirty="0">
                <a:effectLst/>
              </a:rPr>
              <a:t>. </a:t>
            </a:r>
            <a:r>
              <a:rPr lang="en-US" sz="2000" b="1" dirty="0" err="1">
                <a:effectLst/>
              </a:rPr>
              <a:t>Ch</a:t>
            </a:r>
            <a:r>
              <a:rPr lang="en-US" sz="2000" b="1" dirty="0">
                <a:effectLst/>
              </a:rPr>
              <a:t> 4-6  Opposition and Darius’ decree to complete the temple.  The temple is </a:t>
            </a:r>
            <a:r>
              <a:rPr lang="en-US" sz="2000" b="1" dirty="0" smtClean="0">
                <a:effectLst/>
              </a:rPr>
              <a:t>built</a:t>
            </a:r>
            <a:r>
              <a:rPr lang="en-US" sz="2000" b="1" dirty="0">
                <a:effectLst/>
              </a:rPr>
              <a:t>.  520-516 </a:t>
            </a:r>
            <a:r>
              <a:rPr lang="en-US" sz="2000" b="1" dirty="0" smtClean="0">
                <a:effectLst/>
              </a:rPr>
              <a:t>BC.</a:t>
            </a:r>
          </a:p>
          <a:p>
            <a:pPr lvl="1"/>
            <a:r>
              <a:rPr lang="en-US" sz="2000" b="1" dirty="0" smtClean="0">
                <a:effectLst/>
              </a:rPr>
              <a:t>c</a:t>
            </a:r>
            <a:r>
              <a:rPr lang="en-US" sz="2000" b="1" dirty="0">
                <a:effectLst/>
              </a:rPr>
              <a:t>.  </a:t>
            </a:r>
            <a:r>
              <a:rPr lang="en-US" sz="2000" b="1" dirty="0" err="1">
                <a:effectLst/>
              </a:rPr>
              <a:t>Ch</a:t>
            </a:r>
            <a:r>
              <a:rPr lang="en-US" sz="2000" b="1" dirty="0">
                <a:effectLst/>
              </a:rPr>
              <a:t> 7-10  </a:t>
            </a:r>
            <a:r>
              <a:rPr lang="en-US" sz="2000" b="1" dirty="0" err="1">
                <a:effectLst/>
              </a:rPr>
              <a:t>Artaxerxes</a:t>
            </a:r>
            <a:r>
              <a:rPr lang="en-US" sz="2000" b="1" dirty="0">
                <a:effectLst/>
              </a:rPr>
              <a:t> decree to restore and rebuild Jerusalem.  Return under </a:t>
            </a:r>
            <a:r>
              <a:rPr lang="en-US" sz="2000" b="1" dirty="0" smtClean="0">
                <a:effectLst/>
              </a:rPr>
              <a:t>Ezra</a:t>
            </a:r>
            <a:r>
              <a:rPr lang="en-US" sz="2000" b="1" dirty="0">
                <a:effectLst/>
              </a:rPr>
              <a:t>.  458 BC</a:t>
            </a:r>
            <a:r>
              <a:rPr lang="en-US" sz="2000" b="1" dirty="0" smtClean="0">
                <a:effectLst/>
              </a:rPr>
              <a:t>.</a:t>
            </a:r>
          </a:p>
          <a:p>
            <a:pPr lvl="1"/>
            <a:endParaRPr lang="en-US" sz="800" b="1" dirty="0">
              <a:effectLst/>
            </a:endParaRPr>
          </a:p>
          <a:p>
            <a:r>
              <a:rPr lang="en-US" sz="2400" b="1" dirty="0" smtClean="0">
                <a:effectLst/>
              </a:rPr>
              <a:t>3</a:t>
            </a:r>
            <a:r>
              <a:rPr lang="en-US" sz="2400" b="1" dirty="0">
                <a:effectLst/>
              </a:rPr>
              <a:t>. Haggai  520-516 BC  The temple is rebuilt</a:t>
            </a:r>
            <a:r>
              <a:rPr lang="en-US" sz="2400" b="1" dirty="0" smtClean="0">
                <a:effectLst/>
              </a:rPr>
              <a:t>.</a:t>
            </a:r>
          </a:p>
          <a:p>
            <a:endParaRPr lang="en-US" sz="800" b="1" dirty="0">
              <a:effectLst/>
            </a:endParaRPr>
          </a:p>
          <a:p>
            <a:r>
              <a:rPr lang="en-US" sz="2400" b="1" dirty="0" smtClean="0">
                <a:effectLst/>
              </a:rPr>
              <a:t>4</a:t>
            </a:r>
            <a:r>
              <a:rPr lang="en-US" sz="2400" b="1" dirty="0">
                <a:effectLst/>
              </a:rPr>
              <a:t>. Zechariah  520-518 BC  Parallel ministry to </a:t>
            </a:r>
            <a:r>
              <a:rPr lang="en-US" sz="2400" b="1" dirty="0" smtClean="0">
                <a:effectLst/>
              </a:rPr>
              <a:t>Haggai</a:t>
            </a:r>
            <a:endParaRPr lang="en-US" sz="2400" b="1" dirty="0">
              <a:effectLst/>
            </a:endParaRPr>
          </a:p>
        </p:txBody>
      </p:sp>
    </p:spTree>
    <p:extLst>
      <p:ext uri="{BB962C8B-B14F-4D97-AF65-F5344CB8AC3E}">
        <p14:creationId xmlns:p14="http://schemas.microsoft.com/office/powerpoint/2010/main" val="338895212"/>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Post-Restoration Books (cont.)</a:t>
            </a:r>
            <a:endParaRPr lang="en-US" sz="3200" b="1" dirty="0"/>
          </a:p>
        </p:txBody>
      </p:sp>
      <p:sp>
        <p:nvSpPr>
          <p:cNvPr id="3" name="Content Placeholder 2"/>
          <p:cNvSpPr>
            <a:spLocks noGrp="1"/>
          </p:cNvSpPr>
          <p:nvPr>
            <p:ph idx="1"/>
          </p:nvPr>
        </p:nvSpPr>
        <p:spPr>
          <a:xfrm>
            <a:off x="455613" y="1981200"/>
            <a:ext cx="8226425" cy="4114800"/>
          </a:xfrm>
        </p:spPr>
        <p:txBody>
          <a:bodyPr/>
          <a:lstStyle/>
          <a:p>
            <a:pPr marL="0" lvl="0" indent="0">
              <a:buClr>
                <a:srgbClr val="CCECFF"/>
              </a:buClr>
              <a:buNone/>
            </a:pPr>
            <a:r>
              <a:rPr lang="en-US" sz="2400" b="1" dirty="0" smtClean="0">
                <a:solidFill>
                  <a:srgbClr val="EAEAEA"/>
                </a:solidFill>
                <a:effectLst/>
              </a:rPr>
              <a:t>5</a:t>
            </a:r>
            <a:r>
              <a:rPr lang="en-US" sz="2400" b="1" dirty="0">
                <a:solidFill>
                  <a:srgbClr val="EAEAEA"/>
                </a:solidFill>
                <a:effectLst/>
              </a:rPr>
              <a:t>. Esther  Queen to Xerxes (485-465 BC) or </a:t>
            </a:r>
            <a:endParaRPr lang="en-US" sz="2400" b="1" dirty="0" smtClean="0">
              <a:solidFill>
                <a:srgbClr val="EAEAEA"/>
              </a:solidFill>
              <a:effectLst/>
            </a:endParaRPr>
          </a:p>
          <a:p>
            <a:pPr marL="0" lvl="0" indent="0">
              <a:buClr>
                <a:srgbClr val="CCECFF"/>
              </a:buClr>
              <a:buNone/>
            </a:pPr>
            <a:r>
              <a:rPr lang="en-US" sz="2400" b="1" dirty="0">
                <a:solidFill>
                  <a:srgbClr val="EAEAEA"/>
                </a:solidFill>
                <a:effectLst/>
              </a:rPr>
              <a:t> </a:t>
            </a:r>
            <a:r>
              <a:rPr lang="en-US" sz="2400" b="1" dirty="0" smtClean="0">
                <a:solidFill>
                  <a:srgbClr val="EAEAEA"/>
                </a:solidFill>
                <a:effectLst/>
              </a:rPr>
              <a:t>   </a:t>
            </a:r>
            <a:r>
              <a:rPr lang="en-US" sz="2400" b="1" dirty="0" err="1" smtClean="0">
                <a:solidFill>
                  <a:srgbClr val="EAEAEA"/>
                </a:solidFill>
                <a:effectLst/>
              </a:rPr>
              <a:t>Ahasuerus</a:t>
            </a:r>
            <a:r>
              <a:rPr lang="en-US" sz="2400" b="1" dirty="0" smtClean="0">
                <a:solidFill>
                  <a:srgbClr val="EAEAEA"/>
                </a:solidFill>
                <a:effectLst/>
              </a:rPr>
              <a:t>/</a:t>
            </a:r>
            <a:r>
              <a:rPr lang="en-US" sz="2400" b="1" dirty="0" err="1" smtClean="0">
                <a:solidFill>
                  <a:srgbClr val="EAEAEA"/>
                </a:solidFill>
                <a:effectLst/>
              </a:rPr>
              <a:t>Artaxerxes</a:t>
            </a:r>
            <a:r>
              <a:rPr lang="en-US" sz="2400" b="1" dirty="0" smtClean="0">
                <a:solidFill>
                  <a:srgbClr val="EAEAEA"/>
                </a:solidFill>
                <a:effectLst/>
              </a:rPr>
              <a:t> </a:t>
            </a:r>
            <a:r>
              <a:rPr lang="en-US" sz="2400" b="1" dirty="0">
                <a:solidFill>
                  <a:srgbClr val="EAEAEA"/>
                </a:solidFill>
                <a:effectLst/>
              </a:rPr>
              <a:t>(465-425 BC)</a:t>
            </a:r>
          </a:p>
          <a:p>
            <a:pPr marL="0" lvl="0" indent="0">
              <a:buClr>
                <a:srgbClr val="CCECFF"/>
              </a:buClr>
              <a:buNone/>
            </a:pPr>
            <a:r>
              <a:rPr lang="en-US" sz="2400" b="1" dirty="0">
                <a:solidFill>
                  <a:srgbClr val="EAEAEA"/>
                </a:solidFill>
                <a:effectLst/>
              </a:rPr>
              <a:t> </a:t>
            </a:r>
          </a:p>
          <a:p>
            <a:pPr marL="0" lvl="0" indent="0">
              <a:buClr>
                <a:srgbClr val="CCECFF"/>
              </a:buClr>
              <a:buNone/>
            </a:pPr>
            <a:r>
              <a:rPr lang="en-US" sz="2400" b="1" dirty="0">
                <a:solidFill>
                  <a:srgbClr val="EAEAEA"/>
                </a:solidFill>
                <a:effectLst/>
              </a:rPr>
              <a:t>6. Nehemiah  </a:t>
            </a:r>
            <a:r>
              <a:rPr lang="en-US" sz="2400" b="1" dirty="0" smtClean="0">
                <a:solidFill>
                  <a:srgbClr val="EAEAEA"/>
                </a:solidFill>
                <a:effectLst/>
              </a:rPr>
              <a:t>445 </a:t>
            </a:r>
            <a:r>
              <a:rPr lang="en-US" sz="2400" b="1" dirty="0">
                <a:solidFill>
                  <a:srgbClr val="EAEAEA"/>
                </a:solidFill>
                <a:effectLst/>
              </a:rPr>
              <a:t>BC</a:t>
            </a:r>
          </a:p>
          <a:p>
            <a:pPr marL="0" lvl="0" indent="0">
              <a:buClr>
                <a:srgbClr val="CCECFF"/>
              </a:buClr>
              <a:buNone/>
            </a:pPr>
            <a:endParaRPr lang="en-US" sz="2400" b="1" dirty="0">
              <a:solidFill>
                <a:srgbClr val="EAEAEA"/>
              </a:solidFill>
              <a:effectLst/>
            </a:endParaRPr>
          </a:p>
          <a:p>
            <a:pPr marL="0" lvl="0" indent="0">
              <a:buClr>
                <a:srgbClr val="CCECFF"/>
              </a:buClr>
              <a:buNone/>
            </a:pPr>
            <a:r>
              <a:rPr lang="en-US" sz="2400" b="1" dirty="0">
                <a:solidFill>
                  <a:srgbClr val="EAEAEA"/>
                </a:solidFill>
                <a:effectLst/>
              </a:rPr>
              <a:t>7. Malachi  444 </a:t>
            </a:r>
            <a:r>
              <a:rPr lang="en-US" sz="2400" b="1" dirty="0" smtClean="0">
                <a:solidFill>
                  <a:srgbClr val="EAEAEA"/>
                </a:solidFill>
                <a:effectLst/>
              </a:rPr>
              <a:t>BC or a bit later.  Soon </a:t>
            </a:r>
            <a:r>
              <a:rPr lang="en-US" sz="2400" b="1" dirty="0">
                <a:solidFill>
                  <a:srgbClr val="EAEAEA"/>
                </a:solidFill>
                <a:effectLst/>
              </a:rPr>
              <a:t>after Nehemiah.</a:t>
            </a:r>
          </a:p>
          <a:p>
            <a:pPr lvl="0">
              <a:buClr>
                <a:srgbClr val="CCECFF"/>
              </a:buClr>
            </a:pPr>
            <a:endParaRPr lang="en-US" sz="2400" b="1" dirty="0">
              <a:solidFill>
                <a:srgbClr val="EAEAEA"/>
              </a:solidFill>
            </a:endParaRPr>
          </a:p>
          <a:p>
            <a:endParaRPr lang="en-US" dirty="0"/>
          </a:p>
        </p:txBody>
      </p:sp>
    </p:spTree>
    <p:extLst>
      <p:ext uri="{BB962C8B-B14F-4D97-AF65-F5344CB8AC3E}">
        <p14:creationId xmlns:p14="http://schemas.microsoft.com/office/powerpoint/2010/main" val="152732291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304801"/>
            <a:ext cx="7772400" cy="1600200"/>
          </a:xfrm>
        </p:spPr>
        <p:txBody>
          <a:bodyPr/>
          <a:lstStyle/>
          <a:p>
            <a:r>
              <a:rPr lang="en-US" dirty="0">
                <a:solidFill>
                  <a:srgbClr val="FFFF00"/>
                </a:solidFill>
              </a:rPr>
              <a:t>Daniel, Prophet to the Nations</a:t>
            </a:r>
          </a:p>
        </p:txBody>
      </p:sp>
      <p:sp>
        <p:nvSpPr>
          <p:cNvPr id="2051" name="Rectangle 3"/>
          <p:cNvSpPr>
            <a:spLocks noGrp="1" noChangeArrowheads="1"/>
          </p:cNvSpPr>
          <p:nvPr>
            <p:ph type="subTitle" idx="1"/>
          </p:nvPr>
        </p:nvSpPr>
        <p:spPr/>
        <p:txBody>
          <a:bodyPr/>
          <a:lstStyle/>
          <a:p>
            <a:endParaRPr lang="en-US" sz="2400" dirty="0">
              <a:solidFill>
                <a:srgbClr val="FFFF00"/>
              </a:solidFill>
            </a:endParaRPr>
          </a:p>
        </p:txBody>
      </p:sp>
      <p:pic>
        <p:nvPicPr>
          <p:cNvPr id="13314" name="Picture 2" descr="http://www.cambridge2000.com/gallery/images/P31111778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35372"/>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z="3200"/>
              <a:t/>
            </a:r>
            <a:br>
              <a:rPr lang="en-US" sz="3200"/>
            </a:br>
            <a:r>
              <a:rPr lang="en-US" sz="3200"/>
              <a:t>Theme of Daniel:</a:t>
            </a:r>
          </a:p>
        </p:txBody>
      </p:sp>
      <p:sp>
        <p:nvSpPr>
          <p:cNvPr id="38915" name="Rectangle 3"/>
          <p:cNvSpPr>
            <a:spLocks noGrp="1" noChangeArrowheads="1"/>
          </p:cNvSpPr>
          <p:nvPr>
            <p:ph type="body" idx="1"/>
          </p:nvPr>
        </p:nvSpPr>
        <p:spPr/>
        <p:txBody>
          <a:bodyPr/>
          <a:lstStyle/>
          <a:p>
            <a:pPr>
              <a:lnSpc>
                <a:spcPct val="90000"/>
              </a:lnSpc>
            </a:pPr>
            <a:endParaRPr lang="en-US" sz="3600"/>
          </a:p>
          <a:p>
            <a:pPr>
              <a:lnSpc>
                <a:spcPct val="90000"/>
              </a:lnSpc>
            </a:pPr>
            <a:r>
              <a:rPr lang="en-US"/>
              <a:t>God Rules the Nations: Do Not Fear!</a:t>
            </a:r>
          </a:p>
          <a:p>
            <a:pPr>
              <a:lnSpc>
                <a:spcPct val="90000"/>
              </a:lnSpc>
            </a:pPr>
            <a:endParaRPr lang="en-US"/>
          </a:p>
          <a:p>
            <a:pPr algn="ctr">
              <a:lnSpc>
                <a:spcPct val="90000"/>
              </a:lnSpc>
              <a:buFont typeface="Wingdings" pitchFamily="2" charset="2"/>
              <a:buNone/>
            </a:pPr>
            <a:r>
              <a:rPr lang="en-US" sz="3600">
                <a:solidFill>
                  <a:schemeClr val="tx2"/>
                </a:solidFill>
              </a:rPr>
              <a:t>Message of Daniel</a:t>
            </a:r>
            <a:r>
              <a:rPr lang="en-US" sz="4000"/>
              <a:t>:</a:t>
            </a:r>
          </a:p>
          <a:p>
            <a:pPr algn="ctr">
              <a:lnSpc>
                <a:spcPct val="90000"/>
              </a:lnSpc>
              <a:buFont typeface="Wingdings" pitchFamily="2" charset="2"/>
              <a:buNone/>
            </a:pPr>
            <a:endParaRPr lang="en-US" sz="4000"/>
          </a:p>
          <a:p>
            <a:pPr>
              <a:lnSpc>
                <a:spcPct val="90000"/>
              </a:lnSpc>
            </a:pPr>
            <a:r>
              <a:rPr lang="en-US"/>
              <a:t>Stay Righteous in an Unrighteous World</a:t>
            </a:r>
          </a:p>
          <a:p>
            <a:pPr>
              <a:lnSpc>
                <a:spcPct val="90000"/>
              </a:lnSpc>
            </a:pPr>
            <a:r>
              <a:rPr lang="en-US"/>
              <a:t>God is in Control!</a:t>
            </a:r>
          </a:p>
          <a:p>
            <a:pPr algn="ctr">
              <a:lnSpc>
                <a:spcPct val="90000"/>
              </a:lnSpc>
              <a:buFont typeface="Wingdings" pitchFamily="2" charset="2"/>
              <a:buNone/>
            </a:pPr>
            <a:endParaRPr lang="en-US"/>
          </a:p>
        </p:txBody>
      </p:sp>
    </p:spTree>
    <p:extLst>
      <p:ext uri="{BB962C8B-B14F-4D97-AF65-F5344CB8AC3E}">
        <p14:creationId xmlns:p14="http://schemas.microsoft.com/office/powerpoint/2010/main" val="325074440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z="3200"/>
              <a:t>Very Brief Outline of Daniel</a:t>
            </a:r>
          </a:p>
        </p:txBody>
      </p:sp>
      <p:sp>
        <p:nvSpPr>
          <p:cNvPr id="55299" name="Rectangle 3"/>
          <p:cNvSpPr>
            <a:spLocks noGrp="1" noChangeArrowheads="1"/>
          </p:cNvSpPr>
          <p:nvPr>
            <p:ph type="body" idx="1"/>
          </p:nvPr>
        </p:nvSpPr>
        <p:spPr>
          <a:xfrm>
            <a:off x="685800" y="1752600"/>
            <a:ext cx="7620000" cy="4378325"/>
          </a:xfrm>
        </p:spPr>
        <p:txBody>
          <a:bodyPr/>
          <a:lstStyle/>
          <a:p>
            <a:r>
              <a:rPr lang="en-US" sz="2400">
                <a:solidFill>
                  <a:srgbClr val="FFFF00"/>
                </a:solidFill>
              </a:rPr>
              <a:t>Practical examples in the lives of Daniel, Shadrach, Meshach and Abednego: how to remain righteous in an unrighteous world.  Ch 1, 3-6</a:t>
            </a:r>
          </a:p>
          <a:p>
            <a:endParaRPr lang="en-US" sz="2400">
              <a:solidFill>
                <a:srgbClr val="FFFF00"/>
              </a:solidFill>
            </a:endParaRPr>
          </a:p>
          <a:p>
            <a:r>
              <a:rPr lang="en-US" sz="2400">
                <a:solidFill>
                  <a:srgbClr val="FFFF00"/>
                </a:solidFill>
              </a:rPr>
              <a:t>Prophecies of the future:  God Rules the Nations   Ch 2, 7-12</a:t>
            </a:r>
          </a:p>
        </p:txBody>
      </p:sp>
    </p:spTree>
    <p:extLst>
      <p:ext uri="{BB962C8B-B14F-4D97-AF65-F5344CB8AC3E}">
        <p14:creationId xmlns:p14="http://schemas.microsoft.com/office/powerpoint/2010/main" val="321593693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277813"/>
            <a:ext cx="4343400" cy="1398587"/>
          </a:xfrm>
        </p:spPr>
        <p:txBody>
          <a:bodyPr/>
          <a:lstStyle/>
          <a:p>
            <a:r>
              <a:rPr lang="en-US" sz="2800" b="1" dirty="0"/>
              <a:t>Daniel Chapter </a:t>
            </a:r>
            <a:r>
              <a:rPr lang="en-US" sz="2800" b="1" dirty="0" smtClean="0"/>
              <a:t>Five</a:t>
            </a:r>
            <a:br>
              <a:rPr lang="en-US" sz="2800" b="1" dirty="0" smtClean="0"/>
            </a:br>
            <a:r>
              <a:rPr lang="en-US" sz="2800" b="1" dirty="0" smtClean="0"/>
              <a:t>538 BC</a:t>
            </a:r>
            <a:endParaRPr lang="en-US" sz="2800" b="1" dirty="0"/>
          </a:p>
        </p:txBody>
      </p:sp>
      <p:sp>
        <p:nvSpPr>
          <p:cNvPr id="63491" name="Rectangle 3"/>
          <p:cNvSpPr>
            <a:spLocks noGrp="1" noChangeArrowheads="1"/>
          </p:cNvSpPr>
          <p:nvPr>
            <p:ph type="body" idx="1"/>
          </p:nvPr>
        </p:nvSpPr>
        <p:spPr>
          <a:xfrm>
            <a:off x="457200" y="2209800"/>
            <a:ext cx="8305800" cy="3921125"/>
          </a:xfrm>
        </p:spPr>
        <p:txBody>
          <a:bodyPr/>
          <a:lstStyle/>
          <a:p>
            <a:pPr>
              <a:lnSpc>
                <a:spcPct val="90000"/>
              </a:lnSpc>
            </a:pPr>
            <a:r>
              <a:rPr lang="en-US" sz="2000" b="1"/>
              <a:t>Party animal meets man of God.</a:t>
            </a:r>
          </a:p>
          <a:p>
            <a:pPr>
              <a:lnSpc>
                <a:spcPct val="90000"/>
              </a:lnSpc>
            </a:pPr>
            <a:endParaRPr lang="en-US" sz="2000" b="1"/>
          </a:p>
          <a:p>
            <a:pPr>
              <a:lnSpc>
                <a:spcPct val="90000"/>
              </a:lnSpc>
            </a:pPr>
            <a:endParaRPr lang="en-US" sz="2000" b="1"/>
          </a:p>
          <a:p>
            <a:pPr>
              <a:lnSpc>
                <a:spcPct val="90000"/>
              </a:lnSpc>
            </a:pPr>
            <a:r>
              <a:rPr lang="en-US" sz="2000" b="1"/>
              <a:t>The writing is on the wall, literally!!!</a:t>
            </a:r>
          </a:p>
          <a:p>
            <a:pPr>
              <a:lnSpc>
                <a:spcPct val="90000"/>
              </a:lnSpc>
            </a:pPr>
            <a:endParaRPr lang="en-US" sz="2000" b="1"/>
          </a:p>
          <a:p>
            <a:pPr>
              <a:lnSpc>
                <a:spcPct val="90000"/>
              </a:lnSpc>
            </a:pPr>
            <a:r>
              <a:rPr lang="en-US" sz="2000" b="1"/>
              <a:t>Side note:  v. 8  “I will make you third highest ruler in the kingdom.”   Q:  Why third?</a:t>
            </a:r>
          </a:p>
          <a:p>
            <a:pPr>
              <a:lnSpc>
                <a:spcPct val="90000"/>
              </a:lnSpc>
            </a:pPr>
            <a:endParaRPr lang="en-US" sz="2000" b="1"/>
          </a:p>
          <a:p>
            <a:pPr>
              <a:lnSpc>
                <a:spcPct val="90000"/>
              </a:lnSpc>
            </a:pPr>
            <a:r>
              <a:rPr lang="en-US" sz="2000" b="1"/>
              <a:t>Message:  If you stand up against unrighteousness, God will cover your back and he will take revenge on the unrighteous.</a:t>
            </a:r>
          </a:p>
        </p:txBody>
      </p:sp>
      <p:pic>
        <p:nvPicPr>
          <p:cNvPr id="63493" name="Picture 5" descr="belshazz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2400"/>
            <a:ext cx="3343275" cy="27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5115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normAutofit/>
          </a:bodyPr>
          <a:lstStyle/>
          <a:p>
            <a:r>
              <a:rPr lang="en-US" sz="2000" b="1" dirty="0" err="1"/>
              <a:t>Ch</a:t>
            </a:r>
            <a:r>
              <a:rPr lang="en-US" sz="2000" b="1" dirty="0"/>
              <a:t> 24-26   Isaac    The Son of Promise</a:t>
            </a:r>
          </a:p>
          <a:p>
            <a:endParaRPr lang="en-US" sz="800" b="1" dirty="0" smtClean="0"/>
          </a:p>
          <a:p>
            <a:r>
              <a:rPr lang="en-US" sz="2000" b="1" dirty="0" err="1" smtClean="0"/>
              <a:t>Ch</a:t>
            </a:r>
            <a:r>
              <a:rPr lang="en-US" sz="2000" b="1" dirty="0" smtClean="0"/>
              <a:t> </a:t>
            </a:r>
            <a:r>
              <a:rPr lang="en-US" sz="2000" b="1" dirty="0"/>
              <a:t>27-35   Jacob   The Father of the </a:t>
            </a:r>
            <a:r>
              <a:rPr lang="en-US" sz="2000" b="1" dirty="0" smtClean="0"/>
              <a:t>Nation</a:t>
            </a:r>
          </a:p>
          <a:p>
            <a:endParaRPr lang="en-US" sz="800" b="1" dirty="0"/>
          </a:p>
          <a:p>
            <a:r>
              <a:rPr lang="en-US" sz="2000" b="1" dirty="0" err="1"/>
              <a:t>Ch</a:t>
            </a:r>
            <a:r>
              <a:rPr lang="en-US" sz="2000" b="1" dirty="0"/>
              <a:t> 37-47  Joseph    Favorite son and savior of Israel</a:t>
            </a:r>
          </a:p>
          <a:p>
            <a:pPr marL="0" indent="0">
              <a:buNone/>
            </a:pPr>
            <a:endParaRPr lang="en-US" sz="800" b="1" dirty="0"/>
          </a:p>
          <a:p>
            <a:r>
              <a:rPr lang="en-US" sz="2000" b="1" dirty="0" smtClean="0"/>
              <a:t>Genesis 49  The Twelve Tribes  Prophecies about God’s People.</a:t>
            </a:r>
          </a:p>
          <a:p>
            <a:endParaRPr lang="en-US" sz="800" b="1" dirty="0"/>
          </a:p>
          <a:p>
            <a:r>
              <a:rPr lang="en-US" sz="2000" b="1" dirty="0" smtClean="0"/>
              <a:t>Genesis 50  The Death of Jacob</a:t>
            </a:r>
            <a:endParaRPr lang="en-US" sz="2000" b="1" dirty="0"/>
          </a:p>
        </p:txBody>
      </p:sp>
      <p:sp>
        <p:nvSpPr>
          <p:cNvPr id="3" name="Title 2"/>
          <p:cNvSpPr>
            <a:spLocks noGrp="1"/>
          </p:cNvSpPr>
          <p:nvPr>
            <p:ph type="title"/>
          </p:nvPr>
        </p:nvSpPr>
        <p:spPr/>
        <p:txBody>
          <a:bodyPr/>
          <a:lstStyle/>
          <a:p>
            <a:r>
              <a:rPr lang="en-US" sz="4000" dirty="0" smtClean="0"/>
              <a:t>Outline of Genesis (cont.)</a:t>
            </a:r>
            <a:endParaRPr lang="en-US" sz="4000" dirty="0"/>
          </a:p>
        </p:txBody>
      </p:sp>
    </p:spTree>
    <p:extLst>
      <p:ext uri="{BB962C8B-B14F-4D97-AF65-F5344CB8AC3E}">
        <p14:creationId xmlns:p14="http://schemas.microsoft.com/office/powerpoint/2010/main" val="421159097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304800"/>
            <a:ext cx="7772400" cy="685800"/>
          </a:xfrm>
        </p:spPr>
        <p:txBody>
          <a:bodyPr/>
          <a:lstStyle/>
          <a:p>
            <a:r>
              <a:rPr lang="en-US" sz="3200"/>
              <a:t>Ziggurat in Ur: Nabonidus and Belshazzar</a:t>
            </a:r>
          </a:p>
        </p:txBody>
      </p:sp>
      <p:pic>
        <p:nvPicPr>
          <p:cNvPr id="59395" name="Picture 3" descr="Ziggurat%20di%20U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66800"/>
            <a:ext cx="9144000" cy="6219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3580139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sz="3200" b="1" dirty="0"/>
              <a:t>Daniel Chapter </a:t>
            </a:r>
            <a:r>
              <a:rPr lang="en-US" sz="3200" b="1" dirty="0" smtClean="0"/>
              <a:t>Six  c. 536 BC</a:t>
            </a:r>
            <a:endParaRPr lang="en-US" sz="3200" b="1" dirty="0"/>
          </a:p>
        </p:txBody>
      </p:sp>
      <p:sp>
        <p:nvSpPr>
          <p:cNvPr id="65539" name="Rectangle 3"/>
          <p:cNvSpPr>
            <a:spLocks noGrp="1" noChangeArrowheads="1"/>
          </p:cNvSpPr>
          <p:nvPr>
            <p:ph type="body" idx="1"/>
          </p:nvPr>
        </p:nvSpPr>
        <p:spPr>
          <a:xfrm>
            <a:off x="228600" y="1600200"/>
            <a:ext cx="5029200" cy="4530725"/>
          </a:xfrm>
        </p:spPr>
        <p:txBody>
          <a:bodyPr/>
          <a:lstStyle/>
          <a:p>
            <a:pPr>
              <a:lnSpc>
                <a:spcPct val="90000"/>
              </a:lnSpc>
              <a:buFont typeface="Wingdings" pitchFamily="2" charset="2"/>
              <a:buNone/>
            </a:pPr>
            <a:r>
              <a:rPr lang="en-US" sz="2000" b="1"/>
              <a:t>Thrown to the lions for being righteous.</a:t>
            </a:r>
          </a:p>
          <a:p>
            <a:pPr>
              <a:lnSpc>
                <a:spcPct val="90000"/>
              </a:lnSpc>
            </a:pPr>
            <a:endParaRPr lang="en-US" sz="2000" b="1"/>
          </a:p>
          <a:p>
            <a:pPr>
              <a:lnSpc>
                <a:spcPct val="90000"/>
              </a:lnSpc>
              <a:buFont typeface="Wingdings" pitchFamily="2" charset="2"/>
              <a:buNone/>
            </a:pPr>
            <a:r>
              <a:rPr lang="en-US" sz="2000" b="1"/>
              <a:t>Righteousness on the job.  </a:t>
            </a:r>
          </a:p>
          <a:p>
            <a:pPr>
              <a:lnSpc>
                <a:spcPct val="90000"/>
              </a:lnSpc>
              <a:buFont typeface="Wingdings" pitchFamily="2" charset="2"/>
              <a:buNone/>
            </a:pPr>
            <a:r>
              <a:rPr lang="en-US" sz="2000" b="1"/>
              <a:t>v. 4-5  “We will never find any basis for charges against this man Daniel unless it has something to do with the law of his God.”</a:t>
            </a:r>
          </a:p>
          <a:p>
            <a:pPr>
              <a:lnSpc>
                <a:spcPct val="90000"/>
              </a:lnSpc>
            </a:pPr>
            <a:endParaRPr lang="en-US" sz="2000" b="1"/>
          </a:p>
          <a:p>
            <a:pPr>
              <a:lnSpc>
                <a:spcPct val="90000"/>
              </a:lnSpc>
              <a:buFont typeface="Wingdings" pitchFamily="2" charset="2"/>
              <a:buNone/>
            </a:pPr>
            <a:r>
              <a:rPr lang="en-US" sz="2000" b="1"/>
              <a:t>Would they say that about you?</a:t>
            </a:r>
          </a:p>
          <a:p>
            <a:pPr>
              <a:lnSpc>
                <a:spcPct val="90000"/>
              </a:lnSpc>
            </a:pPr>
            <a:endParaRPr lang="en-US" sz="2000" b="1"/>
          </a:p>
          <a:p>
            <a:pPr>
              <a:lnSpc>
                <a:spcPct val="90000"/>
              </a:lnSpc>
              <a:buFont typeface="Wingdings" pitchFamily="2" charset="2"/>
              <a:buNone/>
            </a:pPr>
            <a:r>
              <a:rPr lang="en-US" sz="2000" b="1"/>
              <a:t>Why did he pray with his windows open?</a:t>
            </a:r>
          </a:p>
        </p:txBody>
      </p:sp>
      <p:pic>
        <p:nvPicPr>
          <p:cNvPr id="65541" name="Picture 5" descr="dani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063" y="1600200"/>
            <a:ext cx="3944937"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72290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277813"/>
            <a:ext cx="8382000" cy="1139825"/>
          </a:xfrm>
        </p:spPr>
        <p:txBody>
          <a:bodyPr/>
          <a:lstStyle/>
          <a:p>
            <a:r>
              <a:rPr lang="en-US" sz="2800" b="1"/>
              <a:t>Daniel Chapter Twelve:  The Time of the End</a:t>
            </a:r>
          </a:p>
        </p:txBody>
      </p:sp>
      <p:sp>
        <p:nvSpPr>
          <p:cNvPr id="73731" name="Rectangle 3"/>
          <p:cNvSpPr>
            <a:spLocks noGrp="1" noChangeArrowheads="1"/>
          </p:cNvSpPr>
          <p:nvPr>
            <p:ph type="body" idx="1"/>
          </p:nvPr>
        </p:nvSpPr>
        <p:spPr>
          <a:xfrm>
            <a:off x="457200" y="2133600"/>
            <a:ext cx="8229600" cy="3997325"/>
          </a:xfrm>
        </p:spPr>
        <p:txBody>
          <a:bodyPr/>
          <a:lstStyle/>
          <a:p>
            <a:pPr>
              <a:buFont typeface="Wingdings" pitchFamily="2" charset="2"/>
              <a:buNone/>
            </a:pPr>
            <a:r>
              <a:rPr lang="en-US" sz="2400" b="1">
                <a:solidFill>
                  <a:srgbClr val="FFFF00"/>
                </a:solidFill>
              </a:rPr>
              <a:t>Those who are wise will shine like the brightness of the heavens, and those who lead many to righteousness, like the stars for ever and ever.</a:t>
            </a:r>
          </a:p>
          <a:p>
            <a:pPr>
              <a:buFont typeface="Wingdings" pitchFamily="2" charset="2"/>
              <a:buNone/>
            </a:pPr>
            <a:endParaRPr lang="en-US" sz="2400" b="1">
              <a:solidFill>
                <a:srgbClr val="FFFF00"/>
              </a:solidFill>
            </a:endParaRPr>
          </a:p>
          <a:p>
            <a:pPr>
              <a:buFont typeface="Wingdings" pitchFamily="2" charset="2"/>
              <a:buNone/>
            </a:pPr>
            <a:r>
              <a:rPr lang="en-US" sz="2400" b="1">
                <a:solidFill>
                  <a:srgbClr val="FFFF00"/>
                </a:solidFill>
              </a:rPr>
              <a:t>Daniel 12:3-4</a:t>
            </a:r>
          </a:p>
          <a:p>
            <a:pPr>
              <a:buFont typeface="Wingdings" pitchFamily="2" charset="2"/>
              <a:buNone/>
            </a:pPr>
            <a:endParaRPr lang="en-US" sz="2400" b="1">
              <a:solidFill>
                <a:srgbClr val="FFFF00"/>
              </a:solidFill>
            </a:endParaRPr>
          </a:p>
          <a:p>
            <a:pPr>
              <a:buFont typeface="Wingdings" pitchFamily="2" charset="2"/>
              <a:buNone/>
            </a:pPr>
            <a:r>
              <a:rPr lang="en-US" sz="2400" b="1">
                <a:solidFill>
                  <a:srgbClr val="FFFF00"/>
                </a:solidFill>
              </a:rPr>
              <a:t>How do I know that I will raise from the dead?</a:t>
            </a:r>
          </a:p>
        </p:txBody>
      </p:sp>
    </p:spTree>
    <p:extLst>
      <p:ext uri="{BB962C8B-B14F-4D97-AF65-F5344CB8AC3E}">
        <p14:creationId xmlns:p14="http://schemas.microsoft.com/office/powerpoint/2010/main" val="377414297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Ezra:  Teacher of Righteousness</a:t>
            </a:r>
            <a:endParaRPr lang="en-US" sz="3200" b="1" dirty="0"/>
          </a:p>
        </p:txBody>
      </p:sp>
      <p:sp>
        <p:nvSpPr>
          <p:cNvPr id="3" name="Content Placeholder 2"/>
          <p:cNvSpPr>
            <a:spLocks noGrp="1"/>
          </p:cNvSpPr>
          <p:nvPr>
            <p:ph idx="1"/>
          </p:nvPr>
        </p:nvSpPr>
        <p:spPr>
          <a:xfrm>
            <a:off x="455613" y="1447801"/>
            <a:ext cx="8226425" cy="4648200"/>
          </a:xfrm>
        </p:spPr>
        <p:txBody>
          <a:bodyPr/>
          <a:lstStyle/>
          <a:p>
            <a:r>
              <a:rPr lang="en-US" sz="2400" b="1" dirty="0" smtClean="0"/>
              <a:t>Ezra, Teacher  Ezra 7:10</a:t>
            </a:r>
          </a:p>
          <a:p>
            <a:endParaRPr lang="en-US" sz="1000" b="1" dirty="0" smtClean="0"/>
          </a:p>
          <a:p>
            <a:r>
              <a:rPr lang="en-US" sz="2400" b="1" dirty="0" smtClean="0"/>
              <a:t>Ezra, Historian</a:t>
            </a:r>
          </a:p>
          <a:p>
            <a:endParaRPr lang="en-US" sz="1000" b="1" dirty="0" smtClean="0"/>
          </a:p>
          <a:p>
            <a:r>
              <a:rPr lang="en-US" sz="2400" b="1" dirty="0" smtClean="0"/>
              <a:t>Outline of Ezra</a:t>
            </a:r>
          </a:p>
          <a:p>
            <a:endParaRPr lang="en-US" sz="800" b="1" dirty="0" smtClean="0"/>
          </a:p>
          <a:p>
            <a:pPr lvl="1"/>
            <a:r>
              <a:rPr lang="en-US" sz="2000" b="1" dirty="0" err="1"/>
              <a:t>Ch</a:t>
            </a:r>
            <a:r>
              <a:rPr lang="en-US" sz="2000" b="1" dirty="0"/>
              <a:t> 1-3  Decree of Cyrus to rebuild Jerusalem  538-535 BC. </a:t>
            </a:r>
            <a:r>
              <a:rPr lang="en-US" sz="2000" b="1" dirty="0" smtClean="0"/>
              <a:t>42,000 return to </a:t>
            </a:r>
            <a:r>
              <a:rPr lang="en-US" sz="2000" b="1" dirty="0"/>
              <a:t>Jerusalem. Foundation and an altar laid. </a:t>
            </a:r>
            <a:endParaRPr lang="en-US" sz="2000" b="1" dirty="0" smtClean="0"/>
          </a:p>
          <a:p>
            <a:pPr lvl="1"/>
            <a:endParaRPr lang="en-US" sz="800" b="1" dirty="0"/>
          </a:p>
          <a:p>
            <a:pPr lvl="1"/>
            <a:r>
              <a:rPr lang="en-US" sz="2000" b="1" dirty="0" err="1" smtClean="0"/>
              <a:t>Ch</a:t>
            </a:r>
            <a:r>
              <a:rPr lang="en-US" sz="2000" b="1" dirty="0" smtClean="0"/>
              <a:t> </a:t>
            </a:r>
            <a:r>
              <a:rPr lang="en-US" sz="2000" b="1" dirty="0"/>
              <a:t>4-6  Opposition and Darius’ decree to complete the temple.  The temple is </a:t>
            </a:r>
            <a:r>
              <a:rPr lang="en-US" sz="2000" b="1" dirty="0" smtClean="0"/>
              <a:t>built</a:t>
            </a:r>
            <a:r>
              <a:rPr lang="en-US" sz="2000" b="1" dirty="0"/>
              <a:t>.  520-516 BC. </a:t>
            </a:r>
            <a:endParaRPr lang="en-US" sz="2000" b="1" dirty="0" smtClean="0"/>
          </a:p>
          <a:p>
            <a:pPr lvl="1"/>
            <a:endParaRPr lang="en-US" sz="800" b="1" dirty="0" smtClean="0"/>
          </a:p>
          <a:p>
            <a:pPr lvl="1"/>
            <a:r>
              <a:rPr lang="en-US" sz="2000" b="1" dirty="0" err="1" smtClean="0"/>
              <a:t>Ch</a:t>
            </a:r>
            <a:r>
              <a:rPr lang="en-US" sz="2000" b="1" dirty="0" smtClean="0"/>
              <a:t> </a:t>
            </a:r>
            <a:r>
              <a:rPr lang="en-US" sz="2000" b="1" dirty="0"/>
              <a:t>7-8  </a:t>
            </a:r>
            <a:r>
              <a:rPr lang="en-US" sz="2000" b="1" dirty="0" err="1"/>
              <a:t>Artaxerxes</a:t>
            </a:r>
            <a:r>
              <a:rPr lang="en-US" sz="2000" b="1" dirty="0"/>
              <a:t> decree to restore and rebuild Jerusalem.  Return under </a:t>
            </a:r>
            <a:r>
              <a:rPr lang="en-US" sz="2000" b="1" dirty="0" smtClean="0"/>
              <a:t>Ezra</a:t>
            </a:r>
            <a:r>
              <a:rPr lang="en-US" sz="2000" b="1" dirty="0"/>
              <a:t>.  458 BC. </a:t>
            </a:r>
            <a:endParaRPr lang="en-US" sz="2000" b="1" dirty="0" smtClean="0"/>
          </a:p>
          <a:p>
            <a:pPr lvl="1"/>
            <a:r>
              <a:rPr lang="en-US" sz="2000" b="1" dirty="0" smtClean="0"/>
              <a:t> </a:t>
            </a:r>
            <a:r>
              <a:rPr lang="en-US" sz="2000" b="1" dirty="0"/>
              <a:t>	</a:t>
            </a:r>
            <a:endParaRPr lang="en-US" sz="2000" b="1" dirty="0" smtClean="0"/>
          </a:p>
          <a:p>
            <a:pPr lvl="1"/>
            <a:r>
              <a:rPr lang="en-US" sz="2000" b="1" dirty="0" err="1" smtClean="0"/>
              <a:t>Ch</a:t>
            </a:r>
            <a:r>
              <a:rPr lang="en-US" sz="2000" b="1" dirty="0" smtClean="0"/>
              <a:t> </a:t>
            </a:r>
            <a:r>
              <a:rPr lang="en-US" sz="2000" b="1" dirty="0"/>
              <a:t>9-10  Ezra, teacher/preacher of righteousness.</a:t>
            </a:r>
          </a:p>
          <a:p>
            <a:pPr lvl="1"/>
            <a:endParaRPr lang="en-US" sz="2000" b="1" dirty="0"/>
          </a:p>
        </p:txBody>
      </p:sp>
    </p:spTree>
    <p:extLst>
      <p:ext uri="{BB962C8B-B14F-4D97-AF65-F5344CB8AC3E}">
        <p14:creationId xmlns:p14="http://schemas.microsoft.com/office/powerpoint/2010/main" val="512356529"/>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cyrus_ci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09600"/>
            <a:ext cx="7620000" cy="3924300"/>
          </a:xfrm>
          <a:prstGeom prst="rect">
            <a:avLst/>
          </a:prstGeom>
          <a:noFill/>
          <a:extLst>
            <a:ext uri="{909E8E84-426E-40DD-AFC4-6F175D3DCCD1}">
              <a14:hiddenFill xmlns:a14="http://schemas.microsoft.com/office/drawing/2010/main">
                <a:solidFill>
                  <a:srgbClr val="FFFFFF"/>
                </a:solidFill>
              </a14:hiddenFill>
            </a:ext>
          </a:extLst>
        </p:spPr>
      </p:pic>
      <p:sp>
        <p:nvSpPr>
          <p:cNvPr id="161795" name="Text Box 3"/>
          <p:cNvSpPr txBox="1">
            <a:spLocks noChangeArrowheads="1"/>
          </p:cNvSpPr>
          <p:nvPr/>
        </p:nvSpPr>
        <p:spPr bwMode="auto">
          <a:xfrm>
            <a:off x="1143000" y="5181600"/>
            <a:ext cx="7086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smtClean="0">
                <a:solidFill>
                  <a:srgbClr val="EAEAEA"/>
                </a:solidFill>
                <a:latin typeface="Times New Roman" pitchFamily="18" charset="0"/>
              </a:rPr>
              <a:t>Cyrus Cylinder  British Museum  535 BC</a:t>
            </a:r>
          </a:p>
          <a:p>
            <a:pPr algn="ctr" fontAlgn="base">
              <a:spcBef>
                <a:spcPct val="50000"/>
              </a:spcBef>
              <a:spcAft>
                <a:spcPct val="0"/>
              </a:spcAft>
            </a:pPr>
            <a:r>
              <a:rPr lang="en-US" sz="3200" smtClean="0">
                <a:solidFill>
                  <a:srgbClr val="EAEAEA"/>
                </a:solidFill>
                <a:latin typeface="Times New Roman" pitchFamily="18" charset="0"/>
              </a:rPr>
              <a:t>Ezra 1:2-4</a:t>
            </a:r>
          </a:p>
        </p:txBody>
      </p:sp>
    </p:spTree>
    <p:extLst>
      <p:ext uri="{BB962C8B-B14F-4D97-AF65-F5344CB8AC3E}">
        <p14:creationId xmlns:p14="http://schemas.microsoft.com/office/powerpoint/2010/main" val="2842561625"/>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Haggai:  Build the Lord’s House </a:t>
            </a:r>
            <a:endParaRPr lang="en-US" sz="2800" b="1" dirty="0"/>
          </a:p>
        </p:txBody>
      </p:sp>
      <p:sp>
        <p:nvSpPr>
          <p:cNvPr id="3" name="Content Placeholder 2"/>
          <p:cNvSpPr>
            <a:spLocks noGrp="1"/>
          </p:cNvSpPr>
          <p:nvPr>
            <p:ph idx="1"/>
          </p:nvPr>
        </p:nvSpPr>
        <p:spPr/>
        <p:txBody>
          <a:bodyPr/>
          <a:lstStyle/>
          <a:p>
            <a:r>
              <a:rPr lang="en-US" sz="2400" b="1" dirty="0" smtClean="0"/>
              <a:t>Cyrus had commanded the Jews to build the temple. (536 BC)</a:t>
            </a:r>
          </a:p>
          <a:p>
            <a:r>
              <a:rPr lang="en-US" sz="2400" b="1" dirty="0" smtClean="0"/>
              <a:t>Darius had to challenge them to do it! (520 BC)</a:t>
            </a:r>
          </a:p>
          <a:p>
            <a:endParaRPr lang="en-US" sz="2400" b="1" dirty="0"/>
          </a:p>
          <a:p>
            <a:r>
              <a:rPr lang="en-US" sz="2400" b="1" dirty="0" smtClean="0"/>
              <a:t>Message of Haggai:  Build the Lord’s House, not your own.</a:t>
            </a:r>
            <a:endParaRPr lang="en-US" sz="2000" b="1" dirty="0" smtClean="0"/>
          </a:p>
          <a:p>
            <a:endParaRPr lang="en-US" sz="2000" b="1" dirty="0"/>
          </a:p>
          <a:p>
            <a:pPr lvl="1"/>
            <a:r>
              <a:rPr lang="en-US" sz="2000" b="1" dirty="0" err="1" smtClean="0"/>
              <a:t>Submessage</a:t>
            </a:r>
            <a:r>
              <a:rPr lang="en-US" sz="2000" b="1" dirty="0" smtClean="0"/>
              <a:t>: Discouragement is not an excuse to neglect the work on God’s house</a:t>
            </a:r>
          </a:p>
        </p:txBody>
      </p:sp>
    </p:spTree>
    <p:extLst>
      <p:ext uri="{BB962C8B-B14F-4D97-AF65-F5344CB8AC3E}">
        <p14:creationId xmlns:p14="http://schemas.microsoft.com/office/powerpoint/2010/main" val="91735537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Haggai:  No more excuses!  Build the temple</a:t>
            </a:r>
            <a:endParaRPr lang="en-US" sz="2800" b="1" dirty="0"/>
          </a:p>
        </p:txBody>
      </p:sp>
      <p:sp>
        <p:nvSpPr>
          <p:cNvPr id="3" name="Content Placeholder 2"/>
          <p:cNvSpPr>
            <a:spLocks noGrp="1"/>
          </p:cNvSpPr>
          <p:nvPr>
            <p:ph idx="1"/>
          </p:nvPr>
        </p:nvSpPr>
        <p:spPr>
          <a:xfrm>
            <a:off x="455613" y="1447801"/>
            <a:ext cx="8226425" cy="4648200"/>
          </a:xfrm>
        </p:spPr>
        <p:txBody>
          <a:bodyPr/>
          <a:lstStyle/>
          <a:p>
            <a:r>
              <a:rPr lang="en-US" sz="2400" b="1" dirty="0" smtClean="0"/>
              <a:t>Haggai 1:2  We’re too busy!</a:t>
            </a:r>
          </a:p>
          <a:p>
            <a:endParaRPr lang="en-US" sz="800" b="1" dirty="0" smtClean="0"/>
          </a:p>
          <a:p>
            <a:r>
              <a:rPr lang="en-US" sz="2400" b="1" dirty="0" smtClean="0"/>
              <a:t>Haggai 1:3-4  You’re not too busy to put an addition on your home!</a:t>
            </a:r>
          </a:p>
          <a:p>
            <a:endParaRPr lang="en-US" sz="800" b="1" dirty="0"/>
          </a:p>
          <a:p>
            <a:r>
              <a:rPr lang="en-US" sz="2400" b="1" dirty="0" smtClean="0"/>
              <a:t>Haggai 1:5-6  Consider your ways.  Is it working?</a:t>
            </a:r>
          </a:p>
          <a:p>
            <a:endParaRPr lang="en-US" sz="800" b="1" dirty="0"/>
          </a:p>
          <a:p>
            <a:r>
              <a:rPr lang="en-US" sz="2400" b="1" dirty="0" smtClean="0"/>
              <a:t>Haggai 1:7-11.  The solution:  Get working on my house!</a:t>
            </a:r>
          </a:p>
          <a:p>
            <a:pPr lvl="1"/>
            <a:r>
              <a:rPr lang="en-US" sz="2000" b="1" dirty="0" smtClean="0"/>
              <a:t>V. 9  You expected much, but it turned out to be little.</a:t>
            </a:r>
          </a:p>
          <a:p>
            <a:pPr lvl="1"/>
            <a:r>
              <a:rPr lang="en-US" sz="2000" b="1" dirty="0" smtClean="0"/>
              <a:t>Q:  Can anyone relate?</a:t>
            </a:r>
          </a:p>
          <a:p>
            <a:pPr lvl="1"/>
            <a:r>
              <a:rPr lang="en-US" sz="2000" b="1" dirty="0" smtClean="0"/>
              <a:t>The irony of Haggai</a:t>
            </a:r>
          </a:p>
          <a:p>
            <a:endParaRPr lang="en-US" sz="800" b="1" dirty="0"/>
          </a:p>
          <a:p>
            <a:r>
              <a:rPr lang="en-US" sz="2400" b="1" dirty="0" smtClean="0"/>
              <a:t>Haggai 1:12-15  The people repented and the temple got built!</a:t>
            </a:r>
          </a:p>
          <a:p>
            <a:endParaRPr lang="en-US" sz="2400" b="1" dirty="0"/>
          </a:p>
          <a:p>
            <a:endParaRPr lang="en-US" sz="2400" b="1" dirty="0"/>
          </a:p>
        </p:txBody>
      </p:sp>
    </p:spTree>
    <p:extLst>
      <p:ext uri="{BB962C8B-B14F-4D97-AF65-F5344CB8AC3E}">
        <p14:creationId xmlns:p14="http://schemas.microsoft.com/office/powerpoint/2010/main" val="349208132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Zechariah: The Messiah is Coming!</a:t>
            </a:r>
            <a:br>
              <a:rPr lang="en-US" sz="2800" b="1" dirty="0" smtClean="0"/>
            </a:br>
            <a:r>
              <a:rPr lang="en-US" sz="2800" b="1" dirty="0" smtClean="0"/>
              <a:t>Get Your House in Order.</a:t>
            </a:r>
            <a:endParaRPr lang="en-US" sz="2800" b="1" dirty="0"/>
          </a:p>
        </p:txBody>
      </p:sp>
      <p:sp>
        <p:nvSpPr>
          <p:cNvPr id="3" name="Content Placeholder 2"/>
          <p:cNvSpPr>
            <a:spLocks noGrp="1"/>
          </p:cNvSpPr>
          <p:nvPr>
            <p:ph idx="1"/>
          </p:nvPr>
        </p:nvSpPr>
        <p:spPr>
          <a:xfrm>
            <a:off x="455613" y="1752600"/>
            <a:ext cx="8226425" cy="4343400"/>
          </a:xfrm>
        </p:spPr>
        <p:txBody>
          <a:bodyPr/>
          <a:lstStyle/>
          <a:p>
            <a:r>
              <a:rPr lang="en-US" sz="2400" b="1" dirty="0"/>
              <a:t>• Dated prophecies:  Nov. 520 BC – Dec 518 </a:t>
            </a:r>
            <a:r>
              <a:rPr lang="en-US" sz="2400" b="1" dirty="0" smtClean="0"/>
              <a:t>BC</a:t>
            </a:r>
          </a:p>
          <a:p>
            <a:endParaRPr lang="en-US" sz="800" b="1" dirty="0"/>
          </a:p>
          <a:p>
            <a:r>
              <a:rPr lang="en-US" sz="2400" b="1" dirty="0"/>
              <a:t>• Mentioned in Ezra </a:t>
            </a:r>
            <a:r>
              <a:rPr lang="en-US" sz="2400" b="1" dirty="0" smtClean="0"/>
              <a:t>5:1</a:t>
            </a:r>
          </a:p>
          <a:p>
            <a:endParaRPr lang="en-US" sz="800" b="1" dirty="0"/>
          </a:p>
          <a:p>
            <a:r>
              <a:rPr lang="en-US" sz="2400" b="1" dirty="0" smtClean="0"/>
              <a:t>• </a:t>
            </a:r>
            <a:r>
              <a:rPr lang="en-US" sz="2400" b="1" dirty="0"/>
              <a:t>The book is apocalyptic (it contains vivid symbolism which represents spiritual truths</a:t>
            </a:r>
            <a:r>
              <a:rPr lang="en-US" sz="2400" b="1" dirty="0" smtClean="0"/>
              <a:t>).</a:t>
            </a:r>
          </a:p>
          <a:p>
            <a:endParaRPr lang="en-US" sz="800" b="1" dirty="0"/>
          </a:p>
          <a:p>
            <a:r>
              <a:rPr lang="en-US" sz="2400" b="1" dirty="0"/>
              <a:t>• The book contains many predictive prophecies, especially of the </a:t>
            </a:r>
            <a:r>
              <a:rPr lang="en-US" sz="2400" b="1" dirty="0" smtClean="0"/>
              <a:t>Messiah, but also of the Kingdom.</a:t>
            </a:r>
          </a:p>
          <a:p>
            <a:endParaRPr lang="en-US" sz="800" b="1" dirty="0"/>
          </a:p>
          <a:p>
            <a:r>
              <a:rPr lang="en-US" sz="2400" b="1" dirty="0"/>
              <a:t>• The book is eschatological in nature (it is about end times).</a:t>
            </a:r>
          </a:p>
          <a:p>
            <a:endParaRPr lang="en-US" dirty="0"/>
          </a:p>
        </p:txBody>
      </p:sp>
    </p:spTree>
    <p:extLst>
      <p:ext uri="{BB962C8B-B14F-4D97-AF65-F5344CB8AC3E}">
        <p14:creationId xmlns:p14="http://schemas.microsoft.com/office/powerpoint/2010/main" val="309939304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Outline of Zechariah</a:t>
            </a:r>
            <a:endParaRPr lang="en-US" sz="3200" b="1" dirty="0"/>
          </a:p>
        </p:txBody>
      </p:sp>
      <p:sp>
        <p:nvSpPr>
          <p:cNvPr id="3" name="Content Placeholder 2"/>
          <p:cNvSpPr>
            <a:spLocks noGrp="1"/>
          </p:cNvSpPr>
          <p:nvPr>
            <p:ph idx="1"/>
          </p:nvPr>
        </p:nvSpPr>
        <p:spPr/>
        <p:txBody>
          <a:bodyPr/>
          <a:lstStyle/>
          <a:p>
            <a:pPr marL="0" indent="0">
              <a:buNone/>
            </a:pPr>
            <a:r>
              <a:rPr lang="en-US" dirty="0" err="1">
                <a:effectLst/>
              </a:rPr>
              <a:t>Zech</a:t>
            </a:r>
            <a:r>
              <a:rPr lang="en-US" dirty="0">
                <a:effectLst/>
              </a:rPr>
              <a:t> 1:1-6  It is time to repent!</a:t>
            </a:r>
          </a:p>
          <a:p>
            <a:pPr marL="0" indent="0">
              <a:buNone/>
            </a:pPr>
            <a:r>
              <a:rPr lang="en-US" dirty="0" err="1">
                <a:effectLst/>
              </a:rPr>
              <a:t>Zech</a:t>
            </a:r>
            <a:r>
              <a:rPr lang="en-US" dirty="0">
                <a:effectLst/>
              </a:rPr>
              <a:t> 1:7-6:8  Eight visions</a:t>
            </a:r>
          </a:p>
          <a:p>
            <a:pPr marL="0" indent="0">
              <a:buNone/>
            </a:pPr>
            <a:r>
              <a:rPr lang="en-US" dirty="0" err="1">
                <a:effectLst/>
              </a:rPr>
              <a:t>Zech</a:t>
            </a:r>
            <a:r>
              <a:rPr lang="en-US" dirty="0">
                <a:effectLst/>
              </a:rPr>
              <a:t> 6:9-15  Coronation scene (a messianic prophecy)</a:t>
            </a:r>
          </a:p>
          <a:p>
            <a:pPr marL="0" indent="0">
              <a:buNone/>
            </a:pPr>
            <a:r>
              <a:rPr lang="en-US" dirty="0" err="1">
                <a:effectLst/>
              </a:rPr>
              <a:t>Zech</a:t>
            </a:r>
            <a:r>
              <a:rPr lang="en-US" dirty="0">
                <a:effectLst/>
              </a:rPr>
              <a:t> 7:1-14 Religion vs. true worship.</a:t>
            </a:r>
          </a:p>
          <a:p>
            <a:pPr marL="0" indent="0">
              <a:buNone/>
            </a:pPr>
            <a:r>
              <a:rPr lang="en-US" dirty="0" err="1">
                <a:effectLst/>
              </a:rPr>
              <a:t>Zech</a:t>
            </a:r>
            <a:r>
              <a:rPr lang="en-US" dirty="0">
                <a:effectLst/>
              </a:rPr>
              <a:t> 8:1-14:21  The Messiah is coming! Get ready!</a:t>
            </a:r>
          </a:p>
          <a:p>
            <a:endParaRPr lang="en-US" dirty="0"/>
          </a:p>
        </p:txBody>
      </p:sp>
    </p:spTree>
    <p:extLst>
      <p:ext uri="{BB962C8B-B14F-4D97-AF65-F5344CB8AC3E}">
        <p14:creationId xmlns:p14="http://schemas.microsoft.com/office/powerpoint/2010/main" val="155639515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Vision #1  A Messenger on a red horse</a:t>
            </a:r>
            <a:endParaRPr lang="en-US" sz="2800" b="1" dirty="0"/>
          </a:p>
        </p:txBody>
      </p:sp>
      <p:sp>
        <p:nvSpPr>
          <p:cNvPr id="3" name="Content Placeholder 2"/>
          <p:cNvSpPr>
            <a:spLocks noGrp="1"/>
          </p:cNvSpPr>
          <p:nvPr>
            <p:ph idx="1"/>
          </p:nvPr>
        </p:nvSpPr>
        <p:spPr>
          <a:xfrm>
            <a:off x="381001" y="2819400"/>
            <a:ext cx="2590799" cy="3429000"/>
          </a:xfrm>
        </p:spPr>
        <p:txBody>
          <a:bodyPr/>
          <a:lstStyle/>
          <a:p>
            <a:r>
              <a:rPr lang="en-US" sz="2400" b="1" dirty="0" smtClean="0"/>
              <a:t>The Message </a:t>
            </a:r>
            <a:r>
              <a:rPr lang="en-US" sz="2400" b="1" dirty="0" err="1" smtClean="0"/>
              <a:t>Zech</a:t>
            </a:r>
            <a:r>
              <a:rPr lang="en-US" sz="2400" b="1" dirty="0" smtClean="0"/>
              <a:t> 1:16  I will rebuild my house!</a:t>
            </a:r>
            <a:endParaRPr lang="en-US" sz="2000" b="1" dirty="0"/>
          </a:p>
        </p:txBody>
      </p:sp>
      <p:pic>
        <p:nvPicPr>
          <p:cNvPr id="14338" name="Picture 2" descr="http://prophesite.files.wordpress.com/2011/06/the-red-hor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133600"/>
            <a:ext cx="5357813" cy="404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041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438400"/>
            <a:ext cx="8063752" cy="3687762"/>
          </a:xfrm>
        </p:spPr>
        <p:txBody>
          <a:bodyPr/>
          <a:lstStyle/>
          <a:p>
            <a:r>
              <a:rPr lang="en-US" b="1" dirty="0" smtClean="0"/>
              <a:t>Genesis </a:t>
            </a:r>
            <a:r>
              <a:rPr lang="en-US" b="1" dirty="0" err="1" smtClean="0"/>
              <a:t>Ch</a:t>
            </a:r>
            <a:r>
              <a:rPr lang="en-US" b="1" dirty="0" smtClean="0"/>
              <a:t> 1-4 is primarily theology.</a:t>
            </a:r>
          </a:p>
          <a:p>
            <a:endParaRPr lang="en-US" b="1" dirty="0" smtClean="0"/>
          </a:p>
          <a:p>
            <a:r>
              <a:rPr lang="en-US" b="1" dirty="0" smtClean="0"/>
              <a:t>Genesis 1:1</a:t>
            </a:r>
          </a:p>
          <a:p>
            <a:pPr lvl="1"/>
            <a:r>
              <a:rPr lang="en-US" b="1" dirty="0" smtClean="0"/>
              <a:t>In the beginning…</a:t>
            </a:r>
          </a:p>
          <a:p>
            <a:pPr lvl="1"/>
            <a:r>
              <a:rPr lang="en-US" b="1" dirty="0" smtClean="0"/>
              <a:t>In the beginning, God…</a:t>
            </a:r>
          </a:p>
          <a:p>
            <a:pPr lvl="1"/>
            <a:r>
              <a:rPr lang="en-US" b="1" dirty="0" smtClean="0"/>
              <a:t>In the beginning, God created… (</a:t>
            </a:r>
            <a:r>
              <a:rPr lang="en-US" b="1" dirty="0" err="1" smtClean="0"/>
              <a:t>Heb</a:t>
            </a:r>
            <a:r>
              <a:rPr lang="en-US" b="1" dirty="0" smtClean="0"/>
              <a:t> 11:3 Rom 1:21-25)</a:t>
            </a:r>
          </a:p>
          <a:p>
            <a:pPr lvl="1"/>
            <a:r>
              <a:rPr lang="en-US" b="1" dirty="0" smtClean="0"/>
              <a:t>In the beginning God created the heavens and the earth</a:t>
            </a:r>
          </a:p>
        </p:txBody>
      </p:sp>
      <p:sp>
        <p:nvSpPr>
          <p:cNvPr id="3" name="Title 2"/>
          <p:cNvSpPr>
            <a:spLocks noGrp="1"/>
          </p:cNvSpPr>
          <p:nvPr>
            <p:ph type="title"/>
          </p:nvPr>
        </p:nvSpPr>
        <p:spPr/>
        <p:txBody>
          <a:bodyPr/>
          <a:lstStyle/>
          <a:p>
            <a:r>
              <a:rPr lang="en-US" sz="3600" b="1" dirty="0" smtClean="0"/>
              <a:t>Genesis Chapter 1: Creation</a:t>
            </a:r>
            <a:endParaRPr lang="en-US" sz="3600" b="1" dirty="0"/>
          </a:p>
        </p:txBody>
      </p:sp>
    </p:spTree>
    <p:extLst>
      <p:ext uri="{BB962C8B-B14F-4D97-AF65-F5344CB8AC3E}">
        <p14:creationId xmlns:p14="http://schemas.microsoft.com/office/powerpoint/2010/main" val="46099264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Vision #2  Four Horns and Four Craftsmen</a:t>
            </a:r>
            <a:endParaRPr lang="en-US" sz="2800" b="1" dirty="0"/>
          </a:p>
        </p:txBody>
      </p:sp>
      <p:sp>
        <p:nvSpPr>
          <p:cNvPr id="3" name="Content Placeholder 2"/>
          <p:cNvSpPr>
            <a:spLocks noGrp="1"/>
          </p:cNvSpPr>
          <p:nvPr>
            <p:ph idx="1"/>
          </p:nvPr>
        </p:nvSpPr>
        <p:spPr>
          <a:xfrm>
            <a:off x="5410200" y="1598613"/>
            <a:ext cx="3271838" cy="4802187"/>
          </a:xfrm>
        </p:spPr>
        <p:txBody>
          <a:bodyPr/>
          <a:lstStyle/>
          <a:p>
            <a:r>
              <a:rPr lang="en-US" sz="2400" b="1" dirty="0" smtClean="0"/>
              <a:t>Message:  God will judge your enemies.</a:t>
            </a:r>
            <a:endParaRPr lang="en-US" sz="2400" b="1" dirty="0"/>
          </a:p>
        </p:txBody>
      </p:sp>
      <p:pic>
        <p:nvPicPr>
          <p:cNvPr id="15364" name="Picture 4" descr="http://www.razzberrypress.com/uploads/Zechariah-four_hor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962400" cy="544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05769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Vision #3 A Man with a measuring line</a:t>
            </a:r>
            <a:endParaRPr lang="en-US" sz="2800" b="1" dirty="0"/>
          </a:p>
        </p:txBody>
      </p:sp>
      <p:sp>
        <p:nvSpPr>
          <p:cNvPr id="3" name="Content Placeholder 2"/>
          <p:cNvSpPr>
            <a:spLocks noGrp="1"/>
          </p:cNvSpPr>
          <p:nvPr>
            <p:ph idx="1"/>
          </p:nvPr>
        </p:nvSpPr>
        <p:spPr>
          <a:xfrm>
            <a:off x="455613" y="1598613"/>
            <a:ext cx="3735387" cy="5030787"/>
          </a:xfrm>
        </p:spPr>
        <p:txBody>
          <a:bodyPr/>
          <a:lstStyle/>
          <a:p>
            <a:r>
              <a:rPr lang="en-US" sz="2400" b="1" dirty="0" smtClean="0"/>
              <a:t>Message:   God will protect his city/kingdom/church/people.</a:t>
            </a:r>
            <a:endParaRPr lang="en-US" sz="2400" b="1"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1899666"/>
            <a:ext cx="4533900" cy="4239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337746"/>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Vision #4  Joshua Accused by Satan</a:t>
            </a:r>
            <a:endParaRPr lang="en-US" sz="2800" b="1" dirty="0"/>
          </a:p>
        </p:txBody>
      </p:sp>
      <p:sp>
        <p:nvSpPr>
          <p:cNvPr id="3" name="Content Placeholder 2"/>
          <p:cNvSpPr>
            <a:spLocks noGrp="1"/>
          </p:cNvSpPr>
          <p:nvPr>
            <p:ph idx="1"/>
          </p:nvPr>
        </p:nvSpPr>
        <p:spPr>
          <a:xfrm>
            <a:off x="455613" y="1598613"/>
            <a:ext cx="3963987" cy="4954587"/>
          </a:xfrm>
        </p:spPr>
        <p:txBody>
          <a:bodyPr/>
          <a:lstStyle/>
          <a:p>
            <a:r>
              <a:rPr lang="en-US" sz="2400" b="1" dirty="0" smtClean="0"/>
              <a:t>Message:  I am sending a savior to remove your sins!</a:t>
            </a:r>
          </a:p>
          <a:p>
            <a:endParaRPr lang="en-US" sz="2400" b="1" dirty="0"/>
          </a:p>
          <a:p>
            <a:r>
              <a:rPr lang="en-US" sz="2400" b="1" dirty="0" err="1" smtClean="0"/>
              <a:t>Zech</a:t>
            </a:r>
            <a:r>
              <a:rPr lang="en-US" sz="2400" b="1" dirty="0" smtClean="0"/>
              <a:t> 3:8-10</a:t>
            </a:r>
            <a:endParaRPr lang="en-US" sz="2400" b="1" dirty="0"/>
          </a:p>
        </p:txBody>
      </p:sp>
      <p:pic>
        <p:nvPicPr>
          <p:cNvPr id="17410" name="Picture 2" descr="http://www.pitts.emory.edu/woodcuts/1695Bibl/000061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370637"/>
            <a:ext cx="3352800" cy="530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44062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Vision #5  The Golden Lampstand and</a:t>
            </a:r>
            <a:br>
              <a:rPr lang="en-US" sz="2800" b="1" dirty="0" smtClean="0"/>
            </a:br>
            <a:r>
              <a:rPr lang="en-US" sz="2800" b="1" dirty="0" smtClean="0"/>
              <a:t>the Two Olive Trees</a:t>
            </a:r>
            <a:endParaRPr lang="en-US" sz="2800" b="1" dirty="0"/>
          </a:p>
        </p:txBody>
      </p:sp>
      <p:sp>
        <p:nvSpPr>
          <p:cNvPr id="3" name="Content Placeholder 2"/>
          <p:cNvSpPr>
            <a:spLocks noGrp="1"/>
          </p:cNvSpPr>
          <p:nvPr>
            <p:ph idx="1"/>
          </p:nvPr>
        </p:nvSpPr>
        <p:spPr>
          <a:xfrm>
            <a:off x="455613" y="1752600"/>
            <a:ext cx="4040187" cy="4343400"/>
          </a:xfrm>
        </p:spPr>
        <p:txBody>
          <a:bodyPr/>
          <a:lstStyle/>
          <a:p>
            <a:r>
              <a:rPr lang="en-US" sz="2400" b="1" dirty="0" smtClean="0"/>
              <a:t>Message:  Not only am I sending the Messiah, I am also sending the Holy Spirit.</a:t>
            </a:r>
          </a:p>
          <a:p>
            <a:endParaRPr lang="en-US" sz="2400" b="1" dirty="0"/>
          </a:p>
          <a:p>
            <a:r>
              <a:rPr lang="en-US" sz="2400" b="1" dirty="0" smtClean="0"/>
              <a:t>Olive Trees:  an endless supply</a:t>
            </a:r>
          </a:p>
          <a:p>
            <a:endParaRPr lang="en-US" sz="2400" b="1" dirty="0"/>
          </a:p>
          <a:p>
            <a:r>
              <a:rPr lang="en-US" sz="2400" b="1" dirty="0" err="1" smtClean="0"/>
              <a:t>Zech</a:t>
            </a:r>
            <a:r>
              <a:rPr lang="en-US" sz="2400" b="1" dirty="0" smtClean="0"/>
              <a:t> 4:6 Not by might or by power but by my Spirit, says the Lord.</a:t>
            </a:r>
            <a:endParaRPr lang="en-US" sz="2400" b="1"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99" y="2133600"/>
            <a:ext cx="384201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212564"/>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869950"/>
          </a:xfrm>
        </p:spPr>
        <p:txBody>
          <a:bodyPr/>
          <a:lstStyle/>
          <a:p>
            <a:r>
              <a:rPr lang="en-US" sz="2800" b="1" dirty="0" smtClean="0"/>
              <a:t>Messianic Prophecies in Zechariah</a:t>
            </a:r>
            <a:endParaRPr lang="en-US" sz="2800" b="1" dirty="0"/>
          </a:p>
        </p:txBody>
      </p:sp>
      <p:sp>
        <p:nvSpPr>
          <p:cNvPr id="3" name="Content Placeholder 2"/>
          <p:cNvSpPr>
            <a:spLocks noGrp="1"/>
          </p:cNvSpPr>
          <p:nvPr>
            <p:ph idx="1"/>
          </p:nvPr>
        </p:nvSpPr>
        <p:spPr>
          <a:xfrm>
            <a:off x="228601" y="1676400"/>
            <a:ext cx="8453438" cy="4419600"/>
          </a:xfrm>
        </p:spPr>
        <p:txBody>
          <a:bodyPr/>
          <a:lstStyle/>
          <a:p>
            <a:pPr marL="0" marR="0">
              <a:spcBef>
                <a:spcPts val="0"/>
              </a:spcBef>
              <a:spcAft>
                <a:spcPts val="0"/>
              </a:spcAft>
            </a:pPr>
            <a:r>
              <a:rPr lang="en-US" sz="2200" b="1" dirty="0">
                <a:solidFill>
                  <a:srgbClr val="FFFF00"/>
                </a:solidFill>
                <a:effectLst/>
                <a:latin typeface="Times New Roman"/>
                <a:ea typeface="Times New Roman"/>
              </a:rPr>
              <a:t>Zechariah 3:8-9</a:t>
            </a:r>
            <a:r>
              <a:rPr lang="en-US" sz="2200" b="1" dirty="0">
                <a:effectLst/>
                <a:latin typeface="Times New Roman"/>
                <a:ea typeface="Times New Roman"/>
              </a:rPr>
              <a:t>  My servant the branch </a:t>
            </a:r>
            <a:r>
              <a:rPr lang="en-US" sz="2200" b="1" dirty="0" smtClean="0">
                <a:effectLst/>
                <a:latin typeface="Times New Roman"/>
                <a:ea typeface="Times New Roman"/>
              </a:rPr>
              <a:t>(of </a:t>
            </a:r>
            <a:r>
              <a:rPr lang="en-US" sz="2200" b="1" dirty="0">
                <a:effectLst/>
                <a:latin typeface="Times New Roman"/>
                <a:ea typeface="Times New Roman"/>
              </a:rPr>
              <a:t>Jesse Isaiah 11:1,10)</a:t>
            </a:r>
          </a:p>
          <a:p>
            <a:pPr marL="0" marR="0" indent="0">
              <a:spcBef>
                <a:spcPts val="0"/>
              </a:spcBef>
              <a:spcAft>
                <a:spcPts val="0"/>
              </a:spcAft>
              <a:buNone/>
            </a:pPr>
            <a:endParaRPr lang="en-US" sz="800" b="1" dirty="0">
              <a:effectLst/>
              <a:latin typeface="Times New Roman"/>
              <a:ea typeface="Times New Roman"/>
            </a:endParaRPr>
          </a:p>
          <a:p>
            <a:pPr marL="0" marR="0">
              <a:spcBef>
                <a:spcPts val="0"/>
              </a:spcBef>
              <a:spcAft>
                <a:spcPts val="0"/>
              </a:spcAft>
            </a:pPr>
            <a:r>
              <a:rPr lang="en-US" sz="2200" b="1" dirty="0">
                <a:solidFill>
                  <a:srgbClr val="FFFF00"/>
                </a:solidFill>
                <a:effectLst/>
                <a:latin typeface="Times New Roman"/>
                <a:ea typeface="Times New Roman"/>
              </a:rPr>
              <a:t>Zechariah </a:t>
            </a:r>
            <a:r>
              <a:rPr lang="en-US" sz="2200" b="1" dirty="0" smtClean="0">
                <a:solidFill>
                  <a:srgbClr val="FFFF00"/>
                </a:solidFill>
                <a:effectLst/>
                <a:latin typeface="Times New Roman"/>
                <a:ea typeface="Times New Roman"/>
              </a:rPr>
              <a:t>6:11-13 </a:t>
            </a:r>
            <a:r>
              <a:rPr lang="en-US" sz="2200" b="1" dirty="0" smtClean="0">
                <a:effectLst/>
                <a:latin typeface="Times New Roman"/>
                <a:ea typeface="Times New Roman"/>
              </a:rPr>
              <a:t>Crowning the Messiah/Branch  Joshua = Jesus</a:t>
            </a:r>
            <a:endParaRPr lang="en-US" sz="2200" b="1" dirty="0">
              <a:effectLst/>
              <a:latin typeface="Times New Roman"/>
              <a:ea typeface="Times New Roman"/>
            </a:endParaRPr>
          </a:p>
          <a:p>
            <a:pPr marL="0" marR="0" indent="0">
              <a:spcBef>
                <a:spcPts val="0"/>
              </a:spcBef>
              <a:spcAft>
                <a:spcPts val="0"/>
              </a:spcAft>
              <a:buNone/>
            </a:pPr>
            <a:endParaRPr lang="en-US" sz="800" b="1" dirty="0">
              <a:effectLst/>
              <a:latin typeface="Times New Roman"/>
              <a:ea typeface="Times New Roman"/>
            </a:endParaRPr>
          </a:p>
          <a:p>
            <a:pPr marL="0" marR="0">
              <a:spcBef>
                <a:spcPts val="0"/>
              </a:spcBef>
              <a:spcAft>
                <a:spcPts val="0"/>
              </a:spcAft>
            </a:pPr>
            <a:r>
              <a:rPr lang="en-US" sz="2200" b="1" dirty="0" err="1">
                <a:solidFill>
                  <a:srgbClr val="FFFF00"/>
                </a:solidFill>
                <a:effectLst/>
                <a:latin typeface="Times New Roman"/>
                <a:ea typeface="Times New Roman"/>
              </a:rPr>
              <a:t>Zech</a:t>
            </a:r>
            <a:r>
              <a:rPr lang="en-US" sz="2200" b="1" dirty="0">
                <a:solidFill>
                  <a:srgbClr val="FFFF00"/>
                </a:solidFill>
                <a:effectLst/>
                <a:latin typeface="Times New Roman"/>
                <a:ea typeface="Times New Roman"/>
              </a:rPr>
              <a:t> 9:9  </a:t>
            </a:r>
            <a:r>
              <a:rPr lang="en-US" sz="2200" b="1" dirty="0">
                <a:effectLst/>
                <a:latin typeface="Times New Roman"/>
                <a:ea typeface="Times New Roman"/>
              </a:rPr>
              <a:t>Jesus triumphal entry into Jerusalem.  (Matt </a:t>
            </a:r>
            <a:r>
              <a:rPr lang="en-US" sz="2200" b="1" dirty="0" smtClean="0">
                <a:effectLst/>
                <a:latin typeface="Times New Roman"/>
                <a:ea typeface="Times New Roman"/>
              </a:rPr>
              <a:t>21:2-7)</a:t>
            </a:r>
            <a:endParaRPr lang="en-US" sz="2200" b="1" dirty="0">
              <a:effectLst/>
              <a:latin typeface="Times New Roman"/>
              <a:ea typeface="Times New Roman"/>
            </a:endParaRPr>
          </a:p>
          <a:p>
            <a:pPr marL="0" marR="0" indent="0">
              <a:spcBef>
                <a:spcPts val="0"/>
              </a:spcBef>
              <a:spcAft>
                <a:spcPts val="0"/>
              </a:spcAft>
              <a:buNone/>
            </a:pPr>
            <a:endParaRPr lang="en-US" sz="800" b="1" dirty="0">
              <a:effectLst/>
              <a:latin typeface="Times New Roman"/>
              <a:ea typeface="Times New Roman"/>
            </a:endParaRPr>
          </a:p>
          <a:p>
            <a:pPr marL="0" marR="0">
              <a:spcBef>
                <a:spcPts val="0"/>
              </a:spcBef>
              <a:spcAft>
                <a:spcPts val="0"/>
              </a:spcAft>
            </a:pPr>
            <a:r>
              <a:rPr lang="en-US" sz="2200" b="1" dirty="0" err="1">
                <a:solidFill>
                  <a:srgbClr val="FFFF00"/>
                </a:solidFill>
                <a:effectLst/>
                <a:latin typeface="Times New Roman"/>
                <a:ea typeface="Times New Roman"/>
              </a:rPr>
              <a:t>Zech</a:t>
            </a:r>
            <a:r>
              <a:rPr lang="en-US" sz="2200" b="1" dirty="0">
                <a:solidFill>
                  <a:srgbClr val="FFFF00"/>
                </a:solidFill>
                <a:effectLst/>
                <a:latin typeface="Times New Roman"/>
                <a:ea typeface="Times New Roman"/>
              </a:rPr>
              <a:t> 11:7-13</a:t>
            </a:r>
            <a:r>
              <a:rPr lang="en-US" sz="2200" b="1" dirty="0">
                <a:effectLst/>
                <a:latin typeface="Times New Roman"/>
                <a:ea typeface="Times New Roman"/>
              </a:rPr>
              <a:t>   </a:t>
            </a:r>
            <a:r>
              <a:rPr lang="en-US" sz="2200" b="1" dirty="0" smtClean="0">
                <a:effectLst/>
                <a:latin typeface="Times New Roman"/>
                <a:ea typeface="Times New Roman"/>
              </a:rPr>
              <a:t>30 pieces of silver  Matt 26:14-15</a:t>
            </a:r>
          </a:p>
          <a:p>
            <a:pPr marL="0" marR="0" indent="0">
              <a:spcBef>
                <a:spcPts val="0"/>
              </a:spcBef>
              <a:spcAft>
                <a:spcPts val="0"/>
              </a:spcAft>
              <a:buNone/>
            </a:pPr>
            <a:r>
              <a:rPr lang="en-US" sz="2200" b="1" dirty="0">
                <a:effectLst/>
                <a:latin typeface="Times New Roman"/>
                <a:ea typeface="Times New Roman"/>
              </a:rPr>
              <a:t> </a:t>
            </a:r>
            <a:r>
              <a:rPr lang="en-US" sz="2200" b="1" dirty="0" smtClean="0">
                <a:effectLst/>
                <a:latin typeface="Times New Roman"/>
                <a:ea typeface="Times New Roman"/>
              </a:rPr>
              <a:t>                        Throw it to the potter   Matt 27:3-10</a:t>
            </a:r>
          </a:p>
          <a:p>
            <a:pPr marL="0" marR="0" indent="0">
              <a:spcBef>
                <a:spcPts val="0"/>
              </a:spcBef>
              <a:spcAft>
                <a:spcPts val="0"/>
              </a:spcAft>
              <a:buNone/>
            </a:pPr>
            <a:endParaRPr lang="en-US" sz="800" b="1" dirty="0" smtClean="0">
              <a:effectLst/>
              <a:latin typeface="Times New Roman"/>
              <a:ea typeface="Times New Roman"/>
            </a:endParaRPr>
          </a:p>
          <a:p>
            <a:pPr marL="0" marR="0">
              <a:spcBef>
                <a:spcPts val="0"/>
              </a:spcBef>
              <a:spcAft>
                <a:spcPts val="0"/>
              </a:spcAft>
            </a:pPr>
            <a:r>
              <a:rPr lang="en-US" sz="2200" b="1" dirty="0" smtClean="0">
                <a:solidFill>
                  <a:srgbClr val="FFFF00"/>
                </a:solidFill>
                <a:effectLst/>
                <a:latin typeface="Times New Roman"/>
                <a:ea typeface="Times New Roman"/>
              </a:rPr>
              <a:t>Zechariah </a:t>
            </a:r>
            <a:r>
              <a:rPr lang="en-US" sz="2200" b="1" dirty="0">
                <a:solidFill>
                  <a:srgbClr val="FFFF00"/>
                </a:solidFill>
                <a:effectLst/>
                <a:latin typeface="Times New Roman"/>
                <a:ea typeface="Times New Roman"/>
              </a:rPr>
              <a:t>12:10-14   </a:t>
            </a:r>
            <a:r>
              <a:rPr lang="en-US" sz="2200" b="1" dirty="0">
                <a:effectLst/>
                <a:latin typeface="Times New Roman"/>
                <a:ea typeface="Times New Roman"/>
              </a:rPr>
              <a:t>The one they have pierced  (John 19:31-37)</a:t>
            </a:r>
          </a:p>
          <a:p>
            <a:pPr marL="0" marR="0">
              <a:spcBef>
                <a:spcPts val="0"/>
              </a:spcBef>
              <a:spcAft>
                <a:spcPts val="0"/>
              </a:spcAft>
            </a:pPr>
            <a:r>
              <a:rPr lang="en-US" sz="2200" b="1" dirty="0">
                <a:effectLst/>
                <a:latin typeface="Times New Roman"/>
                <a:ea typeface="Times New Roman"/>
              </a:rPr>
              <a:t>  </a:t>
            </a:r>
          </a:p>
          <a:p>
            <a:pPr marL="0" marR="0">
              <a:spcBef>
                <a:spcPts val="0"/>
              </a:spcBef>
              <a:spcAft>
                <a:spcPts val="0"/>
              </a:spcAft>
            </a:pPr>
            <a:r>
              <a:rPr lang="en-US" sz="2200" b="1" dirty="0">
                <a:solidFill>
                  <a:srgbClr val="FFFF00"/>
                </a:solidFill>
                <a:effectLst/>
                <a:latin typeface="Times New Roman"/>
                <a:ea typeface="Times New Roman"/>
              </a:rPr>
              <a:t>Zechariah 13:7</a:t>
            </a:r>
            <a:r>
              <a:rPr lang="en-US" sz="2200" b="1" dirty="0">
                <a:effectLst/>
                <a:latin typeface="Times New Roman"/>
                <a:ea typeface="Times New Roman"/>
              </a:rPr>
              <a:t>  Strike the shepherd and the sheep will be </a:t>
            </a:r>
            <a:endParaRPr lang="en-US" sz="2200" b="1" dirty="0" smtClean="0">
              <a:effectLst/>
              <a:latin typeface="Times New Roman"/>
              <a:ea typeface="Times New Roman"/>
            </a:endParaRPr>
          </a:p>
          <a:p>
            <a:pPr marL="0" marR="0" indent="0">
              <a:spcBef>
                <a:spcPts val="0"/>
              </a:spcBef>
              <a:spcAft>
                <a:spcPts val="0"/>
              </a:spcAft>
              <a:buNone/>
            </a:pPr>
            <a:r>
              <a:rPr lang="en-US" sz="2200" b="1" dirty="0">
                <a:effectLst/>
                <a:latin typeface="Times New Roman"/>
                <a:ea typeface="Times New Roman"/>
              </a:rPr>
              <a:t> </a:t>
            </a:r>
            <a:r>
              <a:rPr lang="en-US" sz="2200" b="1" dirty="0" smtClean="0">
                <a:effectLst/>
                <a:latin typeface="Times New Roman"/>
                <a:ea typeface="Times New Roman"/>
              </a:rPr>
              <a:t>    scattered</a:t>
            </a:r>
            <a:r>
              <a:rPr lang="en-US" sz="2200" b="1" dirty="0">
                <a:effectLst/>
                <a:latin typeface="Times New Roman"/>
                <a:ea typeface="Times New Roman"/>
              </a:rPr>
              <a:t>. (Mark 14:27)</a:t>
            </a:r>
          </a:p>
          <a:p>
            <a:endParaRPr lang="en-US" dirty="0"/>
          </a:p>
        </p:txBody>
      </p:sp>
    </p:spTree>
    <p:extLst>
      <p:ext uri="{BB962C8B-B14F-4D97-AF65-F5344CB8AC3E}">
        <p14:creationId xmlns:p14="http://schemas.microsoft.com/office/powerpoint/2010/main" val="3985480804"/>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Kingdom Prophecies in Zechariah</a:t>
            </a:r>
            <a:endParaRPr lang="en-US" sz="2800" b="1" dirty="0"/>
          </a:p>
        </p:txBody>
      </p:sp>
      <p:sp>
        <p:nvSpPr>
          <p:cNvPr id="3" name="Content Placeholder 2"/>
          <p:cNvSpPr>
            <a:spLocks noGrp="1"/>
          </p:cNvSpPr>
          <p:nvPr>
            <p:ph idx="1"/>
          </p:nvPr>
        </p:nvSpPr>
        <p:spPr/>
        <p:txBody>
          <a:bodyPr/>
          <a:lstStyle/>
          <a:p>
            <a:pPr marL="0" marR="0" indent="0">
              <a:spcBef>
                <a:spcPts val="0"/>
              </a:spcBef>
              <a:spcAft>
                <a:spcPts val="0"/>
              </a:spcAft>
              <a:buNone/>
            </a:pPr>
            <a:r>
              <a:rPr lang="en-US" sz="2400" b="1" dirty="0">
                <a:solidFill>
                  <a:srgbClr val="FFFF00"/>
                </a:solidFill>
                <a:effectLst/>
                <a:latin typeface="Times New Roman"/>
                <a:ea typeface="Times New Roman"/>
              </a:rPr>
              <a:t>Zechariah 6:15   </a:t>
            </a:r>
            <a:r>
              <a:rPr lang="en-US" sz="2400" b="1" dirty="0">
                <a:effectLst/>
                <a:latin typeface="Times New Roman"/>
                <a:ea typeface="Times New Roman"/>
              </a:rPr>
              <a:t>Those who are far away will come and help build the temple of the Lord.</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8:1-7</a:t>
            </a:r>
            <a:r>
              <a:rPr lang="en-US" sz="2400" b="1" dirty="0">
                <a:effectLst/>
                <a:latin typeface="Times New Roman"/>
                <a:ea typeface="Times New Roman"/>
              </a:rPr>
              <a:t>  I will return to Zion and dwell in Jerusalem.</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9:10  </a:t>
            </a:r>
            <a:r>
              <a:rPr lang="en-US" sz="2400" b="1" dirty="0">
                <a:effectLst/>
                <a:latin typeface="Times New Roman"/>
                <a:ea typeface="Times New Roman"/>
              </a:rPr>
              <a:t>His rule will extend from sea to sea and from the River to the ends of the earth.</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13:1-3   </a:t>
            </a:r>
            <a:r>
              <a:rPr lang="en-US" sz="2400" b="1" dirty="0">
                <a:effectLst/>
                <a:latin typeface="Times New Roman"/>
                <a:ea typeface="Times New Roman"/>
              </a:rPr>
              <a:t>On that day a fountain will be opened to the house of David.….  Pentecost.</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a:t>
            </a:r>
            <a:r>
              <a:rPr lang="en-US" sz="2400" b="1" dirty="0" smtClean="0">
                <a:solidFill>
                  <a:srgbClr val="FFFF00"/>
                </a:solidFill>
                <a:effectLst/>
                <a:latin typeface="Times New Roman"/>
                <a:ea typeface="Times New Roman"/>
              </a:rPr>
              <a:t>14:1-21</a:t>
            </a:r>
            <a:r>
              <a:rPr lang="en-US" sz="2400" b="1" dirty="0" smtClean="0">
                <a:effectLst/>
                <a:latin typeface="Times New Roman"/>
                <a:ea typeface="Times New Roman"/>
              </a:rPr>
              <a:t>  The Lord reigns in heaven.</a:t>
            </a:r>
            <a:endParaRPr lang="en-US" sz="2400" b="1" dirty="0">
              <a:effectLst/>
              <a:latin typeface="Times New Roman"/>
              <a:ea typeface="Times New Roman"/>
            </a:endParaRPr>
          </a:p>
          <a:p>
            <a:endParaRPr lang="en-US" dirty="0"/>
          </a:p>
        </p:txBody>
      </p:sp>
    </p:spTree>
    <p:extLst>
      <p:ext uri="{BB962C8B-B14F-4D97-AF65-F5344CB8AC3E}">
        <p14:creationId xmlns:p14="http://schemas.microsoft.com/office/powerpoint/2010/main" val="387177435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Esther:  God saves his people</a:t>
            </a:r>
            <a:endParaRPr lang="en-US" sz="2800" b="1" dirty="0"/>
          </a:p>
        </p:txBody>
      </p:sp>
      <p:sp>
        <p:nvSpPr>
          <p:cNvPr id="3" name="Content Placeholder 2"/>
          <p:cNvSpPr>
            <a:spLocks noGrp="1"/>
          </p:cNvSpPr>
          <p:nvPr>
            <p:ph idx="1"/>
          </p:nvPr>
        </p:nvSpPr>
        <p:spPr>
          <a:xfrm>
            <a:off x="455613" y="1981200"/>
            <a:ext cx="8226425" cy="4267200"/>
          </a:xfrm>
        </p:spPr>
        <p:txBody>
          <a:bodyPr/>
          <a:lstStyle/>
          <a:p>
            <a:pPr marL="0" marR="0" indent="0">
              <a:spcBef>
                <a:spcPts val="0"/>
              </a:spcBef>
              <a:spcAft>
                <a:spcPts val="0"/>
              </a:spcAft>
              <a:buNone/>
            </a:pPr>
            <a:r>
              <a:rPr lang="en-US" sz="2400" b="1" dirty="0">
                <a:effectLst/>
                <a:latin typeface="Times New Roman"/>
                <a:ea typeface="Times New Roman"/>
              </a:rPr>
              <a:t>Esther: Queen of Xerxes (485-465 BC) or </a:t>
            </a:r>
            <a:r>
              <a:rPr lang="en-US" sz="2400" b="1" dirty="0" err="1" smtClean="0">
                <a:effectLst/>
                <a:latin typeface="Times New Roman"/>
                <a:ea typeface="Times New Roman"/>
              </a:rPr>
              <a:t>Ahasuerus</a:t>
            </a:r>
            <a:r>
              <a:rPr lang="en-US" sz="2400" b="1" dirty="0" smtClean="0">
                <a:effectLst/>
                <a:latin typeface="Times New Roman"/>
                <a:ea typeface="Times New Roman"/>
              </a:rPr>
              <a:t>/</a:t>
            </a:r>
            <a:r>
              <a:rPr lang="en-US" sz="2400" b="1" dirty="0" err="1" smtClean="0">
                <a:effectLst/>
                <a:latin typeface="Times New Roman"/>
                <a:ea typeface="Times New Roman"/>
              </a:rPr>
              <a:t>Artaxerxes</a:t>
            </a:r>
            <a:r>
              <a:rPr lang="en-US" sz="2400" b="1" dirty="0" smtClean="0">
                <a:effectLst/>
                <a:latin typeface="Times New Roman"/>
                <a:ea typeface="Times New Roman"/>
              </a:rPr>
              <a:t> </a:t>
            </a:r>
            <a:r>
              <a:rPr lang="en-US" sz="2400" b="1" dirty="0">
                <a:effectLst/>
                <a:latin typeface="Times New Roman"/>
                <a:ea typeface="Times New Roman"/>
              </a:rPr>
              <a:t>(465-425 BC</a:t>
            </a:r>
            <a:r>
              <a:rPr lang="en-US" sz="2400" b="1" dirty="0" smtClean="0">
                <a:effectLst/>
                <a:latin typeface="Times New Roman"/>
                <a:ea typeface="Times New Roman"/>
              </a:rPr>
              <a:t>)</a:t>
            </a:r>
          </a:p>
          <a:p>
            <a:pPr marL="0" marR="0" indent="0">
              <a:spcBef>
                <a:spcPts val="0"/>
              </a:spcBef>
              <a:spcAft>
                <a:spcPts val="0"/>
              </a:spcAft>
              <a:buNone/>
            </a:pPr>
            <a:endParaRPr lang="en-US" sz="2400" b="1" dirty="0" smtClean="0">
              <a:effectLst/>
              <a:latin typeface="Times New Roman"/>
              <a:ea typeface="Times New Roman"/>
            </a:endParaRPr>
          </a:p>
          <a:p>
            <a:pPr marL="0" marR="0" indent="0">
              <a:spcBef>
                <a:spcPts val="0"/>
              </a:spcBef>
              <a:spcAft>
                <a:spcPts val="0"/>
              </a:spcAft>
              <a:buNone/>
            </a:pPr>
            <a:r>
              <a:rPr lang="en-US" sz="2400" b="1" dirty="0" smtClean="0">
                <a:effectLst/>
                <a:latin typeface="Times New Roman"/>
                <a:ea typeface="Times New Roman"/>
              </a:rPr>
              <a:t>Esther </a:t>
            </a:r>
            <a:r>
              <a:rPr lang="en-US" sz="2400" b="1" dirty="0">
                <a:effectLst/>
                <a:latin typeface="Times New Roman"/>
                <a:ea typeface="Times New Roman"/>
              </a:rPr>
              <a:t>in the “writings” in Hebrew Bible. </a:t>
            </a:r>
            <a:endParaRPr lang="en-US" sz="2400" b="1" dirty="0" smtClean="0">
              <a:effectLst/>
              <a:latin typeface="Times New Roman"/>
              <a:ea typeface="Times New Roman"/>
            </a:endParaRPr>
          </a:p>
          <a:p>
            <a:pPr marL="0" marR="0" indent="0">
              <a:spcBef>
                <a:spcPts val="0"/>
              </a:spcBef>
              <a:spcAft>
                <a:spcPts val="0"/>
              </a:spcAft>
              <a:buNone/>
            </a:pPr>
            <a:r>
              <a:rPr lang="en-US" sz="2400" b="1" dirty="0">
                <a:effectLst/>
                <a:latin typeface="Times New Roman"/>
                <a:ea typeface="Times New Roman"/>
              </a:rPr>
              <a:t> </a:t>
            </a:r>
          </a:p>
          <a:p>
            <a:pPr marL="0" marR="0" indent="0">
              <a:spcBef>
                <a:spcPts val="0"/>
              </a:spcBef>
              <a:spcAft>
                <a:spcPts val="0"/>
              </a:spcAft>
              <a:buNone/>
            </a:pPr>
            <a:r>
              <a:rPr lang="en-US" sz="2400" b="1" dirty="0" smtClean="0">
                <a:effectLst/>
                <a:latin typeface="Times New Roman"/>
                <a:ea typeface="Times New Roman"/>
              </a:rPr>
              <a:t>Included </a:t>
            </a:r>
            <a:r>
              <a:rPr lang="en-US" sz="2400" b="1" dirty="0">
                <a:effectLst/>
                <a:latin typeface="Times New Roman"/>
                <a:ea typeface="Times New Roman"/>
              </a:rPr>
              <a:t>by the </a:t>
            </a:r>
            <a:r>
              <a:rPr lang="en-US" sz="2400" b="1" dirty="0" smtClean="0">
                <a:effectLst/>
                <a:latin typeface="Times New Roman"/>
                <a:ea typeface="Times New Roman"/>
              </a:rPr>
              <a:t>Jews, in part, because of the </a:t>
            </a:r>
            <a:r>
              <a:rPr lang="en-US" sz="2400" b="1" dirty="0">
                <a:effectLst/>
                <a:latin typeface="Times New Roman"/>
                <a:ea typeface="Times New Roman"/>
              </a:rPr>
              <a:t>festival Purim.</a:t>
            </a:r>
          </a:p>
          <a:p>
            <a:pPr marL="0" marR="0" indent="0">
              <a:spcBef>
                <a:spcPts val="0"/>
              </a:spcBef>
              <a:spcAft>
                <a:spcPts val="0"/>
              </a:spcAft>
              <a:buNone/>
            </a:pPr>
            <a:r>
              <a:rPr lang="en-US" sz="2400" b="1" dirty="0">
                <a:effectLst/>
                <a:latin typeface="Times New Roman"/>
                <a:ea typeface="Times New Roman"/>
              </a:rPr>
              <a:t> </a:t>
            </a:r>
          </a:p>
          <a:p>
            <a:pPr marL="0" marR="0" indent="0">
              <a:spcBef>
                <a:spcPts val="0"/>
              </a:spcBef>
              <a:spcAft>
                <a:spcPts val="0"/>
              </a:spcAft>
              <a:buNone/>
            </a:pPr>
            <a:r>
              <a:rPr lang="en-US" sz="2400" b="1" dirty="0">
                <a:effectLst/>
                <a:latin typeface="Times New Roman"/>
                <a:ea typeface="Times New Roman"/>
              </a:rPr>
              <a:t>Esther is a prefigure of the Messiah.</a:t>
            </a:r>
          </a:p>
          <a:p>
            <a:endParaRPr lang="en-US" b="1" dirty="0"/>
          </a:p>
        </p:txBody>
      </p:sp>
    </p:spTree>
    <p:extLst>
      <p:ext uri="{BB962C8B-B14F-4D97-AF65-F5344CB8AC3E}">
        <p14:creationId xmlns:p14="http://schemas.microsoft.com/office/powerpoint/2010/main" val="2398395781"/>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3050"/>
            <a:ext cx="8991599" cy="1143000"/>
          </a:xfrm>
        </p:spPr>
        <p:txBody>
          <a:bodyPr/>
          <a:lstStyle/>
          <a:p>
            <a:r>
              <a:rPr lang="en-US" sz="2800" b="1" dirty="0" smtClean="0"/>
              <a:t>Nehemiah:  God’s leader does great things for God </a:t>
            </a:r>
            <a:endParaRPr lang="en-US" sz="2800" b="1" dirty="0"/>
          </a:p>
        </p:txBody>
      </p:sp>
      <p:sp>
        <p:nvSpPr>
          <p:cNvPr id="3" name="Content Placeholder 2"/>
          <p:cNvSpPr>
            <a:spLocks noGrp="1"/>
          </p:cNvSpPr>
          <p:nvPr>
            <p:ph idx="1"/>
          </p:nvPr>
        </p:nvSpPr>
        <p:spPr>
          <a:xfrm>
            <a:off x="455613" y="1598613"/>
            <a:ext cx="8226425" cy="4802187"/>
          </a:xfrm>
        </p:spPr>
        <p:txBody>
          <a:bodyPr/>
          <a:lstStyle/>
          <a:p>
            <a:r>
              <a:rPr lang="en-US" sz="2400" b="1" dirty="0">
                <a:effectLst/>
              </a:rPr>
              <a:t>1:2-3 Nehemiah sees a need.</a:t>
            </a:r>
          </a:p>
          <a:p>
            <a:r>
              <a:rPr lang="en-US" sz="2400" b="1" dirty="0">
                <a:effectLst/>
              </a:rPr>
              <a:t>1:4-11 Nehemiah seeks God for </a:t>
            </a:r>
            <a:r>
              <a:rPr lang="en-US" sz="2400" b="1" dirty="0" smtClean="0">
                <a:effectLst/>
              </a:rPr>
              <a:t>help.</a:t>
            </a:r>
            <a:endParaRPr lang="en-US" sz="2400" b="1" dirty="0">
              <a:effectLst/>
            </a:endParaRPr>
          </a:p>
          <a:p>
            <a:r>
              <a:rPr lang="en-US" sz="2400" b="1" dirty="0">
                <a:effectLst/>
              </a:rPr>
              <a:t>2:1-5  Nehemiah steps out on </a:t>
            </a:r>
            <a:r>
              <a:rPr lang="en-US" sz="2400" b="1" dirty="0" smtClean="0">
                <a:effectLst/>
              </a:rPr>
              <a:t>faith.</a:t>
            </a:r>
            <a:endParaRPr lang="en-US" sz="2400" b="1" dirty="0">
              <a:effectLst/>
            </a:endParaRPr>
          </a:p>
          <a:p>
            <a:r>
              <a:rPr lang="en-US" sz="2400" b="1" dirty="0">
                <a:effectLst/>
              </a:rPr>
              <a:t>2:6-9  God blesses Nehemiah’s </a:t>
            </a:r>
            <a:r>
              <a:rPr lang="en-US" sz="2400" b="1" dirty="0" smtClean="0">
                <a:effectLst/>
              </a:rPr>
              <a:t>faith.</a:t>
            </a:r>
            <a:endParaRPr lang="en-US" sz="2400" b="1" dirty="0">
              <a:effectLst/>
            </a:endParaRPr>
          </a:p>
          <a:p>
            <a:r>
              <a:rPr lang="en-US" sz="2400" b="1" dirty="0">
                <a:effectLst/>
              </a:rPr>
              <a:t>2:11-16 Nehemiah comes up with a practical plan.</a:t>
            </a:r>
          </a:p>
          <a:p>
            <a:r>
              <a:rPr lang="en-US" sz="2400" b="1" dirty="0">
                <a:effectLst/>
              </a:rPr>
              <a:t>2:17-20  Nehemiah gives vision to the people and calls them to unity.</a:t>
            </a:r>
          </a:p>
          <a:p>
            <a:r>
              <a:rPr lang="en-US" sz="2400" b="1" dirty="0">
                <a:effectLst/>
              </a:rPr>
              <a:t>3:1-6:16 The work gets done (despite an incredible amount of opposition</a:t>
            </a:r>
            <a:r>
              <a:rPr lang="en-US" sz="2400" b="1" dirty="0" smtClean="0">
                <a:effectLst/>
              </a:rPr>
              <a:t>).</a:t>
            </a:r>
            <a:endParaRPr lang="en-US" sz="2400" b="1" dirty="0">
              <a:effectLst/>
            </a:endParaRPr>
          </a:p>
          <a:p>
            <a:r>
              <a:rPr lang="en-US" sz="2400" b="1" dirty="0">
                <a:effectLst/>
              </a:rPr>
              <a:t>9:1-10:39, 13:1-30  Nehemiah calls the people to repentance. </a:t>
            </a:r>
          </a:p>
          <a:p>
            <a:endParaRPr lang="en-US" sz="2400" b="1" dirty="0"/>
          </a:p>
        </p:txBody>
      </p:sp>
    </p:spTree>
    <p:extLst>
      <p:ext uri="{BB962C8B-B14F-4D97-AF65-F5344CB8AC3E}">
        <p14:creationId xmlns:p14="http://schemas.microsoft.com/office/powerpoint/2010/main" val="1431734574"/>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Malachi:  Be Faithful to God</a:t>
            </a:r>
            <a:br>
              <a:rPr lang="en-US" sz="2800" b="1" dirty="0" smtClean="0"/>
            </a:br>
            <a:r>
              <a:rPr lang="en-US" sz="2800" b="1" dirty="0" smtClean="0"/>
              <a:t>Offer True Worship</a:t>
            </a:r>
            <a:endParaRPr lang="en-US" sz="2800" b="1" dirty="0"/>
          </a:p>
        </p:txBody>
      </p:sp>
      <p:sp>
        <p:nvSpPr>
          <p:cNvPr id="3" name="Content Placeholder 2"/>
          <p:cNvSpPr>
            <a:spLocks noGrp="1"/>
          </p:cNvSpPr>
          <p:nvPr>
            <p:ph idx="1"/>
          </p:nvPr>
        </p:nvSpPr>
        <p:spPr>
          <a:xfrm>
            <a:off x="304800" y="1598613"/>
            <a:ext cx="8458199" cy="4497387"/>
          </a:xfrm>
        </p:spPr>
        <p:txBody>
          <a:bodyPr/>
          <a:lstStyle/>
          <a:p>
            <a:r>
              <a:rPr lang="en-US" sz="2400" b="1" dirty="0" smtClean="0"/>
              <a:t>Date:  After 445 BC.  Chronologically, last book in the Bible.</a:t>
            </a:r>
          </a:p>
          <a:p>
            <a:endParaRPr lang="en-US" sz="2400" b="1" dirty="0"/>
          </a:p>
          <a:p>
            <a:r>
              <a:rPr lang="en-US" sz="2400" b="1" dirty="0" smtClean="0"/>
              <a:t>Malachi = My Messenger.  May not be an actual name.</a:t>
            </a:r>
          </a:p>
          <a:p>
            <a:endParaRPr lang="en-US" sz="2400" b="1" dirty="0"/>
          </a:p>
          <a:p>
            <a:r>
              <a:rPr lang="en-US" sz="2400" b="1" dirty="0" smtClean="0"/>
              <a:t>Situation:  Both people and priests have faith in God but are not  being faithful to God.</a:t>
            </a:r>
          </a:p>
          <a:p>
            <a:endParaRPr lang="en-US" sz="2400" b="1" dirty="0"/>
          </a:p>
          <a:p>
            <a:r>
              <a:rPr lang="en-US" sz="2400" b="1" dirty="0" smtClean="0"/>
              <a:t>“Socratic  Style”   You have robbed God.   How have we robbed you?   In tithes and offerings.</a:t>
            </a:r>
            <a:endParaRPr lang="en-US" sz="2400" b="1" dirty="0"/>
          </a:p>
        </p:txBody>
      </p:sp>
    </p:spTree>
    <p:extLst>
      <p:ext uri="{BB962C8B-B14F-4D97-AF65-F5344CB8AC3E}">
        <p14:creationId xmlns:p14="http://schemas.microsoft.com/office/powerpoint/2010/main" val="357321991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Outline of Malachi</a:t>
            </a:r>
            <a:endParaRPr lang="en-US" sz="2800" b="1" dirty="0"/>
          </a:p>
        </p:txBody>
      </p:sp>
      <p:sp>
        <p:nvSpPr>
          <p:cNvPr id="3" name="Content Placeholder 2"/>
          <p:cNvSpPr>
            <a:spLocks noGrp="1"/>
          </p:cNvSpPr>
          <p:nvPr>
            <p:ph idx="1"/>
          </p:nvPr>
        </p:nvSpPr>
        <p:spPr>
          <a:xfrm>
            <a:off x="304800" y="1598613"/>
            <a:ext cx="8686799" cy="4497387"/>
          </a:xfrm>
        </p:spPr>
        <p:txBody>
          <a:bodyPr/>
          <a:lstStyle/>
          <a:p>
            <a:pPr marL="0" indent="0">
              <a:buNone/>
            </a:pPr>
            <a:r>
              <a:rPr lang="en-US" sz="2400" b="1" dirty="0" smtClean="0"/>
              <a:t>Introduction</a:t>
            </a:r>
            <a:r>
              <a:rPr lang="en-US" sz="2400" b="1" dirty="0"/>
              <a:t>:  God still loves Israel  1:1-5  </a:t>
            </a:r>
          </a:p>
          <a:p>
            <a:endParaRPr lang="en-US" sz="1400" b="1" dirty="0"/>
          </a:p>
          <a:p>
            <a:pPr marL="0" indent="0">
              <a:buNone/>
            </a:pPr>
            <a:r>
              <a:rPr lang="en-US" sz="2400" b="1" dirty="0"/>
              <a:t>I  The Priests have been unfaithful  </a:t>
            </a:r>
            <a:r>
              <a:rPr lang="en-US" sz="2400" b="1" dirty="0" smtClean="0"/>
              <a:t>1:6-2:9</a:t>
            </a:r>
          </a:p>
          <a:p>
            <a:pPr marL="0" indent="0">
              <a:buNone/>
            </a:pPr>
            <a:r>
              <a:rPr lang="en-US" sz="2400" b="1" dirty="0"/>
              <a:t>	</a:t>
            </a:r>
            <a:r>
              <a:rPr lang="en-US" sz="2400" b="1" dirty="0" smtClean="0"/>
              <a:t>a. Unworthy offerings. 1:6-10 With such offerings…</a:t>
            </a:r>
          </a:p>
          <a:p>
            <a:pPr marL="0" indent="0">
              <a:buNone/>
            </a:pPr>
            <a:r>
              <a:rPr lang="en-US" sz="2400" b="1" dirty="0"/>
              <a:t>	</a:t>
            </a:r>
            <a:r>
              <a:rPr lang="en-US" sz="2400" b="1" dirty="0" smtClean="0"/>
              <a:t>b. What a burden. 1:13</a:t>
            </a:r>
            <a:endParaRPr lang="en-US" sz="2400" b="1" dirty="0"/>
          </a:p>
          <a:p>
            <a:endParaRPr lang="en-US" sz="1200" b="1" dirty="0"/>
          </a:p>
          <a:p>
            <a:pPr marL="0" indent="0">
              <a:buNone/>
            </a:pPr>
            <a:r>
              <a:rPr lang="en-US" sz="2400" b="1" dirty="0"/>
              <a:t>II  The People have been unfaithful </a:t>
            </a:r>
            <a:r>
              <a:rPr lang="en-US" sz="2400" b="1" dirty="0" smtClean="0"/>
              <a:t>2:10-3:18</a:t>
            </a:r>
          </a:p>
          <a:p>
            <a:pPr marL="0" indent="0">
              <a:buNone/>
            </a:pPr>
            <a:r>
              <a:rPr lang="en-US" sz="2400" b="1" dirty="0"/>
              <a:t>	</a:t>
            </a:r>
            <a:r>
              <a:rPr lang="en-US" sz="2400" b="1" dirty="0" smtClean="0"/>
              <a:t>a. In marriage and divorce 2:10-16</a:t>
            </a:r>
          </a:p>
          <a:p>
            <a:pPr marL="0" indent="0">
              <a:buNone/>
            </a:pPr>
            <a:r>
              <a:rPr lang="en-US" sz="2400" b="1" dirty="0"/>
              <a:t>	</a:t>
            </a:r>
            <a:r>
              <a:rPr lang="en-US" sz="2400" b="1" dirty="0" smtClean="0"/>
              <a:t>b. In tithes and offerings 3:6-12</a:t>
            </a:r>
          </a:p>
          <a:p>
            <a:pPr marL="0" indent="0">
              <a:buNone/>
            </a:pPr>
            <a:r>
              <a:rPr lang="en-US" sz="2400" b="1" dirty="0"/>
              <a:t>	</a:t>
            </a:r>
            <a:r>
              <a:rPr lang="en-US" sz="2400" b="1" dirty="0" smtClean="0"/>
              <a:t>c. What did we gain? 3:13-15</a:t>
            </a:r>
          </a:p>
          <a:p>
            <a:pPr marL="0" indent="0">
              <a:buNone/>
            </a:pPr>
            <a:endParaRPr lang="en-US" sz="1200" b="1" dirty="0"/>
          </a:p>
          <a:p>
            <a:pPr marL="0" indent="0">
              <a:buNone/>
            </a:pPr>
            <a:r>
              <a:rPr lang="en-US" sz="2400" b="1" dirty="0"/>
              <a:t>III  The Day of the Lord  is coming   4:1-6</a:t>
            </a:r>
          </a:p>
          <a:p>
            <a:endParaRPr lang="en-US" sz="2400" b="1" dirty="0"/>
          </a:p>
        </p:txBody>
      </p:sp>
    </p:spTree>
    <p:extLst>
      <p:ext uri="{BB962C8B-B14F-4D97-AF65-F5344CB8AC3E}">
        <p14:creationId xmlns:p14="http://schemas.microsoft.com/office/powerpoint/2010/main" val="2806153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77813"/>
            <a:ext cx="8229600" cy="788987"/>
          </a:xfrm>
        </p:spPr>
        <p:txBody>
          <a:bodyPr/>
          <a:lstStyle/>
          <a:p>
            <a:r>
              <a:rPr lang="en-US" sz="3200" b="1" dirty="0" smtClean="0"/>
              <a:t>Competing World </a:t>
            </a:r>
            <a:r>
              <a:rPr lang="en-US" sz="3200" b="1" dirty="0"/>
              <a:t>Views</a:t>
            </a:r>
          </a:p>
        </p:txBody>
      </p:sp>
      <p:sp>
        <p:nvSpPr>
          <p:cNvPr id="160771" name="Rectangle 3"/>
          <p:cNvSpPr>
            <a:spLocks noGrp="1" noChangeArrowheads="1"/>
          </p:cNvSpPr>
          <p:nvPr>
            <p:ph type="body" idx="1"/>
          </p:nvPr>
        </p:nvSpPr>
        <p:spPr>
          <a:xfrm>
            <a:off x="533400" y="2362200"/>
            <a:ext cx="8153400" cy="4191000"/>
          </a:xfrm>
        </p:spPr>
        <p:txBody>
          <a:bodyPr>
            <a:noAutofit/>
          </a:bodyPr>
          <a:lstStyle/>
          <a:p>
            <a:r>
              <a:rPr lang="en-US" sz="2200" b="1" dirty="0" smtClean="0"/>
              <a:t>Naturalism/Atheism  </a:t>
            </a:r>
            <a:endParaRPr lang="en-US" sz="2200" b="1" dirty="0">
              <a:solidFill>
                <a:srgbClr val="FFFF00"/>
              </a:solidFill>
            </a:endParaRPr>
          </a:p>
          <a:p>
            <a:endParaRPr lang="en-US" sz="800" b="1" dirty="0"/>
          </a:p>
          <a:p>
            <a:r>
              <a:rPr lang="en-US" sz="2200" b="1" dirty="0"/>
              <a:t>Postmodernism: No World </a:t>
            </a:r>
            <a:r>
              <a:rPr lang="en-US" sz="2200" b="1" dirty="0" smtClean="0"/>
              <a:t>View</a:t>
            </a:r>
            <a:endParaRPr lang="en-US" sz="2200" b="1" dirty="0"/>
          </a:p>
          <a:p>
            <a:endParaRPr lang="en-US" sz="800" b="1" dirty="0"/>
          </a:p>
          <a:p>
            <a:r>
              <a:rPr lang="en-US" sz="2200" b="1" dirty="0"/>
              <a:t>Deism</a:t>
            </a:r>
          </a:p>
          <a:p>
            <a:endParaRPr lang="en-US" sz="800" b="1" dirty="0"/>
          </a:p>
          <a:p>
            <a:r>
              <a:rPr lang="en-US" sz="2200" b="1" dirty="0"/>
              <a:t>Pantheism</a:t>
            </a:r>
          </a:p>
          <a:p>
            <a:endParaRPr lang="en-US" sz="800" b="1" dirty="0"/>
          </a:p>
          <a:p>
            <a:r>
              <a:rPr lang="en-US" sz="2200" b="1" dirty="0"/>
              <a:t>Animism/Polytheism</a:t>
            </a:r>
          </a:p>
          <a:p>
            <a:endParaRPr lang="en-US" sz="800" b="1" dirty="0"/>
          </a:p>
          <a:p>
            <a:r>
              <a:rPr lang="en-US" sz="2200" b="1" dirty="0"/>
              <a:t>Dualism</a:t>
            </a:r>
          </a:p>
          <a:p>
            <a:endParaRPr lang="en-US" sz="800" b="1" dirty="0"/>
          </a:p>
          <a:p>
            <a:r>
              <a:rPr lang="en-US" sz="2200" b="1" dirty="0"/>
              <a:t>Biblical Theism </a:t>
            </a:r>
          </a:p>
        </p:txBody>
      </p:sp>
    </p:spTree>
    <p:extLst>
      <p:ext uri="{BB962C8B-B14F-4D97-AF65-F5344CB8AC3E}">
        <p14:creationId xmlns:p14="http://schemas.microsoft.com/office/powerpoint/2010/main" val="770683622"/>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Malachi 4:1-6  The Day of the Lord</a:t>
            </a:r>
            <a:endParaRPr lang="en-US" sz="3200" b="1" dirty="0"/>
          </a:p>
        </p:txBody>
      </p:sp>
      <p:sp>
        <p:nvSpPr>
          <p:cNvPr id="3" name="Content Placeholder 2"/>
          <p:cNvSpPr>
            <a:spLocks noGrp="1"/>
          </p:cNvSpPr>
          <p:nvPr>
            <p:ph idx="1"/>
          </p:nvPr>
        </p:nvSpPr>
        <p:spPr/>
        <p:txBody>
          <a:bodyPr/>
          <a:lstStyle/>
          <a:p>
            <a:r>
              <a:rPr lang="en-US" sz="2400" b="1" dirty="0" smtClean="0"/>
              <a:t>A bridge to the New Testament.</a:t>
            </a:r>
          </a:p>
          <a:p>
            <a:endParaRPr lang="en-US" sz="2400" b="1" dirty="0"/>
          </a:p>
          <a:p>
            <a:r>
              <a:rPr lang="en-US" sz="2400" b="1" dirty="0" smtClean="0"/>
              <a:t>Malachi 4:5-6 See, I will send you the prophet Elijah before the great and dreadful day of the Lord comes.  He will turn the hearts of the fathers to their children, and the hearts of the children to their fathers; or else I will come and strike the land with a curse.</a:t>
            </a:r>
          </a:p>
          <a:p>
            <a:endParaRPr lang="en-US" sz="2400" b="1" dirty="0"/>
          </a:p>
          <a:p>
            <a:r>
              <a:rPr lang="en-US" sz="2400" b="1" dirty="0" smtClean="0">
                <a:effectLst/>
              </a:rPr>
              <a:t>Luke </a:t>
            </a:r>
            <a:r>
              <a:rPr lang="en-US" sz="2400" b="1" dirty="0">
                <a:effectLst/>
              </a:rPr>
              <a:t>1:17  John comes in the spirit and power of Elijah,  Matt 11:14  He [John] is the Elijah who is to </a:t>
            </a:r>
            <a:r>
              <a:rPr lang="en-US" sz="2400" b="1" dirty="0" smtClean="0">
                <a:effectLst/>
              </a:rPr>
              <a:t>come.</a:t>
            </a:r>
            <a:endParaRPr lang="en-US" sz="2400" b="1" dirty="0"/>
          </a:p>
        </p:txBody>
      </p:sp>
    </p:spTree>
    <p:extLst>
      <p:ext uri="{BB962C8B-B14F-4D97-AF65-F5344CB8AC3E}">
        <p14:creationId xmlns:p14="http://schemas.microsoft.com/office/powerpoint/2010/main" val="42730894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799" y="2130425"/>
            <a:ext cx="8062607" cy="1470025"/>
          </a:xfrm>
        </p:spPr>
        <p:txBody>
          <a:bodyPr>
            <a:normAutofit/>
          </a:bodyPr>
          <a:lstStyle/>
          <a:p>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WISDOM LITERATURE</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8" name="Subtitle 7"/>
          <p:cNvSpPr>
            <a:spLocks noGrp="1"/>
          </p:cNvSpPr>
          <p:nvPr>
            <p:ph type="subTitle" idx="1"/>
          </p:nvPr>
        </p:nvSpPr>
        <p:spPr/>
        <p:txBody>
          <a:bodyPr anchor="b">
            <a:normAutofit/>
          </a:bodyPr>
          <a:lstStyle/>
          <a:p>
            <a:pPr algn="r"/>
            <a:r>
              <a:rPr lang="en-US" sz="2400" dirty="0" smtClean="0"/>
              <a:t>Mark Wilkinson</a:t>
            </a:r>
          </a:p>
          <a:p>
            <a:pPr algn="r"/>
            <a:r>
              <a:rPr lang="en-US" sz="2400" dirty="0" smtClean="0"/>
              <a:t>SDCOC- 2-12</a:t>
            </a:r>
            <a:endParaRPr lang="en-US" sz="2400" dirty="0"/>
          </a:p>
        </p:txBody>
      </p:sp>
    </p:spTree>
    <p:extLst>
      <p:ext uri="{BB962C8B-B14F-4D97-AF65-F5344CB8AC3E}">
        <p14:creationId xmlns:p14="http://schemas.microsoft.com/office/powerpoint/2010/main" val="212170718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Wisdom Books</a:t>
            </a:r>
            <a:endParaRPr lang="en-US" dirty="0"/>
          </a:p>
        </p:txBody>
      </p:sp>
      <p:sp>
        <p:nvSpPr>
          <p:cNvPr id="5" name="Content Placeholder 4"/>
          <p:cNvSpPr>
            <a:spLocks noGrp="1"/>
          </p:cNvSpPr>
          <p:nvPr>
            <p:ph sz="half" idx="2"/>
          </p:nvPr>
        </p:nvSpPr>
        <p:spPr/>
        <p:txBody>
          <a:bodyPr/>
          <a:lstStyle/>
          <a:p>
            <a:r>
              <a:rPr lang="en-US" dirty="0" smtClean="0"/>
              <a:t>Scripture-3 Divisions</a:t>
            </a:r>
          </a:p>
          <a:p>
            <a:r>
              <a:rPr lang="en-US" dirty="0" smtClean="0"/>
              <a:t>The Law- Torah</a:t>
            </a:r>
          </a:p>
          <a:p>
            <a:r>
              <a:rPr lang="en-US" dirty="0" smtClean="0"/>
              <a:t>The Prophets- </a:t>
            </a:r>
            <a:r>
              <a:rPr lang="en-US" dirty="0" err="1" smtClean="0"/>
              <a:t>Nebhi-im</a:t>
            </a:r>
            <a:endParaRPr lang="en-US" dirty="0" smtClean="0"/>
          </a:p>
          <a:p>
            <a:r>
              <a:rPr lang="en-US" dirty="0" smtClean="0"/>
              <a:t>The Writings- </a:t>
            </a:r>
            <a:r>
              <a:rPr lang="en-US" dirty="0" err="1" smtClean="0"/>
              <a:t>Kethubhim</a:t>
            </a:r>
            <a:endParaRPr lang="en-US" dirty="0"/>
          </a:p>
        </p:txBody>
      </p:sp>
      <p:pic>
        <p:nvPicPr>
          <p:cNvPr id="6" name="Content Placeholder 5"/>
          <p:cNvPicPr>
            <a:picLocks noGrp="1" noChangeAspect="1"/>
          </p:cNvPicPr>
          <p:nvPr>
            <p:ph sz="half" idx="1"/>
          </p:nvPr>
        </p:nvPicPr>
        <p:blipFill>
          <a:blip r:embed="rId3"/>
          <a:srcRect t="12846" b="12846"/>
          <a:stretch>
            <a:fillRect/>
          </a:stretch>
        </p:blipFill>
        <p:spPr>
          <a:prstGeom prst="rect">
            <a:avLst/>
          </a:prstGeom>
        </p:spPr>
      </p:pic>
    </p:spTree>
    <p:extLst>
      <p:ext uri="{BB962C8B-B14F-4D97-AF65-F5344CB8AC3E}">
        <p14:creationId xmlns:p14="http://schemas.microsoft.com/office/powerpoint/2010/main" val="179859081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Wisdom Books</a:t>
            </a:r>
            <a:endParaRPr lang="en-US" dirty="0"/>
          </a:p>
        </p:txBody>
      </p:sp>
      <p:sp>
        <p:nvSpPr>
          <p:cNvPr id="5" name="Content Placeholder 4"/>
          <p:cNvSpPr>
            <a:spLocks noGrp="1"/>
          </p:cNvSpPr>
          <p:nvPr>
            <p:ph sz="half" idx="2"/>
          </p:nvPr>
        </p:nvSpPr>
        <p:spPr/>
        <p:txBody>
          <a:bodyPr/>
          <a:lstStyle/>
          <a:p>
            <a:r>
              <a:rPr lang="en-US" dirty="0" smtClean="0"/>
              <a:t>Written in Hebrew Poetry</a:t>
            </a:r>
          </a:p>
          <a:p>
            <a:r>
              <a:rPr lang="en-US" dirty="0" smtClean="0"/>
              <a:t>Not historically oriented</a:t>
            </a:r>
          </a:p>
          <a:p>
            <a:r>
              <a:rPr lang="en-US" dirty="0" smtClean="0"/>
              <a:t>Issues of universal concern</a:t>
            </a:r>
          </a:p>
          <a:p>
            <a:r>
              <a:rPr lang="en-US" dirty="0" smtClean="0"/>
              <a:t>Writers speak for man to God</a:t>
            </a:r>
            <a:endParaRPr lang="en-US" dirty="0"/>
          </a:p>
        </p:txBody>
      </p:sp>
      <p:pic>
        <p:nvPicPr>
          <p:cNvPr id="6" name="Content Placeholder 5"/>
          <p:cNvPicPr>
            <a:picLocks noGrp="1" noChangeAspect="1"/>
          </p:cNvPicPr>
          <p:nvPr>
            <p:ph sz="half" idx="1"/>
          </p:nvPr>
        </p:nvPicPr>
        <p:blipFill>
          <a:blip r:embed="rId3"/>
          <a:srcRect t="12846" b="12846"/>
          <a:stretch>
            <a:fillRect/>
          </a:stretch>
        </p:blipFill>
        <p:spPr>
          <a:prstGeom prst="rect">
            <a:avLst/>
          </a:prstGeom>
        </p:spPr>
      </p:pic>
    </p:spTree>
    <p:extLst>
      <p:ext uri="{BB962C8B-B14F-4D97-AF65-F5344CB8AC3E}">
        <p14:creationId xmlns:p14="http://schemas.microsoft.com/office/powerpoint/2010/main" val="326624691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Wisdom</a:t>
            </a:r>
            <a:endParaRPr lang="en-US" dirty="0"/>
          </a:p>
        </p:txBody>
      </p:sp>
      <p:sp>
        <p:nvSpPr>
          <p:cNvPr id="6" name="Content Placeholder 5"/>
          <p:cNvSpPr>
            <a:spLocks noGrp="1"/>
          </p:cNvSpPr>
          <p:nvPr>
            <p:ph idx="1"/>
          </p:nvPr>
        </p:nvSpPr>
        <p:spPr/>
        <p:txBody>
          <a:bodyPr/>
          <a:lstStyle/>
          <a:p>
            <a:r>
              <a:rPr lang="en-US" dirty="0" smtClean="0"/>
              <a:t>Dealing with life’s basic issues within society and moral structure</a:t>
            </a:r>
          </a:p>
          <a:p>
            <a:r>
              <a:rPr lang="en-US" dirty="0" smtClean="0"/>
              <a:t>God rules </a:t>
            </a:r>
            <a:r>
              <a:rPr lang="en-US" dirty="0" err="1" smtClean="0"/>
              <a:t>theo</a:t>
            </a:r>
            <a:r>
              <a:rPr lang="en-US" dirty="0" smtClean="0"/>
              <a:t> world and a right relationship with him produces true wisdom.</a:t>
            </a:r>
          </a:p>
          <a:p>
            <a:r>
              <a:rPr lang="en-US" dirty="0" smtClean="0"/>
              <a:t>Wisdom is not directly related to covenant relationship but God’s just and ordered rule of the world.</a:t>
            </a:r>
            <a:endParaRPr lang="en-US" dirty="0"/>
          </a:p>
        </p:txBody>
      </p:sp>
    </p:spTree>
    <p:extLst>
      <p:ext uri="{BB962C8B-B14F-4D97-AF65-F5344CB8AC3E}">
        <p14:creationId xmlns:p14="http://schemas.microsoft.com/office/powerpoint/2010/main" val="2646141564"/>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Poetic Parallelism</a:t>
            </a:r>
            <a:endParaRPr lang="en-US" dirty="0"/>
          </a:p>
        </p:txBody>
      </p:sp>
      <p:sp>
        <p:nvSpPr>
          <p:cNvPr id="3" name="Content Placeholder 2"/>
          <p:cNvSpPr>
            <a:spLocks noGrp="1"/>
          </p:cNvSpPr>
          <p:nvPr>
            <p:ph idx="1"/>
          </p:nvPr>
        </p:nvSpPr>
        <p:spPr/>
        <p:txBody>
          <a:bodyPr/>
          <a:lstStyle/>
          <a:p>
            <a:r>
              <a:rPr lang="en-US" dirty="0" smtClean="0"/>
              <a:t>Synonymous- verbal parallel in initial line is in succeeding line. </a:t>
            </a:r>
          </a:p>
          <a:p>
            <a:r>
              <a:rPr lang="en-US" dirty="0" smtClean="0"/>
              <a:t>Ps.19:1 The heavens declare the glory of God</a:t>
            </a:r>
          </a:p>
          <a:p>
            <a:r>
              <a:rPr lang="en-US" dirty="0" smtClean="0"/>
              <a:t>The skies proclaim the work of his hands</a:t>
            </a:r>
          </a:p>
        </p:txBody>
      </p:sp>
    </p:spTree>
    <p:extLst>
      <p:ext uri="{BB962C8B-B14F-4D97-AF65-F5344CB8AC3E}">
        <p14:creationId xmlns:p14="http://schemas.microsoft.com/office/powerpoint/2010/main" val="2657173291"/>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Chiastic parallelism</a:t>
            </a:r>
          </a:p>
        </p:txBody>
      </p:sp>
      <p:sp>
        <p:nvSpPr>
          <p:cNvPr id="3" name="Content Placeholder 2"/>
          <p:cNvSpPr>
            <a:spLocks noGrp="1"/>
          </p:cNvSpPr>
          <p:nvPr>
            <p:ph idx="1"/>
          </p:nvPr>
        </p:nvSpPr>
        <p:spPr/>
        <p:txBody>
          <a:bodyPr>
            <a:normAutofit/>
          </a:bodyPr>
          <a:lstStyle/>
          <a:p>
            <a:r>
              <a:rPr lang="en-US" dirty="0" smtClean="0"/>
              <a:t>- </a:t>
            </a:r>
            <a:r>
              <a:rPr lang="en-US" dirty="0"/>
              <a:t>ideas presented in opposite order</a:t>
            </a:r>
          </a:p>
          <a:p>
            <a:r>
              <a:rPr lang="en-US" dirty="0"/>
              <a:t>Ps.51:1</a:t>
            </a:r>
          </a:p>
          <a:p>
            <a:pPr marL="0" indent="0" algn="ctr">
              <a:buNone/>
            </a:pPr>
            <a:r>
              <a:rPr lang="en-US" dirty="0" smtClean="0"/>
              <a:t>Have </a:t>
            </a:r>
            <a:r>
              <a:rPr lang="en-US" dirty="0"/>
              <a:t>mercy on me, O God, </a:t>
            </a:r>
          </a:p>
          <a:p>
            <a:pPr marL="0" indent="0" algn="ctr">
              <a:buNone/>
            </a:pPr>
            <a:r>
              <a:rPr lang="en-US" dirty="0"/>
              <a:t>according to your unfailing love; </a:t>
            </a:r>
          </a:p>
          <a:p>
            <a:pPr marL="0" indent="0" algn="ctr">
              <a:buNone/>
            </a:pPr>
            <a:r>
              <a:rPr lang="en-US" dirty="0"/>
              <a:t>according to your great compassion </a:t>
            </a:r>
          </a:p>
          <a:p>
            <a:pPr marL="0" indent="0" algn="ctr">
              <a:buNone/>
            </a:pPr>
            <a:r>
              <a:rPr lang="en-US" dirty="0"/>
              <a:t>blot out my transgressions</a:t>
            </a:r>
          </a:p>
          <a:p>
            <a:endParaRPr lang="en-US" dirty="0"/>
          </a:p>
        </p:txBody>
      </p:sp>
    </p:spTree>
    <p:extLst>
      <p:ext uri="{BB962C8B-B14F-4D97-AF65-F5344CB8AC3E}">
        <p14:creationId xmlns:p14="http://schemas.microsoft.com/office/powerpoint/2010/main" val="371201878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Antithetic </a:t>
            </a:r>
            <a:r>
              <a:rPr lang="en-US" dirty="0" err="1" smtClean="0"/>
              <a:t>Parallesim</a:t>
            </a:r>
            <a:endParaRPr lang="en-US" dirty="0"/>
          </a:p>
        </p:txBody>
      </p:sp>
      <p:sp>
        <p:nvSpPr>
          <p:cNvPr id="3" name="Content Placeholder 2"/>
          <p:cNvSpPr>
            <a:spLocks noGrp="1"/>
          </p:cNvSpPr>
          <p:nvPr>
            <p:ph idx="1"/>
          </p:nvPr>
        </p:nvSpPr>
        <p:spPr/>
        <p:txBody>
          <a:bodyPr>
            <a:normAutofit/>
          </a:bodyPr>
          <a:lstStyle/>
          <a:p>
            <a:r>
              <a:rPr lang="en-US" sz="3600" dirty="0" smtClean="0"/>
              <a:t>The second line is the opposite of the first.</a:t>
            </a:r>
          </a:p>
          <a:p>
            <a:r>
              <a:rPr lang="en-US" sz="3600" dirty="0" smtClean="0"/>
              <a:t>Ps.1:6</a:t>
            </a:r>
          </a:p>
          <a:p>
            <a:r>
              <a:rPr lang="en-US" sz="3600" dirty="0"/>
              <a:t>For the Lord watches over the way of the righteous, </a:t>
            </a:r>
          </a:p>
          <a:p>
            <a:r>
              <a:rPr lang="en-US" sz="3600" dirty="0"/>
              <a:t>but the way of the wicked leads to </a:t>
            </a:r>
            <a:r>
              <a:rPr lang="en-US" sz="3600" dirty="0" smtClean="0"/>
              <a:t>destruction</a:t>
            </a:r>
            <a:endParaRPr lang="en-US" sz="3600" dirty="0"/>
          </a:p>
        </p:txBody>
      </p:sp>
    </p:spTree>
    <p:extLst>
      <p:ext uri="{BB962C8B-B14F-4D97-AF65-F5344CB8AC3E}">
        <p14:creationId xmlns:p14="http://schemas.microsoft.com/office/powerpoint/2010/main" val="94172941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or Constructive</a:t>
            </a:r>
            <a:endParaRPr lang="en-US" dirty="0"/>
          </a:p>
        </p:txBody>
      </p:sp>
      <p:sp>
        <p:nvSpPr>
          <p:cNvPr id="3" name="Content Placeholder 2"/>
          <p:cNvSpPr>
            <a:spLocks noGrp="1"/>
          </p:cNvSpPr>
          <p:nvPr>
            <p:ph idx="1"/>
          </p:nvPr>
        </p:nvSpPr>
        <p:spPr/>
        <p:txBody>
          <a:bodyPr/>
          <a:lstStyle/>
          <a:p>
            <a:r>
              <a:rPr lang="en-US" dirty="0" smtClean="0"/>
              <a:t>Ps.2:6 the second line completes the first</a:t>
            </a:r>
          </a:p>
          <a:p>
            <a:r>
              <a:rPr lang="en-US" dirty="0" smtClean="0"/>
              <a:t>Prov.15:17 There is a comparison</a:t>
            </a:r>
          </a:p>
          <a:p>
            <a:r>
              <a:rPr lang="en-US" dirty="0" smtClean="0"/>
              <a:t>Ps.1:1 Builds to a climax</a:t>
            </a:r>
            <a:endParaRPr lang="en-US" dirty="0"/>
          </a:p>
        </p:txBody>
      </p:sp>
    </p:spTree>
    <p:extLst>
      <p:ext uri="{BB962C8B-B14F-4D97-AF65-F5344CB8AC3E}">
        <p14:creationId xmlns:p14="http://schemas.microsoft.com/office/powerpoint/2010/main" val="396727329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Lost in Translation</a:t>
            </a:r>
            <a:endParaRPr lang="en-US" dirty="0"/>
          </a:p>
        </p:txBody>
      </p:sp>
      <p:sp>
        <p:nvSpPr>
          <p:cNvPr id="3" name="Content Placeholder 2"/>
          <p:cNvSpPr>
            <a:spLocks noGrp="1"/>
          </p:cNvSpPr>
          <p:nvPr>
            <p:ph idx="1"/>
          </p:nvPr>
        </p:nvSpPr>
        <p:spPr/>
        <p:txBody>
          <a:bodyPr/>
          <a:lstStyle/>
          <a:p>
            <a:r>
              <a:rPr lang="en-US" dirty="0" smtClean="0"/>
              <a:t>Alliteration- Use of similar sounds</a:t>
            </a:r>
          </a:p>
          <a:p>
            <a:r>
              <a:rPr lang="en-US" dirty="0" err="1" smtClean="0"/>
              <a:t>Paranomasio</a:t>
            </a:r>
            <a:r>
              <a:rPr lang="en-US" dirty="0" smtClean="0"/>
              <a:t>- Play on sound or meaning of words</a:t>
            </a:r>
          </a:p>
          <a:p>
            <a:r>
              <a:rPr lang="en-US" dirty="0" smtClean="0"/>
              <a:t>Acrostic structure – Ps.119; Prov.31:10-31</a:t>
            </a:r>
          </a:p>
          <a:p>
            <a:r>
              <a:rPr lang="en-US" dirty="0" smtClean="0"/>
              <a:t>Terseness- three to four word phrases</a:t>
            </a:r>
          </a:p>
          <a:p>
            <a:r>
              <a:rPr lang="en-US" dirty="0" smtClean="0"/>
              <a:t>Imagery- Ps.23:1</a:t>
            </a:r>
            <a:endParaRPr lang="en-US" dirty="0"/>
          </a:p>
        </p:txBody>
      </p:sp>
    </p:spTree>
    <p:extLst>
      <p:ext uri="{BB962C8B-B14F-4D97-AF65-F5344CB8AC3E}">
        <p14:creationId xmlns:p14="http://schemas.microsoft.com/office/powerpoint/2010/main" val="3786129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457200" y="228600"/>
            <a:ext cx="8229600" cy="838200"/>
          </a:xfrm>
        </p:spPr>
        <p:txBody>
          <a:bodyPr/>
          <a:lstStyle/>
          <a:p>
            <a:r>
              <a:rPr lang="en-US" sz="2800" b="1" dirty="0"/>
              <a:t>The Christian World </a:t>
            </a:r>
            <a:r>
              <a:rPr lang="en-US" sz="2800" b="1" dirty="0" smtClean="0"/>
              <a:t>View  </a:t>
            </a:r>
            <a:br>
              <a:rPr lang="en-US" sz="2800" b="1" dirty="0" smtClean="0"/>
            </a:br>
            <a:r>
              <a:rPr lang="en-US" sz="2800" b="1" dirty="0" smtClean="0"/>
              <a:t>According to Genesis 1-4:</a:t>
            </a:r>
            <a:endParaRPr lang="en-US" sz="2800" b="1" dirty="0"/>
          </a:p>
        </p:txBody>
      </p:sp>
      <p:sp>
        <p:nvSpPr>
          <p:cNvPr id="422915" name="Rectangle 3"/>
          <p:cNvSpPr>
            <a:spLocks noGrp="1" noChangeArrowheads="1"/>
          </p:cNvSpPr>
          <p:nvPr>
            <p:ph type="body" idx="1"/>
          </p:nvPr>
        </p:nvSpPr>
        <p:spPr>
          <a:xfrm>
            <a:off x="457200" y="2133600"/>
            <a:ext cx="8229600" cy="4495800"/>
          </a:xfrm>
        </p:spPr>
        <p:txBody>
          <a:bodyPr>
            <a:normAutofit/>
          </a:bodyPr>
          <a:lstStyle/>
          <a:p>
            <a:pPr>
              <a:buFont typeface="Wingdings" pitchFamily="2" charset="2"/>
              <a:buNone/>
            </a:pPr>
            <a:r>
              <a:rPr lang="en-US" sz="1800" b="1" dirty="0">
                <a:solidFill>
                  <a:schemeClr val="tx1"/>
                </a:solidFill>
              </a:rPr>
              <a:t>1. The physical world is:    a. real      b. created out of nothing (ex nihilo)    and    c. essentially good.</a:t>
            </a:r>
          </a:p>
          <a:p>
            <a:endParaRPr lang="en-US" sz="800" b="1" dirty="0">
              <a:solidFill>
                <a:schemeClr val="tx1"/>
              </a:solidFill>
            </a:endParaRPr>
          </a:p>
          <a:p>
            <a:pPr>
              <a:buFont typeface="Wingdings" pitchFamily="2" charset="2"/>
              <a:buNone/>
            </a:pPr>
            <a:r>
              <a:rPr lang="en-US" sz="1800" b="1" dirty="0">
                <a:solidFill>
                  <a:schemeClr val="tx1"/>
                </a:solidFill>
              </a:rPr>
              <a:t>2. There exists an unseen spiritual reality which is not limited to or defined by the physical reality.  Human beings have a spiritual aspect to their nature.</a:t>
            </a:r>
          </a:p>
          <a:p>
            <a:endParaRPr lang="en-US" sz="800" b="1" dirty="0">
              <a:solidFill>
                <a:schemeClr val="tx1"/>
              </a:solidFill>
            </a:endParaRPr>
          </a:p>
          <a:p>
            <a:pPr>
              <a:buFont typeface="Wingdings" pitchFamily="2" charset="2"/>
              <a:buNone/>
            </a:pPr>
            <a:r>
              <a:rPr lang="en-US" sz="1800" b="1" dirty="0">
                <a:solidFill>
                  <a:schemeClr val="tx1"/>
                </a:solidFill>
              </a:rPr>
              <a:t>3. The creator of both the physical and spiritual realm is the God who reveals himself in the Bible. </a:t>
            </a:r>
          </a:p>
          <a:p>
            <a:endParaRPr lang="en-US" sz="800" b="1" dirty="0">
              <a:solidFill>
                <a:schemeClr val="tx1"/>
              </a:solidFill>
            </a:endParaRPr>
          </a:p>
          <a:p>
            <a:pPr>
              <a:buFont typeface="Wingdings" pitchFamily="2" charset="2"/>
              <a:buNone/>
            </a:pPr>
            <a:r>
              <a:rPr lang="en-US" sz="1800" b="1" dirty="0">
                <a:solidFill>
                  <a:schemeClr val="tx1"/>
                </a:solidFill>
              </a:rPr>
              <a:t>4. Human beings have both a physical and a spiritual nature, The spiritual nature is more essential as it is eternal.</a:t>
            </a:r>
          </a:p>
          <a:p>
            <a:endParaRPr lang="en-US" sz="800" b="1" dirty="0">
              <a:solidFill>
                <a:schemeClr val="tx1"/>
              </a:solidFill>
            </a:endParaRPr>
          </a:p>
          <a:p>
            <a:pPr>
              <a:buFont typeface="Wingdings" pitchFamily="2" charset="2"/>
              <a:buNone/>
            </a:pPr>
            <a:r>
              <a:rPr lang="en-US" sz="1800" b="1" dirty="0">
                <a:solidFill>
                  <a:schemeClr val="tx1"/>
                </a:solidFill>
              </a:rPr>
              <a:t>5. God is not easily defined but he can be characterized by certain qualities.  God is a person. God is love, God is just, God is holy, God is omniscient, omnipotent and omnipresent.</a:t>
            </a:r>
          </a:p>
        </p:txBody>
      </p:sp>
    </p:spTree>
    <p:extLst>
      <p:ext uri="{BB962C8B-B14F-4D97-AF65-F5344CB8AC3E}">
        <p14:creationId xmlns:p14="http://schemas.microsoft.com/office/powerpoint/2010/main" val="3500451684"/>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Literally Speaking</a:t>
            </a:r>
            <a:endParaRPr lang="en-US" dirty="0"/>
          </a:p>
        </p:txBody>
      </p:sp>
      <p:sp>
        <p:nvSpPr>
          <p:cNvPr id="3" name="Content Placeholder 2"/>
          <p:cNvSpPr>
            <a:spLocks noGrp="1"/>
          </p:cNvSpPr>
          <p:nvPr>
            <p:ph idx="1"/>
          </p:nvPr>
        </p:nvSpPr>
        <p:spPr/>
        <p:txBody>
          <a:bodyPr>
            <a:normAutofit/>
          </a:bodyPr>
          <a:lstStyle/>
          <a:p>
            <a:r>
              <a:rPr lang="en-US" sz="3600" dirty="0" smtClean="0"/>
              <a:t>Ps.91:4- God has feathers</a:t>
            </a:r>
          </a:p>
          <a:p>
            <a:r>
              <a:rPr lang="en-US" sz="3600" dirty="0" smtClean="0"/>
              <a:t>Gen.41:57 All countries including Americas</a:t>
            </a:r>
          </a:p>
          <a:p>
            <a:r>
              <a:rPr lang="en-US" sz="3600" dirty="0" smtClean="0"/>
              <a:t>Job 41:81-21 Leviathan is a Dragon</a:t>
            </a:r>
            <a:endParaRPr lang="en-US" sz="3600" dirty="0"/>
          </a:p>
        </p:txBody>
      </p:sp>
    </p:spTree>
    <p:extLst>
      <p:ext uri="{BB962C8B-B14F-4D97-AF65-F5344CB8AC3E}">
        <p14:creationId xmlns:p14="http://schemas.microsoft.com/office/powerpoint/2010/main" val="55234317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dirty="0" smtClean="0"/>
              <a:t>Job</a:t>
            </a:r>
            <a:endParaRPr lang="en-US" sz="6000" dirty="0"/>
          </a:p>
        </p:txBody>
      </p:sp>
      <p:sp>
        <p:nvSpPr>
          <p:cNvPr id="5" name="Subtitle 4"/>
          <p:cNvSpPr>
            <a:spLocks noGrp="1"/>
          </p:cNvSpPr>
          <p:nvPr>
            <p:ph type="subTitle" idx="1"/>
          </p:nvPr>
        </p:nvSpPr>
        <p:spPr/>
        <p:txBody>
          <a:bodyPr>
            <a:normAutofit/>
          </a:bodyPr>
          <a:lstStyle/>
          <a:p>
            <a:r>
              <a:rPr lang="en-US" sz="4000" dirty="0" smtClean="0"/>
              <a:t>God’s Rule- Just or Unjust</a:t>
            </a:r>
            <a:endParaRPr lang="en-US" sz="4000" dirty="0"/>
          </a:p>
        </p:txBody>
      </p:sp>
    </p:spTree>
    <p:extLst>
      <p:ext uri="{BB962C8B-B14F-4D97-AF65-F5344CB8AC3E}">
        <p14:creationId xmlns:p14="http://schemas.microsoft.com/office/powerpoint/2010/main" val="3782983734"/>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94" y="944341"/>
            <a:ext cx="7082222" cy="5325829"/>
          </a:xfrm>
          <a:prstGeom prst="rect">
            <a:avLst/>
          </a:prstGeom>
        </p:spPr>
      </p:pic>
    </p:spTree>
    <p:extLst>
      <p:ext uri="{BB962C8B-B14F-4D97-AF65-F5344CB8AC3E}">
        <p14:creationId xmlns:p14="http://schemas.microsoft.com/office/powerpoint/2010/main" val="3777568316"/>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Term: Suffering</a:t>
            </a:r>
            <a:endParaRPr lang="en-US" dirty="0"/>
          </a:p>
        </p:txBody>
      </p:sp>
      <p:sp>
        <p:nvSpPr>
          <p:cNvPr id="4" name="Content Placeholder 3"/>
          <p:cNvSpPr>
            <a:spLocks noGrp="1"/>
          </p:cNvSpPr>
          <p:nvPr>
            <p:ph idx="1"/>
          </p:nvPr>
        </p:nvSpPr>
        <p:spPr/>
        <p:txBody>
          <a:bodyPr>
            <a:normAutofit/>
          </a:bodyPr>
          <a:lstStyle/>
          <a:p>
            <a:r>
              <a:rPr lang="en-US" dirty="0" smtClean="0"/>
              <a:t>“Speculative wisdom”- Question of human </a:t>
            </a:r>
            <a:r>
              <a:rPr lang="en-US" dirty="0" err="1" smtClean="0"/>
              <a:t>existance</a:t>
            </a:r>
            <a:endParaRPr lang="en-US" dirty="0" smtClean="0"/>
          </a:p>
          <a:p>
            <a:r>
              <a:rPr lang="en-US" dirty="0" smtClean="0"/>
              <a:t>Key Text: Job 1:21</a:t>
            </a:r>
          </a:p>
          <a:p>
            <a:pPr marL="0" indent="0" algn="ctr">
              <a:buNone/>
            </a:pPr>
            <a:r>
              <a:rPr lang="en-US" dirty="0" smtClean="0"/>
              <a:t>Naked </a:t>
            </a:r>
            <a:r>
              <a:rPr lang="en-US" dirty="0"/>
              <a:t>I came from my mother’s womb, </a:t>
            </a:r>
          </a:p>
          <a:p>
            <a:pPr marL="0" indent="0" algn="ctr">
              <a:buNone/>
            </a:pPr>
            <a:r>
              <a:rPr lang="en-US" dirty="0"/>
              <a:t>and naked I will depart. </a:t>
            </a:r>
            <a:endParaRPr lang="en-US" baseline="30000" dirty="0"/>
          </a:p>
          <a:p>
            <a:pPr marL="0" indent="0" algn="ctr">
              <a:buNone/>
            </a:pPr>
            <a:r>
              <a:rPr lang="en-US" dirty="0"/>
              <a:t>The Lord gave and the Lord has taken away; </a:t>
            </a:r>
          </a:p>
          <a:p>
            <a:pPr marL="0" indent="0" algn="ctr">
              <a:buNone/>
            </a:pPr>
            <a:r>
              <a:rPr lang="en-US" dirty="0"/>
              <a:t>may the name of the Lord be praised.</a:t>
            </a:r>
          </a:p>
          <a:p>
            <a:endParaRPr lang="en-US" dirty="0"/>
          </a:p>
        </p:txBody>
      </p:sp>
    </p:spTree>
    <p:extLst>
      <p:ext uri="{BB962C8B-B14F-4D97-AF65-F5344CB8AC3E}">
        <p14:creationId xmlns:p14="http://schemas.microsoft.com/office/powerpoint/2010/main" val="3023050538"/>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Parallelism</a:t>
            </a:r>
            <a:endParaRPr lang="en-US" dirty="0"/>
          </a:p>
        </p:txBody>
      </p:sp>
      <p:sp>
        <p:nvSpPr>
          <p:cNvPr id="3" name="Content Placeholder 2"/>
          <p:cNvSpPr>
            <a:spLocks noGrp="1"/>
          </p:cNvSpPr>
          <p:nvPr>
            <p:ph idx="1"/>
          </p:nvPr>
        </p:nvSpPr>
        <p:spPr/>
        <p:txBody>
          <a:bodyPr/>
          <a:lstStyle/>
          <a:p>
            <a:r>
              <a:rPr lang="en-US" dirty="0" smtClean="0"/>
              <a:t>Parallel in thought not rhyme</a:t>
            </a:r>
          </a:p>
          <a:p>
            <a:r>
              <a:rPr lang="en-US" dirty="0" smtClean="0"/>
              <a:t>Synonymous- Job5:10</a:t>
            </a:r>
          </a:p>
          <a:p>
            <a:r>
              <a:rPr lang="en-US" dirty="0" smtClean="0"/>
              <a:t>Antithetic- 10:3</a:t>
            </a:r>
          </a:p>
          <a:p>
            <a:r>
              <a:rPr lang="en-US" dirty="0" err="1" smtClean="0"/>
              <a:t>Sythentic</a:t>
            </a:r>
            <a:r>
              <a:rPr lang="en-US" dirty="0" smtClean="0"/>
              <a:t>- 31:15</a:t>
            </a:r>
            <a:endParaRPr lang="en-US" dirty="0"/>
          </a:p>
        </p:txBody>
      </p:sp>
    </p:spTree>
    <p:extLst>
      <p:ext uri="{BB962C8B-B14F-4D97-AF65-F5344CB8AC3E}">
        <p14:creationId xmlns:p14="http://schemas.microsoft.com/office/powerpoint/2010/main" val="1660546751"/>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Outlines</a:t>
            </a:r>
            <a:endParaRPr lang="en-US" dirty="0"/>
          </a:p>
        </p:txBody>
      </p:sp>
      <p:sp>
        <p:nvSpPr>
          <p:cNvPr id="3" name="Content Placeholder 2"/>
          <p:cNvSpPr>
            <a:spLocks noGrp="1"/>
          </p:cNvSpPr>
          <p:nvPr>
            <p:ph idx="1"/>
          </p:nvPr>
        </p:nvSpPr>
        <p:spPr/>
        <p:txBody>
          <a:bodyPr/>
          <a:lstStyle/>
          <a:p>
            <a:r>
              <a:rPr lang="en-US" dirty="0" smtClean="0"/>
              <a:t>The Narrative prologue (1-2)</a:t>
            </a:r>
          </a:p>
          <a:p>
            <a:r>
              <a:rPr lang="en-US" dirty="0" smtClean="0"/>
              <a:t>Poetic dialogues and monologues (3-41)</a:t>
            </a:r>
          </a:p>
          <a:p>
            <a:r>
              <a:rPr lang="en-US" dirty="0" smtClean="0"/>
              <a:t>Epilogue (42)</a:t>
            </a:r>
          </a:p>
          <a:p>
            <a:endParaRPr lang="en-US" dirty="0" smtClean="0"/>
          </a:p>
          <a:p>
            <a:r>
              <a:rPr lang="en-US" dirty="0" smtClean="0"/>
              <a:t>Job’s Distress- 1-3</a:t>
            </a:r>
          </a:p>
          <a:p>
            <a:r>
              <a:rPr lang="en-US" dirty="0" smtClean="0"/>
              <a:t>Job’s Defense- 4-37</a:t>
            </a:r>
          </a:p>
          <a:p>
            <a:r>
              <a:rPr lang="en-US" dirty="0" smtClean="0"/>
              <a:t>Job’s Deliverance- 38-42</a:t>
            </a:r>
            <a:endParaRPr lang="en-US" dirty="0"/>
          </a:p>
        </p:txBody>
      </p:sp>
    </p:spTree>
    <p:extLst>
      <p:ext uri="{BB962C8B-B14F-4D97-AF65-F5344CB8AC3E}">
        <p14:creationId xmlns:p14="http://schemas.microsoft.com/office/powerpoint/2010/main" val="796029305"/>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Sentence Summary</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a:t>After the upright Job suddenly lost family, health, and possessions, he and his friends dialogued at length about the reasons for his sufferings, but God alone had the final word and ultimately restored Job’s losses.</a:t>
            </a:r>
          </a:p>
          <a:p>
            <a:endParaRPr lang="en-US" sz="3600" dirty="0"/>
          </a:p>
        </p:txBody>
      </p:sp>
    </p:spTree>
    <p:extLst>
      <p:ext uri="{BB962C8B-B14F-4D97-AF65-F5344CB8AC3E}">
        <p14:creationId xmlns:p14="http://schemas.microsoft.com/office/powerpoint/2010/main" val="2954655941"/>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a:t>
            </a:r>
            <a:endParaRPr lang="en-US" dirty="0"/>
          </a:p>
        </p:txBody>
      </p:sp>
      <p:sp>
        <p:nvSpPr>
          <p:cNvPr id="3" name="Content Placeholder 2"/>
          <p:cNvSpPr>
            <a:spLocks noGrp="1"/>
          </p:cNvSpPr>
          <p:nvPr>
            <p:ph idx="1"/>
          </p:nvPr>
        </p:nvSpPr>
        <p:spPr/>
        <p:txBody>
          <a:bodyPr/>
          <a:lstStyle/>
          <a:p>
            <a:r>
              <a:rPr lang="en-US" dirty="0" smtClean="0"/>
              <a:t>Name- “Where is the father?” or “hated one”</a:t>
            </a:r>
          </a:p>
          <a:p>
            <a:r>
              <a:rPr lang="en-US" dirty="0" smtClean="0"/>
              <a:t>Date- Debatable</a:t>
            </a:r>
          </a:p>
          <a:p>
            <a:r>
              <a:rPr lang="en-US" dirty="0" smtClean="0"/>
              <a:t>Patriarchal</a:t>
            </a:r>
          </a:p>
          <a:p>
            <a:r>
              <a:rPr lang="en-US" dirty="0" smtClean="0"/>
              <a:t>Job performed his own sacrifices (1:5)</a:t>
            </a:r>
          </a:p>
          <a:p>
            <a:r>
              <a:rPr lang="en-US" dirty="0" smtClean="0"/>
              <a:t>Wealth measured in herds (1:3)</a:t>
            </a:r>
          </a:p>
          <a:p>
            <a:r>
              <a:rPr lang="en-US" dirty="0" smtClean="0"/>
              <a:t>Roving tribes (1:15-17)</a:t>
            </a:r>
          </a:p>
          <a:p>
            <a:r>
              <a:rPr lang="en-US" dirty="0" smtClean="0"/>
              <a:t>Life span 140 years consistent with patriarchs</a:t>
            </a:r>
            <a:endParaRPr lang="en-US" dirty="0"/>
          </a:p>
        </p:txBody>
      </p:sp>
    </p:spTree>
    <p:extLst>
      <p:ext uri="{BB962C8B-B14F-4D97-AF65-F5344CB8AC3E}">
        <p14:creationId xmlns:p14="http://schemas.microsoft.com/office/powerpoint/2010/main" val="3148655715"/>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Fictitious or Real</a:t>
            </a:r>
            <a:endParaRPr lang="en-US" dirty="0"/>
          </a:p>
        </p:txBody>
      </p:sp>
      <p:sp>
        <p:nvSpPr>
          <p:cNvPr id="3" name="Content Placeholder 2"/>
          <p:cNvSpPr>
            <a:spLocks noGrp="1"/>
          </p:cNvSpPr>
          <p:nvPr>
            <p:ph idx="1"/>
          </p:nvPr>
        </p:nvSpPr>
        <p:spPr/>
        <p:txBody>
          <a:bodyPr/>
          <a:lstStyle/>
          <a:p>
            <a:r>
              <a:rPr lang="en-US" dirty="0" smtClean="0"/>
              <a:t>Ezek.14:14,20 James 5:11</a:t>
            </a:r>
          </a:p>
          <a:p>
            <a:r>
              <a:rPr lang="en-US" dirty="0" smtClean="0"/>
              <a:t>His Character Job1:1</a:t>
            </a:r>
          </a:p>
          <a:p>
            <a:pPr marL="514350" indent="-514350">
              <a:buAutoNum type="arabicPeriod"/>
            </a:pPr>
            <a:r>
              <a:rPr lang="en-US" dirty="0" smtClean="0"/>
              <a:t>Blameless  and Upright </a:t>
            </a:r>
          </a:p>
          <a:p>
            <a:pPr marL="514350" indent="-514350">
              <a:buAutoNum type="arabicPeriod"/>
            </a:pPr>
            <a:r>
              <a:rPr lang="en-US" dirty="0" smtClean="0"/>
              <a:t>Feared God</a:t>
            </a:r>
          </a:p>
          <a:p>
            <a:pPr marL="514350" indent="-514350">
              <a:buAutoNum type="arabicPeriod"/>
            </a:pPr>
            <a:r>
              <a:rPr lang="en-US" dirty="0" smtClean="0"/>
              <a:t>Shunned Evil</a:t>
            </a:r>
            <a:endParaRPr lang="en-US" dirty="0"/>
          </a:p>
        </p:txBody>
      </p:sp>
    </p:spTree>
    <p:extLst>
      <p:ext uri="{BB962C8B-B14F-4D97-AF65-F5344CB8AC3E}">
        <p14:creationId xmlns:p14="http://schemas.microsoft.com/office/powerpoint/2010/main" val="109354938"/>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Guilty or God Unjust</a:t>
            </a:r>
            <a:endParaRPr lang="en-US" dirty="0"/>
          </a:p>
        </p:txBody>
      </p:sp>
      <p:sp>
        <p:nvSpPr>
          <p:cNvPr id="3" name="Content Placeholder 2"/>
          <p:cNvSpPr>
            <a:spLocks noGrp="1"/>
          </p:cNvSpPr>
          <p:nvPr>
            <p:ph idx="1"/>
          </p:nvPr>
        </p:nvSpPr>
        <p:spPr/>
        <p:txBody>
          <a:bodyPr/>
          <a:lstStyle/>
          <a:p>
            <a:r>
              <a:rPr lang="en-US" dirty="0" smtClean="0"/>
              <a:t>Three friends come to restore Job</a:t>
            </a:r>
          </a:p>
          <a:p>
            <a:r>
              <a:rPr lang="en-US" dirty="0" smtClean="0"/>
              <a:t>Claim that all suffering in the result of sin and prosperity is the result of virtues</a:t>
            </a:r>
          </a:p>
          <a:p>
            <a:r>
              <a:rPr lang="en-US" dirty="0" smtClean="0"/>
              <a:t>BE CAREFUL NOT TO BELIEVE THIS!</a:t>
            </a:r>
          </a:p>
          <a:p>
            <a:endParaRPr lang="en-US" dirty="0"/>
          </a:p>
        </p:txBody>
      </p:sp>
    </p:spTree>
    <p:extLst>
      <p:ext uri="{BB962C8B-B14F-4D97-AF65-F5344CB8AC3E}">
        <p14:creationId xmlns:p14="http://schemas.microsoft.com/office/powerpoint/2010/main" val="235844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en-US" sz="3200" b="1"/>
              <a:t>The Christian World View (cont.)</a:t>
            </a:r>
          </a:p>
        </p:txBody>
      </p:sp>
      <p:sp>
        <p:nvSpPr>
          <p:cNvPr id="420867" name="Rectangle 3"/>
          <p:cNvSpPr>
            <a:spLocks noGrp="1" noChangeArrowheads="1"/>
          </p:cNvSpPr>
          <p:nvPr>
            <p:ph type="body" idx="1"/>
          </p:nvPr>
        </p:nvSpPr>
        <p:spPr>
          <a:xfrm>
            <a:off x="381000" y="2286000"/>
            <a:ext cx="8305800" cy="4419600"/>
          </a:xfrm>
        </p:spPr>
        <p:txBody>
          <a:bodyPr>
            <a:normAutofit/>
          </a:bodyPr>
          <a:lstStyle/>
          <a:p>
            <a:pPr>
              <a:buFont typeface="Wingdings" pitchFamily="2" charset="2"/>
              <a:buNone/>
            </a:pPr>
            <a:r>
              <a:rPr lang="en-US" sz="2000" b="1" dirty="0">
                <a:solidFill>
                  <a:schemeClr val="tx1"/>
                </a:solidFill>
              </a:rPr>
              <a:t>6</a:t>
            </a:r>
            <a:r>
              <a:rPr lang="en-US" sz="2000" b="1" dirty="0" smtClean="0">
                <a:solidFill>
                  <a:schemeClr val="tx1"/>
                </a:solidFill>
              </a:rPr>
              <a:t>. </a:t>
            </a:r>
            <a:r>
              <a:rPr lang="en-US" sz="2000" b="1" dirty="0">
                <a:solidFill>
                  <a:schemeClr val="tx1"/>
                </a:solidFill>
              </a:rPr>
              <a:t>Although all God’s creation, including the physical world is good, evil does exist.  Such evil is the result of freedom of will given to created beings and their subsequent decision to use that freedom to rebel--to “sin” </a:t>
            </a:r>
          </a:p>
          <a:p>
            <a:endParaRPr lang="en-US" sz="800" b="1" dirty="0">
              <a:solidFill>
                <a:schemeClr val="tx1"/>
              </a:solidFill>
            </a:endParaRPr>
          </a:p>
          <a:p>
            <a:pPr>
              <a:buFont typeface="Wingdings" pitchFamily="2" charset="2"/>
              <a:buNone/>
            </a:pPr>
            <a:r>
              <a:rPr lang="en-US" sz="2000" b="1" dirty="0">
                <a:solidFill>
                  <a:schemeClr val="tx1"/>
                </a:solidFill>
              </a:rPr>
              <a:t>7. Because of God’s justice and his holiness, those who choose to rebel against him will ultimately be judged and separated from God for eternity.</a:t>
            </a:r>
          </a:p>
          <a:p>
            <a:endParaRPr lang="en-US" sz="800" b="1" dirty="0">
              <a:solidFill>
                <a:schemeClr val="tx1"/>
              </a:solidFill>
            </a:endParaRPr>
          </a:p>
          <a:p>
            <a:pPr>
              <a:buFont typeface="Wingdings" pitchFamily="2" charset="2"/>
              <a:buNone/>
            </a:pPr>
            <a:r>
              <a:rPr lang="en-US" sz="2000" b="1" dirty="0">
                <a:solidFill>
                  <a:schemeClr val="tx1"/>
                </a:solidFill>
              </a:rPr>
              <a:t>8. The solution to evil, to sin and its eternal consequences is provided by God through the atoning substitutionary sacrifice of Jesus Christ.</a:t>
            </a:r>
            <a:r>
              <a:rPr lang="en-US" sz="2000" dirty="0">
                <a:solidFill>
                  <a:schemeClr val="tx1"/>
                </a:solidFill>
              </a:rPr>
              <a:t> </a:t>
            </a:r>
            <a:endParaRPr lang="en-US" sz="2000" dirty="0" smtClean="0">
              <a:solidFill>
                <a:schemeClr val="tx1"/>
              </a:solidFill>
            </a:endParaRPr>
          </a:p>
          <a:p>
            <a:pPr algn="r">
              <a:buFont typeface="Wingdings" pitchFamily="2" charset="2"/>
              <a:buNone/>
            </a:pPr>
            <a:r>
              <a:rPr lang="en-US" sz="2400" b="1" dirty="0" smtClean="0">
                <a:solidFill>
                  <a:schemeClr val="tx1"/>
                </a:solidFill>
              </a:rPr>
              <a:t>All of this is found in Genesis 1-4</a:t>
            </a:r>
            <a:endParaRPr lang="en-US" sz="2400" b="1" dirty="0">
              <a:solidFill>
                <a:schemeClr val="tx1"/>
              </a:solidFill>
            </a:endParaRPr>
          </a:p>
          <a:p>
            <a:pPr>
              <a:buFont typeface="Wingdings" pitchFamily="2" charset="2"/>
              <a:buNone/>
            </a:pPr>
            <a:endParaRPr lang="en-US" sz="2400" b="1" dirty="0">
              <a:solidFill>
                <a:srgbClr val="FFFF00"/>
              </a:solidFill>
            </a:endParaRPr>
          </a:p>
          <a:p>
            <a:pPr>
              <a:buFont typeface="Wingdings" pitchFamily="2" charset="2"/>
              <a:buNone/>
            </a:pPr>
            <a:endParaRPr lang="en-US" sz="2000" b="1" dirty="0"/>
          </a:p>
        </p:txBody>
      </p:sp>
    </p:spTree>
    <p:extLst>
      <p:ext uri="{BB962C8B-B14F-4D97-AF65-F5344CB8AC3E}">
        <p14:creationId xmlns:p14="http://schemas.microsoft.com/office/powerpoint/2010/main" val="137815302"/>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Friends</a:t>
            </a:r>
            <a:endParaRPr lang="en-US" dirty="0"/>
          </a:p>
        </p:txBody>
      </p:sp>
      <p:sp>
        <p:nvSpPr>
          <p:cNvPr id="3" name="Content Placeholder 2"/>
          <p:cNvSpPr>
            <a:spLocks noGrp="1"/>
          </p:cNvSpPr>
          <p:nvPr>
            <p:ph idx="1"/>
          </p:nvPr>
        </p:nvSpPr>
        <p:spPr/>
        <p:txBody>
          <a:bodyPr/>
          <a:lstStyle/>
          <a:p>
            <a:r>
              <a:rPr lang="en-US" sz="3600" dirty="0"/>
              <a:t>Eliphaz knew that God judged the wicked therefor Job must be guilty </a:t>
            </a:r>
            <a:r>
              <a:rPr lang="en-US" sz="3600" dirty="0" smtClean="0"/>
              <a:t>(4;15; 22)</a:t>
            </a:r>
          </a:p>
          <a:p>
            <a:r>
              <a:rPr lang="en-US" sz="3600" dirty="0" err="1" smtClean="0"/>
              <a:t>Bildad</a:t>
            </a:r>
            <a:r>
              <a:rPr lang="en-US" sz="3600" dirty="0" smtClean="0"/>
              <a:t> (8; 18; 26) If you repent God will restore you. Plant without water (8).</a:t>
            </a:r>
          </a:p>
          <a:p>
            <a:r>
              <a:rPr lang="en-US" sz="3600" dirty="0" err="1" smtClean="0"/>
              <a:t>Zophar</a:t>
            </a:r>
            <a:r>
              <a:rPr lang="en-US" sz="3600" dirty="0" smtClean="0"/>
              <a:t> (11; 20) Caustic and unsympathetic. Boasting over your innocence </a:t>
            </a:r>
            <a:endParaRPr lang="en-US" sz="3600" dirty="0"/>
          </a:p>
          <a:p>
            <a:endParaRPr lang="en-US" dirty="0"/>
          </a:p>
        </p:txBody>
      </p:sp>
    </p:spTree>
    <p:extLst>
      <p:ext uri="{BB962C8B-B14F-4D97-AF65-F5344CB8AC3E}">
        <p14:creationId xmlns:p14="http://schemas.microsoft.com/office/powerpoint/2010/main" val="352025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Job’s Case</a:t>
            </a:r>
            <a:endParaRPr lang="en-US" dirty="0"/>
          </a:p>
        </p:txBody>
      </p:sp>
      <p:sp>
        <p:nvSpPr>
          <p:cNvPr id="3" name="Content Placeholder 2"/>
          <p:cNvSpPr>
            <a:spLocks noGrp="1"/>
          </p:cNvSpPr>
          <p:nvPr>
            <p:ph idx="1"/>
          </p:nvPr>
        </p:nvSpPr>
        <p:spPr/>
        <p:txBody>
          <a:bodyPr/>
          <a:lstStyle/>
          <a:p>
            <a:r>
              <a:rPr lang="en-US" dirty="0"/>
              <a:t>The heart of Job’s case was that God did not always bless the righteous and judge the wicked as his friends claimed. No, many wicked people were happy and prosperous (21:7–34; 24:1–17) </a:t>
            </a:r>
            <a:endParaRPr lang="en-US" dirty="0" smtClean="0"/>
          </a:p>
          <a:p>
            <a:r>
              <a:rPr lang="en-US" dirty="0" smtClean="0"/>
              <a:t>Job needed an explanation</a:t>
            </a:r>
            <a:endParaRPr lang="en-US" dirty="0"/>
          </a:p>
        </p:txBody>
      </p:sp>
    </p:spTree>
    <p:extLst>
      <p:ext uri="{BB962C8B-B14F-4D97-AF65-F5344CB8AC3E}">
        <p14:creationId xmlns:p14="http://schemas.microsoft.com/office/powerpoint/2010/main" val="197790737"/>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 Questions Job</a:t>
            </a:r>
            <a:endParaRPr lang="en-US" dirty="0"/>
          </a:p>
        </p:txBody>
      </p:sp>
      <p:sp>
        <p:nvSpPr>
          <p:cNvPr id="3" name="Content Placeholder 2"/>
          <p:cNvSpPr>
            <a:spLocks noGrp="1"/>
          </p:cNvSpPr>
          <p:nvPr>
            <p:ph idx="1"/>
          </p:nvPr>
        </p:nvSpPr>
        <p:spPr/>
        <p:txBody>
          <a:bodyPr/>
          <a:lstStyle/>
          <a:p>
            <a:r>
              <a:rPr lang="en-US" dirty="0" smtClean="0"/>
              <a:t>God’s second longest speech in the Bible</a:t>
            </a:r>
          </a:p>
          <a:p>
            <a:r>
              <a:rPr lang="en-US" dirty="0" smtClean="0"/>
              <a:t>Asks Job </a:t>
            </a:r>
            <a:r>
              <a:rPr lang="en-US" dirty="0" err="1" smtClean="0"/>
              <a:t>Questons</a:t>
            </a:r>
            <a:r>
              <a:rPr lang="en-US" dirty="0" smtClean="0"/>
              <a:t> and expects Answers</a:t>
            </a:r>
          </a:p>
          <a:p>
            <a:r>
              <a:rPr lang="en-US" dirty="0" smtClean="0"/>
              <a:t>Job 38:3; 40:1-7 Time to man up and face God</a:t>
            </a:r>
          </a:p>
          <a:p>
            <a:r>
              <a:rPr lang="en-US" dirty="0" smtClean="0"/>
              <a:t>Read 38-42 and you will grow in amazement of the greatness of God</a:t>
            </a:r>
          </a:p>
          <a:p>
            <a:r>
              <a:rPr lang="en-US" dirty="0" smtClean="0"/>
              <a:t>Job’s Response 42:1-6 note verse 5</a:t>
            </a:r>
            <a:endParaRPr lang="en-US" dirty="0"/>
          </a:p>
        </p:txBody>
      </p:sp>
    </p:spTree>
    <p:extLst>
      <p:ext uri="{BB962C8B-B14F-4D97-AF65-F5344CB8AC3E}">
        <p14:creationId xmlns:p14="http://schemas.microsoft.com/office/powerpoint/2010/main" val="1277777524"/>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a:t>Theological Significance of </a:t>
            </a:r>
            <a:r>
              <a:rPr lang="en-US" cap="small" dirty="0" smtClean="0"/>
              <a:t>Job</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cap="small" dirty="0" smtClean="0"/>
              <a:t>1. </a:t>
            </a:r>
            <a:r>
              <a:rPr lang="en-US" dirty="0" smtClean="0"/>
              <a:t>God </a:t>
            </a:r>
            <a:r>
              <a:rPr lang="en-US" dirty="0"/>
              <a:t>may allow people to be tested so that they can demonstrate their dedication to God and His will for their lives.</a:t>
            </a:r>
          </a:p>
          <a:p>
            <a:pPr marL="0" indent="0">
              <a:buNone/>
            </a:pPr>
            <a:r>
              <a:rPr lang="en-US" dirty="0"/>
              <a:t>2</a:t>
            </a:r>
            <a:r>
              <a:rPr lang="en-US" dirty="0" smtClean="0"/>
              <a:t>. It </a:t>
            </a:r>
            <a:r>
              <a:rPr lang="en-US" dirty="0"/>
              <a:t>is an error to conclude that all sickness and trouble come because of sin. Sometimes the innocent suffer, and the wicked are not immediately judged.</a:t>
            </a:r>
          </a:p>
          <a:p>
            <a:pPr marL="0" indent="0">
              <a:buNone/>
            </a:pPr>
            <a:r>
              <a:rPr lang="en-US" dirty="0"/>
              <a:t>3</a:t>
            </a:r>
            <a:r>
              <a:rPr lang="en-US" dirty="0" smtClean="0"/>
              <a:t>. Since </a:t>
            </a:r>
            <a:r>
              <a:rPr lang="en-US" dirty="0"/>
              <a:t>people on earth cannot see the whole picture and have a very limited understanding of God’s plans and wise purposes, they should not question God’s justice.</a:t>
            </a:r>
          </a:p>
          <a:p>
            <a:pPr marL="0" indent="0">
              <a:buNone/>
            </a:pPr>
            <a:r>
              <a:rPr lang="en-US" dirty="0"/>
              <a:t>4</a:t>
            </a:r>
            <a:r>
              <a:rPr lang="en-US" dirty="0" smtClean="0"/>
              <a:t>. Comforting </a:t>
            </a:r>
            <a:r>
              <a:rPr lang="en-US" dirty="0"/>
              <a:t>the sufferer is not achieved by naive accusations, but by identifying with their grief and praying for God’s mercy.</a:t>
            </a:r>
          </a:p>
          <a:p>
            <a:endParaRPr lang="en-US" dirty="0"/>
          </a:p>
        </p:txBody>
      </p:sp>
    </p:spTree>
    <p:extLst>
      <p:ext uri="{BB962C8B-B14F-4D97-AF65-F5344CB8AC3E}">
        <p14:creationId xmlns:p14="http://schemas.microsoft.com/office/powerpoint/2010/main" val="1241371346"/>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Danger of Religious Knowledge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Religion gives people the notion that they have God under control. Religion says that we can understand God absolutely and completely. We can predict what the Almighty will do tomorrow. The Christian religion teaches that the Bible answers virtually every question that’s brought to the sacred text. The problem with this line of thought is that the true God cannot fit into anyone’s box. God will always end up breaking out of our human expectations and understanding. Every attempt to capture God and cram and ram Him in a system will ultimately fail.</a:t>
            </a:r>
          </a:p>
          <a:p>
            <a:pPr marL="0" indent="0">
              <a:buNone/>
            </a:pPr>
            <a:r>
              <a:rPr lang="en-US" dirty="0"/>
              <a:t>The true God is an untamed lion. He cannot be controlled. The true God </a:t>
            </a:r>
            <a:r>
              <a:rPr lang="en-US" i="1" dirty="0"/>
              <a:t>is the controller</a:t>
            </a:r>
            <a:r>
              <a:rPr lang="en-US" i="1" dirty="0" smtClean="0"/>
              <a:t>.</a:t>
            </a:r>
            <a:endParaRPr lang="en-US" i="1" dirty="0"/>
          </a:p>
        </p:txBody>
      </p:sp>
    </p:spTree>
    <p:extLst>
      <p:ext uri="{BB962C8B-B14F-4D97-AF65-F5344CB8AC3E}">
        <p14:creationId xmlns:p14="http://schemas.microsoft.com/office/powerpoint/2010/main" val="3895608543"/>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1600" y="2438400"/>
            <a:ext cx="5417917" cy="1148599"/>
          </a:xfrm>
          <a:prstGeom prst="rect">
            <a:avLst/>
          </a:prstGeom>
        </p:spPr>
      </p:pic>
    </p:spTree>
    <p:extLst>
      <p:ext uri="{BB962C8B-B14F-4D97-AF65-F5344CB8AC3E}">
        <p14:creationId xmlns:p14="http://schemas.microsoft.com/office/powerpoint/2010/main" val="309101922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0088" y="959377"/>
            <a:ext cx="5765079" cy="4335338"/>
          </a:xfrm>
          <a:prstGeom prst="rect">
            <a:avLst/>
          </a:prstGeom>
        </p:spPr>
      </p:pic>
    </p:spTree>
    <p:extLst>
      <p:ext uri="{BB962C8B-B14F-4D97-AF65-F5344CB8AC3E}">
        <p14:creationId xmlns:p14="http://schemas.microsoft.com/office/powerpoint/2010/main" val="1715993608"/>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Ecclesiastes</a:t>
            </a:r>
            <a:endParaRPr lang="en-US" dirty="0"/>
          </a:p>
        </p:txBody>
      </p:sp>
      <p:sp>
        <p:nvSpPr>
          <p:cNvPr id="3" name="Content Placeholder 2"/>
          <p:cNvSpPr>
            <a:spLocks noGrp="1"/>
          </p:cNvSpPr>
          <p:nvPr>
            <p:ph idx="1"/>
          </p:nvPr>
        </p:nvSpPr>
        <p:spPr/>
        <p:txBody>
          <a:bodyPr/>
          <a:lstStyle/>
          <a:p>
            <a:r>
              <a:rPr lang="en-US" dirty="0" smtClean="0"/>
              <a:t>Opposite of Job</a:t>
            </a:r>
          </a:p>
          <a:p>
            <a:r>
              <a:rPr lang="en-US" dirty="0" smtClean="0"/>
              <a:t>God is not involved in the affairs of men.</a:t>
            </a:r>
            <a:endParaRPr lang="en-US" dirty="0"/>
          </a:p>
        </p:txBody>
      </p:sp>
    </p:spTree>
    <p:extLst>
      <p:ext uri="{BB962C8B-B14F-4D97-AF65-F5344CB8AC3E}">
        <p14:creationId xmlns:p14="http://schemas.microsoft.com/office/powerpoint/2010/main" val="2083779317"/>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55910" y="1229502"/>
            <a:ext cx="6250492" cy="4575359"/>
          </a:xfrm>
          <a:prstGeom prst="rect">
            <a:avLst/>
          </a:prstGeom>
        </p:spPr>
      </p:pic>
    </p:spTree>
    <p:extLst>
      <p:ext uri="{BB962C8B-B14F-4D97-AF65-F5344CB8AC3E}">
        <p14:creationId xmlns:p14="http://schemas.microsoft.com/office/powerpoint/2010/main" val="212346679"/>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284" y="2317914"/>
            <a:ext cx="6651770" cy="1410176"/>
          </a:xfrm>
          <a:prstGeom prst="rect">
            <a:avLst/>
          </a:prstGeom>
        </p:spPr>
      </p:pic>
    </p:spTree>
    <p:extLst>
      <p:ext uri="{BB962C8B-B14F-4D97-AF65-F5344CB8AC3E}">
        <p14:creationId xmlns:p14="http://schemas.microsoft.com/office/powerpoint/2010/main" val="4010436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438400"/>
            <a:ext cx="7835152" cy="3687762"/>
          </a:xfrm>
        </p:spPr>
        <p:txBody>
          <a:bodyPr>
            <a:normAutofit/>
          </a:bodyPr>
          <a:lstStyle/>
          <a:p>
            <a:r>
              <a:rPr lang="en-US" b="1" dirty="0"/>
              <a:t>Genesis 1:2-10  God creates order and distinctions out of disorder and </a:t>
            </a:r>
            <a:r>
              <a:rPr lang="en-US" b="1" dirty="0" smtClean="0"/>
              <a:t>formlessness</a:t>
            </a:r>
          </a:p>
          <a:p>
            <a:pPr lvl="1"/>
            <a:r>
              <a:rPr lang="en-US" b="1" dirty="0" smtClean="0"/>
              <a:t>Light </a:t>
            </a:r>
            <a:r>
              <a:rPr lang="en-US" b="1" dirty="0" err="1" smtClean="0"/>
              <a:t>vs</a:t>
            </a:r>
            <a:r>
              <a:rPr lang="en-US" b="1" dirty="0" smtClean="0"/>
              <a:t> dark</a:t>
            </a:r>
          </a:p>
          <a:p>
            <a:pPr lvl="1"/>
            <a:r>
              <a:rPr lang="en-US" b="1" dirty="0" smtClean="0"/>
              <a:t>Sky, water, land</a:t>
            </a:r>
          </a:p>
          <a:p>
            <a:pPr lvl="1"/>
            <a:r>
              <a:rPr lang="en-US" b="1" dirty="0" smtClean="0"/>
              <a:t>Living </a:t>
            </a:r>
            <a:r>
              <a:rPr lang="en-US" b="1" dirty="0" err="1" smtClean="0"/>
              <a:t>vs</a:t>
            </a:r>
            <a:r>
              <a:rPr lang="en-US" b="1" dirty="0" smtClean="0"/>
              <a:t> non-living  1:11</a:t>
            </a:r>
          </a:p>
          <a:p>
            <a:pPr lvl="1"/>
            <a:r>
              <a:rPr lang="en-US" b="1" dirty="0" smtClean="0"/>
              <a:t>Male </a:t>
            </a:r>
            <a:r>
              <a:rPr lang="en-US" b="1" dirty="0" err="1" smtClean="0"/>
              <a:t>vs</a:t>
            </a:r>
            <a:r>
              <a:rPr lang="en-US" b="1" dirty="0" smtClean="0"/>
              <a:t> female 1:27</a:t>
            </a:r>
          </a:p>
          <a:p>
            <a:pPr lvl="1"/>
            <a:r>
              <a:rPr lang="en-US" b="1" dirty="0" smtClean="0"/>
              <a:t>Good </a:t>
            </a:r>
            <a:r>
              <a:rPr lang="en-US" b="1" dirty="0" err="1" smtClean="0"/>
              <a:t>vs</a:t>
            </a:r>
            <a:r>
              <a:rPr lang="en-US" b="1" dirty="0" smtClean="0"/>
              <a:t> evil  Gen </a:t>
            </a:r>
            <a:r>
              <a:rPr lang="en-US" b="1" dirty="0" err="1" smtClean="0"/>
              <a:t>Ch</a:t>
            </a:r>
            <a:r>
              <a:rPr lang="en-US" b="1" dirty="0" smtClean="0"/>
              <a:t> 3</a:t>
            </a:r>
            <a:endParaRPr lang="en-US" b="1" dirty="0"/>
          </a:p>
          <a:p>
            <a:r>
              <a:rPr lang="en-US" b="1" dirty="0" smtClean="0"/>
              <a:t>Genesis 1:11-25  God creates life</a:t>
            </a:r>
          </a:p>
          <a:p>
            <a:endParaRPr lang="en-US" b="1" dirty="0"/>
          </a:p>
        </p:txBody>
      </p:sp>
      <p:sp>
        <p:nvSpPr>
          <p:cNvPr id="3" name="Title 2"/>
          <p:cNvSpPr>
            <a:spLocks noGrp="1"/>
          </p:cNvSpPr>
          <p:nvPr>
            <p:ph type="title"/>
          </p:nvPr>
        </p:nvSpPr>
        <p:spPr/>
        <p:txBody>
          <a:bodyPr/>
          <a:lstStyle/>
          <a:p>
            <a:r>
              <a:rPr lang="en-US" sz="3600" b="1" dirty="0" smtClean="0"/>
              <a:t>Genesis Chapter 1: Creation</a:t>
            </a:r>
            <a:endParaRPr lang="en-US" sz="3600" b="1" dirty="0"/>
          </a:p>
        </p:txBody>
      </p:sp>
    </p:spTree>
    <p:extLst>
      <p:ext uri="{BB962C8B-B14F-4D97-AF65-F5344CB8AC3E}">
        <p14:creationId xmlns:p14="http://schemas.microsoft.com/office/powerpoint/2010/main" val="34807926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Genesis 1:26-30  God creates mankind in his image, to rule the earth</a:t>
            </a:r>
            <a:r>
              <a:rPr lang="en-US" b="1" dirty="0" smtClean="0"/>
              <a:t>.</a:t>
            </a:r>
          </a:p>
          <a:p>
            <a:pPr lvl="1"/>
            <a:r>
              <a:rPr lang="en-US" b="1" dirty="0" smtClean="0"/>
              <a:t>Q:  In what sense are we created in God’s image?</a:t>
            </a:r>
          </a:p>
          <a:p>
            <a:pPr lvl="1"/>
            <a:r>
              <a:rPr lang="en-US" b="1" dirty="0" smtClean="0"/>
              <a:t>Q:  What are the implications that God put us in charge of the earth?</a:t>
            </a:r>
          </a:p>
          <a:p>
            <a:pPr lvl="1"/>
            <a:r>
              <a:rPr lang="en-US" b="1" dirty="0" smtClean="0"/>
              <a:t>God blessed them 1:28  This was his plan.</a:t>
            </a:r>
            <a:endParaRPr lang="en-US" b="1" dirty="0"/>
          </a:p>
          <a:p>
            <a:r>
              <a:rPr lang="en-US" b="1" dirty="0"/>
              <a:t>Genesis 1:31 Summary:  It was all very good</a:t>
            </a:r>
            <a:r>
              <a:rPr lang="en-US" b="1" dirty="0" smtClean="0"/>
              <a:t>.</a:t>
            </a:r>
          </a:p>
          <a:p>
            <a:pPr lvl="1"/>
            <a:r>
              <a:rPr lang="en-US" b="1" dirty="0" smtClean="0"/>
              <a:t>Q:  Do you agree with God’s analysis here?</a:t>
            </a: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7671885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rrowheads="1"/>
          </p:cNvSpPr>
          <p:nvPr>
            <p:ph type="title"/>
          </p:nvPr>
        </p:nvSpPr>
        <p:spPr>
          <a:xfrm>
            <a:off x="457200" y="685800"/>
            <a:ext cx="8229600" cy="838200"/>
          </a:xfrm>
        </p:spPr>
        <p:txBody>
          <a:bodyPr/>
          <a:lstStyle/>
          <a:p>
            <a:r>
              <a:rPr lang="en-US" sz="3900" dirty="0"/>
              <a:t>Genesis Chapter One: Creation</a:t>
            </a:r>
          </a:p>
        </p:txBody>
      </p:sp>
      <p:sp>
        <p:nvSpPr>
          <p:cNvPr id="238595" name="Rectangle 3"/>
          <p:cNvSpPr>
            <a:spLocks noGrp="1" noChangeArrowheads="1"/>
          </p:cNvSpPr>
          <p:nvPr>
            <p:ph type="body" idx="1"/>
          </p:nvPr>
        </p:nvSpPr>
        <p:spPr>
          <a:xfrm>
            <a:off x="457200" y="2209800"/>
            <a:ext cx="8229600" cy="4343400"/>
          </a:xfrm>
        </p:spPr>
        <p:txBody>
          <a:bodyPr/>
          <a:lstStyle/>
          <a:p>
            <a:r>
              <a:rPr lang="en-US" sz="2800" dirty="0"/>
              <a:t>Young Earth Theory</a:t>
            </a:r>
          </a:p>
          <a:p>
            <a:pPr lvl="1"/>
            <a:r>
              <a:rPr lang="en-US" dirty="0"/>
              <a:t>Earth is young and science supports this conclusion.</a:t>
            </a:r>
          </a:p>
          <a:p>
            <a:pPr lvl="1"/>
            <a:r>
              <a:rPr lang="en-US" dirty="0"/>
              <a:t>Earth is young because God created it “with an appearance of age.”</a:t>
            </a:r>
          </a:p>
          <a:p>
            <a:r>
              <a:rPr lang="en-US" sz="2800" dirty="0"/>
              <a:t>Day/Age Theory</a:t>
            </a:r>
          </a:p>
          <a:p>
            <a:r>
              <a:rPr lang="en-US" sz="2800" dirty="0"/>
              <a:t>Gap Theory </a:t>
            </a:r>
            <a:endParaRPr lang="en-US" sz="2800" dirty="0" smtClean="0"/>
          </a:p>
          <a:p>
            <a:r>
              <a:rPr lang="en-US" sz="2800" dirty="0" smtClean="0"/>
              <a:t>Framework Theory</a:t>
            </a:r>
            <a:endParaRPr lang="en-US" sz="2800" dirty="0"/>
          </a:p>
          <a:p>
            <a:r>
              <a:rPr lang="en-US" sz="2800" dirty="0" smtClean="0"/>
              <a:t>It’s </a:t>
            </a:r>
            <a:r>
              <a:rPr lang="en-US" sz="2800" dirty="0"/>
              <a:t>all just a myth</a:t>
            </a:r>
          </a:p>
          <a:p>
            <a:pPr algn="r">
              <a:buFont typeface="Wingdings" pitchFamily="2" charset="2"/>
              <a:buNone/>
            </a:pPr>
            <a:r>
              <a:rPr lang="en-US" sz="2800" dirty="0"/>
              <a:t>			</a:t>
            </a:r>
            <a:r>
              <a:rPr lang="en-US" sz="2800" dirty="0">
                <a:solidFill>
                  <a:schemeClr val="tx1"/>
                </a:solidFill>
              </a:rPr>
              <a:t>Each view has its problems</a:t>
            </a:r>
          </a:p>
        </p:txBody>
      </p:sp>
    </p:spTree>
    <p:extLst>
      <p:ext uri="{BB962C8B-B14F-4D97-AF65-F5344CB8AC3E}">
        <p14:creationId xmlns:p14="http://schemas.microsoft.com/office/powerpoint/2010/main" val="5484898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rrowheads="1"/>
          </p:cNvSpPr>
          <p:nvPr>
            <p:ph type="title"/>
          </p:nvPr>
        </p:nvSpPr>
        <p:spPr>
          <a:xfrm>
            <a:off x="457200" y="274638"/>
            <a:ext cx="8229600" cy="1017587"/>
          </a:xfrm>
        </p:spPr>
        <p:txBody>
          <a:bodyPr/>
          <a:lstStyle/>
          <a:p>
            <a:r>
              <a:rPr lang="en-US" sz="3200" b="1" dirty="0"/>
              <a:t>Is Genesis 1:1 a Myth?</a:t>
            </a:r>
          </a:p>
        </p:txBody>
      </p:sp>
      <p:sp>
        <p:nvSpPr>
          <p:cNvPr id="357379" name="Rectangle 3"/>
          <p:cNvSpPr>
            <a:spLocks noGrp="1" noChangeArrowheads="1"/>
          </p:cNvSpPr>
          <p:nvPr>
            <p:ph type="body" idx="1"/>
          </p:nvPr>
        </p:nvSpPr>
        <p:spPr>
          <a:xfrm>
            <a:off x="228600" y="2514600"/>
            <a:ext cx="8382000" cy="2057400"/>
          </a:xfrm>
        </p:spPr>
        <p:txBody>
          <a:bodyPr/>
          <a:lstStyle/>
          <a:p>
            <a:r>
              <a:rPr lang="en-US" sz="2400" b="1" dirty="0"/>
              <a:t>Yes!  It is a </a:t>
            </a:r>
            <a:r>
              <a:rPr lang="en-US" sz="2400" b="1" dirty="0">
                <a:solidFill>
                  <a:srgbClr val="FF0000"/>
                </a:solidFill>
              </a:rPr>
              <a:t>true myth</a:t>
            </a:r>
            <a:r>
              <a:rPr lang="en-US" sz="2400" b="1" dirty="0"/>
              <a:t>.</a:t>
            </a:r>
          </a:p>
          <a:p>
            <a:pPr lvl="1"/>
            <a:r>
              <a:rPr lang="en-US" sz="2400" b="1" dirty="0"/>
              <a:t>A myth is a simplified story, given to explain the gods (or God) to common people.</a:t>
            </a:r>
            <a:endParaRPr lang="en-US" sz="2000" b="1" dirty="0"/>
          </a:p>
        </p:txBody>
      </p:sp>
    </p:spTree>
    <p:extLst>
      <p:ext uri="{BB962C8B-B14F-4D97-AF65-F5344CB8AC3E}">
        <p14:creationId xmlns:p14="http://schemas.microsoft.com/office/powerpoint/2010/main" val="9806767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819400"/>
            <a:ext cx="6095999" cy="3306762"/>
          </a:xfrm>
        </p:spPr>
        <p:txBody>
          <a:bodyPr>
            <a:normAutofit fontScale="92500"/>
          </a:bodyPr>
          <a:lstStyle/>
          <a:p>
            <a:r>
              <a:rPr lang="en-US" dirty="0" smtClean="0"/>
              <a:t>Bible: God wants a relationship with us.</a:t>
            </a:r>
          </a:p>
          <a:p>
            <a:endParaRPr lang="en-US" dirty="0"/>
          </a:p>
          <a:p>
            <a:r>
              <a:rPr lang="en-US" dirty="0" smtClean="0"/>
              <a:t>Old Testament:  The Messiah is coming, bringing salvation.</a:t>
            </a:r>
          </a:p>
          <a:p>
            <a:endParaRPr lang="en-US" dirty="0"/>
          </a:p>
          <a:p>
            <a:r>
              <a:rPr lang="en-US" dirty="0" smtClean="0"/>
              <a:t>New Testament:  The Messiah is here, and he has brought salvation.   </a:t>
            </a:r>
          </a:p>
          <a:p>
            <a:pPr lvl="1"/>
            <a:r>
              <a:rPr lang="en-US" dirty="0" smtClean="0"/>
              <a:t>John 5:39  These scriptures testify about me.</a:t>
            </a:r>
            <a:endParaRPr lang="en-US" dirty="0"/>
          </a:p>
        </p:txBody>
      </p:sp>
      <p:sp>
        <p:nvSpPr>
          <p:cNvPr id="3" name="Title 2"/>
          <p:cNvSpPr>
            <a:spLocks noGrp="1"/>
          </p:cNvSpPr>
          <p:nvPr>
            <p:ph type="title"/>
          </p:nvPr>
        </p:nvSpPr>
        <p:spPr>
          <a:xfrm>
            <a:off x="688491" y="304800"/>
            <a:ext cx="5325380" cy="1219200"/>
          </a:xfrm>
        </p:spPr>
        <p:txBody>
          <a:bodyPr/>
          <a:lstStyle/>
          <a:p>
            <a:r>
              <a:rPr lang="en-US" sz="4000" dirty="0" smtClean="0"/>
              <a:t>  Biblical Themes</a:t>
            </a:r>
            <a:endParaRPr lang="en-US" sz="4000" dirty="0"/>
          </a:p>
        </p:txBody>
      </p:sp>
      <p:pic>
        <p:nvPicPr>
          <p:cNvPr id="2050" name="Picture 2" descr="http://www.truthnet.org/Genesis/6-Genesis-Chapter-2/Adam-Garden-E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870" y="990600"/>
            <a:ext cx="3015803"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0542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rrowheads="1"/>
          </p:cNvSpPr>
          <p:nvPr>
            <p:ph type="title"/>
          </p:nvPr>
        </p:nvSpPr>
        <p:spPr>
          <a:xfrm>
            <a:off x="457200" y="274638"/>
            <a:ext cx="8229600" cy="825500"/>
          </a:xfrm>
        </p:spPr>
        <p:txBody>
          <a:bodyPr/>
          <a:lstStyle/>
          <a:p>
            <a:r>
              <a:rPr lang="en-US" sz="3200"/>
              <a:t>Creation Myths</a:t>
            </a:r>
          </a:p>
        </p:txBody>
      </p:sp>
      <p:sp>
        <p:nvSpPr>
          <p:cNvPr id="358403" name="Rectangle 3"/>
          <p:cNvSpPr>
            <a:spLocks noGrp="1" noChangeArrowheads="1"/>
          </p:cNvSpPr>
          <p:nvPr>
            <p:ph type="body" idx="1"/>
          </p:nvPr>
        </p:nvSpPr>
        <p:spPr>
          <a:xfrm>
            <a:off x="457200" y="2209800"/>
            <a:ext cx="8229600" cy="4572000"/>
          </a:xfrm>
        </p:spPr>
        <p:txBody>
          <a:bodyPr>
            <a:normAutofit lnSpcReduction="10000"/>
          </a:bodyPr>
          <a:lstStyle/>
          <a:p>
            <a:r>
              <a:rPr lang="en-US" sz="2400" b="1" dirty="0"/>
              <a:t>Babylonian Creation Myth</a:t>
            </a:r>
          </a:p>
          <a:p>
            <a:pPr lvl="1"/>
            <a:r>
              <a:rPr lang="en-US" sz="2000" b="1" dirty="0"/>
              <a:t>Primeval swamp.  </a:t>
            </a:r>
            <a:r>
              <a:rPr lang="en-US" sz="2000" b="1" dirty="0" err="1"/>
              <a:t>Marduk</a:t>
            </a:r>
            <a:r>
              <a:rPr lang="en-US" sz="2000" b="1" dirty="0"/>
              <a:t> kills </a:t>
            </a:r>
            <a:r>
              <a:rPr lang="en-US" sz="2000" b="1" dirty="0" err="1"/>
              <a:t>Tiamat</a:t>
            </a:r>
            <a:r>
              <a:rPr lang="en-US" sz="2000" b="1" dirty="0"/>
              <a:t>.  Blood + mud = humans</a:t>
            </a:r>
          </a:p>
          <a:p>
            <a:r>
              <a:rPr lang="en-US" sz="2400" b="1" dirty="0"/>
              <a:t>Egyptian Creation Myth</a:t>
            </a:r>
          </a:p>
          <a:p>
            <a:pPr lvl="1"/>
            <a:r>
              <a:rPr lang="en-US" sz="2000" b="1" dirty="0"/>
              <a:t>Primeval ocean “Nun” from which </a:t>
            </a:r>
            <a:r>
              <a:rPr lang="en-US" sz="2000" b="1" dirty="0" err="1"/>
              <a:t>arrises</a:t>
            </a:r>
            <a:r>
              <a:rPr lang="en-US" sz="2000" b="1" dirty="0"/>
              <a:t> a Primeval hill.</a:t>
            </a:r>
          </a:p>
          <a:p>
            <a:r>
              <a:rPr lang="en-US" sz="2400" b="1" dirty="0"/>
              <a:t>Greek Creation Myth</a:t>
            </a:r>
          </a:p>
          <a:p>
            <a:pPr lvl="1"/>
            <a:r>
              <a:rPr lang="en-US" sz="2000" b="1" dirty="0"/>
              <a:t>Prometheus and </a:t>
            </a:r>
            <a:r>
              <a:rPr lang="en-US" sz="2000" b="1" dirty="0" err="1"/>
              <a:t>Epimetheus</a:t>
            </a:r>
            <a:r>
              <a:rPr lang="en-US" sz="2000" b="1" dirty="0"/>
              <a:t> form clay molds.  Earth supported by Atlas.</a:t>
            </a:r>
          </a:p>
          <a:p>
            <a:r>
              <a:rPr lang="en-US" sz="2400" b="1" dirty="0"/>
              <a:t>Iroquois Creation Myth</a:t>
            </a:r>
          </a:p>
          <a:p>
            <a:pPr lvl="1"/>
            <a:r>
              <a:rPr lang="en-US" sz="2000" b="1" dirty="0" err="1"/>
              <a:t>Enigorio</a:t>
            </a:r>
            <a:r>
              <a:rPr lang="en-US" sz="2000" b="1" dirty="0"/>
              <a:t> and </a:t>
            </a:r>
            <a:r>
              <a:rPr lang="en-US" sz="2000" b="1" dirty="0" err="1"/>
              <a:t>Enigohahetgea</a:t>
            </a:r>
            <a:r>
              <a:rPr lang="en-US" sz="2000" b="1" dirty="0"/>
              <a:t>: Good and evil brothers battle</a:t>
            </a:r>
            <a:endParaRPr lang="en-US" b="1" dirty="0"/>
          </a:p>
          <a:p>
            <a:endParaRPr lang="en-US" sz="2800" b="1" dirty="0"/>
          </a:p>
          <a:p>
            <a:pPr algn="ctr">
              <a:buFont typeface="Wingdings" pitchFamily="2" charset="2"/>
              <a:buNone/>
            </a:pPr>
            <a:r>
              <a:rPr lang="en-US" sz="2400" b="1" dirty="0">
                <a:solidFill>
                  <a:schemeClr val="accent1"/>
                </a:solidFill>
              </a:rPr>
              <a:t>Genesis One is an obvious exception to this pattern</a:t>
            </a:r>
          </a:p>
        </p:txBody>
      </p:sp>
    </p:spTree>
    <p:extLst>
      <p:ext uri="{BB962C8B-B14F-4D97-AF65-F5344CB8AC3E}">
        <p14:creationId xmlns:p14="http://schemas.microsoft.com/office/powerpoint/2010/main" val="17508840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7" name="Picture 5" descr="tia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87588"/>
            <a:ext cx="6172200" cy="4389437"/>
          </a:xfrm>
          <a:prstGeom prst="rect">
            <a:avLst/>
          </a:prstGeom>
          <a:noFill/>
          <a:extLst>
            <a:ext uri="{909E8E84-426E-40DD-AFC4-6F175D3DCCD1}">
              <a14:hiddenFill xmlns:a14="http://schemas.microsoft.com/office/drawing/2010/main">
                <a:solidFill>
                  <a:srgbClr val="FFFFFF"/>
                </a:solidFill>
              </a14:hiddenFill>
            </a:ext>
          </a:extLst>
        </p:spPr>
      </p:pic>
      <p:sp>
        <p:nvSpPr>
          <p:cNvPr id="371718" name="Text Box 6"/>
          <p:cNvSpPr txBox="1">
            <a:spLocks noChangeArrowheads="1"/>
          </p:cNvSpPr>
          <p:nvPr/>
        </p:nvSpPr>
        <p:spPr bwMode="auto">
          <a:xfrm>
            <a:off x="1371600" y="609600"/>
            <a:ext cx="6172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3200" b="1" dirty="0">
                <a:latin typeface="Tahoma" pitchFamily="34" charset="0"/>
              </a:rPr>
              <a:t>Babylonian Creation Myth:  </a:t>
            </a:r>
            <a:r>
              <a:rPr lang="en-US" sz="3200" b="1" dirty="0" err="1">
                <a:latin typeface="Tahoma" pitchFamily="34" charset="0"/>
              </a:rPr>
              <a:t>Marduk</a:t>
            </a:r>
            <a:r>
              <a:rPr lang="en-US" sz="3200" b="1" dirty="0">
                <a:latin typeface="Tahoma" pitchFamily="34" charset="0"/>
              </a:rPr>
              <a:t> kills </a:t>
            </a:r>
            <a:r>
              <a:rPr lang="en-US" sz="3200" b="1" dirty="0" err="1">
                <a:latin typeface="Tahoma" pitchFamily="34" charset="0"/>
              </a:rPr>
              <a:t>Tiamat</a:t>
            </a:r>
            <a:endParaRPr lang="en-US" sz="3200" b="1" dirty="0">
              <a:latin typeface="Tahoma" pitchFamily="34" charset="0"/>
            </a:endParaRPr>
          </a:p>
        </p:txBody>
      </p:sp>
    </p:spTree>
    <p:extLst>
      <p:ext uri="{BB962C8B-B14F-4D97-AF65-F5344CB8AC3E}">
        <p14:creationId xmlns:p14="http://schemas.microsoft.com/office/powerpoint/2010/main" val="30449706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http://images.encarta.msn.com/xrefmedia/sharemed/targets/images/pho/000a4/000a49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125663"/>
            <a:ext cx="54864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TextBox 2"/>
          <p:cNvSpPr txBox="1">
            <a:spLocks noChangeArrowheads="1"/>
          </p:cNvSpPr>
          <p:nvPr/>
        </p:nvSpPr>
        <p:spPr bwMode="auto">
          <a:xfrm>
            <a:off x="1981200" y="7620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400" b="1" dirty="0">
                <a:latin typeface="Lucida Sans" pitchFamily="34" charset="0"/>
              </a:rPr>
              <a:t>Egyptian Creation Myth</a:t>
            </a:r>
          </a:p>
        </p:txBody>
      </p:sp>
    </p:spTree>
    <p:extLst>
      <p:ext uri="{BB962C8B-B14F-4D97-AF65-F5344CB8AC3E}">
        <p14:creationId xmlns:p14="http://schemas.microsoft.com/office/powerpoint/2010/main" val="27949767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1" name="Picture 5" descr="350px-Stonish_Giants--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38400"/>
            <a:ext cx="6934200" cy="4040188"/>
          </a:xfrm>
          <a:prstGeom prst="rect">
            <a:avLst/>
          </a:prstGeom>
          <a:noFill/>
          <a:extLst>
            <a:ext uri="{909E8E84-426E-40DD-AFC4-6F175D3DCCD1}">
              <a14:hiddenFill xmlns:a14="http://schemas.microsoft.com/office/drawing/2010/main">
                <a:solidFill>
                  <a:srgbClr val="FFFFFF"/>
                </a:solidFill>
              </a14:hiddenFill>
            </a:ext>
          </a:extLst>
        </p:spPr>
      </p:pic>
      <p:sp>
        <p:nvSpPr>
          <p:cNvPr id="408582" name="Text Box 6"/>
          <p:cNvSpPr txBox="1">
            <a:spLocks noChangeArrowheads="1"/>
          </p:cNvSpPr>
          <p:nvPr/>
        </p:nvSpPr>
        <p:spPr bwMode="auto">
          <a:xfrm>
            <a:off x="1143000" y="762000"/>
            <a:ext cx="6400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b="1" dirty="0">
                <a:latin typeface="Tahoma" pitchFamily="34" charset="0"/>
              </a:rPr>
              <a:t>Iroquois Creation Myth:</a:t>
            </a:r>
          </a:p>
          <a:p>
            <a:pPr algn="ctr" fontAlgn="base">
              <a:spcBef>
                <a:spcPct val="50000"/>
              </a:spcBef>
              <a:spcAft>
                <a:spcPct val="0"/>
              </a:spcAft>
            </a:pPr>
            <a:r>
              <a:rPr lang="en-US" sz="2400" b="1" dirty="0" err="1">
                <a:latin typeface="Tahoma" pitchFamily="34" charset="0"/>
              </a:rPr>
              <a:t>Enigorio</a:t>
            </a:r>
            <a:r>
              <a:rPr lang="en-US" sz="2400" b="1" dirty="0">
                <a:latin typeface="Tahoma" pitchFamily="34" charset="0"/>
              </a:rPr>
              <a:t> and </a:t>
            </a:r>
            <a:r>
              <a:rPr lang="en-US" sz="2400" b="1" dirty="0" err="1">
                <a:latin typeface="Tahoma" pitchFamily="34" charset="0"/>
              </a:rPr>
              <a:t>Enigohahetgea</a:t>
            </a:r>
            <a:r>
              <a:rPr lang="en-US" sz="2400" b="1" dirty="0">
                <a:latin typeface="Tahoma" pitchFamily="34" charset="0"/>
              </a:rPr>
              <a:t> Battling the </a:t>
            </a:r>
            <a:r>
              <a:rPr lang="en-US" sz="2400" b="1" dirty="0" err="1">
                <a:latin typeface="Tahoma" pitchFamily="34" charset="0"/>
              </a:rPr>
              <a:t>Ronnongwetowanca</a:t>
            </a:r>
            <a:r>
              <a:rPr lang="en-US" sz="2400" b="1" dirty="0">
                <a:latin typeface="Tahoma" pitchFamily="34" charset="0"/>
              </a:rPr>
              <a:t> (Stone Giants)</a:t>
            </a:r>
          </a:p>
        </p:txBody>
      </p:sp>
    </p:spTree>
    <p:extLst>
      <p:ext uri="{BB962C8B-B14F-4D97-AF65-F5344CB8AC3E}">
        <p14:creationId xmlns:p14="http://schemas.microsoft.com/office/powerpoint/2010/main" val="25394605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lstStyle/>
          <a:p>
            <a:r>
              <a:rPr lang="en-US" sz="3200"/>
              <a:t>A Quick Summary of Genesis One:</a:t>
            </a:r>
          </a:p>
        </p:txBody>
      </p:sp>
      <p:sp>
        <p:nvSpPr>
          <p:cNvPr id="240643" name="Rectangle 3"/>
          <p:cNvSpPr>
            <a:spLocks noGrp="1" noChangeArrowheads="1"/>
          </p:cNvSpPr>
          <p:nvPr>
            <p:ph type="body" idx="1"/>
          </p:nvPr>
        </p:nvSpPr>
        <p:spPr>
          <a:xfrm>
            <a:off x="609600" y="2743200"/>
            <a:ext cx="8229600" cy="3382963"/>
          </a:xfrm>
        </p:spPr>
        <p:txBody>
          <a:bodyPr/>
          <a:lstStyle/>
          <a:p>
            <a:pPr marL="609600" indent="-609600">
              <a:buFont typeface="Wingdings" pitchFamily="2" charset="2"/>
              <a:buNone/>
            </a:pPr>
            <a:r>
              <a:rPr lang="en-US" sz="2800" b="1" dirty="0">
                <a:solidFill>
                  <a:schemeClr val="tx1"/>
                </a:solidFill>
              </a:rPr>
              <a:t>a. God pre-existed the universe</a:t>
            </a:r>
          </a:p>
          <a:p>
            <a:pPr marL="609600" indent="-609600">
              <a:buFont typeface="Wingdings" pitchFamily="2" charset="2"/>
              <a:buNone/>
            </a:pPr>
            <a:r>
              <a:rPr lang="en-US" sz="2800" b="1" dirty="0">
                <a:solidFill>
                  <a:schemeClr val="tx1"/>
                </a:solidFill>
              </a:rPr>
              <a:t>b. God created the universe:   “Let there be light”</a:t>
            </a:r>
          </a:p>
          <a:p>
            <a:pPr marL="609600" indent="-609600">
              <a:buFont typeface="Wingdings" pitchFamily="2" charset="2"/>
              <a:buNone/>
            </a:pPr>
            <a:r>
              <a:rPr lang="en-US" sz="2800" b="1" dirty="0">
                <a:solidFill>
                  <a:schemeClr val="tx1"/>
                </a:solidFill>
              </a:rPr>
              <a:t>c. God created the earth</a:t>
            </a:r>
          </a:p>
          <a:p>
            <a:pPr marL="609600" indent="-609600">
              <a:buFont typeface="Wingdings" pitchFamily="2" charset="2"/>
              <a:buNone/>
            </a:pPr>
            <a:r>
              <a:rPr lang="en-US" sz="2800" b="1" dirty="0">
                <a:solidFill>
                  <a:schemeClr val="tx1"/>
                </a:solidFill>
              </a:rPr>
              <a:t>d. God created life</a:t>
            </a:r>
          </a:p>
          <a:p>
            <a:pPr marL="609600" indent="-609600">
              <a:buFont typeface="Wingdings" pitchFamily="2" charset="2"/>
              <a:buNone/>
            </a:pPr>
            <a:r>
              <a:rPr lang="en-US" sz="2800" b="1" dirty="0">
                <a:solidFill>
                  <a:schemeClr val="tx1"/>
                </a:solidFill>
              </a:rPr>
              <a:t>e. Last of all, God created mankind</a:t>
            </a:r>
          </a:p>
        </p:txBody>
      </p:sp>
    </p:spTree>
    <p:extLst>
      <p:ext uri="{BB962C8B-B14F-4D97-AF65-F5344CB8AC3E}">
        <p14:creationId xmlns:p14="http://schemas.microsoft.com/office/powerpoint/2010/main" val="9567445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rrowheads="1"/>
          </p:cNvSpPr>
          <p:nvPr>
            <p:ph type="title"/>
          </p:nvPr>
        </p:nvSpPr>
        <p:spPr>
          <a:xfrm>
            <a:off x="457200" y="274638"/>
            <a:ext cx="8229600" cy="1017587"/>
          </a:xfrm>
        </p:spPr>
        <p:txBody>
          <a:bodyPr/>
          <a:lstStyle/>
          <a:p>
            <a:r>
              <a:rPr lang="en-US" sz="2800"/>
              <a:t>A More Detailed Summary of Genesis One</a:t>
            </a:r>
            <a:br>
              <a:rPr lang="en-US" sz="2800"/>
            </a:br>
            <a:r>
              <a:rPr lang="en-US" sz="2800"/>
              <a:t>From the Viewpoint of an Observer on the Earth:</a:t>
            </a:r>
          </a:p>
        </p:txBody>
      </p:sp>
      <p:sp>
        <p:nvSpPr>
          <p:cNvPr id="356355" name="Rectangle 3"/>
          <p:cNvSpPr>
            <a:spLocks noGrp="1" noChangeArrowheads="1"/>
          </p:cNvSpPr>
          <p:nvPr>
            <p:ph type="body" idx="1"/>
          </p:nvPr>
        </p:nvSpPr>
        <p:spPr>
          <a:xfrm>
            <a:off x="228600" y="2209800"/>
            <a:ext cx="8610600" cy="4267200"/>
          </a:xfrm>
        </p:spPr>
        <p:txBody>
          <a:bodyPr>
            <a:normAutofit/>
          </a:bodyPr>
          <a:lstStyle/>
          <a:p>
            <a:pPr>
              <a:lnSpc>
                <a:spcPct val="80000"/>
              </a:lnSpc>
              <a:buFont typeface="Wingdings" pitchFamily="2" charset="2"/>
              <a:buNone/>
            </a:pPr>
            <a:r>
              <a:rPr lang="en-US" sz="2400" b="1" dirty="0">
                <a:solidFill>
                  <a:schemeClr val="tx1"/>
                </a:solidFill>
              </a:rPr>
              <a:t>a. The earth created and is spinning:  night and day.  Day 1</a:t>
            </a:r>
          </a:p>
          <a:p>
            <a:pPr>
              <a:lnSpc>
                <a:spcPct val="80000"/>
              </a:lnSpc>
              <a:buFont typeface="Wingdings" pitchFamily="2" charset="2"/>
              <a:buNone/>
            </a:pPr>
            <a:r>
              <a:rPr lang="en-US" sz="2400" b="1" dirty="0">
                <a:solidFill>
                  <a:schemeClr val="tx1"/>
                </a:solidFill>
              </a:rPr>
              <a:t>b. Water covers earth, Very thick atmosphere forms.  Day 2</a:t>
            </a:r>
          </a:p>
          <a:p>
            <a:pPr>
              <a:lnSpc>
                <a:spcPct val="80000"/>
              </a:lnSpc>
              <a:buFont typeface="Wingdings" pitchFamily="2" charset="2"/>
              <a:buNone/>
            </a:pPr>
            <a:r>
              <a:rPr lang="en-US" sz="2400" b="1" dirty="0">
                <a:solidFill>
                  <a:schemeClr val="tx1"/>
                </a:solidFill>
              </a:rPr>
              <a:t>c. The earth cools, land appears out of the water.   Day 3</a:t>
            </a:r>
          </a:p>
          <a:p>
            <a:pPr>
              <a:lnSpc>
                <a:spcPct val="80000"/>
              </a:lnSpc>
              <a:buFont typeface="Wingdings" pitchFamily="2" charset="2"/>
              <a:buNone/>
            </a:pPr>
            <a:r>
              <a:rPr lang="en-US" sz="2400" b="1" dirty="0">
                <a:solidFill>
                  <a:schemeClr val="tx1"/>
                </a:solidFill>
              </a:rPr>
              <a:t>d. Life appears on the earth.   Day 3</a:t>
            </a:r>
          </a:p>
          <a:p>
            <a:pPr>
              <a:lnSpc>
                <a:spcPct val="80000"/>
              </a:lnSpc>
              <a:buFont typeface="Wingdings" pitchFamily="2" charset="2"/>
              <a:buNone/>
            </a:pPr>
            <a:r>
              <a:rPr lang="en-US" sz="2400" b="1" dirty="0">
                <a:solidFill>
                  <a:schemeClr val="tx1"/>
                </a:solidFill>
              </a:rPr>
              <a:t>e. (Photosynthetic life dramatically changes the chemistry of the atmosphere from reducing to oxidizing.)</a:t>
            </a:r>
          </a:p>
          <a:p>
            <a:pPr>
              <a:lnSpc>
                <a:spcPct val="80000"/>
              </a:lnSpc>
              <a:buFont typeface="Wingdings" pitchFamily="2" charset="2"/>
              <a:buNone/>
            </a:pPr>
            <a:r>
              <a:rPr lang="en-US" sz="2400" b="1" dirty="0">
                <a:solidFill>
                  <a:schemeClr val="tx1"/>
                </a:solidFill>
              </a:rPr>
              <a:t>f. Finally, the heavenly objects appeared in the sky   Day 4</a:t>
            </a:r>
          </a:p>
          <a:p>
            <a:pPr>
              <a:lnSpc>
                <a:spcPct val="80000"/>
              </a:lnSpc>
              <a:buFont typeface="Wingdings" pitchFamily="2" charset="2"/>
              <a:buNone/>
            </a:pPr>
            <a:r>
              <a:rPr lang="en-US" sz="2400" b="1" dirty="0">
                <a:solidFill>
                  <a:schemeClr val="tx1"/>
                </a:solidFill>
              </a:rPr>
              <a:t>g. More advanced life forms; first in the water, later on the land   Day 5</a:t>
            </a:r>
          </a:p>
          <a:p>
            <a:pPr>
              <a:lnSpc>
                <a:spcPct val="80000"/>
              </a:lnSpc>
              <a:buFont typeface="Wingdings" pitchFamily="2" charset="2"/>
              <a:buNone/>
            </a:pPr>
            <a:r>
              <a:rPr lang="en-US" sz="2400" b="1" dirty="0">
                <a:solidFill>
                  <a:schemeClr val="tx1"/>
                </a:solidFill>
              </a:rPr>
              <a:t>h. Even more advanced life forms.  Last of all human beings   Day </a:t>
            </a:r>
            <a:r>
              <a:rPr lang="en-US" sz="2400" b="1" dirty="0" smtClean="0">
                <a:solidFill>
                  <a:schemeClr val="tx1"/>
                </a:solidFill>
              </a:rPr>
              <a:t>6</a:t>
            </a:r>
            <a:endParaRPr lang="en-US" sz="2400" b="1" dirty="0">
              <a:solidFill>
                <a:schemeClr val="tx1"/>
              </a:solidFill>
            </a:endParaRPr>
          </a:p>
        </p:txBody>
      </p:sp>
    </p:spTree>
    <p:extLst>
      <p:ext uri="{BB962C8B-B14F-4D97-AF65-F5344CB8AC3E}">
        <p14:creationId xmlns:p14="http://schemas.microsoft.com/office/powerpoint/2010/main" val="1999370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rrowheads="1"/>
          </p:cNvSpPr>
          <p:nvPr>
            <p:ph type="title"/>
          </p:nvPr>
        </p:nvSpPr>
        <p:spPr>
          <a:xfrm>
            <a:off x="228600" y="152400"/>
            <a:ext cx="8915400" cy="1981200"/>
          </a:xfrm>
        </p:spPr>
        <p:txBody>
          <a:bodyPr/>
          <a:lstStyle/>
          <a:p>
            <a:r>
              <a:rPr lang="en-US" sz="2800" b="1" dirty="0"/>
              <a:t>Is the Metaphorical Day a Reasonable Interpretation?</a:t>
            </a:r>
            <a:br>
              <a:rPr lang="en-US" sz="2800" b="1" dirty="0"/>
            </a:br>
            <a:r>
              <a:rPr lang="en-US" sz="2800" b="1" dirty="0"/>
              <a:t>Pre-Science Theologians Who Said Yes.</a:t>
            </a:r>
          </a:p>
        </p:txBody>
      </p:sp>
      <p:sp>
        <p:nvSpPr>
          <p:cNvPr id="359427" name="Rectangle 3"/>
          <p:cNvSpPr>
            <a:spLocks noGrp="1" noChangeArrowheads="1"/>
          </p:cNvSpPr>
          <p:nvPr>
            <p:ph type="body" idx="1"/>
          </p:nvPr>
        </p:nvSpPr>
        <p:spPr>
          <a:xfrm>
            <a:off x="457200" y="2271713"/>
            <a:ext cx="8229600" cy="3854450"/>
          </a:xfrm>
        </p:spPr>
        <p:txBody>
          <a:bodyPr/>
          <a:lstStyle/>
          <a:p>
            <a:r>
              <a:rPr lang="en-US" sz="2400" b="1" dirty="0">
                <a:solidFill>
                  <a:schemeClr val="tx1"/>
                </a:solidFill>
              </a:rPr>
              <a:t>Philo  1st century</a:t>
            </a:r>
          </a:p>
          <a:p>
            <a:endParaRPr lang="en-US" sz="2400" b="1" dirty="0">
              <a:solidFill>
                <a:schemeClr val="tx1"/>
              </a:solidFill>
            </a:endParaRPr>
          </a:p>
          <a:p>
            <a:r>
              <a:rPr lang="en-US" sz="2400" b="1" dirty="0">
                <a:solidFill>
                  <a:schemeClr val="tx1"/>
                </a:solidFill>
              </a:rPr>
              <a:t>Origen early 3rd century</a:t>
            </a:r>
          </a:p>
          <a:p>
            <a:endParaRPr lang="en-US" sz="2400" b="1" dirty="0">
              <a:solidFill>
                <a:schemeClr val="tx1"/>
              </a:solidFill>
            </a:endParaRPr>
          </a:p>
          <a:p>
            <a:r>
              <a:rPr lang="en-US" sz="2400" b="1" dirty="0">
                <a:solidFill>
                  <a:schemeClr val="tx1"/>
                </a:solidFill>
              </a:rPr>
              <a:t>Augustine early 5th century</a:t>
            </a:r>
          </a:p>
          <a:p>
            <a:endParaRPr lang="en-US" sz="2400" b="1" dirty="0">
              <a:solidFill>
                <a:schemeClr val="tx1"/>
              </a:solidFill>
            </a:endParaRPr>
          </a:p>
          <a:p>
            <a:r>
              <a:rPr lang="en-US" sz="2400" b="1" dirty="0">
                <a:solidFill>
                  <a:schemeClr val="tx1"/>
                </a:solidFill>
              </a:rPr>
              <a:t>Thomas Aquinas 13th century</a:t>
            </a:r>
          </a:p>
        </p:txBody>
      </p:sp>
    </p:spTree>
    <p:extLst>
      <p:ext uri="{BB962C8B-B14F-4D97-AF65-F5344CB8AC3E}">
        <p14:creationId xmlns:p14="http://schemas.microsoft.com/office/powerpoint/2010/main" val="1375998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rrowheads="1"/>
          </p:cNvSpPr>
          <p:nvPr>
            <p:ph type="title"/>
          </p:nvPr>
        </p:nvSpPr>
        <p:spPr>
          <a:xfrm>
            <a:off x="457200" y="274638"/>
            <a:ext cx="8229600" cy="762000"/>
          </a:xfrm>
        </p:spPr>
        <p:txBody>
          <a:bodyPr/>
          <a:lstStyle/>
          <a:p>
            <a:r>
              <a:rPr lang="en-US" sz="2800"/>
              <a:t>Translations of </a:t>
            </a:r>
            <a:r>
              <a:rPr lang="en-US" sz="2800" i="1"/>
              <a:t>yom</a:t>
            </a:r>
            <a:r>
              <a:rPr lang="en-US" sz="2800"/>
              <a:t> in the Old Testament (NIV)</a:t>
            </a:r>
          </a:p>
        </p:txBody>
      </p:sp>
      <p:sp>
        <p:nvSpPr>
          <p:cNvPr id="360451" name="Rectangle 3"/>
          <p:cNvSpPr>
            <a:spLocks noGrp="1" noChangeArrowheads="1"/>
          </p:cNvSpPr>
          <p:nvPr>
            <p:ph type="body" idx="1"/>
          </p:nvPr>
        </p:nvSpPr>
        <p:spPr>
          <a:xfrm>
            <a:off x="457200" y="2209800"/>
            <a:ext cx="8229600" cy="4419600"/>
          </a:xfrm>
        </p:spPr>
        <p:txBody>
          <a:bodyPr>
            <a:normAutofit/>
          </a:bodyPr>
          <a:lstStyle/>
          <a:p>
            <a:pPr>
              <a:lnSpc>
                <a:spcPct val="90000"/>
              </a:lnSpc>
            </a:pPr>
            <a:r>
              <a:rPr lang="en-US" sz="2300" b="1" dirty="0">
                <a:solidFill>
                  <a:schemeClr val="tx1"/>
                </a:solidFill>
              </a:rPr>
              <a:t>1181 times as “day” (but with several different connotations of the word, some not being literal) </a:t>
            </a:r>
          </a:p>
          <a:p>
            <a:pPr lvl="1">
              <a:lnSpc>
                <a:spcPct val="90000"/>
              </a:lnSpc>
            </a:pPr>
            <a:r>
              <a:rPr lang="en-US" sz="2200" b="1" dirty="0">
                <a:solidFill>
                  <a:schemeClr val="tx1"/>
                </a:solidFill>
              </a:rPr>
              <a:t>Isaiah 4:2  In that day the Branch of the Lord will be beautiful…</a:t>
            </a:r>
          </a:p>
          <a:p>
            <a:pPr>
              <a:lnSpc>
                <a:spcPct val="90000"/>
              </a:lnSpc>
            </a:pPr>
            <a:r>
              <a:rPr lang="en-US" sz="2300" b="1" dirty="0">
                <a:solidFill>
                  <a:schemeClr val="tx1"/>
                </a:solidFill>
              </a:rPr>
              <a:t>67 times as “time”</a:t>
            </a:r>
          </a:p>
          <a:p>
            <a:pPr>
              <a:lnSpc>
                <a:spcPct val="90000"/>
              </a:lnSpc>
            </a:pPr>
            <a:r>
              <a:rPr lang="en-US" sz="2300" b="1" dirty="0">
                <a:solidFill>
                  <a:schemeClr val="tx1"/>
                </a:solidFill>
              </a:rPr>
              <a:t>30 times as “today”</a:t>
            </a:r>
          </a:p>
          <a:p>
            <a:pPr>
              <a:lnSpc>
                <a:spcPct val="90000"/>
              </a:lnSpc>
            </a:pPr>
            <a:r>
              <a:rPr lang="en-US" sz="2300" b="1" dirty="0">
                <a:solidFill>
                  <a:schemeClr val="tx1"/>
                </a:solidFill>
              </a:rPr>
              <a:t>18 times as “forever”</a:t>
            </a:r>
          </a:p>
          <a:p>
            <a:pPr>
              <a:lnSpc>
                <a:spcPct val="90000"/>
              </a:lnSpc>
            </a:pPr>
            <a:r>
              <a:rPr lang="en-US" sz="2300" b="1" dirty="0">
                <a:solidFill>
                  <a:schemeClr val="tx1"/>
                </a:solidFill>
              </a:rPr>
              <a:t>10 times as “continuously”</a:t>
            </a:r>
          </a:p>
          <a:p>
            <a:pPr>
              <a:lnSpc>
                <a:spcPct val="90000"/>
              </a:lnSpc>
            </a:pPr>
            <a:r>
              <a:rPr lang="en-US" sz="2300" b="1" dirty="0">
                <a:solidFill>
                  <a:schemeClr val="tx1"/>
                </a:solidFill>
              </a:rPr>
              <a:t>6 times as “age”</a:t>
            </a:r>
          </a:p>
          <a:p>
            <a:pPr>
              <a:lnSpc>
                <a:spcPct val="90000"/>
              </a:lnSpc>
            </a:pPr>
            <a:r>
              <a:rPr lang="en-US" sz="2300" b="1" dirty="0">
                <a:solidFill>
                  <a:schemeClr val="tx1"/>
                </a:solidFill>
              </a:rPr>
              <a:t>4 times as “life”</a:t>
            </a:r>
          </a:p>
          <a:p>
            <a:pPr>
              <a:lnSpc>
                <a:spcPct val="90000"/>
              </a:lnSpc>
            </a:pPr>
            <a:r>
              <a:rPr lang="en-US" sz="2300" b="1" dirty="0">
                <a:solidFill>
                  <a:schemeClr val="tx1"/>
                </a:solidFill>
              </a:rPr>
              <a:t>2 times as “perpetually”</a:t>
            </a:r>
          </a:p>
        </p:txBody>
      </p:sp>
    </p:spTree>
    <p:extLst>
      <p:ext uri="{BB962C8B-B14F-4D97-AF65-F5344CB8AC3E}">
        <p14:creationId xmlns:p14="http://schemas.microsoft.com/office/powerpoint/2010/main" val="24565843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Genesis 2  Who is man?</a:t>
            </a:r>
            <a:endParaRPr lang="en-US" sz="3200" b="1" dirty="0"/>
          </a:p>
        </p:txBody>
      </p:sp>
      <p:sp>
        <p:nvSpPr>
          <p:cNvPr id="3" name="Content Placeholder 2"/>
          <p:cNvSpPr>
            <a:spLocks noGrp="1"/>
          </p:cNvSpPr>
          <p:nvPr>
            <p:ph idx="1"/>
          </p:nvPr>
        </p:nvSpPr>
        <p:spPr>
          <a:xfrm>
            <a:off x="152401" y="2133600"/>
            <a:ext cx="5181599" cy="4572000"/>
          </a:xfrm>
        </p:spPr>
        <p:txBody>
          <a:bodyPr>
            <a:normAutofit fontScale="92500" lnSpcReduction="20000"/>
          </a:bodyPr>
          <a:lstStyle/>
          <a:p>
            <a:r>
              <a:rPr lang="en-US" sz="2800" b="1" dirty="0" smtClean="0">
                <a:solidFill>
                  <a:schemeClr val="tx1"/>
                </a:solidFill>
              </a:rPr>
              <a:t>Created in God’s image  1:27</a:t>
            </a:r>
          </a:p>
          <a:p>
            <a:endParaRPr lang="en-US" sz="1000" b="1" dirty="0">
              <a:solidFill>
                <a:schemeClr val="tx1"/>
              </a:solidFill>
            </a:endParaRPr>
          </a:p>
          <a:p>
            <a:r>
              <a:rPr lang="en-US" sz="2800" b="1" dirty="0" smtClean="0">
                <a:solidFill>
                  <a:schemeClr val="tx1"/>
                </a:solidFill>
              </a:rPr>
              <a:t>Given authority over the earth 1:26  2:19-20</a:t>
            </a:r>
          </a:p>
          <a:p>
            <a:endParaRPr lang="en-US" sz="900" b="1" dirty="0">
              <a:solidFill>
                <a:schemeClr val="tx1"/>
              </a:solidFill>
            </a:endParaRPr>
          </a:p>
          <a:p>
            <a:r>
              <a:rPr lang="en-US" sz="2800" b="1" dirty="0" smtClean="0">
                <a:solidFill>
                  <a:schemeClr val="tx1"/>
                </a:solidFill>
              </a:rPr>
              <a:t>Created to know God and to be known by him. </a:t>
            </a:r>
          </a:p>
          <a:p>
            <a:pPr lvl="1"/>
            <a:r>
              <a:rPr lang="en-US" sz="2400" b="1" dirty="0" smtClean="0">
                <a:solidFill>
                  <a:schemeClr val="tx1"/>
                </a:solidFill>
              </a:rPr>
              <a:t>Created for relationships Genesis 2:18. 23-25</a:t>
            </a:r>
          </a:p>
          <a:p>
            <a:pPr lvl="1"/>
            <a:r>
              <a:rPr lang="en-US" sz="2400" b="1" dirty="0" smtClean="0">
                <a:solidFill>
                  <a:schemeClr val="tx1"/>
                </a:solidFill>
              </a:rPr>
              <a:t>God walked in the garden 3:8</a:t>
            </a:r>
          </a:p>
          <a:p>
            <a:endParaRPr lang="en-US" sz="900" b="1" dirty="0">
              <a:solidFill>
                <a:schemeClr val="tx1"/>
              </a:solidFill>
            </a:endParaRPr>
          </a:p>
          <a:p>
            <a:r>
              <a:rPr lang="en-US" sz="2800" b="1" dirty="0" smtClean="0">
                <a:solidFill>
                  <a:schemeClr val="tx1"/>
                </a:solidFill>
              </a:rPr>
              <a:t>Given everything, including “free will.” Genesis 2:9, 15-17</a:t>
            </a:r>
          </a:p>
          <a:p>
            <a:endParaRPr lang="en-US" sz="900" b="1" dirty="0">
              <a:solidFill>
                <a:schemeClr val="tx1"/>
              </a:solidFill>
            </a:endParaRPr>
          </a:p>
          <a:p>
            <a:r>
              <a:rPr lang="en-US" sz="2800" b="1" dirty="0" smtClean="0">
                <a:solidFill>
                  <a:schemeClr val="tx1"/>
                </a:solidFill>
              </a:rPr>
              <a:t>Adam and Eve are us!  </a:t>
            </a:r>
          </a:p>
        </p:txBody>
      </p:sp>
      <p:pic>
        <p:nvPicPr>
          <p:cNvPr id="1028" name="Picture 4" descr="http://eyesonheaven.files.wordpress.com/2011/12/garden-of-eden-2.jpg?w=300&amp;h=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648" y="2286000"/>
            <a:ext cx="3719412"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5086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Genesis 3 &amp; 4  The Problem: Sin</a:t>
            </a:r>
            <a:endParaRPr lang="en-US" sz="3200" b="1" dirty="0"/>
          </a:p>
        </p:txBody>
      </p:sp>
      <p:sp>
        <p:nvSpPr>
          <p:cNvPr id="3" name="Content Placeholder 2"/>
          <p:cNvSpPr>
            <a:spLocks noGrp="1"/>
          </p:cNvSpPr>
          <p:nvPr>
            <p:ph idx="1"/>
          </p:nvPr>
        </p:nvSpPr>
        <p:spPr>
          <a:xfrm>
            <a:off x="304800" y="2438401"/>
            <a:ext cx="4800601" cy="4267200"/>
          </a:xfrm>
        </p:spPr>
        <p:txBody>
          <a:bodyPr>
            <a:normAutofit fontScale="92500" lnSpcReduction="10000"/>
          </a:bodyPr>
          <a:lstStyle/>
          <a:p>
            <a:r>
              <a:rPr lang="en-US" sz="2400" b="1" dirty="0" smtClean="0">
                <a:solidFill>
                  <a:schemeClr val="tx1"/>
                </a:solidFill>
              </a:rPr>
              <a:t>Genesis 3:6  The fruit was desirable.</a:t>
            </a:r>
          </a:p>
          <a:p>
            <a:endParaRPr lang="en-US" sz="900" b="1" dirty="0">
              <a:solidFill>
                <a:schemeClr val="tx1"/>
              </a:solidFill>
            </a:endParaRPr>
          </a:p>
          <a:p>
            <a:r>
              <a:rPr lang="en-US" sz="2400" b="1" dirty="0" smtClean="0">
                <a:solidFill>
                  <a:schemeClr val="tx1"/>
                </a:solidFill>
              </a:rPr>
              <a:t>Their sin?  Pride.  Wanted to be “like” God.</a:t>
            </a:r>
          </a:p>
          <a:p>
            <a:endParaRPr lang="en-US" sz="900" b="1" dirty="0">
              <a:solidFill>
                <a:schemeClr val="tx1"/>
              </a:solidFill>
            </a:endParaRPr>
          </a:p>
          <a:p>
            <a:r>
              <a:rPr lang="en-US" sz="2400" b="1" dirty="0" smtClean="0">
                <a:solidFill>
                  <a:schemeClr val="tx1"/>
                </a:solidFill>
              </a:rPr>
              <a:t>The result:  lost innocence death and separation from God.</a:t>
            </a:r>
          </a:p>
          <a:p>
            <a:endParaRPr lang="en-US" sz="900" b="1" dirty="0">
              <a:solidFill>
                <a:schemeClr val="tx1"/>
              </a:solidFill>
            </a:endParaRPr>
          </a:p>
          <a:p>
            <a:r>
              <a:rPr lang="en-US" sz="2400" b="1" dirty="0" smtClean="0">
                <a:solidFill>
                  <a:schemeClr val="tx1"/>
                </a:solidFill>
              </a:rPr>
              <a:t>Adam and Eve are us in this sense as well.</a:t>
            </a:r>
          </a:p>
          <a:p>
            <a:endParaRPr lang="en-US" sz="900" b="1" dirty="0">
              <a:solidFill>
                <a:schemeClr val="tx1"/>
              </a:solidFill>
            </a:endParaRPr>
          </a:p>
          <a:p>
            <a:r>
              <a:rPr lang="en-US" sz="2400" b="1" dirty="0" smtClean="0">
                <a:solidFill>
                  <a:schemeClr val="tx1"/>
                </a:solidFill>
              </a:rPr>
              <a:t>Genesis 3:15  God will provide a solution: Jesus.</a:t>
            </a:r>
          </a:p>
          <a:p>
            <a:endParaRPr lang="en-US" sz="2400" b="1" dirty="0">
              <a:solidFill>
                <a:schemeClr val="tx1"/>
              </a:solidFill>
            </a:endParaRPr>
          </a:p>
        </p:txBody>
      </p:sp>
      <p:pic>
        <p:nvPicPr>
          <p:cNvPr id="4" name="Picture 2" descr="http://4.bp.blogspot.com/-4u23Xj0Imv4/TrkelUDrHTI/AAAAAAAAbOw/sO-JtuTN9ss/s1600/adam-and-e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209800"/>
            <a:ext cx="3306911"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8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The Law </a:t>
            </a:r>
            <a:r>
              <a:rPr lang="en-US" i="1" dirty="0" err="1" smtClean="0"/>
              <a:t>torah</a:t>
            </a:r>
            <a:r>
              <a:rPr lang="en-US" i="1" dirty="0" smtClean="0"/>
              <a:t>, </a:t>
            </a:r>
            <a:r>
              <a:rPr lang="en-US" dirty="0" err="1" smtClean="0"/>
              <a:t>pentateuch</a:t>
            </a:r>
            <a:endParaRPr lang="en-US" i="1" dirty="0" smtClean="0"/>
          </a:p>
          <a:p>
            <a:pPr lvl="1"/>
            <a:r>
              <a:rPr lang="en-US" dirty="0" smtClean="0"/>
              <a:t>Genesis - Deuteronomy</a:t>
            </a:r>
          </a:p>
          <a:p>
            <a:endParaRPr lang="en-US" sz="800" i="1" dirty="0"/>
          </a:p>
          <a:p>
            <a:r>
              <a:rPr lang="en-US" dirty="0" smtClean="0"/>
              <a:t>The Prophets </a:t>
            </a:r>
            <a:r>
              <a:rPr lang="en-US" i="1" dirty="0" err="1" smtClean="0"/>
              <a:t>neviim</a:t>
            </a:r>
            <a:endParaRPr lang="en-US" i="1" dirty="0" smtClean="0"/>
          </a:p>
          <a:p>
            <a:pPr lvl="1"/>
            <a:r>
              <a:rPr lang="en-US" dirty="0" smtClean="0"/>
              <a:t>Joshua, Judges… Ezekiel, </a:t>
            </a:r>
          </a:p>
          <a:p>
            <a:pPr marL="411480" lvl="1" indent="0">
              <a:buNone/>
            </a:pPr>
            <a:r>
              <a:rPr lang="en-US" dirty="0" smtClean="0"/>
              <a:t>…“the twelve”</a:t>
            </a:r>
          </a:p>
          <a:p>
            <a:endParaRPr lang="en-US" sz="800" i="1" dirty="0"/>
          </a:p>
          <a:p>
            <a:r>
              <a:rPr lang="en-US" dirty="0" smtClean="0"/>
              <a:t>The Writings </a:t>
            </a:r>
            <a:r>
              <a:rPr lang="en-US" i="1" dirty="0" err="1" smtClean="0"/>
              <a:t>ketuvim</a:t>
            </a:r>
            <a:endParaRPr lang="en-US" i="1" dirty="0" smtClean="0"/>
          </a:p>
          <a:p>
            <a:pPr lvl="1"/>
            <a:r>
              <a:rPr lang="en-US" dirty="0" smtClean="0"/>
              <a:t>Job, Psalms, Proverbs,</a:t>
            </a:r>
          </a:p>
          <a:p>
            <a:pPr marL="411480" lvl="1" indent="0">
              <a:buNone/>
            </a:pPr>
            <a:r>
              <a:rPr lang="en-US" dirty="0" smtClean="0"/>
              <a:t>Ecclesiastes,… 2 Chronicles</a:t>
            </a:r>
          </a:p>
          <a:p>
            <a:pPr marL="411480" lvl="1" indent="0">
              <a:buNone/>
            </a:pPr>
            <a:r>
              <a:rPr lang="en-US" dirty="0" smtClean="0"/>
              <a:t>(Matt 23:35)</a:t>
            </a:r>
            <a:endParaRPr lang="en-US" dirty="0"/>
          </a:p>
        </p:txBody>
      </p:sp>
      <p:sp>
        <p:nvSpPr>
          <p:cNvPr id="3" name="Title 2"/>
          <p:cNvSpPr>
            <a:spLocks noGrp="1"/>
          </p:cNvSpPr>
          <p:nvPr>
            <p:ph type="title"/>
          </p:nvPr>
        </p:nvSpPr>
        <p:spPr/>
        <p:txBody>
          <a:bodyPr/>
          <a:lstStyle/>
          <a:p>
            <a:r>
              <a:rPr lang="en-US" sz="4000" b="1" dirty="0" smtClean="0"/>
              <a:t>The Jewish Bible </a:t>
            </a:r>
            <a:r>
              <a:rPr lang="en-US" sz="2800" b="1" i="1" dirty="0" err="1" smtClean="0"/>
              <a:t>tanakh</a:t>
            </a:r>
            <a:r>
              <a:rPr lang="en-US" sz="2800" b="1" i="1" dirty="0"/>
              <a:t> </a:t>
            </a:r>
            <a:r>
              <a:rPr lang="en-US" sz="2800" b="1" i="1" dirty="0" smtClean="0"/>
              <a:t>  (Luke 24:44)</a:t>
            </a:r>
            <a:endParaRPr lang="en-US" sz="40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438400"/>
            <a:ext cx="38100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2982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948953" cy="3877815"/>
          </a:xfrm>
        </p:spPr>
        <p:txBody>
          <a:bodyPr/>
          <a:lstStyle/>
          <a:p>
            <a:r>
              <a:rPr lang="en-US" b="1" dirty="0">
                <a:solidFill>
                  <a:schemeClr val="tx1"/>
                </a:solidFill>
              </a:rPr>
              <a:t>Genesis 4:1-16   </a:t>
            </a:r>
            <a:r>
              <a:rPr lang="en-US" b="1" dirty="0" smtClean="0">
                <a:solidFill>
                  <a:schemeClr val="tx1"/>
                </a:solidFill>
              </a:rPr>
              <a:t>Cain and Abel.  Things </a:t>
            </a:r>
            <a:r>
              <a:rPr lang="en-US" b="1" dirty="0">
                <a:solidFill>
                  <a:schemeClr val="tx1"/>
                </a:solidFill>
              </a:rPr>
              <a:t>did not improve with their children</a:t>
            </a:r>
          </a:p>
          <a:p>
            <a:endParaRPr lang="en-US" b="1" dirty="0">
              <a:solidFill>
                <a:schemeClr val="tx1"/>
              </a:solidFill>
            </a:endParaRPr>
          </a:p>
          <a:p>
            <a:r>
              <a:rPr lang="en-US" b="1" dirty="0">
                <a:solidFill>
                  <a:schemeClr val="tx1"/>
                </a:solidFill>
              </a:rPr>
              <a:t>4:6  For us, “sin is crouching at your door; it desires to have you, but you must master it.”</a:t>
            </a:r>
          </a:p>
          <a:p>
            <a:endParaRPr lang="en-US" dirty="0"/>
          </a:p>
        </p:txBody>
      </p:sp>
      <p:sp>
        <p:nvSpPr>
          <p:cNvPr id="3" name="Title 2"/>
          <p:cNvSpPr>
            <a:spLocks noGrp="1"/>
          </p:cNvSpPr>
          <p:nvPr>
            <p:ph type="title"/>
          </p:nvPr>
        </p:nvSpPr>
        <p:spPr/>
        <p:txBody>
          <a:bodyPr/>
          <a:lstStyle/>
          <a:p>
            <a:r>
              <a:rPr lang="en-US" sz="3600" b="1" dirty="0" smtClean="0"/>
              <a:t>Genesis 3 &amp; 4 The Problem: Sin</a:t>
            </a:r>
            <a:endParaRPr lang="en-US" sz="3600" b="1" dirty="0"/>
          </a:p>
        </p:txBody>
      </p:sp>
      <p:pic>
        <p:nvPicPr>
          <p:cNvPr id="3074" name="Picture 2" descr="http://s1.hubimg.com/u/3872652_f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09800"/>
            <a:ext cx="3200400" cy="430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5941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0156"/>
            <a:ext cx="8534400" cy="1054250"/>
          </a:xfrm>
        </p:spPr>
        <p:txBody>
          <a:bodyPr/>
          <a:lstStyle/>
          <a:p>
            <a:r>
              <a:rPr lang="en-US" sz="3200" b="1" dirty="0" smtClean="0">
                <a:solidFill>
                  <a:schemeClr val="tx1"/>
                </a:solidFill>
              </a:rPr>
              <a:t>Genesis 6-8 Things get even worse</a:t>
            </a:r>
            <a:br>
              <a:rPr lang="en-US" sz="3200" b="1" dirty="0" smtClean="0">
                <a:solidFill>
                  <a:schemeClr val="tx1"/>
                </a:solidFill>
              </a:rPr>
            </a:br>
            <a:r>
              <a:rPr lang="en-US" sz="3200" b="1" dirty="0" smtClean="0">
                <a:solidFill>
                  <a:schemeClr val="tx1"/>
                </a:solidFill>
              </a:rPr>
              <a:t>(But God has a plan to save us from our sin)</a:t>
            </a:r>
            <a:endParaRPr lang="en-US" sz="3200" b="1" dirty="0">
              <a:solidFill>
                <a:schemeClr val="tx1"/>
              </a:solidFill>
            </a:endParaRPr>
          </a:p>
        </p:txBody>
      </p:sp>
      <p:sp>
        <p:nvSpPr>
          <p:cNvPr id="3" name="Content Placeholder 2"/>
          <p:cNvSpPr>
            <a:spLocks noGrp="1"/>
          </p:cNvSpPr>
          <p:nvPr>
            <p:ph idx="1"/>
          </p:nvPr>
        </p:nvSpPr>
        <p:spPr/>
        <p:txBody>
          <a:bodyPr/>
          <a:lstStyle/>
          <a:p>
            <a:r>
              <a:rPr lang="en-US" sz="2400" b="1" dirty="0" smtClean="0"/>
              <a:t>Gen 6:6   “The Lord was grieved that he had made man on the earth, and his heart was filled with pain.”</a:t>
            </a:r>
          </a:p>
          <a:p>
            <a:endParaRPr lang="en-US" sz="2400" b="1" dirty="0"/>
          </a:p>
          <a:p>
            <a:r>
              <a:rPr lang="en-US" sz="2400" b="1" dirty="0" smtClean="0"/>
              <a:t>The world was judged (2 Peter 3:5-9), but Noah and his family were saved.</a:t>
            </a:r>
          </a:p>
          <a:p>
            <a:endParaRPr lang="en-US" sz="2400" b="1" dirty="0"/>
          </a:p>
          <a:p>
            <a:r>
              <a:rPr lang="en-US" sz="2400" b="1" dirty="0" smtClean="0"/>
              <a:t>We are Noah and his family!!!  (1 Peter 3:20-22)</a:t>
            </a:r>
            <a:endParaRPr lang="en-US" sz="2400" b="1" dirty="0"/>
          </a:p>
        </p:txBody>
      </p:sp>
    </p:spTree>
    <p:extLst>
      <p:ext uri="{BB962C8B-B14F-4D97-AF65-F5344CB8AC3E}">
        <p14:creationId xmlns:p14="http://schemas.microsoft.com/office/powerpoint/2010/main" val="33675866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Rot="1" noChangeArrowheads="1"/>
          </p:cNvSpPr>
          <p:nvPr>
            <p:ph type="title"/>
          </p:nvPr>
        </p:nvSpPr>
        <p:spPr>
          <a:xfrm>
            <a:off x="457200" y="274638"/>
            <a:ext cx="8229600" cy="825500"/>
          </a:xfrm>
        </p:spPr>
        <p:txBody>
          <a:bodyPr/>
          <a:lstStyle/>
          <a:p>
            <a:r>
              <a:rPr lang="en-US" sz="3200" b="1" dirty="0"/>
              <a:t>Explanations of the Flood</a:t>
            </a:r>
          </a:p>
        </p:txBody>
      </p:sp>
      <p:sp>
        <p:nvSpPr>
          <p:cNvPr id="373763" name="Rectangle 3"/>
          <p:cNvSpPr>
            <a:spLocks noGrp="1" noChangeArrowheads="1"/>
          </p:cNvSpPr>
          <p:nvPr>
            <p:ph type="body" idx="1"/>
          </p:nvPr>
        </p:nvSpPr>
        <p:spPr>
          <a:xfrm>
            <a:off x="609601" y="2514600"/>
            <a:ext cx="7835152" cy="3611562"/>
          </a:xfrm>
        </p:spPr>
        <p:txBody>
          <a:bodyPr/>
          <a:lstStyle/>
          <a:p>
            <a:r>
              <a:rPr lang="en-US" sz="2800" b="1" dirty="0" smtClean="0"/>
              <a:t>Worldwide </a:t>
            </a:r>
            <a:r>
              <a:rPr lang="en-US" sz="2800" b="1" dirty="0"/>
              <a:t>flood.</a:t>
            </a:r>
          </a:p>
          <a:p>
            <a:endParaRPr lang="en-US" sz="2800" b="1" dirty="0" smtClean="0"/>
          </a:p>
          <a:p>
            <a:r>
              <a:rPr lang="en-US" sz="2800" b="1" dirty="0" smtClean="0"/>
              <a:t>Local flood</a:t>
            </a:r>
          </a:p>
          <a:p>
            <a:endParaRPr lang="en-US" sz="2800" b="1" dirty="0"/>
          </a:p>
          <a:p>
            <a:r>
              <a:rPr lang="en-US" sz="2800" b="1" dirty="0" smtClean="0"/>
              <a:t>Just an unfounded myth</a:t>
            </a:r>
            <a:endParaRPr lang="en-US" sz="2800" b="1" dirty="0"/>
          </a:p>
          <a:p>
            <a:pPr lvl="1">
              <a:buFont typeface="Wingdings" pitchFamily="2" charset="2"/>
              <a:buNone/>
            </a:pPr>
            <a:endParaRPr lang="en-US" sz="2400" dirty="0"/>
          </a:p>
        </p:txBody>
      </p:sp>
    </p:spTree>
    <p:extLst>
      <p:ext uri="{BB962C8B-B14F-4D97-AF65-F5344CB8AC3E}">
        <p14:creationId xmlns:p14="http://schemas.microsoft.com/office/powerpoint/2010/main" val="36712889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Rot="1" noChangeArrowheads="1"/>
          </p:cNvSpPr>
          <p:nvPr>
            <p:ph type="title"/>
          </p:nvPr>
        </p:nvSpPr>
        <p:spPr>
          <a:xfrm>
            <a:off x="457200" y="274638"/>
            <a:ext cx="8229600" cy="571500"/>
          </a:xfrm>
        </p:spPr>
        <p:txBody>
          <a:bodyPr/>
          <a:lstStyle/>
          <a:p>
            <a:r>
              <a:rPr lang="en-US" sz="3200"/>
              <a:t>Ancient Cultures With Flood Stories</a:t>
            </a:r>
          </a:p>
        </p:txBody>
      </p:sp>
      <p:sp>
        <p:nvSpPr>
          <p:cNvPr id="412675" name="Rectangle 3"/>
          <p:cNvSpPr>
            <a:spLocks noGrp="1" noChangeArrowheads="1"/>
          </p:cNvSpPr>
          <p:nvPr>
            <p:ph type="body" idx="1"/>
          </p:nvPr>
        </p:nvSpPr>
        <p:spPr>
          <a:xfrm>
            <a:off x="914400" y="2209800"/>
            <a:ext cx="7772400" cy="4419600"/>
          </a:xfrm>
        </p:spPr>
        <p:txBody>
          <a:bodyPr>
            <a:normAutofit fontScale="92500" lnSpcReduction="10000"/>
          </a:bodyPr>
          <a:lstStyle/>
          <a:p>
            <a:pPr>
              <a:lnSpc>
                <a:spcPct val="90000"/>
              </a:lnSpc>
            </a:pPr>
            <a:r>
              <a:rPr lang="en-US" sz="2300" b="1" dirty="0"/>
              <a:t>Hindus</a:t>
            </a:r>
          </a:p>
          <a:p>
            <a:pPr>
              <a:lnSpc>
                <a:spcPct val="90000"/>
              </a:lnSpc>
            </a:pPr>
            <a:r>
              <a:rPr lang="en-US" sz="2300" b="1" dirty="0"/>
              <a:t>Burma (Myanmar)</a:t>
            </a:r>
          </a:p>
          <a:p>
            <a:pPr>
              <a:lnSpc>
                <a:spcPct val="90000"/>
              </a:lnSpc>
            </a:pPr>
            <a:r>
              <a:rPr lang="en-US" sz="2300" b="1" dirty="0"/>
              <a:t>New Guinea</a:t>
            </a:r>
          </a:p>
          <a:p>
            <a:pPr>
              <a:lnSpc>
                <a:spcPct val="90000"/>
              </a:lnSpc>
            </a:pPr>
            <a:r>
              <a:rPr lang="en-US" sz="2300" b="1" dirty="0"/>
              <a:t>Aborigines of Australia</a:t>
            </a:r>
          </a:p>
          <a:p>
            <a:pPr>
              <a:lnSpc>
                <a:spcPct val="90000"/>
              </a:lnSpc>
            </a:pPr>
            <a:r>
              <a:rPr lang="en-US" sz="2300" b="1" dirty="0"/>
              <a:t>New Zealand</a:t>
            </a:r>
          </a:p>
          <a:p>
            <a:pPr>
              <a:lnSpc>
                <a:spcPct val="90000"/>
              </a:lnSpc>
            </a:pPr>
            <a:r>
              <a:rPr lang="en-US" sz="2300" b="1" dirty="0" err="1" smtClean="0"/>
              <a:t>Iroqoi</a:t>
            </a:r>
            <a:endParaRPr lang="en-US" sz="2300" b="1" dirty="0"/>
          </a:p>
          <a:p>
            <a:pPr>
              <a:lnSpc>
                <a:spcPct val="90000"/>
              </a:lnSpc>
            </a:pPr>
            <a:r>
              <a:rPr lang="en-US" sz="2300" b="1" dirty="0"/>
              <a:t>Incas</a:t>
            </a:r>
          </a:p>
          <a:p>
            <a:pPr>
              <a:lnSpc>
                <a:spcPct val="90000"/>
              </a:lnSpc>
            </a:pPr>
            <a:r>
              <a:rPr lang="en-US" sz="2300" b="1" dirty="0"/>
              <a:t>Aztecs</a:t>
            </a:r>
          </a:p>
          <a:p>
            <a:pPr>
              <a:lnSpc>
                <a:spcPct val="90000"/>
              </a:lnSpc>
            </a:pPr>
            <a:r>
              <a:rPr lang="en-US" sz="2300" b="1" dirty="0"/>
              <a:t>Greeks</a:t>
            </a:r>
          </a:p>
          <a:p>
            <a:pPr>
              <a:lnSpc>
                <a:spcPct val="90000"/>
              </a:lnSpc>
            </a:pPr>
            <a:r>
              <a:rPr lang="en-US" sz="2300" b="1" dirty="0"/>
              <a:t>Babylonians</a:t>
            </a:r>
          </a:p>
          <a:p>
            <a:pPr>
              <a:lnSpc>
                <a:spcPct val="90000"/>
              </a:lnSpc>
            </a:pPr>
            <a:r>
              <a:rPr lang="en-US" sz="2300" b="1" dirty="0"/>
              <a:t>Sumerians</a:t>
            </a:r>
          </a:p>
          <a:p>
            <a:pPr>
              <a:lnSpc>
                <a:spcPct val="90000"/>
              </a:lnSpc>
            </a:pPr>
            <a:r>
              <a:rPr lang="en-US" sz="2300" b="1" dirty="0"/>
              <a:t>Celts</a:t>
            </a:r>
          </a:p>
          <a:p>
            <a:pPr>
              <a:lnSpc>
                <a:spcPct val="90000"/>
              </a:lnSpc>
            </a:pPr>
            <a:r>
              <a:rPr lang="en-US" sz="2300" b="1" dirty="0"/>
              <a:t>Hottentots (Southern Africa)</a:t>
            </a:r>
          </a:p>
        </p:txBody>
      </p:sp>
    </p:spTree>
    <p:extLst>
      <p:ext uri="{BB962C8B-B14F-4D97-AF65-F5344CB8AC3E}">
        <p14:creationId xmlns:p14="http://schemas.microsoft.com/office/powerpoint/2010/main" val="26438847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p:txBody>
          <a:bodyPr/>
          <a:lstStyle/>
          <a:p>
            <a:r>
              <a:rPr lang="en-US" sz="3200" b="1" dirty="0"/>
              <a:t>Common Elements</a:t>
            </a:r>
          </a:p>
        </p:txBody>
      </p:sp>
      <p:sp>
        <p:nvSpPr>
          <p:cNvPr id="414723" name="Rectangle 3"/>
          <p:cNvSpPr>
            <a:spLocks noGrp="1" noChangeArrowheads="1"/>
          </p:cNvSpPr>
          <p:nvPr>
            <p:ph type="body" idx="1"/>
          </p:nvPr>
        </p:nvSpPr>
        <p:spPr/>
        <p:txBody>
          <a:bodyPr/>
          <a:lstStyle/>
          <a:p>
            <a:pPr>
              <a:buFont typeface="Wingdings" pitchFamily="2" charset="2"/>
              <a:buNone/>
            </a:pPr>
            <a:endParaRPr lang="en-US" dirty="0"/>
          </a:p>
          <a:p>
            <a:r>
              <a:rPr lang="en-US" dirty="0"/>
              <a:t>1.  </a:t>
            </a:r>
            <a:r>
              <a:rPr lang="en-US" sz="2800" b="1" dirty="0">
                <a:solidFill>
                  <a:schemeClr val="tx1"/>
                </a:solidFill>
              </a:rPr>
              <a:t>The flood a judgment.</a:t>
            </a:r>
          </a:p>
          <a:p>
            <a:r>
              <a:rPr lang="en-US" sz="2800" b="1" dirty="0">
                <a:solidFill>
                  <a:schemeClr val="tx1"/>
                </a:solidFill>
              </a:rPr>
              <a:t>2.  Massive or world wide in effect.</a:t>
            </a:r>
          </a:p>
          <a:p>
            <a:r>
              <a:rPr lang="en-US" sz="2800" b="1" dirty="0">
                <a:solidFill>
                  <a:schemeClr val="tx1"/>
                </a:solidFill>
              </a:rPr>
              <a:t>3.  Some humans saved from this flood and      repopulate the earth.</a:t>
            </a:r>
          </a:p>
        </p:txBody>
      </p:sp>
    </p:spTree>
    <p:extLst>
      <p:ext uri="{BB962C8B-B14F-4D97-AF65-F5344CB8AC3E}">
        <p14:creationId xmlns:p14="http://schemas.microsoft.com/office/powerpoint/2010/main" val="28223178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rrowheads="1"/>
          </p:cNvSpPr>
          <p:nvPr>
            <p:ph type="title"/>
          </p:nvPr>
        </p:nvSpPr>
        <p:spPr>
          <a:xfrm>
            <a:off x="457200" y="274638"/>
            <a:ext cx="8229600" cy="696912"/>
          </a:xfrm>
        </p:spPr>
        <p:txBody>
          <a:bodyPr/>
          <a:lstStyle/>
          <a:p>
            <a:r>
              <a:rPr lang="en-US" sz="3200" b="1" dirty="0">
                <a:solidFill>
                  <a:schemeClr val="tx1"/>
                </a:solidFill>
              </a:rPr>
              <a:t>The Bible and the Flood</a:t>
            </a:r>
          </a:p>
        </p:txBody>
      </p:sp>
      <p:sp>
        <p:nvSpPr>
          <p:cNvPr id="416771" name="Rectangle 3"/>
          <p:cNvSpPr>
            <a:spLocks noGrp="1" noChangeArrowheads="1"/>
          </p:cNvSpPr>
          <p:nvPr>
            <p:ph type="body" idx="1"/>
          </p:nvPr>
        </p:nvSpPr>
        <p:spPr>
          <a:xfrm>
            <a:off x="457200" y="2286000"/>
            <a:ext cx="8229600" cy="3810000"/>
          </a:xfrm>
        </p:spPr>
        <p:txBody>
          <a:bodyPr>
            <a:normAutofit fontScale="92500" lnSpcReduction="10000"/>
          </a:bodyPr>
          <a:lstStyle/>
          <a:p>
            <a:pPr>
              <a:lnSpc>
                <a:spcPct val="90000"/>
              </a:lnSpc>
            </a:pPr>
            <a:r>
              <a:rPr lang="en-US" sz="2200" b="1" dirty="0"/>
              <a:t>New Testament writers clearly believe this was a historical event.  Matthew 24:38-39</a:t>
            </a:r>
          </a:p>
          <a:p>
            <a:pPr>
              <a:lnSpc>
                <a:spcPct val="90000"/>
              </a:lnSpc>
            </a:pPr>
            <a:endParaRPr lang="en-US" sz="2200" b="1" dirty="0"/>
          </a:p>
          <a:p>
            <a:pPr>
              <a:lnSpc>
                <a:spcPct val="90000"/>
              </a:lnSpc>
            </a:pPr>
            <a:r>
              <a:rPr lang="en-US" sz="2200" b="1" dirty="0"/>
              <a:t>It happened as judgment for sin  2 Peter 3:6-7</a:t>
            </a:r>
          </a:p>
          <a:p>
            <a:pPr>
              <a:lnSpc>
                <a:spcPct val="90000"/>
              </a:lnSpc>
            </a:pPr>
            <a:endParaRPr lang="en-US" sz="2200" b="1" dirty="0"/>
          </a:p>
          <a:p>
            <a:pPr>
              <a:lnSpc>
                <a:spcPct val="90000"/>
              </a:lnSpc>
            </a:pPr>
            <a:r>
              <a:rPr lang="en-US" sz="2200" b="1" dirty="0"/>
              <a:t>It is a prefigure of final judgment</a:t>
            </a:r>
          </a:p>
          <a:p>
            <a:pPr>
              <a:lnSpc>
                <a:spcPct val="90000"/>
              </a:lnSpc>
            </a:pPr>
            <a:endParaRPr lang="en-US" sz="2200" b="1" dirty="0"/>
          </a:p>
          <a:p>
            <a:pPr>
              <a:lnSpc>
                <a:spcPct val="90000"/>
              </a:lnSpc>
            </a:pPr>
            <a:r>
              <a:rPr lang="en-US" sz="2200" b="1" dirty="0"/>
              <a:t>It is a miracle, not a “natural” event—like the fire which will destroy the world</a:t>
            </a:r>
          </a:p>
          <a:p>
            <a:pPr>
              <a:lnSpc>
                <a:spcPct val="90000"/>
              </a:lnSpc>
            </a:pPr>
            <a:endParaRPr lang="en-US" sz="2200" b="1" dirty="0"/>
          </a:p>
          <a:p>
            <a:pPr>
              <a:lnSpc>
                <a:spcPct val="90000"/>
              </a:lnSpc>
            </a:pPr>
            <a:r>
              <a:rPr lang="en-US" sz="2200" b="1" dirty="0"/>
              <a:t>Belief in the flood based chiefly on faith in the Bible, certainly not on science.</a:t>
            </a:r>
          </a:p>
        </p:txBody>
      </p:sp>
    </p:spTree>
    <p:extLst>
      <p:ext uri="{BB962C8B-B14F-4D97-AF65-F5344CB8AC3E}">
        <p14:creationId xmlns:p14="http://schemas.microsoft.com/office/powerpoint/2010/main" val="34481498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Genesis 12-50  </a:t>
            </a:r>
            <a:br>
              <a:rPr lang="en-US" sz="3200" b="1" dirty="0" smtClean="0"/>
            </a:br>
            <a:r>
              <a:rPr lang="en-US" sz="3200" b="1" dirty="0" smtClean="0"/>
              <a:t>God’s Plan: Salvation by faith.</a:t>
            </a:r>
            <a:endParaRPr lang="en-US" sz="3200" b="1" dirty="0"/>
          </a:p>
        </p:txBody>
      </p:sp>
      <p:sp>
        <p:nvSpPr>
          <p:cNvPr id="3" name="Content Placeholder 2"/>
          <p:cNvSpPr>
            <a:spLocks noGrp="1"/>
          </p:cNvSpPr>
          <p:nvPr>
            <p:ph idx="1"/>
          </p:nvPr>
        </p:nvSpPr>
        <p:spPr>
          <a:xfrm>
            <a:off x="699247" y="2438400"/>
            <a:ext cx="7745505" cy="3687762"/>
          </a:xfrm>
        </p:spPr>
        <p:txBody>
          <a:bodyPr/>
          <a:lstStyle/>
          <a:p>
            <a:r>
              <a:rPr lang="en-US" sz="2400" b="1" dirty="0" smtClean="0"/>
              <a:t>Genesis 12-23  God chooses a man of faith through whom to bring the Messiah.</a:t>
            </a:r>
          </a:p>
          <a:p>
            <a:pPr marL="0" indent="0">
              <a:buNone/>
            </a:pPr>
            <a:endParaRPr lang="en-US" sz="2400" b="1" dirty="0"/>
          </a:p>
          <a:p>
            <a:r>
              <a:rPr lang="en-US" sz="2400" b="1" dirty="0" smtClean="0"/>
              <a:t>Genesis 24-50  God prepares a people through whom to send the Messiah.</a:t>
            </a:r>
            <a:endParaRPr lang="en-US" sz="2400" b="1" dirty="0"/>
          </a:p>
        </p:txBody>
      </p:sp>
    </p:spTree>
    <p:extLst>
      <p:ext uri="{BB962C8B-B14F-4D97-AF65-F5344CB8AC3E}">
        <p14:creationId xmlns:p14="http://schemas.microsoft.com/office/powerpoint/2010/main" val="6332045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Abraham the chief (human) figure in Genesis</a:t>
            </a:r>
          </a:p>
          <a:p>
            <a:endParaRPr lang="en-US" b="1" dirty="0"/>
          </a:p>
          <a:p>
            <a:r>
              <a:rPr lang="en-US" b="1" dirty="0" smtClean="0"/>
              <a:t>Abraham is a “type” and we are the “antitype”.</a:t>
            </a:r>
          </a:p>
          <a:p>
            <a:pPr lvl="1"/>
            <a:r>
              <a:rPr lang="en-US" b="1" dirty="0" smtClean="0"/>
              <a:t>Romans 4:11-12, 16-17  Faith is why Abraham was made the father of us all and the father of many nations.</a:t>
            </a:r>
          </a:p>
          <a:p>
            <a:endParaRPr lang="en-US" b="1" dirty="0"/>
          </a:p>
          <a:p>
            <a:r>
              <a:rPr lang="en-US" b="1" dirty="0" smtClean="0"/>
              <a:t>Abraham:  Salvation is by faith.</a:t>
            </a:r>
            <a:endParaRPr lang="en-US" b="1" dirty="0"/>
          </a:p>
          <a:p>
            <a:endParaRPr lang="en-US" dirty="0"/>
          </a:p>
        </p:txBody>
      </p:sp>
      <p:sp>
        <p:nvSpPr>
          <p:cNvPr id="3" name="Title 2"/>
          <p:cNvSpPr>
            <a:spLocks noGrp="1"/>
          </p:cNvSpPr>
          <p:nvPr>
            <p:ph type="title"/>
          </p:nvPr>
        </p:nvSpPr>
        <p:spPr/>
        <p:txBody>
          <a:bodyPr/>
          <a:lstStyle/>
          <a:p>
            <a:r>
              <a:rPr lang="en-US" sz="2800" b="1" dirty="0" smtClean="0"/>
              <a:t>Genesis 12-23  Abraham</a:t>
            </a:r>
            <a:endParaRPr lang="en-US" sz="2800" b="1" dirty="0"/>
          </a:p>
        </p:txBody>
      </p:sp>
    </p:spTree>
    <p:extLst>
      <p:ext uri="{BB962C8B-B14F-4D97-AF65-F5344CB8AC3E}">
        <p14:creationId xmlns:p14="http://schemas.microsoft.com/office/powerpoint/2010/main" val="42068117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marR="0">
              <a:spcBef>
                <a:spcPts val="0"/>
              </a:spcBef>
              <a:spcAft>
                <a:spcPts val="0"/>
              </a:spcAft>
            </a:pPr>
            <a:r>
              <a:rPr lang="en-US" b="1" dirty="0">
                <a:latin typeface="Times New Roman"/>
                <a:ea typeface="Times New Roman"/>
              </a:rPr>
              <a:t>Genesis 12:2  I will make you into a great nation.</a:t>
            </a:r>
          </a:p>
          <a:p>
            <a:pPr marL="0" marR="0" indent="0">
              <a:spcBef>
                <a:spcPts val="0"/>
              </a:spcBef>
              <a:spcAft>
                <a:spcPts val="0"/>
              </a:spcAft>
              <a:buNone/>
            </a:pPr>
            <a:r>
              <a:rPr lang="en-US" b="1" dirty="0">
                <a:latin typeface="Times New Roman"/>
                <a:ea typeface="Times New Roman"/>
              </a:rPr>
              <a:t> </a:t>
            </a:r>
          </a:p>
          <a:p>
            <a:pPr marL="0" marR="0">
              <a:spcBef>
                <a:spcPts val="0"/>
              </a:spcBef>
              <a:spcAft>
                <a:spcPts val="0"/>
              </a:spcAft>
            </a:pPr>
            <a:r>
              <a:rPr lang="en-US" b="1" dirty="0">
                <a:latin typeface="Times New Roman"/>
                <a:ea typeface="Times New Roman"/>
              </a:rPr>
              <a:t>Genesis 12:3  All nations will be blessed through you.</a:t>
            </a:r>
          </a:p>
          <a:p>
            <a:pPr marL="0" marR="0">
              <a:spcBef>
                <a:spcPts val="0"/>
              </a:spcBef>
              <a:spcAft>
                <a:spcPts val="0"/>
              </a:spcAft>
            </a:pPr>
            <a:endParaRPr lang="en-US" b="1" dirty="0">
              <a:latin typeface="Times New Roman"/>
              <a:ea typeface="Times New Roman"/>
            </a:endParaRPr>
          </a:p>
          <a:p>
            <a:pPr marL="0" marR="0">
              <a:spcBef>
                <a:spcPts val="0"/>
              </a:spcBef>
              <a:spcAft>
                <a:spcPts val="0"/>
              </a:spcAft>
            </a:pPr>
            <a:r>
              <a:rPr lang="en-US" b="1" dirty="0">
                <a:latin typeface="Times New Roman"/>
                <a:ea typeface="Times New Roman"/>
              </a:rPr>
              <a:t>Gen 13:15  I will give you this land.</a:t>
            </a:r>
          </a:p>
          <a:p>
            <a:pPr marL="0" marR="0">
              <a:spcBef>
                <a:spcPts val="0"/>
              </a:spcBef>
              <a:spcAft>
                <a:spcPts val="0"/>
              </a:spcAft>
            </a:pPr>
            <a:endParaRPr lang="en-US" b="1" dirty="0">
              <a:latin typeface="Times New Roman"/>
              <a:ea typeface="Times New Roman"/>
            </a:endParaRPr>
          </a:p>
          <a:p>
            <a:pPr marL="0" marR="0">
              <a:spcBef>
                <a:spcPts val="0"/>
              </a:spcBef>
              <a:spcAft>
                <a:spcPts val="0"/>
              </a:spcAft>
            </a:pPr>
            <a:r>
              <a:rPr lang="en-US" b="1" dirty="0">
                <a:latin typeface="Times New Roman"/>
                <a:ea typeface="Times New Roman"/>
              </a:rPr>
              <a:t>Genesis 15:4-5  I will give you a son, and your offspring will be like the stars in the sky.</a:t>
            </a:r>
          </a:p>
          <a:p>
            <a:pPr marL="0" marR="0">
              <a:spcBef>
                <a:spcPts val="0"/>
              </a:spcBef>
              <a:spcAft>
                <a:spcPts val="0"/>
              </a:spcAft>
            </a:pPr>
            <a:endParaRPr lang="en-US" b="1" dirty="0">
              <a:latin typeface="Times New Roman"/>
              <a:ea typeface="Times New Roman"/>
            </a:endParaRPr>
          </a:p>
          <a:p>
            <a:pPr marL="0" marR="0">
              <a:spcBef>
                <a:spcPts val="0"/>
              </a:spcBef>
              <a:spcAft>
                <a:spcPts val="0"/>
              </a:spcAft>
            </a:pPr>
            <a:r>
              <a:rPr lang="en-US" b="1" dirty="0">
                <a:latin typeface="Times New Roman"/>
                <a:ea typeface="Times New Roman"/>
              </a:rPr>
              <a:t>Genesis 17:6  Kings will come from you.</a:t>
            </a:r>
          </a:p>
          <a:p>
            <a:endParaRPr lang="en-US" dirty="0"/>
          </a:p>
        </p:txBody>
      </p:sp>
      <p:sp>
        <p:nvSpPr>
          <p:cNvPr id="3" name="Title 2"/>
          <p:cNvSpPr>
            <a:spLocks noGrp="1"/>
          </p:cNvSpPr>
          <p:nvPr>
            <p:ph type="title"/>
          </p:nvPr>
        </p:nvSpPr>
        <p:spPr/>
        <p:txBody>
          <a:bodyPr/>
          <a:lstStyle/>
          <a:p>
            <a:r>
              <a:rPr lang="en-US" sz="3200" b="1" dirty="0" smtClean="0"/>
              <a:t>Genesis 12, 15, 17 </a:t>
            </a:r>
            <a:br>
              <a:rPr lang="en-US" sz="3200" b="1" dirty="0" smtClean="0"/>
            </a:br>
            <a:r>
              <a:rPr lang="en-US" sz="3200" b="1" dirty="0" smtClean="0"/>
              <a:t>A covenant with Abraham</a:t>
            </a:r>
            <a:endParaRPr lang="en-US" sz="3200" b="1" dirty="0"/>
          </a:p>
        </p:txBody>
      </p:sp>
    </p:spTree>
    <p:extLst>
      <p:ext uri="{BB962C8B-B14F-4D97-AF65-F5344CB8AC3E}">
        <p14:creationId xmlns:p14="http://schemas.microsoft.com/office/powerpoint/2010/main" val="17249211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362200"/>
            <a:ext cx="4648199" cy="4267200"/>
          </a:xfrm>
        </p:spPr>
        <p:txBody>
          <a:bodyPr>
            <a:normAutofit lnSpcReduction="10000"/>
          </a:bodyPr>
          <a:lstStyle/>
          <a:p>
            <a:r>
              <a:rPr lang="en-US" b="1" dirty="0" smtClean="0"/>
              <a:t>Hagar, Ishmael represent slavery and they represent physical Israel.</a:t>
            </a:r>
          </a:p>
          <a:p>
            <a:pPr lvl="1"/>
            <a:r>
              <a:rPr lang="en-US" b="1" dirty="0" smtClean="0"/>
              <a:t>Ishmael… born “the usual way”</a:t>
            </a:r>
          </a:p>
          <a:p>
            <a:pPr lvl="1"/>
            <a:endParaRPr lang="en-US" sz="800" b="1" dirty="0"/>
          </a:p>
          <a:p>
            <a:r>
              <a:rPr lang="en-US" b="1" dirty="0" smtClean="0"/>
              <a:t>Sarah and Isaac represent freedom, promise.  They represent spiritual Israel—us?</a:t>
            </a:r>
          </a:p>
          <a:p>
            <a:pPr lvl="1"/>
            <a:r>
              <a:rPr lang="en-US" b="1" dirty="0" smtClean="0"/>
              <a:t>Isaac the child of promise</a:t>
            </a:r>
          </a:p>
          <a:p>
            <a:pPr lvl="1"/>
            <a:endParaRPr lang="en-US" sz="800" b="1" dirty="0"/>
          </a:p>
          <a:p>
            <a:r>
              <a:rPr lang="en-US" b="1" dirty="0" smtClean="0"/>
              <a:t>Galatians 4:21-31</a:t>
            </a:r>
            <a:endParaRPr lang="en-US" b="1" dirty="0"/>
          </a:p>
        </p:txBody>
      </p:sp>
      <p:sp>
        <p:nvSpPr>
          <p:cNvPr id="3" name="Title 2"/>
          <p:cNvSpPr>
            <a:spLocks noGrp="1"/>
          </p:cNvSpPr>
          <p:nvPr>
            <p:ph type="title"/>
          </p:nvPr>
        </p:nvSpPr>
        <p:spPr/>
        <p:txBody>
          <a:bodyPr/>
          <a:lstStyle/>
          <a:p>
            <a:r>
              <a:rPr lang="en-US" sz="2800" b="1" dirty="0" smtClean="0"/>
              <a:t>Hagar, Sarah, Ishmael and Isaac</a:t>
            </a:r>
            <a:endParaRPr lang="en-US" sz="2800" b="1" dirty="0"/>
          </a:p>
        </p:txBody>
      </p:sp>
      <p:pic>
        <p:nvPicPr>
          <p:cNvPr id="4100" name="Picture 4" descr="http://www.jhom.com/topics/envy/images/sarah/sarah2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375" y="2740024"/>
            <a:ext cx="4445625" cy="362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1570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Our Outline</a:t>
            </a:r>
            <a:endParaRPr lang="en-US" sz="4000" dirty="0"/>
          </a:p>
        </p:txBody>
      </p:sp>
      <p:sp>
        <p:nvSpPr>
          <p:cNvPr id="3" name="TextBox 2"/>
          <p:cNvSpPr txBox="1"/>
          <p:nvPr/>
        </p:nvSpPr>
        <p:spPr>
          <a:xfrm>
            <a:off x="457200" y="2590800"/>
            <a:ext cx="8077200" cy="3416320"/>
          </a:xfrm>
          <a:prstGeom prst="rect">
            <a:avLst/>
          </a:prstGeom>
          <a:noFill/>
        </p:spPr>
        <p:txBody>
          <a:bodyPr wrap="square" rtlCol="0">
            <a:spAutoFit/>
          </a:bodyPr>
          <a:lstStyle/>
          <a:p>
            <a:pPr marL="400050" indent="-400050">
              <a:buAutoNum type="romanUcPeriod"/>
            </a:pPr>
            <a:r>
              <a:rPr lang="en-US" sz="2400" dirty="0" smtClean="0"/>
              <a:t>Introduction</a:t>
            </a:r>
          </a:p>
          <a:p>
            <a:pPr marL="400050" indent="-400050">
              <a:buAutoNum type="romanUcPeriod"/>
            </a:pPr>
            <a:r>
              <a:rPr lang="en-US" sz="2400" dirty="0" smtClean="0"/>
              <a:t>Genesis  Creation, Choosing of Abraham</a:t>
            </a:r>
          </a:p>
          <a:p>
            <a:pPr marL="400050" indent="-400050">
              <a:buAutoNum type="romanUcPeriod"/>
            </a:pPr>
            <a:r>
              <a:rPr lang="en-US" sz="2400" dirty="0" smtClean="0"/>
              <a:t>Exodus-Deuteronomy  God gives the Law</a:t>
            </a:r>
          </a:p>
          <a:p>
            <a:pPr marL="400050" indent="-400050">
              <a:buAutoNum type="romanUcPeriod"/>
            </a:pPr>
            <a:r>
              <a:rPr lang="en-US" sz="2400" dirty="0"/>
              <a:t> </a:t>
            </a:r>
            <a:r>
              <a:rPr lang="en-US" sz="2400" dirty="0" smtClean="0"/>
              <a:t>Joshua-2 Samuel  God gives them a land</a:t>
            </a:r>
          </a:p>
          <a:p>
            <a:pPr marL="400050" indent="-400050">
              <a:buAutoNum type="romanUcPeriod"/>
            </a:pPr>
            <a:r>
              <a:rPr lang="en-US" sz="2400" dirty="0"/>
              <a:t> </a:t>
            </a:r>
            <a:r>
              <a:rPr lang="en-US" sz="2400" dirty="0" smtClean="0"/>
              <a:t>1 Kings, Micah, Isaiah, etc.  God sends prophets</a:t>
            </a:r>
          </a:p>
          <a:p>
            <a:pPr marL="400050" indent="-400050">
              <a:buAutoNum type="romanUcPeriod"/>
            </a:pPr>
            <a:r>
              <a:rPr lang="en-US" sz="2400" dirty="0"/>
              <a:t> </a:t>
            </a:r>
            <a:r>
              <a:rPr lang="en-US" sz="2400" dirty="0" smtClean="0"/>
              <a:t> 2 Kings Jeremiah, Ezekiel, etc. God judges his people</a:t>
            </a:r>
          </a:p>
          <a:p>
            <a:pPr marL="400050" indent="-400050">
              <a:buAutoNum type="romanUcPeriod"/>
            </a:pPr>
            <a:r>
              <a:rPr lang="en-US" sz="2400" dirty="0"/>
              <a:t>  </a:t>
            </a:r>
            <a:r>
              <a:rPr lang="en-US" sz="2400" dirty="0" smtClean="0"/>
              <a:t>Daniel, Ezra, Nehemiah, Zechariah, etc.  Captivity and return from exile.</a:t>
            </a:r>
          </a:p>
          <a:p>
            <a:pPr marL="400050" indent="-400050">
              <a:buAutoNum type="romanUcPeriod"/>
            </a:pPr>
            <a:r>
              <a:rPr lang="en-US" sz="2400" dirty="0"/>
              <a:t>  </a:t>
            </a:r>
            <a:r>
              <a:rPr lang="en-US" sz="2400" dirty="0" smtClean="0"/>
              <a:t>Job, Psalms, Proverbs  Wisdom Literature.</a:t>
            </a:r>
            <a:endParaRPr lang="en-US" sz="2400" dirty="0"/>
          </a:p>
        </p:txBody>
      </p:sp>
    </p:spTree>
    <p:extLst>
      <p:ext uri="{BB962C8B-B14F-4D97-AF65-F5344CB8AC3E}">
        <p14:creationId xmlns:p14="http://schemas.microsoft.com/office/powerpoint/2010/main" val="41585197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872753" cy="3877815"/>
          </a:xfrm>
        </p:spPr>
        <p:txBody>
          <a:bodyPr>
            <a:normAutofit lnSpcReduction="10000"/>
          </a:bodyPr>
          <a:lstStyle/>
          <a:p>
            <a:r>
              <a:rPr lang="en-US" b="1" dirty="0" smtClean="0"/>
              <a:t>Genesis 22:2-14</a:t>
            </a:r>
          </a:p>
          <a:p>
            <a:endParaRPr lang="en-US" sz="800" b="1" dirty="0" smtClean="0"/>
          </a:p>
          <a:p>
            <a:r>
              <a:rPr lang="en-US" b="1" dirty="0" smtClean="0"/>
              <a:t>Take your son…  your only son Isaac…</a:t>
            </a:r>
          </a:p>
          <a:p>
            <a:endParaRPr lang="en-US" b="1" dirty="0"/>
          </a:p>
          <a:p>
            <a:r>
              <a:rPr lang="en-US" b="1" dirty="0" smtClean="0"/>
              <a:t>1 </a:t>
            </a:r>
            <a:r>
              <a:rPr lang="en-US" b="1" dirty="0" err="1" smtClean="0"/>
              <a:t>Cor</a:t>
            </a:r>
            <a:r>
              <a:rPr lang="en-US" b="1" dirty="0" smtClean="0"/>
              <a:t> 15:3-4  3</a:t>
            </a:r>
            <a:r>
              <a:rPr lang="en-US" b="1" baseline="30000" dirty="0" smtClean="0"/>
              <a:t>rd</a:t>
            </a:r>
            <a:r>
              <a:rPr lang="en-US" b="1" dirty="0" smtClean="0"/>
              <a:t> day.</a:t>
            </a:r>
          </a:p>
          <a:p>
            <a:endParaRPr lang="en-US" b="1" dirty="0"/>
          </a:p>
          <a:p>
            <a:r>
              <a:rPr lang="en-US" b="1" dirty="0" err="1" smtClean="0"/>
              <a:t>Heb</a:t>
            </a:r>
            <a:r>
              <a:rPr lang="en-US" b="1" dirty="0" smtClean="0"/>
              <a:t> 11:19  Figuratively, Abraham received is son on the 3</a:t>
            </a:r>
            <a:r>
              <a:rPr lang="en-US" b="1" baseline="30000" dirty="0" smtClean="0"/>
              <a:t>rd</a:t>
            </a:r>
            <a:r>
              <a:rPr lang="en-US" b="1" dirty="0" smtClean="0"/>
              <a:t> day.</a:t>
            </a:r>
            <a:endParaRPr lang="en-US" b="1" dirty="0"/>
          </a:p>
        </p:txBody>
      </p:sp>
      <p:sp>
        <p:nvSpPr>
          <p:cNvPr id="3" name="Title 2"/>
          <p:cNvSpPr>
            <a:spLocks noGrp="1"/>
          </p:cNvSpPr>
          <p:nvPr>
            <p:ph type="title"/>
          </p:nvPr>
        </p:nvSpPr>
        <p:spPr/>
        <p:txBody>
          <a:bodyPr/>
          <a:lstStyle/>
          <a:p>
            <a:r>
              <a:rPr lang="en-US" sz="3600" b="1" dirty="0" smtClean="0"/>
              <a:t>Abraham and Isaac</a:t>
            </a:r>
            <a:endParaRPr lang="en-US" sz="3600" b="1" dirty="0"/>
          </a:p>
        </p:txBody>
      </p:sp>
      <p:pic>
        <p:nvPicPr>
          <p:cNvPr id="9218" name="Picture 2" descr="http://www.pitts.emory.edu/woodcuts/1872HolyV1/000166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09800"/>
            <a:ext cx="3581400" cy="446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6507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381000"/>
            <a:ext cx="8077200" cy="1243406"/>
          </a:xfrm>
        </p:spPr>
        <p:txBody>
          <a:bodyPr/>
          <a:lstStyle/>
          <a:p>
            <a:pPr eaLnBrk="1" hangingPunct="1">
              <a:defRPr/>
            </a:pPr>
            <a:r>
              <a:rPr lang="en-US" sz="3600" b="1" dirty="0" smtClean="0"/>
              <a:t>Genesis 14:</a:t>
            </a:r>
            <a:br>
              <a:rPr lang="en-US" sz="3600" b="1" dirty="0" smtClean="0"/>
            </a:br>
            <a:r>
              <a:rPr lang="en-US" sz="3600" b="1" dirty="0" smtClean="0"/>
              <a:t>Melchizedek:  An interesting guy!</a:t>
            </a:r>
          </a:p>
        </p:txBody>
      </p:sp>
      <p:sp>
        <p:nvSpPr>
          <p:cNvPr id="59395" name="Rectangle 3"/>
          <p:cNvSpPr>
            <a:spLocks noGrp="1" noChangeArrowheads="1"/>
          </p:cNvSpPr>
          <p:nvPr>
            <p:ph type="body" idx="1"/>
          </p:nvPr>
        </p:nvSpPr>
        <p:spPr>
          <a:xfrm>
            <a:off x="381000" y="2209800"/>
            <a:ext cx="8305800" cy="4267200"/>
          </a:xfrm>
        </p:spPr>
        <p:txBody>
          <a:bodyPr/>
          <a:lstStyle/>
          <a:p>
            <a:pPr eaLnBrk="1" hangingPunct="1">
              <a:lnSpc>
                <a:spcPct val="90000"/>
              </a:lnSpc>
              <a:defRPr/>
            </a:pPr>
            <a:r>
              <a:rPr lang="en-US" sz="2400" b="1" dirty="0" smtClean="0"/>
              <a:t>Without genealogy, without </a:t>
            </a:r>
            <a:r>
              <a:rPr lang="en-US" sz="2400" b="1" dirty="0" err="1" smtClean="0"/>
              <a:t>descendents</a:t>
            </a:r>
            <a:r>
              <a:rPr lang="en-US" sz="2400" b="1" dirty="0" smtClean="0"/>
              <a:t>. (Hebrews 7:3)</a:t>
            </a:r>
          </a:p>
          <a:p>
            <a:pPr eaLnBrk="1" hangingPunct="1">
              <a:lnSpc>
                <a:spcPct val="90000"/>
              </a:lnSpc>
              <a:defRPr/>
            </a:pPr>
            <a:r>
              <a:rPr lang="en-US" sz="2400" b="1" dirty="0" smtClean="0"/>
              <a:t> “Without beginning of days or end of life” (Hebrews 7:3)</a:t>
            </a:r>
          </a:p>
          <a:p>
            <a:pPr eaLnBrk="1" hangingPunct="1">
              <a:lnSpc>
                <a:spcPct val="90000"/>
              </a:lnSpc>
              <a:defRPr/>
            </a:pPr>
            <a:r>
              <a:rPr lang="en-US" sz="2400" b="1" dirty="0" smtClean="0"/>
              <a:t>A priest forever. (Hebrews 7:3, Psalm 110:4)</a:t>
            </a:r>
          </a:p>
          <a:p>
            <a:pPr eaLnBrk="1" hangingPunct="1">
              <a:lnSpc>
                <a:spcPct val="90000"/>
              </a:lnSpc>
              <a:defRPr/>
            </a:pPr>
            <a:r>
              <a:rPr lang="en-US" sz="2400" b="1" dirty="0" smtClean="0"/>
              <a:t>The King of Salem (Jerusalem) (Genesis 14:18)</a:t>
            </a:r>
          </a:p>
          <a:p>
            <a:pPr eaLnBrk="1" hangingPunct="1">
              <a:lnSpc>
                <a:spcPct val="90000"/>
              </a:lnSpc>
              <a:defRPr/>
            </a:pPr>
            <a:r>
              <a:rPr lang="en-US" sz="2400" b="1" dirty="0" smtClean="0"/>
              <a:t>A priest, but not of the family of Levi. (</a:t>
            </a:r>
            <a:r>
              <a:rPr lang="en-US" sz="2400" b="1" dirty="0" err="1" smtClean="0"/>
              <a:t>Heb</a:t>
            </a:r>
            <a:r>
              <a:rPr lang="en-US" sz="2400" b="1" dirty="0" smtClean="0"/>
              <a:t> 7:6)</a:t>
            </a:r>
          </a:p>
          <a:p>
            <a:pPr eaLnBrk="1" hangingPunct="1">
              <a:lnSpc>
                <a:spcPct val="90000"/>
              </a:lnSpc>
              <a:defRPr/>
            </a:pPr>
            <a:r>
              <a:rPr lang="en-US" sz="2400" b="1" dirty="0" smtClean="0"/>
              <a:t>He blessed Abraham. (Genesis 14:19)</a:t>
            </a:r>
          </a:p>
          <a:p>
            <a:pPr eaLnBrk="1" hangingPunct="1">
              <a:lnSpc>
                <a:spcPct val="90000"/>
              </a:lnSpc>
              <a:defRPr/>
            </a:pPr>
            <a:r>
              <a:rPr lang="en-US" sz="2400" b="1" dirty="0" smtClean="0"/>
              <a:t>Abraham offered him a tithe/sacrifice (Genesis 14:20).</a:t>
            </a:r>
          </a:p>
          <a:p>
            <a:pPr eaLnBrk="1" hangingPunct="1">
              <a:lnSpc>
                <a:spcPct val="90000"/>
              </a:lnSpc>
              <a:defRPr/>
            </a:pPr>
            <a:r>
              <a:rPr lang="en-US" sz="2400" b="1" dirty="0" smtClean="0"/>
              <a:t>A priest “forever” (</a:t>
            </a:r>
            <a:r>
              <a:rPr lang="en-US" sz="2400" b="1" dirty="0" err="1" smtClean="0"/>
              <a:t>Heb</a:t>
            </a:r>
            <a:r>
              <a:rPr lang="en-US" sz="2400" b="1" dirty="0" smtClean="0"/>
              <a:t> 7:3, Psalm 110:4)</a:t>
            </a:r>
          </a:p>
        </p:txBody>
      </p:sp>
    </p:spTree>
    <p:extLst>
      <p:ext uri="{BB962C8B-B14F-4D97-AF65-F5344CB8AC3E}">
        <p14:creationId xmlns:p14="http://schemas.microsoft.com/office/powerpoint/2010/main" val="39126431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1325562"/>
          </a:xfrm>
        </p:spPr>
        <p:txBody>
          <a:bodyPr/>
          <a:lstStyle/>
          <a:p>
            <a:pPr eaLnBrk="1" hangingPunct="1">
              <a:defRPr/>
            </a:pPr>
            <a:r>
              <a:rPr lang="en-US" sz="4000" b="1" dirty="0" smtClean="0"/>
              <a:t>Melchizedek: Prefigure of Christ</a:t>
            </a:r>
          </a:p>
        </p:txBody>
      </p:sp>
      <p:sp>
        <p:nvSpPr>
          <p:cNvPr id="61443" name="Rectangle 3"/>
          <p:cNvSpPr>
            <a:spLocks noGrp="1" noChangeArrowheads="1"/>
          </p:cNvSpPr>
          <p:nvPr>
            <p:ph type="body" idx="1"/>
          </p:nvPr>
        </p:nvSpPr>
        <p:spPr>
          <a:xfrm>
            <a:off x="304800" y="2133600"/>
            <a:ext cx="8686800" cy="4648200"/>
          </a:xfrm>
        </p:spPr>
        <p:txBody>
          <a:bodyPr>
            <a:normAutofit lnSpcReduction="10000"/>
          </a:bodyPr>
          <a:lstStyle/>
          <a:p>
            <a:pPr eaLnBrk="1" hangingPunct="1">
              <a:lnSpc>
                <a:spcPct val="90000"/>
              </a:lnSpc>
              <a:defRPr/>
            </a:pPr>
            <a:r>
              <a:rPr lang="en-US" sz="2400" b="1" dirty="0" smtClean="0"/>
              <a:t>Melchizedek means King of Righteousness.</a:t>
            </a:r>
          </a:p>
          <a:p>
            <a:pPr eaLnBrk="1" hangingPunct="1">
              <a:lnSpc>
                <a:spcPct val="90000"/>
              </a:lnSpc>
              <a:defRPr/>
            </a:pPr>
            <a:r>
              <a:rPr lang="en-US" sz="2400" b="1" dirty="0" smtClean="0"/>
              <a:t>King of Salem means King (prince?) of Peace.</a:t>
            </a:r>
          </a:p>
          <a:p>
            <a:pPr eaLnBrk="1" hangingPunct="1">
              <a:lnSpc>
                <a:spcPct val="90000"/>
              </a:lnSpc>
              <a:defRPr/>
            </a:pPr>
            <a:r>
              <a:rPr lang="en-US" sz="2400" b="1" dirty="0" smtClean="0"/>
              <a:t>The King of physical Jerusalem.</a:t>
            </a:r>
          </a:p>
          <a:p>
            <a:pPr eaLnBrk="1" hangingPunct="1">
              <a:lnSpc>
                <a:spcPct val="90000"/>
              </a:lnSpc>
              <a:defRPr/>
            </a:pPr>
            <a:r>
              <a:rPr lang="en-US" sz="2400" b="1" dirty="0" smtClean="0"/>
              <a:t>Without beginning or end of days.</a:t>
            </a:r>
          </a:p>
          <a:p>
            <a:pPr eaLnBrk="1" hangingPunct="1">
              <a:lnSpc>
                <a:spcPct val="90000"/>
              </a:lnSpc>
              <a:defRPr/>
            </a:pPr>
            <a:r>
              <a:rPr lang="en-US" sz="2400" b="1" dirty="0" smtClean="0"/>
              <a:t>Without descendants.</a:t>
            </a:r>
          </a:p>
          <a:p>
            <a:pPr eaLnBrk="1" hangingPunct="1">
              <a:lnSpc>
                <a:spcPct val="90000"/>
              </a:lnSpc>
              <a:defRPr/>
            </a:pPr>
            <a:r>
              <a:rPr lang="en-US" sz="2400" b="1" dirty="0" smtClean="0"/>
              <a:t>High Priest because of his character, not by descent.</a:t>
            </a:r>
          </a:p>
          <a:p>
            <a:pPr eaLnBrk="1" hangingPunct="1">
              <a:lnSpc>
                <a:spcPct val="90000"/>
              </a:lnSpc>
              <a:defRPr/>
            </a:pPr>
            <a:r>
              <a:rPr lang="en-US" sz="2400" b="1" dirty="0" smtClean="0"/>
              <a:t>Greater than Abraham (</a:t>
            </a:r>
            <a:r>
              <a:rPr lang="en-US" sz="2400" b="1" dirty="0" err="1" smtClean="0"/>
              <a:t>Heb</a:t>
            </a:r>
            <a:r>
              <a:rPr lang="en-US" sz="2400" b="1" dirty="0" smtClean="0"/>
              <a:t> 7:4, John 8:53-58).</a:t>
            </a:r>
          </a:p>
          <a:p>
            <a:pPr eaLnBrk="1" hangingPunct="1">
              <a:lnSpc>
                <a:spcPct val="90000"/>
              </a:lnSpc>
              <a:defRPr/>
            </a:pPr>
            <a:r>
              <a:rPr lang="en-US" sz="2400" b="1" dirty="0" smtClean="0"/>
              <a:t>Gave Abraham bread and wine (last supper, Lord’s Supper)</a:t>
            </a:r>
          </a:p>
          <a:p>
            <a:pPr eaLnBrk="1" hangingPunct="1">
              <a:lnSpc>
                <a:spcPct val="90000"/>
              </a:lnSpc>
              <a:defRPr/>
            </a:pPr>
            <a:r>
              <a:rPr lang="en-US" sz="2400" b="1" dirty="0" smtClean="0"/>
              <a:t>Not a Levite (not even a Jew!)</a:t>
            </a:r>
          </a:p>
          <a:p>
            <a:pPr eaLnBrk="1" hangingPunct="1">
              <a:lnSpc>
                <a:spcPct val="90000"/>
              </a:lnSpc>
              <a:defRPr/>
            </a:pPr>
            <a:r>
              <a:rPr lang="en-US" sz="2400" b="1" dirty="0" smtClean="0"/>
              <a:t>A priest for everyone; not just for the Jews.</a:t>
            </a:r>
          </a:p>
          <a:p>
            <a:pPr eaLnBrk="1" hangingPunct="1">
              <a:lnSpc>
                <a:spcPct val="90000"/>
              </a:lnSpc>
              <a:defRPr/>
            </a:pPr>
            <a:r>
              <a:rPr lang="en-US" sz="2400" b="1" dirty="0" smtClean="0"/>
              <a:t>A priest and a king.</a:t>
            </a:r>
          </a:p>
        </p:txBody>
      </p:sp>
    </p:spTree>
    <p:extLst>
      <p:ext uri="{BB962C8B-B14F-4D97-AF65-F5344CB8AC3E}">
        <p14:creationId xmlns:p14="http://schemas.microsoft.com/office/powerpoint/2010/main" val="13923782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3200" b="1" dirty="0" smtClean="0"/>
              <a:t>An Aside:</a:t>
            </a:r>
            <a:br>
              <a:rPr lang="en-US" sz="3200" b="1" dirty="0" smtClean="0"/>
            </a:br>
            <a:r>
              <a:rPr lang="en-US" sz="3200" b="1" dirty="0" smtClean="0"/>
              <a:t>Archaeology and Genesis</a:t>
            </a:r>
            <a:endParaRPr lang="en-US" sz="3200" b="1" dirty="0"/>
          </a:p>
        </p:txBody>
      </p:sp>
      <p:grpSp>
        <p:nvGrpSpPr>
          <p:cNvPr id="4" name="Group 2"/>
          <p:cNvGrpSpPr>
            <a:grpSpLocks/>
          </p:cNvGrpSpPr>
          <p:nvPr/>
        </p:nvGrpSpPr>
        <p:grpSpPr bwMode="auto">
          <a:xfrm>
            <a:off x="685800" y="2209800"/>
            <a:ext cx="7315200" cy="4572000"/>
            <a:chOff x="855" y="3120"/>
            <a:chExt cx="6225" cy="4860"/>
          </a:xfrm>
        </p:grpSpPr>
        <p:pic>
          <p:nvPicPr>
            <p:cNvPr id="5" name="Picture 3" descr="HarranUniversityDestroyedByGhenghisKhan2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120"/>
              <a:ext cx="6180" cy="41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855" y="7380"/>
              <a:ext cx="6225" cy="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2000" b="1" smtClean="0">
                  <a:solidFill>
                    <a:srgbClr val="993300"/>
                  </a:solidFill>
                  <a:latin typeface="Times New Roman" pitchFamily="18" charset="0"/>
                  <a:cs typeface="Times New Roman" pitchFamily="18" charset="0"/>
                </a:rPr>
                <a:t>Haran Ruins In Mesopotamian Plane Near Sanli Urfa, Turkey</a:t>
              </a:r>
              <a:endParaRPr lang="en-US" smtClean="0">
                <a:solidFill>
                  <a:srgbClr val="993300"/>
                </a:solidFill>
                <a:latin typeface="Times New Roman" pitchFamily="18" charset="0"/>
              </a:endParaRPr>
            </a:p>
          </p:txBody>
        </p:sp>
      </p:grpSp>
    </p:spTree>
    <p:extLst>
      <p:ext uri="{BB962C8B-B14F-4D97-AF65-F5344CB8AC3E}">
        <p14:creationId xmlns:p14="http://schemas.microsoft.com/office/powerpoint/2010/main" val="11486795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de0044_image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791200" cy="4338638"/>
          </a:xfrm>
          <a:prstGeom prst="rect">
            <a:avLst/>
          </a:prstGeom>
          <a:noFill/>
          <a:extLst>
            <a:ext uri="{909E8E84-426E-40DD-AFC4-6F175D3DCCD1}">
              <a14:hiddenFill xmlns:a14="http://schemas.microsoft.com/office/drawing/2010/main">
                <a:solidFill>
                  <a:srgbClr val="FFFFFF"/>
                </a:solidFill>
              </a14:hiddenFill>
            </a:ext>
          </a:extLst>
        </p:spPr>
      </p:pic>
      <p:sp>
        <p:nvSpPr>
          <p:cNvPr id="120835" name="Text Box 3"/>
          <p:cNvSpPr txBox="1">
            <a:spLocks noChangeArrowheads="1"/>
          </p:cNvSpPr>
          <p:nvPr/>
        </p:nvSpPr>
        <p:spPr bwMode="auto">
          <a:xfrm>
            <a:off x="914400" y="5257800"/>
            <a:ext cx="7239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dirty="0" smtClean="0">
                <a:solidFill>
                  <a:schemeClr val="accent1"/>
                </a:solidFill>
                <a:latin typeface="Times New Roman" pitchFamily="18" charset="0"/>
              </a:rPr>
              <a:t>One of the Ebla Tablets about 2100 BC</a:t>
            </a:r>
          </a:p>
          <a:p>
            <a:pPr algn="ctr" fontAlgn="base">
              <a:spcBef>
                <a:spcPct val="50000"/>
              </a:spcBef>
              <a:spcAft>
                <a:spcPct val="0"/>
              </a:spcAft>
            </a:pPr>
            <a:r>
              <a:rPr lang="en-US" sz="2400" b="1" dirty="0" err="1" smtClean="0">
                <a:solidFill>
                  <a:schemeClr val="accent1"/>
                </a:solidFill>
                <a:latin typeface="Times New Roman" pitchFamily="18" charset="0"/>
              </a:rPr>
              <a:t>Nahor</a:t>
            </a:r>
            <a:r>
              <a:rPr lang="en-US" sz="2400" b="1" dirty="0" smtClean="0">
                <a:solidFill>
                  <a:schemeClr val="accent1"/>
                </a:solidFill>
                <a:latin typeface="Times New Roman" pitchFamily="18" charset="0"/>
              </a:rPr>
              <a:t>, </a:t>
            </a:r>
            <a:r>
              <a:rPr lang="en-US" sz="2400" b="1" dirty="0" err="1" smtClean="0">
                <a:solidFill>
                  <a:schemeClr val="accent1"/>
                </a:solidFill>
                <a:latin typeface="Times New Roman" pitchFamily="18" charset="0"/>
              </a:rPr>
              <a:t>Terug</a:t>
            </a:r>
            <a:r>
              <a:rPr lang="en-US" sz="2400" b="1" dirty="0" smtClean="0">
                <a:solidFill>
                  <a:schemeClr val="accent1"/>
                </a:solidFill>
                <a:latin typeface="Times New Roman" pitchFamily="18" charset="0"/>
              </a:rPr>
              <a:t>, Abram, </a:t>
            </a:r>
            <a:r>
              <a:rPr lang="en-US" sz="2400" b="1" dirty="0" err="1" smtClean="0">
                <a:solidFill>
                  <a:schemeClr val="accent1"/>
                </a:solidFill>
                <a:latin typeface="Times New Roman" pitchFamily="18" charset="0"/>
              </a:rPr>
              <a:t>Sarai</a:t>
            </a:r>
            <a:endParaRPr lang="en-US" sz="2400" b="1" dirty="0" smtClean="0">
              <a:solidFill>
                <a:schemeClr val="accent1"/>
              </a:solidFill>
              <a:latin typeface="Times New Roman" pitchFamily="18" charset="0"/>
            </a:endParaRPr>
          </a:p>
        </p:txBody>
      </p:sp>
    </p:spTree>
    <p:extLst>
      <p:ext uri="{BB962C8B-B14F-4D97-AF65-F5344CB8AC3E}">
        <p14:creationId xmlns:p14="http://schemas.microsoft.com/office/powerpoint/2010/main" val="2399634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366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4572000" y="2057400"/>
            <a:ext cx="32766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800" dirty="0" smtClean="0">
                <a:solidFill>
                  <a:schemeClr val="accent1"/>
                </a:solidFill>
                <a:latin typeface="Verdana" pitchFamily="34" charset="0"/>
              </a:rPr>
              <a:t>The Five City League, including Sodom and Gomorrah</a:t>
            </a:r>
          </a:p>
          <a:p>
            <a:pPr eaLnBrk="0" fontAlgn="base" hangingPunct="0">
              <a:spcBef>
                <a:spcPct val="50000"/>
              </a:spcBef>
              <a:spcAft>
                <a:spcPct val="0"/>
              </a:spcAft>
            </a:pPr>
            <a:r>
              <a:rPr lang="en-US" sz="2800" dirty="0" smtClean="0">
                <a:solidFill>
                  <a:schemeClr val="accent1"/>
                </a:solidFill>
                <a:latin typeface="Verdana" pitchFamily="34" charset="0"/>
              </a:rPr>
              <a:t>Genesis 14:2</a:t>
            </a:r>
          </a:p>
        </p:txBody>
      </p:sp>
    </p:spTree>
    <p:extLst>
      <p:ext uri="{BB962C8B-B14F-4D97-AF65-F5344CB8AC3E}">
        <p14:creationId xmlns:p14="http://schemas.microsoft.com/office/powerpoint/2010/main" val="12801096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5" descr="deadseaearlybronzec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5262563"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4496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5" name="Picture 5" descr="sodo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543800" cy="5032375"/>
          </a:xfrm>
          <a:prstGeom prst="rect">
            <a:avLst/>
          </a:prstGeom>
          <a:noFill/>
          <a:extLst>
            <a:ext uri="{909E8E84-426E-40DD-AFC4-6F175D3DCCD1}">
              <a14:hiddenFill xmlns:a14="http://schemas.microsoft.com/office/drawing/2010/main">
                <a:solidFill>
                  <a:srgbClr val="FFFFFF"/>
                </a:solidFill>
              </a14:hiddenFill>
            </a:ext>
          </a:extLst>
        </p:spPr>
      </p:pic>
      <p:sp>
        <p:nvSpPr>
          <p:cNvPr id="102406" name="Text Box 6"/>
          <p:cNvSpPr txBox="1">
            <a:spLocks noChangeArrowheads="1"/>
          </p:cNvSpPr>
          <p:nvPr/>
        </p:nvSpPr>
        <p:spPr bwMode="auto">
          <a:xfrm>
            <a:off x="1524000" y="381000"/>
            <a:ext cx="609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smtClean="0">
                <a:solidFill>
                  <a:srgbClr val="EAEAEA"/>
                </a:solidFill>
                <a:latin typeface="Times New Roman" pitchFamily="18" charset="0"/>
              </a:rPr>
              <a:t>Ruins at Bab ed-Dhra (Sodom</a:t>
            </a:r>
            <a:r>
              <a:rPr lang="en-US" sz="2400" b="1" smtClean="0">
                <a:solidFill>
                  <a:srgbClr val="EAEAEA"/>
                </a:solidFill>
                <a:latin typeface="Times New Roman" pitchFamily="18" charset="0"/>
              </a:rPr>
              <a:t>)</a:t>
            </a:r>
          </a:p>
        </p:txBody>
      </p:sp>
    </p:spTree>
    <p:extLst>
      <p:ext uri="{BB962C8B-B14F-4D97-AF65-F5344CB8AC3E}">
        <p14:creationId xmlns:p14="http://schemas.microsoft.com/office/powerpoint/2010/main" val="40991242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bogazk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13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171" name="Text Box 3"/>
          <p:cNvSpPr txBox="1">
            <a:spLocks noChangeArrowheads="1"/>
          </p:cNvSpPr>
          <p:nvPr/>
        </p:nvSpPr>
        <p:spPr bwMode="auto">
          <a:xfrm>
            <a:off x="6858000" y="1447800"/>
            <a:ext cx="1981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latin typeface="Verdana" pitchFamily="34" charset="0"/>
              </a:rPr>
              <a:t>Ruins of Hattusha, capital of the Hittites</a:t>
            </a:r>
          </a:p>
        </p:txBody>
      </p:sp>
    </p:spTree>
    <p:extLst>
      <p:ext uri="{BB962C8B-B14F-4D97-AF65-F5344CB8AC3E}">
        <p14:creationId xmlns:p14="http://schemas.microsoft.com/office/powerpoint/2010/main" val="14142112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at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14450"/>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137219" name="Text Box 3"/>
          <p:cNvSpPr txBox="1">
            <a:spLocks noChangeArrowheads="1"/>
          </p:cNvSpPr>
          <p:nvPr/>
        </p:nvSpPr>
        <p:spPr bwMode="auto">
          <a:xfrm>
            <a:off x="2362200" y="304800"/>
            <a:ext cx="457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latin typeface="Verdana" pitchFamily="34" charset="0"/>
              </a:rPr>
              <a:t/>
            </a:r>
            <a:br>
              <a:rPr lang="en-US" sz="2400">
                <a:latin typeface="Verdana" pitchFamily="34" charset="0"/>
              </a:rPr>
            </a:br>
            <a:r>
              <a:rPr lang="en-US" sz="2400">
                <a:latin typeface="Verdana" pitchFamily="34" charset="0"/>
              </a:rPr>
              <a:t>The Lion Gate in Hattusha</a:t>
            </a:r>
          </a:p>
        </p:txBody>
      </p:sp>
    </p:spTree>
    <p:extLst>
      <p:ext uri="{BB962C8B-B14F-4D97-AF65-F5344CB8AC3E}">
        <p14:creationId xmlns:p14="http://schemas.microsoft.com/office/powerpoint/2010/main" val="1240408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Old Testament Themes</a:t>
            </a:r>
            <a:endParaRPr lang="en-US" sz="4000" dirty="0"/>
          </a:p>
        </p:txBody>
      </p:sp>
      <p:sp>
        <p:nvSpPr>
          <p:cNvPr id="3" name="TextBox 2"/>
          <p:cNvSpPr txBox="1"/>
          <p:nvPr/>
        </p:nvSpPr>
        <p:spPr>
          <a:xfrm>
            <a:off x="914400" y="2133600"/>
            <a:ext cx="7620000" cy="4339650"/>
          </a:xfrm>
          <a:prstGeom prst="rect">
            <a:avLst/>
          </a:prstGeom>
          <a:noFill/>
        </p:spPr>
        <p:txBody>
          <a:bodyPr wrap="square" rtlCol="0">
            <a:spAutoFit/>
          </a:bodyPr>
          <a:lstStyle/>
          <a:p>
            <a:r>
              <a:rPr lang="en-US" sz="2000" b="1" dirty="0" smtClean="0"/>
              <a:t>I  The Messiah is coming.</a:t>
            </a:r>
          </a:p>
          <a:p>
            <a:endParaRPr lang="en-US" sz="800" b="1" dirty="0" smtClean="0"/>
          </a:p>
          <a:p>
            <a:r>
              <a:rPr lang="en-US" sz="2000" b="1" dirty="0" smtClean="0"/>
              <a:t>II  God chooses a person and a people through whom to send the Messiah.</a:t>
            </a:r>
          </a:p>
          <a:p>
            <a:endParaRPr lang="en-US" sz="800" b="1" dirty="0" smtClean="0"/>
          </a:p>
          <a:p>
            <a:r>
              <a:rPr lang="en-US" sz="2000" b="1" dirty="0" smtClean="0"/>
              <a:t>III  God wants to bless his people (physically).  The grace of God.</a:t>
            </a:r>
          </a:p>
          <a:p>
            <a:endParaRPr lang="en-US" sz="800" b="1" dirty="0" smtClean="0"/>
          </a:p>
          <a:p>
            <a:r>
              <a:rPr lang="en-US" sz="2000" b="1" dirty="0" smtClean="0"/>
              <a:t>IV  The call to repentance.</a:t>
            </a:r>
          </a:p>
          <a:p>
            <a:endParaRPr lang="en-US" sz="800" b="1" dirty="0" smtClean="0"/>
          </a:p>
          <a:p>
            <a:r>
              <a:rPr lang="en-US" sz="2000" b="1" dirty="0" smtClean="0"/>
              <a:t>V  God’s amazing patience with his people</a:t>
            </a:r>
          </a:p>
          <a:p>
            <a:endParaRPr lang="en-US" sz="800" b="1" dirty="0" smtClean="0"/>
          </a:p>
          <a:p>
            <a:r>
              <a:rPr lang="en-US" sz="2000" b="1" dirty="0" smtClean="0"/>
              <a:t>VI  Judgment for those who will not repent.  This is a major and unmistakable theme!</a:t>
            </a:r>
          </a:p>
          <a:p>
            <a:endParaRPr lang="en-US" sz="800" b="1" dirty="0" smtClean="0"/>
          </a:p>
          <a:p>
            <a:r>
              <a:rPr lang="en-US" sz="2000" b="1" dirty="0" smtClean="0"/>
              <a:t>VII.  Salvation and forgiveness</a:t>
            </a:r>
          </a:p>
          <a:p>
            <a:endParaRPr lang="en-US" sz="800" b="1" dirty="0" smtClean="0"/>
          </a:p>
          <a:p>
            <a:r>
              <a:rPr lang="en-US" sz="2000" b="1" dirty="0" smtClean="0"/>
              <a:t>VIII  God works through history</a:t>
            </a:r>
            <a:endParaRPr lang="en-US" sz="2000" b="1" dirty="0"/>
          </a:p>
        </p:txBody>
      </p:sp>
    </p:spTree>
    <p:extLst>
      <p:ext uri="{BB962C8B-B14F-4D97-AF65-F5344CB8AC3E}">
        <p14:creationId xmlns:p14="http://schemas.microsoft.com/office/powerpoint/2010/main" val="40480046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558553" cy="3877815"/>
          </a:xfrm>
        </p:spPr>
        <p:txBody>
          <a:bodyPr/>
          <a:lstStyle/>
          <a:p>
            <a:r>
              <a:rPr lang="en-US" dirty="0" smtClean="0"/>
              <a:t>Judgment!</a:t>
            </a:r>
          </a:p>
          <a:p>
            <a:r>
              <a:rPr lang="en-US" dirty="0" smtClean="0"/>
              <a:t>Salvation</a:t>
            </a:r>
          </a:p>
          <a:p>
            <a:r>
              <a:rPr lang="en-US" dirty="0" smtClean="0"/>
              <a:t>2 Pet 2:6  Lot, “a righteous man.”</a:t>
            </a:r>
          </a:p>
          <a:p>
            <a:r>
              <a:rPr lang="en-US" dirty="0" smtClean="0"/>
              <a:t>Lot’s wife Luke 17:32</a:t>
            </a:r>
            <a:endParaRPr lang="en-US" dirty="0"/>
          </a:p>
        </p:txBody>
      </p:sp>
      <p:sp>
        <p:nvSpPr>
          <p:cNvPr id="3" name="Title 2"/>
          <p:cNvSpPr>
            <a:spLocks noGrp="1"/>
          </p:cNvSpPr>
          <p:nvPr>
            <p:ph type="title"/>
          </p:nvPr>
        </p:nvSpPr>
        <p:spPr/>
        <p:txBody>
          <a:bodyPr/>
          <a:lstStyle/>
          <a:p>
            <a:r>
              <a:rPr lang="en-US" sz="3200" b="1" dirty="0" smtClean="0"/>
              <a:t>Genesis 19:  Sodom and Gomorrah</a:t>
            </a:r>
            <a:endParaRPr lang="en-US" sz="3200" b="1" dirty="0"/>
          </a:p>
        </p:txBody>
      </p:sp>
      <p:pic>
        <p:nvPicPr>
          <p:cNvPr id="10242" name="Picture 2" descr="http://annoyzview.files.wordpress.com/2011/11/sodom-and-gomorrah.jpg?w=300&amp;h=18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187" y="2057400"/>
            <a:ext cx="3893734"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annoyzview.files.wordpress.com/2011/11/ash-in-sodom.jpg?w=300&amp;h=19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419600"/>
            <a:ext cx="3669321"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7297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09800"/>
            <a:ext cx="7745505" cy="3877815"/>
          </a:xfrm>
        </p:spPr>
        <p:txBody>
          <a:bodyPr/>
          <a:lstStyle/>
          <a:p>
            <a:r>
              <a:rPr lang="en-US" b="1" dirty="0" smtClean="0"/>
              <a:t>Esau:  Israel and the Old Covenant.</a:t>
            </a:r>
          </a:p>
          <a:p>
            <a:pPr lvl="1"/>
            <a:r>
              <a:rPr lang="en-US" b="1" dirty="0" smtClean="0"/>
              <a:t>The natural first-born.</a:t>
            </a:r>
          </a:p>
          <a:p>
            <a:endParaRPr lang="en-US" b="1" dirty="0"/>
          </a:p>
          <a:p>
            <a:r>
              <a:rPr lang="en-US" b="1" dirty="0" smtClean="0"/>
              <a:t>Jacob:  Spiritual Israel and the New Covenant.</a:t>
            </a:r>
          </a:p>
          <a:p>
            <a:pPr lvl="1"/>
            <a:r>
              <a:rPr lang="en-US" b="1" dirty="0" smtClean="0"/>
              <a:t>The chosen “first-born.”  Romans 9:10-13</a:t>
            </a:r>
          </a:p>
          <a:p>
            <a:pPr lvl="1"/>
            <a:r>
              <a:rPr lang="en-US" b="1" dirty="0" smtClean="0"/>
              <a:t>Q:  Did God hate Esau?</a:t>
            </a:r>
            <a:endParaRPr lang="en-US" b="1" dirty="0"/>
          </a:p>
        </p:txBody>
      </p:sp>
      <p:sp>
        <p:nvSpPr>
          <p:cNvPr id="3" name="Title 2"/>
          <p:cNvSpPr>
            <a:spLocks noGrp="1"/>
          </p:cNvSpPr>
          <p:nvPr>
            <p:ph type="title"/>
          </p:nvPr>
        </p:nvSpPr>
        <p:spPr/>
        <p:txBody>
          <a:bodyPr/>
          <a:lstStyle/>
          <a:p>
            <a:r>
              <a:rPr lang="en-US" sz="3200" b="1" dirty="0" smtClean="0"/>
              <a:t>Genesis 25: Jacob and Esau</a:t>
            </a:r>
            <a:endParaRPr lang="en-US" sz="3200" b="1" dirty="0"/>
          </a:p>
        </p:txBody>
      </p:sp>
    </p:spTree>
    <p:extLst>
      <p:ext uri="{BB962C8B-B14F-4D97-AF65-F5344CB8AC3E}">
        <p14:creationId xmlns:p14="http://schemas.microsoft.com/office/powerpoint/2010/main" val="29057711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smtClean="0"/>
              <a:t>Prince …  Slave in Egypt….   Prince </a:t>
            </a:r>
          </a:p>
          <a:p>
            <a:r>
              <a:rPr lang="en-US" b="1" dirty="0" smtClean="0"/>
              <a:t>Favorite son.</a:t>
            </a:r>
          </a:p>
          <a:p>
            <a:r>
              <a:rPr lang="en-US" b="1" dirty="0" smtClean="0"/>
              <a:t>A dream: King of the Jews.</a:t>
            </a:r>
          </a:p>
          <a:p>
            <a:r>
              <a:rPr lang="en-US" b="1" dirty="0" smtClean="0"/>
              <a:t>Brothers decided to kill him.</a:t>
            </a:r>
          </a:p>
          <a:p>
            <a:r>
              <a:rPr lang="en-US" b="1" dirty="0" smtClean="0"/>
              <a:t>Instead, they betrayed him for 20 pieces of silver.</a:t>
            </a:r>
          </a:p>
          <a:p>
            <a:r>
              <a:rPr lang="en-US" b="1" dirty="0" smtClean="0"/>
              <a:t>Became a slave in Egypt.   (Hosea 11:1)</a:t>
            </a:r>
          </a:p>
          <a:p>
            <a:r>
              <a:rPr lang="en-US" b="1" dirty="0" smtClean="0"/>
              <a:t>Raised up to Pharaoh’s right hand.</a:t>
            </a:r>
          </a:p>
          <a:p>
            <a:r>
              <a:rPr lang="en-US" b="1" dirty="0" smtClean="0"/>
              <a:t>Saved Israel.</a:t>
            </a:r>
            <a:endParaRPr lang="en-US" b="1" dirty="0"/>
          </a:p>
        </p:txBody>
      </p:sp>
      <p:sp>
        <p:nvSpPr>
          <p:cNvPr id="3" name="Title 2"/>
          <p:cNvSpPr>
            <a:spLocks noGrp="1"/>
          </p:cNvSpPr>
          <p:nvPr>
            <p:ph type="title"/>
          </p:nvPr>
        </p:nvSpPr>
        <p:spPr/>
        <p:txBody>
          <a:bodyPr/>
          <a:lstStyle/>
          <a:p>
            <a:r>
              <a:rPr lang="en-US" sz="3200" b="1" dirty="0"/>
              <a:t>Genesis 37, 39-45  </a:t>
            </a:r>
            <a:r>
              <a:rPr lang="en-US" sz="3200" b="1" dirty="0" smtClean="0"/>
              <a:t/>
            </a:r>
            <a:br>
              <a:rPr lang="en-US" sz="3200" b="1" dirty="0" smtClean="0"/>
            </a:br>
            <a:r>
              <a:rPr lang="en-US" sz="3200" b="1" dirty="0" smtClean="0"/>
              <a:t>Joseph:  </a:t>
            </a:r>
            <a:r>
              <a:rPr lang="en-US" sz="3200" b="1" dirty="0"/>
              <a:t>A prefigure of the Messiah.</a:t>
            </a:r>
          </a:p>
        </p:txBody>
      </p:sp>
    </p:spTree>
    <p:extLst>
      <p:ext uri="{BB962C8B-B14F-4D97-AF65-F5344CB8AC3E}">
        <p14:creationId xmlns:p14="http://schemas.microsoft.com/office/powerpoint/2010/main" val="11594175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987553" cy="3877815"/>
          </a:xfrm>
        </p:spPr>
        <p:txBody>
          <a:bodyPr/>
          <a:lstStyle/>
          <a:p>
            <a:r>
              <a:rPr lang="en-US" b="1" dirty="0" smtClean="0"/>
              <a:t>Genesis 49:10-11</a:t>
            </a:r>
          </a:p>
          <a:p>
            <a:pPr lvl="1"/>
            <a:r>
              <a:rPr lang="en-US" b="1" dirty="0" smtClean="0"/>
              <a:t>Scepter</a:t>
            </a:r>
          </a:p>
          <a:p>
            <a:pPr lvl="1"/>
            <a:r>
              <a:rPr lang="en-US" b="1" dirty="0" smtClean="0"/>
              <a:t>Staff</a:t>
            </a:r>
          </a:p>
          <a:p>
            <a:pPr lvl="1"/>
            <a:r>
              <a:rPr lang="en-US" b="1" dirty="0" smtClean="0"/>
              <a:t>“until the coming of the one whom all nations will obey”</a:t>
            </a:r>
          </a:p>
          <a:p>
            <a:pPr lvl="1"/>
            <a:r>
              <a:rPr lang="en-US" b="1" dirty="0" smtClean="0"/>
              <a:t>Foal, colt</a:t>
            </a:r>
          </a:p>
          <a:p>
            <a:pPr lvl="1"/>
            <a:r>
              <a:rPr lang="en-US" b="1" dirty="0" smtClean="0"/>
              <a:t>Wine, “blood of grapes”</a:t>
            </a:r>
          </a:p>
          <a:p>
            <a:endParaRPr lang="en-US" sz="800" b="1" dirty="0"/>
          </a:p>
          <a:p>
            <a:r>
              <a:rPr lang="en-US" b="1" dirty="0" smtClean="0"/>
              <a:t>Genesis 50  Jacob dies.  End of the Patriarchal Period</a:t>
            </a:r>
            <a:endParaRPr lang="en-US" b="1" dirty="0"/>
          </a:p>
        </p:txBody>
      </p:sp>
      <p:sp>
        <p:nvSpPr>
          <p:cNvPr id="3" name="Title 2"/>
          <p:cNvSpPr>
            <a:spLocks noGrp="1"/>
          </p:cNvSpPr>
          <p:nvPr>
            <p:ph type="title"/>
          </p:nvPr>
        </p:nvSpPr>
        <p:spPr/>
        <p:txBody>
          <a:bodyPr/>
          <a:lstStyle/>
          <a:p>
            <a:r>
              <a:rPr lang="en-US" sz="3200" b="1" dirty="0" smtClean="0"/>
              <a:t>Genesis 49 Final Prophecies</a:t>
            </a:r>
            <a:br>
              <a:rPr lang="en-US" sz="3200" b="1" dirty="0" smtClean="0"/>
            </a:br>
            <a:r>
              <a:rPr lang="en-US" sz="3200" b="1" dirty="0" smtClean="0"/>
              <a:t> God is sending the Messiah</a:t>
            </a:r>
            <a:endParaRPr lang="en-US" sz="3200" b="1" dirty="0"/>
          </a:p>
        </p:txBody>
      </p:sp>
    </p:spTree>
    <p:extLst>
      <p:ext uri="{BB962C8B-B14F-4D97-AF65-F5344CB8AC3E}">
        <p14:creationId xmlns:p14="http://schemas.microsoft.com/office/powerpoint/2010/main" val="22183498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Outline of the four books:</a:t>
            </a:r>
          </a:p>
          <a:p>
            <a:pPr marL="0" indent="0">
              <a:buNone/>
            </a:pPr>
            <a:endParaRPr lang="en-US" b="1" dirty="0"/>
          </a:p>
          <a:p>
            <a:r>
              <a:rPr lang="en-US" b="1" dirty="0"/>
              <a:t>God saves his people from </a:t>
            </a:r>
            <a:r>
              <a:rPr lang="en-US" b="1" dirty="0" smtClean="0"/>
              <a:t>slavery</a:t>
            </a:r>
          </a:p>
          <a:p>
            <a:endParaRPr lang="en-US" sz="800" b="1" dirty="0"/>
          </a:p>
          <a:p>
            <a:r>
              <a:rPr lang="en-US" b="1" dirty="0"/>
              <a:t>God gives his people a Law and a </a:t>
            </a:r>
            <a:r>
              <a:rPr lang="en-US" b="1" dirty="0" smtClean="0"/>
              <a:t>Covenant</a:t>
            </a:r>
          </a:p>
          <a:p>
            <a:endParaRPr lang="en-US" sz="800" b="1" dirty="0" smtClean="0"/>
          </a:p>
          <a:p>
            <a:r>
              <a:rPr lang="en-US" b="1" dirty="0" smtClean="0"/>
              <a:t>God </a:t>
            </a:r>
            <a:r>
              <a:rPr lang="en-US" b="1" dirty="0"/>
              <a:t>protects his people in the Wilderness</a:t>
            </a:r>
            <a:r>
              <a:rPr lang="en-US" b="1" dirty="0" smtClean="0"/>
              <a:t>.</a:t>
            </a:r>
          </a:p>
          <a:p>
            <a:pPr lvl="1"/>
            <a:r>
              <a:rPr lang="en-US" b="1" dirty="0" smtClean="0"/>
              <a:t>He also disciplines them for their hard hearts.</a:t>
            </a:r>
          </a:p>
          <a:p>
            <a:endParaRPr lang="en-US" sz="800" b="1" dirty="0"/>
          </a:p>
          <a:p>
            <a:r>
              <a:rPr lang="en-US" b="1" dirty="0"/>
              <a:t>God brings his people to the Promised Land</a:t>
            </a:r>
          </a:p>
          <a:p>
            <a:endParaRPr lang="en-US" b="1" dirty="0"/>
          </a:p>
        </p:txBody>
      </p:sp>
      <p:sp>
        <p:nvSpPr>
          <p:cNvPr id="3" name="Title 2"/>
          <p:cNvSpPr>
            <a:spLocks noGrp="1"/>
          </p:cNvSpPr>
          <p:nvPr>
            <p:ph type="title"/>
          </p:nvPr>
        </p:nvSpPr>
        <p:spPr>
          <a:xfrm>
            <a:off x="685800" y="304800"/>
            <a:ext cx="7758953" cy="1319606"/>
          </a:xfrm>
        </p:spPr>
        <p:txBody>
          <a:bodyPr/>
          <a:lstStyle/>
          <a:p>
            <a:r>
              <a:rPr lang="en-US" sz="2800" b="1" dirty="0" smtClean="0"/>
              <a:t>Class #3</a:t>
            </a:r>
            <a:br>
              <a:rPr lang="en-US" sz="2800" b="1" dirty="0" smtClean="0"/>
            </a:br>
            <a:r>
              <a:rPr lang="en-US" sz="2800" b="1" dirty="0" smtClean="0"/>
              <a:t>The Law: Exodus, Leviticus, Numbers, Deuteronomy</a:t>
            </a:r>
            <a:endParaRPr lang="en-US" sz="2800" b="1" dirty="0"/>
          </a:p>
        </p:txBody>
      </p:sp>
    </p:spTree>
    <p:extLst>
      <p:ext uri="{BB962C8B-B14F-4D97-AF65-F5344CB8AC3E}">
        <p14:creationId xmlns:p14="http://schemas.microsoft.com/office/powerpoint/2010/main" val="29715914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26988" y="1471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sz="2400" smtClean="0">
              <a:solidFill>
                <a:srgbClr val="EAEAEA"/>
              </a:solidFill>
              <a:latin typeface="Times New Roman" pitchFamily="18" charset="0"/>
            </a:endParaRPr>
          </a:p>
        </p:txBody>
      </p:sp>
      <p:sp>
        <p:nvSpPr>
          <p:cNvPr id="114691" name="Text Box 3"/>
          <p:cNvSpPr txBox="1">
            <a:spLocks noChangeArrowheads="1"/>
          </p:cNvSpPr>
          <p:nvPr/>
        </p:nvSpPr>
        <p:spPr bwMode="auto">
          <a:xfrm>
            <a:off x="838200" y="5756275"/>
            <a:ext cx="76755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800" b="1" smtClean="0">
                <a:solidFill>
                  <a:srgbClr val="FFFF00"/>
                </a:solidFill>
                <a:latin typeface="Times New Roman" pitchFamily="18" charset="0"/>
              </a:rPr>
              <a:t>One of the Tel El Amarna Letters c. 1400 BC</a:t>
            </a:r>
          </a:p>
        </p:txBody>
      </p:sp>
      <p:pic>
        <p:nvPicPr>
          <p:cNvPr id="114692" name="Picture 4" descr="ElAmarnaTablet15cm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1000"/>
            <a:ext cx="3506788" cy="5105400"/>
          </a:xfrm>
          <a:prstGeom prst="rect">
            <a:avLst/>
          </a:prstGeom>
          <a:noFill/>
          <a:extLst>
            <a:ext uri="{909E8E84-426E-40DD-AFC4-6F175D3DCCD1}">
              <a14:hiddenFill xmlns:a14="http://schemas.microsoft.com/office/drawing/2010/main">
                <a:solidFill>
                  <a:srgbClr val="FFFFFF"/>
                </a:solidFill>
              </a14:hiddenFill>
            </a:ext>
          </a:extLst>
        </p:spPr>
      </p:pic>
      <p:sp>
        <p:nvSpPr>
          <p:cNvPr id="114693" name="Text Box 5"/>
          <p:cNvSpPr txBox="1">
            <a:spLocks noChangeArrowheads="1"/>
          </p:cNvSpPr>
          <p:nvPr/>
        </p:nvSpPr>
        <p:spPr bwMode="auto">
          <a:xfrm>
            <a:off x="304800" y="1143000"/>
            <a:ext cx="38862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b="1" dirty="0" smtClean="0">
                <a:solidFill>
                  <a:srgbClr val="FFFF00"/>
                </a:solidFill>
              </a:rPr>
              <a:t>‘The </a:t>
            </a:r>
            <a:r>
              <a:rPr lang="en-US" sz="2000" b="1" dirty="0" err="1" smtClean="0">
                <a:solidFill>
                  <a:srgbClr val="FFFF00"/>
                </a:solidFill>
              </a:rPr>
              <a:t>Habiru</a:t>
            </a:r>
            <a:r>
              <a:rPr lang="en-US" sz="2000" b="1" dirty="0" smtClean="0">
                <a:solidFill>
                  <a:srgbClr val="FFFF00"/>
                </a:solidFill>
              </a:rPr>
              <a:t> plunder all lands of the king.  If archers </a:t>
            </a:r>
          </a:p>
          <a:p>
            <a:pPr fontAlgn="base">
              <a:spcBef>
                <a:spcPct val="0"/>
              </a:spcBef>
              <a:spcAft>
                <a:spcPct val="0"/>
              </a:spcAft>
            </a:pPr>
            <a:r>
              <a:rPr lang="en-US" sz="2000" b="1" dirty="0" smtClean="0">
                <a:solidFill>
                  <a:srgbClr val="FFFF00"/>
                </a:solidFill>
              </a:rPr>
              <a:t>are here this year, then the lands of the king, the </a:t>
            </a:r>
          </a:p>
          <a:p>
            <a:pPr fontAlgn="base">
              <a:spcBef>
                <a:spcPct val="0"/>
              </a:spcBef>
              <a:spcAft>
                <a:spcPct val="0"/>
              </a:spcAft>
            </a:pPr>
            <a:r>
              <a:rPr lang="en-US" sz="2000" b="1" dirty="0" smtClean="0">
                <a:solidFill>
                  <a:srgbClr val="FFFF00"/>
                </a:solidFill>
              </a:rPr>
              <a:t>lord, will remain; but if the archers are not here, </a:t>
            </a:r>
          </a:p>
          <a:p>
            <a:pPr fontAlgn="base">
              <a:spcBef>
                <a:spcPct val="0"/>
              </a:spcBef>
              <a:spcAft>
                <a:spcPct val="0"/>
              </a:spcAft>
            </a:pPr>
            <a:r>
              <a:rPr lang="en-US" sz="2000" b="1" dirty="0" smtClean="0">
                <a:solidFill>
                  <a:srgbClr val="FFFF00"/>
                </a:solidFill>
              </a:rPr>
              <a:t>then the lands of the king, my lord, are lost.’</a:t>
            </a:r>
          </a:p>
        </p:txBody>
      </p:sp>
    </p:spTree>
    <p:extLst>
      <p:ext uri="{BB962C8B-B14F-4D97-AF65-F5344CB8AC3E}">
        <p14:creationId xmlns:p14="http://schemas.microsoft.com/office/powerpoint/2010/main" val="3514660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48347"/>
            <a:ext cx="7758952" cy="4381053"/>
          </a:xfrm>
        </p:spPr>
        <p:txBody>
          <a:bodyPr>
            <a:normAutofit fontScale="77500" lnSpcReduction="20000"/>
          </a:bodyPr>
          <a:lstStyle/>
          <a:p>
            <a:r>
              <a:rPr lang="en-US" b="1" dirty="0" smtClean="0"/>
              <a:t>Theme</a:t>
            </a:r>
            <a:r>
              <a:rPr lang="en-US" b="1" dirty="0"/>
              <a:t>:   God saves his people from bondage.</a:t>
            </a:r>
          </a:p>
          <a:p>
            <a:r>
              <a:rPr lang="en-US" b="1" dirty="0" smtClean="0"/>
              <a:t>Application</a:t>
            </a:r>
            <a:r>
              <a:rPr lang="en-US" b="1" dirty="0"/>
              <a:t>:  God will go to any length for us to be saved from bondage to sin</a:t>
            </a:r>
            <a:r>
              <a:rPr lang="en-US" b="1" dirty="0" smtClean="0"/>
              <a:t>.</a:t>
            </a:r>
            <a:endParaRPr lang="en-US" b="1" dirty="0"/>
          </a:p>
          <a:p>
            <a:r>
              <a:rPr lang="en-US" b="1" dirty="0"/>
              <a:t> </a:t>
            </a:r>
          </a:p>
          <a:p>
            <a:r>
              <a:rPr lang="en-US" b="1" dirty="0" err="1"/>
              <a:t>Ch</a:t>
            </a:r>
            <a:r>
              <a:rPr lang="en-US" b="1" dirty="0"/>
              <a:t> 1   </a:t>
            </a:r>
            <a:r>
              <a:rPr lang="en-US" b="1" dirty="0" smtClean="0"/>
              <a:t>Israel </a:t>
            </a:r>
            <a:r>
              <a:rPr lang="en-US" b="1" dirty="0"/>
              <a:t>in slavery.</a:t>
            </a:r>
          </a:p>
          <a:p>
            <a:r>
              <a:rPr lang="en-US" b="1" dirty="0" err="1"/>
              <a:t>Ch</a:t>
            </a:r>
            <a:r>
              <a:rPr lang="en-US" b="1" dirty="0"/>
              <a:t> 2   </a:t>
            </a:r>
            <a:r>
              <a:rPr lang="en-US" b="1" dirty="0" smtClean="0"/>
              <a:t>God </a:t>
            </a:r>
            <a:r>
              <a:rPr lang="en-US" b="1" dirty="0"/>
              <a:t>prepares Moses.</a:t>
            </a:r>
          </a:p>
          <a:p>
            <a:r>
              <a:rPr lang="en-US" b="1" dirty="0" err="1"/>
              <a:t>Ch</a:t>
            </a:r>
            <a:r>
              <a:rPr lang="en-US" b="1" dirty="0"/>
              <a:t> 3-6    God sends Moses.</a:t>
            </a:r>
          </a:p>
          <a:p>
            <a:r>
              <a:rPr lang="en-US" b="1" dirty="0" err="1"/>
              <a:t>Ch</a:t>
            </a:r>
            <a:r>
              <a:rPr lang="en-US" b="1" dirty="0"/>
              <a:t> 7-11   The ten plagues.</a:t>
            </a:r>
          </a:p>
          <a:p>
            <a:r>
              <a:rPr lang="en-US" b="1" dirty="0" err="1"/>
              <a:t>Ch</a:t>
            </a:r>
            <a:r>
              <a:rPr lang="en-US" b="1" dirty="0"/>
              <a:t> </a:t>
            </a:r>
            <a:r>
              <a:rPr lang="en-US" b="1" dirty="0" smtClean="0"/>
              <a:t>12   The </a:t>
            </a:r>
            <a:r>
              <a:rPr lang="en-US" b="1" dirty="0"/>
              <a:t>Passover.</a:t>
            </a:r>
          </a:p>
          <a:p>
            <a:r>
              <a:rPr lang="en-US" b="1" dirty="0" err="1"/>
              <a:t>Ch</a:t>
            </a:r>
            <a:r>
              <a:rPr lang="en-US" b="1" dirty="0"/>
              <a:t> 12-14 </a:t>
            </a:r>
            <a:r>
              <a:rPr lang="en-US" b="1" dirty="0" smtClean="0"/>
              <a:t>    The </a:t>
            </a:r>
            <a:r>
              <a:rPr lang="en-US" b="1" dirty="0"/>
              <a:t>Exodus, crossing the Red Sea</a:t>
            </a:r>
          </a:p>
          <a:p>
            <a:r>
              <a:rPr lang="en-US" b="1" dirty="0" err="1"/>
              <a:t>Ch</a:t>
            </a:r>
            <a:r>
              <a:rPr lang="en-US" b="1" dirty="0"/>
              <a:t> 15-17  </a:t>
            </a:r>
            <a:r>
              <a:rPr lang="en-US" b="1" dirty="0" smtClean="0"/>
              <a:t>  Wandering </a:t>
            </a:r>
            <a:r>
              <a:rPr lang="en-US" b="1" dirty="0"/>
              <a:t>and grumbling.</a:t>
            </a:r>
          </a:p>
          <a:p>
            <a:r>
              <a:rPr lang="en-US" b="1" dirty="0" err="1"/>
              <a:t>Ch</a:t>
            </a:r>
            <a:r>
              <a:rPr lang="en-US" b="1" dirty="0"/>
              <a:t> </a:t>
            </a:r>
            <a:r>
              <a:rPr lang="en-US" b="1" dirty="0" smtClean="0"/>
              <a:t>18    </a:t>
            </a:r>
            <a:r>
              <a:rPr lang="en-US" b="1" dirty="0"/>
              <a:t>Moses and </a:t>
            </a:r>
            <a:r>
              <a:rPr lang="en-US" b="1" dirty="0" err="1"/>
              <a:t>Jethro</a:t>
            </a:r>
            <a:endParaRPr lang="en-US" b="1" dirty="0"/>
          </a:p>
          <a:p>
            <a:r>
              <a:rPr lang="en-US" b="1" dirty="0" err="1"/>
              <a:t>Ch</a:t>
            </a:r>
            <a:r>
              <a:rPr lang="en-US" b="1" dirty="0"/>
              <a:t> 19-31  At Mt. Sinai.  Moses receives the Law.</a:t>
            </a:r>
          </a:p>
          <a:p>
            <a:r>
              <a:rPr lang="en-US" b="1" dirty="0" err="1"/>
              <a:t>Ch</a:t>
            </a:r>
            <a:r>
              <a:rPr lang="en-US" b="1" dirty="0"/>
              <a:t> </a:t>
            </a:r>
            <a:r>
              <a:rPr lang="en-US" b="1" dirty="0" smtClean="0"/>
              <a:t>32   Aaron </a:t>
            </a:r>
            <a:r>
              <a:rPr lang="en-US" b="1" dirty="0"/>
              <a:t>and the golden calf.  The first tablets destroyed.</a:t>
            </a:r>
          </a:p>
          <a:p>
            <a:r>
              <a:rPr lang="en-US" b="1" dirty="0" err="1"/>
              <a:t>Ch</a:t>
            </a:r>
            <a:r>
              <a:rPr lang="en-US" b="1" dirty="0"/>
              <a:t> 33-40  More laws.</a:t>
            </a:r>
          </a:p>
          <a:p>
            <a:endParaRPr lang="en-US" dirty="0"/>
          </a:p>
        </p:txBody>
      </p:sp>
      <p:sp>
        <p:nvSpPr>
          <p:cNvPr id="3" name="Title 2"/>
          <p:cNvSpPr>
            <a:spLocks noGrp="1"/>
          </p:cNvSpPr>
          <p:nvPr>
            <p:ph type="title"/>
          </p:nvPr>
        </p:nvSpPr>
        <p:spPr/>
        <p:txBody>
          <a:bodyPr/>
          <a:lstStyle/>
          <a:p>
            <a:r>
              <a:rPr lang="en-US" sz="3600" b="1" dirty="0" smtClean="0"/>
              <a:t>Exodus:  Leaving a Life of Sin</a:t>
            </a:r>
            <a:endParaRPr lang="en-US" sz="3600" b="1" dirty="0"/>
          </a:p>
        </p:txBody>
      </p:sp>
    </p:spTree>
    <p:extLst>
      <p:ext uri="{BB962C8B-B14F-4D97-AF65-F5344CB8AC3E}">
        <p14:creationId xmlns:p14="http://schemas.microsoft.com/office/powerpoint/2010/main" val="1517154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438400"/>
            <a:ext cx="7835152" cy="3687762"/>
          </a:xfrm>
        </p:spPr>
        <p:txBody>
          <a:bodyPr>
            <a:normAutofit/>
          </a:bodyPr>
          <a:lstStyle/>
          <a:p>
            <a:r>
              <a:rPr lang="en-US" b="1" dirty="0"/>
              <a:t>In Egypt = bondage to sin, being a non-Christian</a:t>
            </a:r>
          </a:p>
          <a:p>
            <a:pPr marL="0" indent="0">
              <a:buNone/>
            </a:pPr>
            <a:endParaRPr lang="en-US" sz="800" b="1" dirty="0"/>
          </a:p>
          <a:p>
            <a:r>
              <a:rPr lang="en-US" b="1" dirty="0"/>
              <a:t>Escape from Egypt = salvation, leaving our life of sin.</a:t>
            </a:r>
          </a:p>
          <a:p>
            <a:pPr marL="0" indent="0">
              <a:buNone/>
            </a:pPr>
            <a:endParaRPr lang="en-US" sz="800" b="1" dirty="0"/>
          </a:p>
          <a:p>
            <a:r>
              <a:rPr lang="en-US" b="1" dirty="0"/>
              <a:t>Wandering in the Wilderness = life of a disciple, learning to rely on God</a:t>
            </a:r>
          </a:p>
          <a:p>
            <a:pPr marL="0" indent="0">
              <a:buNone/>
            </a:pPr>
            <a:endParaRPr lang="en-US" sz="800" b="1" dirty="0"/>
          </a:p>
          <a:p>
            <a:r>
              <a:rPr lang="en-US" b="1" dirty="0"/>
              <a:t>Entering the Promised Land = entering heaven—a secure relationship with God.</a:t>
            </a:r>
          </a:p>
          <a:p>
            <a:endParaRPr lang="en-US" dirty="0"/>
          </a:p>
        </p:txBody>
      </p:sp>
      <p:sp>
        <p:nvSpPr>
          <p:cNvPr id="3" name="Title 2"/>
          <p:cNvSpPr>
            <a:spLocks noGrp="1"/>
          </p:cNvSpPr>
          <p:nvPr>
            <p:ph type="title"/>
          </p:nvPr>
        </p:nvSpPr>
        <p:spPr/>
        <p:txBody>
          <a:bodyPr/>
          <a:lstStyle/>
          <a:p>
            <a:r>
              <a:rPr lang="en-US" sz="2800" b="1" dirty="0" smtClean="0"/>
              <a:t>Historical Foreshadows</a:t>
            </a:r>
            <a:br>
              <a:rPr lang="en-US" sz="2800" b="1" dirty="0" smtClean="0"/>
            </a:br>
            <a:r>
              <a:rPr lang="en-US" sz="2800" b="1" dirty="0" smtClean="0"/>
              <a:t>Exodus - Deuteronomy</a:t>
            </a:r>
            <a:endParaRPr lang="en-US" sz="2800" b="1" dirty="0"/>
          </a:p>
        </p:txBody>
      </p:sp>
    </p:spTree>
    <p:extLst>
      <p:ext uri="{BB962C8B-B14F-4D97-AF65-F5344CB8AC3E}">
        <p14:creationId xmlns:p14="http://schemas.microsoft.com/office/powerpoint/2010/main" val="37068399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3175" y="603250"/>
            <a:ext cx="9144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400" b="1">
                <a:solidFill>
                  <a:srgbClr val="000000"/>
                </a:solidFill>
                <a:latin typeface="Book Antiqua" pitchFamily="18" charset="0"/>
                <a:cs typeface="Times New Roman" pitchFamily="18" charset="0"/>
              </a:rPr>
              <a:t>        </a:t>
            </a:r>
            <a:r>
              <a:rPr lang="en-US" sz="1400" b="1">
                <a:solidFill>
                  <a:srgbClr val="000000"/>
                </a:solidFill>
                <a:latin typeface="Book Antiqua" pitchFamily="18" charset="0"/>
                <a:cs typeface="Times New Roman" pitchFamily="18" charset="0"/>
              </a:rPr>
              <a:t>     </a:t>
            </a:r>
            <a:r>
              <a:rPr lang="es-MX" sz="1400" b="1">
                <a:solidFill>
                  <a:srgbClr val="000000"/>
                </a:solidFill>
                <a:latin typeface="Book Antiqua" pitchFamily="18" charset="0"/>
                <a:cs typeface="Times New Roman" pitchFamily="18" charset="0"/>
              </a:rPr>
              <a:t> </a:t>
            </a:r>
            <a:r>
              <a:rPr lang="es-MX" sz="3200" b="1">
                <a:solidFill>
                  <a:srgbClr val="FFFF66"/>
                </a:solidFill>
                <a:latin typeface="Book Antiqua" pitchFamily="18" charset="0"/>
                <a:cs typeface="Times New Roman" pitchFamily="18" charset="0"/>
              </a:rPr>
              <a:t>Historical type/antitype in the Exodus</a:t>
            </a:r>
            <a:endParaRPr lang="es-MX" sz="3200">
              <a:solidFill>
                <a:srgbClr val="FFFF66"/>
              </a:solidFill>
              <a:latin typeface="Book Antiqua" pitchFamily="18" charset="0"/>
            </a:endParaRPr>
          </a:p>
        </p:txBody>
      </p:sp>
      <p:grpSp>
        <p:nvGrpSpPr>
          <p:cNvPr id="117763" name="Group 29"/>
          <p:cNvGrpSpPr>
            <a:grpSpLocks/>
          </p:cNvGrpSpPr>
          <p:nvPr/>
        </p:nvGrpSpPr>
        <p:grpSpPr bwMode="auto">
          <a:xfrm>
            <a:off x="1524000" y="1600200"/>
            <a:ext cx="5410200" cy="3857625"/>
            <a:chOff x="-3" y="631"/>
            <a:chExt cx="1798" cy="2430"/>
          </a:xfrm>
        </p:grpSpPr>
        <p:grpSp>
          <p:nvGrpSpPr>
            <p:cNvPr id="117765" name="Group 27"/>
            <p:cNvGrpSpPr>
              <a:grpSpLocks/>
            </p:cNvGrpSpPr>
            <p:nvPr/>
          </p:nvGrpSpPr>
          <p:grpSpPr bwMode="auto">
            <a:xfrm>
              <a:off x="0" y="634"/>
              <a:ext cx="1792" cy="2424"/>
              <a:chOff x="0" y="634"/>
              <a:chExt cx="1792" cy="2424"/>
            </a:xfrm>
          </p:grpSpPr>
          <p:grpSp>
            <p:nvGrpSpPr>
              <p:cNvPr id="117767" name="Group 12"/>
              <p:cNvGrpSpPr>
                <a:grpSpLocks/>
              </p:cNvGrpSpPr>
              <p:nvPr/>
            </p:nvGrpSpPr>
            <p:grpSpPr bwMode="auto">
              <a:xfrm>
                <a:off x="0" y="634"/>
                <a:ext cx="885" cy="606"/>
                <a:chOff x="0" y="634"/>
                <a:chExt cx="885" cy="606"/>
              </a:xfrm>
            </p:grpSpPr>
            <p:sp>
              <p:nvSpPr>
                <p:cNvPr id="117789" name="Rectangle 3"/>
                <p:cNvSpPr>
                  <a:spLocks noChangeArrowheads="1"/>
                </p:cNvSpPr>
                <p:nvPr/>
              </p:nvSpPr>
              <p:spPr bwMode="auto">
                <a:xfrm>
                  <a:off x="43" y="634"/>
                  <a:ext cx="799"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OLD TESTAMENT TYPE</a:t>
                  </a:r>
                  <a:endParaRPr lang="es-MX"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a:solidFill>
                      <a:srgbClr val="FFFF66"/>
                    </a:solidFill>
                    <a:latin typeface="Times New Roman" pitchFamily="18" charset="0"/>
                  </a:endParaRPr>
                </a:p>
              </p:txBody>
            </p:sp>
            <p:sp>
              <p:nvSpPr>
                <p:cNvPr id="117790" name="Rectangle 11"/>
                <p:cNvSpPr>
                  <a:spLocks noChangeArrowheads="1"/>
                </p:cNvSpPr>
                <p:nvPr/>
              </p:nvSpPr>
              <p:spPr bwMode="auto">
                <a:xfrm>
                  <a:off x="0" y="634"/>
                  <a:ext cx="885"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68" name="Group 14"/>
              <p:cNvGrpSpPr>
                <a:grpSpLocks/>
              </p:cNvGrpSpPr>
              <p:nvPr/>
            </p:nvGrpSpPr>
            <p:grpSpPr bwMode="auto">
              <a:xfrm>
                <a:off x="885" y="634"/>
                <a:ext cx="907" cy="606"/>
                <a:chOff x="885" y="634"/>
                <a:chExt cx="907" cy="606"/>
              </a:xfrm>
            </p:grpSpPr>
            <p:sp>
              <p:nvSpPr>
                <p:cNvPr id="117787" name="Rectangle 4"/>
                <p:cNvSpPr>
                  <a:spLocks noChangeArrowheads="1"/>
                </p:cNvSpPr>
                <p:nvPr/>
              </p:nvSpPr>
              <p:spPr bwMode="auto">
                <a:xfrm>
                  <a:off x="928" y="634"/>
                  <a:ext cx="821"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n-US" b="1">
                      <a:solidFill>
                        <a:srgbClr val="FFFF66"/>
                      </a:solidFill>
                      <a:latin typeface="Book Antiqua" pitchFamily="18" charset="0"/>
                      <a:cs typeface="Times New Roman" pitchFamily="18" charset="0"/>
                    </a:rPr>
                    <a:t>N</a:t>
                  </a:r>
                  <a:r>
                    <a:rPr lang="es-MX" b="1">
                      <a:solidFill>
                        <a:srgbClr val="FFFF66"/>
                      </a:solidFill>
                      <a:latin typeface="Book Antiqua" pitchFamily="18" charset="0"/>
                      <a:cs typeface="Times New Roman" pitchFamily="18" charset="0"/>
                    </a:rPr>
                    <a:t>EW TESTAMENT ANTITYPE</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17788" name="Rectangle 13"/>
                <p:cNvSpPr>
                  <a:spLocks noChangeArrowheads="1"/>
                </p:cNvSpPr>
                <p:nvPr/>
              </p:nvSpPr>
              <p:spPr bwMode="auto">
                <a:xfrm>
                  <a:off x="885" y="634"/>
                  <a:ext cx="907"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69" name="Group 16"/>
              <p:cNvGrpSpPr>
                <a:grpSpLocks/>
              </p:cNvGrpSpPr>
              <p:nvPr/>
            </p:nvGrpSpPr>
            <p:grpSpPr bwMode="auto">
              <a:xfrm>
                <a:off x="0" y="1240"/>
                <a:ext cx="885" cy="500"/>
                <a:chOff x="0" y="1240"/>
                <a:chExt cx="885" cy="500"/>
              </a:xfrm>
            </p:grpSpPr>
            <p:sp>
              <p:nvSpPr>
                <p:cNvPr id="117785" name="Rectangle 5"/>
                <p:cNvSpPr>
                  <a:spLocks noChangeArrowheads="1"/>
                </p:cNvSpPr>
                <p:nvPr/>
              </p:nvSpPr>
              <p:spPr bwMode="auto">
                <a:xfrm>
                  <a:off x="43" y="1240"/>
                  <a:ext cx="799"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SLAVERY IN EGYPT</a:t>
                  </a:r>
                  <a:endParaRPr lang="es-MX" sz="20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2000">
                    <a:solidFill>
                      <a:srgbClr val="FFFF66"/>
                    </a:solidFill>
                    <a:latin typeface="Book Antiqua" pitchFamily="18" charset="0"/>
                  </a:endParaRPr>
                </a:p>
              </p:txBody>
            </p:sp>
            <p:sp>
              <p:nvSpPr>
                <p:cNvPr id="117786" name="Rectangle 15"/>
                <p:cNvSpPr>
                  <a:spLocks noChangeArrowheads="1"/>
                </p:cNvSpPr>
                <p:nvPr/>
              </p:nvSpPr>
              <p:spPr bwMode="auto">
                <a:xfrm>
                  <a:off x="0" y="1240"/>
                  <a:ext cx="885"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0" name="Group 18"/>
              <p:cNvGrpSpPr>
                <a:grpSpLocks/>
              </p:cNvGrpSpPr>
              <p:nvPr/>
            </p:nvGrpSpPr>
            <p:grpSpPr bwMode="auto">
              <a:xfrm>
                <a:off x="885" y="1240"/>
                <a:ext cx="907" cy="500"/>
                <a:chOff x="885" y="1240"/>
                <a:chExt cx="907" cy="500"/>
              </a:xfrm>
            </p:grpSpPr>
            <p:sp>
              <p:nvSpPr>
                <p:cNvPr id="117783" name="Rectangle 6"/>
                <p:cNvSpPr>
                  <a:spLocks noChangeArrowheads="1"/>
                </p:cNvSpPr>
                <p:nvPr/>
              </p:nvSpPr>
              <p:spPr bwMode="auto">
                <a:xfrm>
                  <a:off x="928" y="1240"/>
                  <a:ext cx="821"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LOST, SLAVE TO SIN</a:t>
                  </a:r>
                  <a:endParaRPr lang="es-MX"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a:solidFill>
                      <a:srgbClr val="FFFF66"/>
                    </a:solidFill>
                    <a:latin typeface="Times New Roman" pitchFamily="18" charset="0"/>
                  </a:endParaRPr>
                </a:p>
              </p:txBody>
            </p:sp>
            <p:sp>
              <p:nvSpPr>
                <p:cNvPr id="117784" name="Rectangle 17"/>
                <p:cNvSpPr>
                  <a:spLocks noChangeArrowheads="1"/>
                </p:cNvSpPr>
                <p:nvPr/>
              </p:nvSpPr>
              <p:spPr bwMode="auto">
                <a:xfrm>
                  <a:off x="885" y="1240"/>
                  <a:ext cx="907"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1" name="Group 20"/>
              <p:cNvGrpSpPr>
                <a:grpSpLocks/>
              </p:cNvGrpSpPr>
              <p:nvPr/>
            </p:nvGrpSpPr>
            <p:grpSpPr bwMode="auto">
              <a:xfrm>
                <a:off x="0" y="1740"/>
                <a:ext cx="885" cy="712"/>
                <a:chOff x="0" y="1740"/>
                <a:chExt cx="885" cy="712"/>
              </a:xfrm>
            </p:grpSpPr>
            <p:sp>
              <p:nvSpPr>
                <p:cNvPr id="117781" name="Rectangle 7"/>
                <p:cNvSpPr>
                  <a:spLocks noChangeArrowheads="1"/>
                </p:cNvSpPr>
                <p:nvPr/>
              </p:nvSpPr>
              <p:spPr bwMode="auto">
                <a:xfrm>
                  <a:off x="43" y="1740"/>
                  <a:ext cx="799" cy="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WANDERING IN THE WILDERNESS</a:t>
                  </a:r>
                  <a:endParaRPr lang="es-MX" b="1">
                    <a:solidFill>
                      <a:srgbClr val="FFFF66"/>
                    </a:solidFill>
                    <a:latin typeface="Book Antiqua" pitchFamily="18" charset="0"/>
                  </a:endParaRPr>
                </a:p>
              </p:txBody>
            </p:sp>
            <p:sp>
              <p:nvSpPr>
                <p:cNvPr id="117782" name="Rectangle 19"/>
                <p:cNvSpPr>
                  <a:spLocks noChangeArrowheads="1"/>
                </p:cNvSpPr>
                <p:nvPr/>
              </p:nvSpPr>
              <p:spPr bwMode="auto">
                <a:xfrm>
                  <a:off x="0" y="1740"/>
                  <a:ext cx="885" cy="71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2" name="Group 22"/>
              <p:cNvGrpSpPr>
                <a:grpSpLocks/>
              </p:cNvGrpSpPr>
              <p:nvPr/>
            </p:nvGrpSpPr>
            <p:grpSpPr bwMode="auto">
              <a:xfrm>
                <a:off x="885" y="1740"/>
                <a:ext cx="907" cy="712"/>
                <a:chOff x="885" y="1740"/>
                <a:chExt cx="907" cy="712"/>
              </a:xfrm>
            </p:grpSpPr>
            <p:sp>
              <p:nvSpPr>
                <p:cNvPr id="117779" name="Rectangle 8"/>
                <p:cNvSpPr>
                  <a:spLocks noChangeArrowheads="1"/>
                </p:cNvSpPr>
                <p:nvPr/>
              </p:nvSpPr>
              <p:spPr bwMode="auto">
                <a:xfrm>
                  <a:off x="928" y="1740"/>
                  <a:ext cx="821" cy="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SAVED, BUT LIVING THE LIFE OF A DISCIPLE</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17780" name="Rectangle 21"/>
                <p:cNvSpPr>
                  <a:spLocks noChangeArrowheads="1"/>
                </p:cNvSpPr>
                <p:nvPr/>
              </p:nvSpPr>
              <p:spPr bwMode="auto">
                <a:xfrm>
                  <a:off x="885" y="1740"/>
                  <a:ext cx="907" cy="71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3" name="Group 24"/>
              <p:cNvGrpSpPr>
                <a:grpSpLocks/>
              </p:cNvGrpSpPr>
              <p:nvPr/>
            </p:nvGrpSpPr>
            <p:grpSpPr bwMode="auto">
              <a:xfrm>
                <a:off x="0" y="2452"/>
                <a:ext cx="885" cy="606"/>
                <a:chOff x="0" y="2452"/>
                <a:chExt cx="885" cy="606"/>
              </a:xfrm>
            </p:grpSpPr>
            <p:sp>
              <p:nvSpPr>
                <p:cNvPr id="117777" name="Rectangle 9"/>
                <p:cNvSpPr>
                  <a:spLocks noChangeArrowheads="1"/>
                </p:cNvSpPr>
                <p:nvPr/>
              </p:nvSpPr>
              <p:spPr bwMode="auto">
                <a:xfrm>
                  <a:off x="43" y="2452"/>
                  <a:ext cx="799"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ENTERING THE PROMISED LAND</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17778" name="Rectangle 23"/>
                <p:cNvSpPr>
                  <a:spLocks noChangeArrowheads="1"/>
                </p:cNvSpPr>
                <p:nvPr/>
              </p:nvSpPr>
              <p:spPr bwMode="auto">
                <a:xfrm>
                  <a:off x="0" y="2452"/>
                  <a:ext cx="885"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4" name="Group 26"/>
              <p:cNvGrpSpPr>
                <a:grpSpLocks/>
              </p:cNvGrpSpPr>
              <p:nvPr/>
            </p:nvGrpSpPr>
            <p:grpSpPr bwMode="auto">
              <a:xfrm>
                <a:off x="885" y="2452"/>
                <a:ext cx="907" cy="606"/>
                <a:chOff x="885" y="2452"/>
                <a:chExt cx="907" cy="606"/>
              </a:xfrm>
            </p:grpSpPr>
            <p:sp>
              <p:nvSpPr>
                <p:cNvPr id="117775" name="Rectangle 10"/>
                <p:cNvSpPr>
                  <a:spLocks noChangeArrowheads="1"/>
                </p:cNvSpPr>
                <p:nvPr/>
              </p:nvSpPr>
              <p:spPr bwMode="auto">
                <a:xfrm>
                  <a:off x="928" y="2452"/>
                  <a:ext cx="821"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ENTERING HEAVEN</a:t>
                  </a:r>
                  <a:endParaRPr lang="es-MX"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66"/>
                    </a:solidFill>
                    <a:latin typeface="Times New Roman" pitchFamily="18" charset="0"/>
                  </a:endParaRPr>
                </a:p>
              </p:txBody>
            </p:sp>
            <p:sp>
              <p:nvSpPr>
                <p:cNvPr id="117776" name="Rectangle 25"/>
                <p:cNvSpPr>
                  <a:spLocks noChangeArrowheads="1"/>
                </p:cNvSpPr>
                <p:nvPr/>
              </p:nvSpPr>
              <p:spPr bwMode="auto">
                <a:xfrm>
                  <a:off x="885" y="2452"/>
                  <a:ext cx="907"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17766" name="Rectangle 28"/>
            <p:cNvSpPr>
              <a:spLocks noChangeArrowheads="1"/>
            </p:cNvSpPr>
            <p:nvPr/>
          </p:nvSpPr>
          <p:spPr bwMode="auto">
            <a:xfrm>
              <a:off x="-3" y="631"/>
              <a:ext cx="1798" cy="243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
        <p:nvSpPr>
          <p:cNvPr id="117764" name="Rectangle 30"/>
          <p:cNvSpPr>
            <a:spLocks noChangeArrowheads="1"/>
          </p:cNvSpPr>
          <p:nvPr/>
        </p:nvSpPr>
        <p:spPr bwMode="auto">
          <a:xfrm>
            <a:off x="3175" y="5462588"/>
            <a:ext cx="91440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Tree>
    <p:extLst>
      <p:ext uri="{BB962C8B-B14F-4D97-AF65-F5344CB8AC3E}">
        <p14:creationId xmlns:p14="http://schemas.microsoft.com/office/powerpoint/2010/main" val="12787361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lstStyle/>
          <a:p>
            <a:r>
              <a:rPr lang="en-US" dirty="0" smtClean="0"/>
              <a:t>Exodus  2:23-25  Suffering in slavery</a:t>
            </a:r>
          </a:p>
          <a:p>
            <a:endParaRPr lang="en-US" dirty="0"/>
          </a:p>
          <a:p>
            <a:r>
              <a:rPr lang="en-US" dirty="0" smtClean="0"/>
              <a:t>Exodus 3:7-10  God sends a savior</a:t>
            </a:r>
          </a:p>
          <a:p>
            <a:endParaRPr lang="en-US" dirty="0"/>
          </a:p>
          <a:p>
            <a:r>
              <a:rPr lang="en-US" dirty="0" smtClean="0"/>
              <a:t>Exodus 5:1-5  Let my people go.</a:t>
            </a:r>
            <a:endParaRPr lang="en-US" dirty="0"/>
          </a:p>
        </p:txBody>
      </p:sp>
      <p:sp>
        <p:nvSpPr>
          <p:cNvPr id="3" name="Title 2"/>
          <p:cNvSpPr>
            <a:spLocks noGrp="1"/>
          </p:cNvSpPr>
          <p:nvPr>
            <p:ph type="title"/>
          </p:nvPr>
        </p:nvSpPr>
        <p:spPr/>
        <p:txBody>
          <a:bodyPr/>
          <a:lstStyle/>
          <a:p>
            <a:r>
              <a:rPr lang="en-US" sz="3200" b="1" dirty="0" smtClean="0"/>
              <a:t>Slavery in Egypt = Slavery to Sin</a:t>
            </a:r>
            <a:endParaRPr lang="en-US" sz="3200" b="1" dirty="0"/>
          </a:p>
        </p:txBody>
      </p:sp>
    </p:spTree>
    <p:extLst>
      <p:ext uri="{BB962C8B-B14F-4D97-AF65-F5344CB8AC3E}">
        <p14:creationId xmlns:p14="http://schemas.microsoft.com/office/powerpoint/2010/main" val="252383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b="1" dirty="0" smtClean="0"/>
              <a:t>Historical Outline</a:t>
            </a:r>
            <a:endParaRPr lang="en-US" sz="4000" b="1" dirty="0"/>
          </a:p>
        </p:txBody>
      </p:sp>
      <p:sp>
        <p:nvSpPr>
          <p:cNvPr id="5" name="TextBox 4"/>
          <p:cNvSpPr txBox="1"/>
          <p:nvPr/>
        </p:nvSpPr>
        <p:spPr>
          <a:xfrm>
            <a:off x="304800" y="2286000"/>
            <a:ext cx="8610600" cy="3539430"/>
          </a:xfrm>
          <a:prstGeom prst="rect">
            <a:avLst/>
          </a:prstGeom>
          <a:noFill/>
        </p:spPr>
        <p:txBody>
          <a:bodyPr wrap="square" rtlCol="0">
            <a:spAutoFit/>
          </a:bodyPr>
          <a:lstStyle/>
          <a:p>
            <a:r>
              <a:rPr lang="en-US" sz="2400" b="1" dirty="0"/>
              <a:t>The </a:t>
            </a:r>
            <a:r>
              <a:rPr lang="en-US" sz="2400" b="1" dirty="0" smtClean="0"/>
              <a:t>Fall</a:t>
            </a:r>
            <a:endParaRPr lang="en-US" sz="2400" b="1" dirty="0"/>
          </a:p>
          <a:p>
            <a:endParaRPr lang="en-US" sz="800" b="1" dirty="0"/>
          </a:p>
          <a:p>
            <a:r>
              <a:rPr lang="en-US" sz="2400" b="1" dirty="0" smtClean="0"/>
              <a:t>God </a:t>
            </a:r>
            <a:r>
              <a:rPr lang="en-US" sz="2400" b="1" dirty="0"/>
              <a:t>chooses a man of faith</a:t>
            </a:r>
          </a:p>
          <a:p>
            <a:endParaRPr lang="en-US" sz="800" b="1" dirty="0"/>
          </a:p>
          <a:p>
            <a:r>
              <a:rPr lang="en-US" sz="2400" b="1" dirty="0"/>
              <a:t>God creates a </a:t>
            </a:r>
            <a:r>
              <a:rPr lang="en-US" sz="2400" b="1" dirty="0" smtClean="0"/>
              <a:t>people of his own</a:t>
            </a:r>
            <a:endParaRPr lang="en-US" sz="2400" b="1" dirty="0"/>
          </a:p>
          <a:p>
            <a:endParaRPr lang="en-US" sz="1000" b="1" dirty="0"/>
          </a:p>
          <a:p>
            <a:r>
              <a:rPr lang="en-US" sz="2400" b="1" dirty="0" smtClean="0"/>
              <a:t>God gives </a:t>
            </a:r>
            <a:r>
              <a:rPr lang="en-US" sz="2400" b="1" dirty="0"/>
              <a:t>his people a covenant</a:t>
            </a:r>
          </a:p>
          <a:p>
            <a:endParaRPr lang="en-US" sz="1000" b="1" dirty="0"/>
          </a:p>
          <a:p>
            <a:r>
              <a:rPr lang="en-US" sz="2400" b="1" dirty="0"/>
              <a:t>God gives his people a place and a temple</a:t>
            </a:r>
          </a:p>
          <a:p>
            <a:endParaRPr lang="en-US" sz="1000" b="1" dirty="0"/>
          </a:p>
          <a:p>
            <a:r>
              <a:rPr lang="en-US" sz="2400" b="1" dirty="0"/>
              <a:t>God sends his prophets.</a:t>
            </a:r>
          </a:p>
          <a:p>
            <a:endParaRPr lang="en-US" sz="1000" b="1" dirty="0"/>
          </a:p>
          <a:p>
            <a:r>
              <a:rPr lang="en-US" sz="2400" b="1" dirty="0" smtClean="0"/>
              <a:t>God sends his Son</a:t>
            </a:r>
            <a:endParaRPr lang="en-US" sz="2400" b="1" dirty="0"/>
          </a:p>
        </p:txBody>
      </p:sp>
    </p:spTree>
    <p:extLst>
      <p:ext uri="{BB962C8B-B14F-4D97-AF65-F5344CB8AC3E}">
        <p14:creationId xmlns:p14="http://schemas.microsoft.com/office/powerpoint/2010/main" val="18219416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t>Jesus to Pharaoh:  Let my people go!</a:t>
            </a:r>
            <a:endParaRPr lang="en-US" sz="3200" b="1" dirty="0"/>
          </a:p>
        </p:txBody>
      </p:sp>
      <p:pic>
        <p:nvPicPr>
          <p:cNvPr id="1026" name="Picture 2" descr="http://1.bp.blogspot.com/-6R_84ZI0sk0/TauooIXRTuI/AAAAAAAAAFA/1esfGe-YkPs/s320/letmypeople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12" y="1936910"/>
            <a:ext cx="7371888" cy="4768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3094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133600"/>
            <a:ext cx="3962400" cy="3992562"/>
          </a:xfrm>
        </p:spPr>
        <p:txBody>
          <a:bodyPr>
            <a:normAutofit lnSpcReduction="10000"/>
          </a:bodyPr>
          <a:lstStyle/>
          <a:p>
            <a:r>
              <a:rPr lang="en-US" b="1" dirty="0" smtClean="0"/>
              <a:t>A death sentence</a:t>
            </a:r>
          </a:p>
          <a:p>
            <a:r>
              <a:rPr lang="en-US" b="1" dirty="0" smtClean="0"/>
              <a:t>An unblemished Passover lamb</a:t>
            </a:r>
          </a:p>
          <a:p>
            <a:pPr lvl="1"/>
            <a:r>
              <a:rPr lang="en-US" b="1" dirty="0" smtClean="0"/>
              <a:t>John 1:29, 1 </a:t>
            </a:r>
            <a:r>
              <a:rPr lang="en-US" b="1" dirty="0" err="1" smtClean="0"/>
              <a:t>Cor</a:t>
            </a:r>
            <a:r>
              <a:rPr lang="en-US" b="1" dirty="0" smtClean="0"/>
              <a:t> 5:7, Rev 13:8</a:t>
            </a:r>
          </a:p>
          <a:p>
            <a:r>
              <a:rPr lang="en-US" b="1" dirty="0" smtClean="0"/>
              <a:t>Blood sprinkled on the wooden beam above their doors</a:t>
            </a:r>
          </a:p>
          <a:p>
            <a:r>
              <a:rPr lang="en-US" b="1" dirty="0" smtClean="0"/>
              <a:t>Saved from death and saved from slavery</a:t>
            </a:r>
          </a:p>
          <a:p>
            <a:pPr marL="0" indent="0">
              <a:buNone/>
            </a:pPr>
            <a:r>
              <a:rPr lang="en-US" sz="2000" b="1" dirty="0" smtClean="0"/>
              <a:t> </a:t>
            </a:r>
          </a:p>
          <a:p>
            <a:endParaRPr lang="en-US" sz="2000" b="1" dirty="0"/>
          </a:p>
        </p:txBody>
      </p:sp>
      <p:sp>
        <p:nvSpPr>
          <p:cNvPr id="3" name="Title 2"/>
          <p:cNvSpPr>
            <a:spLocks noGrp="1"/>
          </p:cNvSpPr>
          <p:nvPr>
            <p:ph type="title"/>
          </p:nvPr>
        </p:nvSpPr>
        <p:spPr/>
        <p:txBody>
          <a:bodyPr/>
          <a:lstStyle/>
          <a:p>
            <a:r>
              <a:rPr lang="en-US" sz="3600" b="1" dirty="0" smtClean="0"/>
              <a:t>Plague #10:  The Passover</a:t>
            </a:r>
            <a:endParaRPr lang="en-US" sz="36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2514600"/>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6530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248347"/>
            <a:ext cx="8305800" cy="3877815"/>
          </a:xfrm>
        </p:spPr>
        <p:txBody>
          <a:bodyPr>
            <a:normAutofit/>
          </a:bodyPr>
          <a:lstStyle/>
          <a:p>
            <a:r>
              <a:rPr lang="en-US" sz="2000" b="1" dirty="0" smtClean="0"/>
              <a:t>Passover meal (</a:t>
            </a:r>
            <a:r>
              <a:rPr lang="en-US" sz="2000" b="1" dirty="0" err="1" smtClean="0"/>
              <a:t>seder</a:t>
            </a:r>
            <a:r>
              <a:rPr lang="en-US" sz="2000" b="1" dirty="0" smtClean="0"/>
              <a:t>) a remembrance  of salvation  Exodus 12:14</a:t>
            </a:r>
          </a:p>
          <a:p>
            <a:endParaRPr lang="en-US" sz="2000" b="1" dirty="0"/>
          </a:p>
          <a:p>
            <a:r>
              <a:rPr lang="en-US" sz="2000" b="1" dirty="0" smtClean="0"/>
              <a:t>Do not break the bones of the lamb.  Ex 12:46</a:t>
            </a:r>
          </a:p>
          <a:p>
            <a:endParaRPr lang="en-US" sz="2000" b="1" dirty="0"/>
          </a:p>
          <a:p>
            <a:r>
              <a:rPr lang="en-US" sz="2000" b="1" dirty="0" smtClean="0"/>
              <a:t>Unleavened bread (the influence of sin 1 </a:t>
            </a:r>
            <a:r>
              <a:rPr lang="en-US" sz="2000" b="1" dirty="0" err="1" smtClean="0"/>
              <a:t>Cor</a:t>
            </a:r>
            <a:r>
              <a:rPr lang="en-US" sz="2000" b="1" dirty="0" smtClean="0"/>
              <a:t> 5:7-8</a:t>
            </a:r>
          </a:p>
          <a:p>
            <a:endParaRPr lang="en-US" sz="2000" b="1" dirty="0"/>
          </a:p>
          <a:p>
            <a:r>
              <a:rPr lang="en-US" sz="2000" b="1" dirty="0" smtClean="0"/>
              <a:t>Bitter herbs to remember the bitterness of slavery (to sin)</a:t>
            </a:r>
          </a:p>
          <a:p>
            <a:endParaRPr lang="en-US" sz="2000" b="1" dirty="0"/>
          </a:p>
          <a:p>
            <a:r>
              <a:rPr lang="en-US" sz="2000" b="1" dirty="0" smtClean="0"/>
              <a:t>3</a:t>
            </a:r>
            <a:r>
              <a:rPr lang="en-US" sz="2000" b="1" baseline="30000" dirty="0" smtClean="0"/>
              <a:t>rd</a:t>
            </a:r>
            <a:r>
              <a:rPr lang="en-US" sz="2000" b="1" dirty="0" smtClean="0"/>
              <a:t> cup (the one they took after the supper):  the cup of redemption.</a:t>
            </a:r>
            <a:endParaRPr lang="en-US" sz="2000" b="1" dirty="0"/>
          </a:p>
        </p:txBody>
      </p:sp>
      <p:sp>
        <p:nvSpPr>
          <p:cNvPr id="3" name="Title 2"/>
          <p:cNvSpPr>
            <a:spLocks noGrp="1"/>
          </p:cNvSpPr>
          <p:nvPr>
            <p:ph type="title"/>
          </p:nvPr>
        </p:nvSpPr>
        <p:spPr/>
        <p:txBody>
          <a:bodyPr/>
          <a:lstStyle/>
          <a:p>
            <a:r>
              <a:rPr lang="en-US" sz="2800" b="1" dirty="0" smtClean="0"/>
              <a:t>Passover (Pesach) and the Lord’s Supper</a:t>
            </a:r>
            <a:endParaRPr lang="en-US" sz="2800" b="1" dirty="0"/>
          </a:p>
        </p:txBody>
      </p:sp>
    </p:spTree>
    <p:extLst>
      <p:ext uri="{BB962C8B-B14F-4D97-AF65-F5344CB8AC3E}">
        <p14:creationId xmlns:p14="http://schemas.microsoft.com/office/powerpoint/2010/main" val="2832203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Crossing the Red Sea: Baptized into Moses (1 </a:t>
            </a:r>
            <a:r>
              <a:rPr lang="en-US" sz="3200" b="1" dirty="0" err="1" smtClean="0"/>
              <a:t>Cor</a:t>
            </a:r>
            <a:r>
              <a:rPr lang="en-US" sz="3200" b="1" dirty="0" smtClean="0"/>
              <a:t> 10:1-4)</a:t>
            </a:r>
            <a:endParaRPr lang="en-US" sz="3200" b="1" dirty="0"/>
          </a:p>
        </p:txBody>
      </p:sp>
      <p:pic>
        <p:nvPicPr>
          <p:cNvPr id="3074" name="Picture 2" descr="http://torahschool.files.wordpress.com/2011/04/moses_parting_the_red_s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16150"/>
            <a:ext cx="5848350"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425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1295400" y="0"/>
            <a:ext cx="67056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just"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Parallels Between Moses and Jesus</a:t>
            </a:r>
            <a:endParaRPr lang="es-MX" sz="2000" b="1" i="1">
              <a:solidFill>
                <a:srgbClr val="FFFF66"/>
              </a:solidFill>
              <a:latin typeface="Book Antiqua" pitchFamily="18" charset="0"/>
              <a:cs typeface="Times New Roman" pitchFamily="18" charset="0"/>
            </a:endParaRPr>
          </a:p>
          <a:p>
            <a:pPr indent="457200" algn="just" eaLnBrk="0" fontAlgn="base" hangingPunct="0">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2400">
              <a:solidFill>
                <a:srgbClr val="FFFFFF"/>
              </a:solidFill>
              <a:latin typeface="Times New Roman" pitchFamily="18" charset="0"/>
            </a:endParaRPr>
          </a:p>
        </p:txBody>
      </p:sp>
      <p:grpSp>
        <p:nvGrpSpPr>
          <p:cNvPr id="122883" name="Group 71"/>
          <p:cNvGrpSpPr>
            <a:grpSpLocks/>
          </p:cNvGrpSpPr>
          <p:nvPr/>
        </p:nvGrpSpPr>
        <p:grpSpPr bwMode="auto">
          <a:xfrm>
            <a:off x="990600" y="762000"/>
            <a:ext cx="6705600" cy="5867400"/>
            <a:chOff x="-3" y="525"/>
            <a:chExt cx="2230" cy="6063"/>
          </a:xfrm>
        </p:grpSpPr>
        <p:grpSp>
          <p:nvGrpSpPr>
            <p:cNvPr id="122884" name="Group 69"/>
            <p:cNvGrpSpPr>
              <a:grpSpLocks/>
            </p:cNvGrpSpPr>
            <p:nvPr/>
          </p:nvGrpSpPr>
          <p:grpSpPr bwMode="auto">
            <a:xfrm>
              <a:off x="0" y="528"/>
              <a:ext cx="2224" cy="6057"/>
              <a:chOff x="0" y="528"/>
              <a:chExt cx="2224" cy="6057"/>
            </a:xfrm>
          </p:grpSpPr>
          <p:grpSp>
            <p:nvGrpSpPr>
              <p:cNvPr id="122886" name="Group 26"/>
              <p:cNvGrpSpPr>
                <a:grpSpLocks/>
              </p:cNvGrpSpPr>
              <p:nvPr/>
            </p:nvGrpSpPr>
            <p:grpSpPr bwMode="auto">
              <a:xfrm>
                <a:off x="0" y="528"/>
                <a:ext cx="1130" cy="509"/>
                <a:chOff x="0" y="528"/>
                <a:chExt cx="1130" cy="509"/>
              </a:xfrm>
            </p:grpSpPr>
            <p:sp>
              <p:nvSpPr>
                <p:cNvPr id="122950" name="Rectangle 3"/>
                <p:cNvSpPr>
                  <a:spLocks noChangeArrowheads="1"/>
                </p:cNvSpPr>
                <p:nvPr/>
              </p:nvSpPr>
              <p:spPr bwMode="auto">
                <a:xfrm>
                  <a:off x="43" y="528"/>
                  <a:ext cx="104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Moses</a:t>
                  </a:r>
                  <a:endParaRPr lang="es-MX" sz="20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51" name="Rectangle 25"/>
                <p:cNvSpPr>
                  <a:spLocks noChangeArrowheads="1"/>
                </p:cNvSpPr>
                <p:nvPr/>
              </p:nvSpPr>
              <p:spPr bwMode="auto">
                <a:xfrm>
                  <a:off x="0" y="528"/>
                  <a:ext cx="113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87" name="Group 28"/>
              <p:cNvGrpSpPr>
                <a:grpSpLocks/>
              </p:cNvGrpSpPr>
              <p:nvPr/>
            </p:nvGrpSpPr>
            <p:grpSpPr bwMode="auto">
              <a:xfrm>
                <a:off x="1130" y="528"/>
                <a:ext cx="1094" cy="509"/>
                <a:chOff x="1130" y="528"/>
                <a:chExt cx="1094" cy="509"/>
              </a:xfrm>
            </p:grpSpPr>
            <p:sp>
              <p:nvSpPr>
                <p:cNvPr id="122948" name="Rectangle 4"/>
                <p:cNvSpPr>
                  <a:spLocks noChangeArrowheads="1"/>
                </p:cNvSpPr>
                <p:nvPr/>
              </p:nvSpPr>
              <p:spPr bwMode="auto">
                <a:xfrm>
                  <a:off x="1173" y="528"/>
                  <a:ext cx="1008"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Jesus</a:t>
                  </a:r>
                  <a:endParaRPr lang="es-MX" sz="20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sz="2000" b="1">
                    <a:solidFill>
                      <a:srgbClr val="FFFF66"/>
                    </a:solidFill>
                    <a:latin typeface="Book Antiqua" pitchFamily="18" charset="0"/>
                  </a:endParaRPr>
                </a:p>
              </p:txBody>
            </p:sp>
            <p:sp>
              <p:nvSpPr>
                <p:cNvPr id="122949" name="Rectangle 27"/>
                <p:cNvSpPr>
                  <a:spLocks noChangeArrowheads="1"/>
                </p:cNvSpPr>
                <p:nvPr/>
              </p:nvSpPr>
              <p:spPr bwMode="auto">
                <a:xfrm>
                  <a:off x="1130" y="528"/>
                  <a:ext cx="1094"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88" name="Group 30"/>
              <p:cNvGrpSpPr>
                <a:grpSpLocks/>
              </p:cNvGrpSpPr>
              <p:nvPr/>
            </p:nvGrpSpPr>
            <p:grpSpPr bwMode="auto">
              <a:xfrm>
                <a:off x="0" y="1037"/>
                <a:ext cx="1130" cy="615"/>
                <a:chOff x="0" y="1037"/>
                <a:chExt cx="1130" cy="615"/>
              </a:xfrm>
            </p:grpSpPr>
            <p:sp>
              <p:nvSpPr>
                <p:cNvPr id="122946" name="Rectangle 5"/>
                <p:cNvSpPr>
                  <a:spLocks noChangeArrowheads="1"/>
                </p:cNvSpPr>
                <p:nvPr/>
              </p:nvSpPr>
              <p:spPr bwMode="auto">
                <a:xfrm>
                  <a:off x="43" y="1037"/>
                  <a:ext cx="1044"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Pharaoh tried to kill him</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200" i="1">
                      <a:solidFill>
                        <a:srgbClr val="000000"/>
                      </a:solidFill>
                      <a:latin typeface="Book Antiqua" pitchFamily="18" charset="0"/>
                      <a:cs typeface="Times New Roman" pitchFamily="18" charset="0"/>
                    </a:rPr>
                    <a:t> </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47" name="Rectangle 29"/>
                <p:cNvSpPr>
                  <a:spLocks noChangeArrowheads="1"/>
                </p:cNvSpPr>
                <p:nvPr/>
              </p:nvSpPr>
              <p:spPr bwMode="auto">
                <a:xfrm>
                  <a:off x="0" y="1037"/>
                  <a:ext cx="1130"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89" name="Group 32"/>
              <p:cNvGrpSpPr>
                <a:grpSpLocks/>
              </p:cNvGrpSpPr>
              <p:nvPr/>
            </p:nvGrpSpPr>
            <p:grpSpPr bwMode="auto">
              <a:xfrm>
                <a:off x="1130" y="1037"/>
                <a:ext cx="1094" cy="615"/>
                <a:chOff x="1130" y="1037"/>
                <a:chExt cx="1094" cy="615"/>
              </a:xfrm>
            </p:grpSpPr>
            <p:sp>
              <p:nvSpPr>
                <p:cNvPr id="122944" name="Rectangle 6"/>
                <p:cNvSpPr>
                  <a:spLocks noChangeArrowheads="1"/>
                </p:cNvSpPr>
                <p:nvPr/>
              </p:nvSpPr>
              <p:spPr bwMode="auto">
                <a:xfrm>
                  <a:off x="1173" y="1037"/>
                  <a:ext cx="1008"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Herod tried to kill him</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45" name="Rectangle 31"/>
                <p:cNvSpPr>
                  <a:spLocks noChangeArrowheads="1"/>
                </p:cNvSpPr>
                <p:nvPr/>
              </p:nvSpPr>
              <p:spPr bwMode="auto">
                <a:xfrm>
                  <a:off x="1130" y="1037"/>
                  <a:ext cx="1094"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0" name="Group 34"/>
              <p:cNvGrpSpPr>
                <a:grpSpLocks/>
              </p:cNvGrpSpPr>
              <p:nvPr/>
            </p:nvGrpSpPr>
            <p:grpSpPr bwMode="auto">
              <a:xfrm>
                <a:off x="0" y="1652"/>
                <a:ext cx="1130" cy="500"/>
                <a:chOff x="0" y="1652"/>
                <a:chExt cx="1130" cy="500"/>
              </a:xfrm>
            </p:grpSpPr>
            <p:sp>
              <p:nvSpPr>
                <p:cNvPr id="122942" name="Rectangle 7"/>
                <p:cNvSpPr>
                  <a:spLocks noChangeArrowheads="1"/>
                </p:cNvSpPr>
                <p:nvPr/>
              </p:nvSpPr>
              <p:spPr bwMode="auto">
                <a:xfrm>
                  <a:off x="43" y="1652"/>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Called by God to leave Egypt</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43" name="Rectangle 33"/>
                <p:cNvSpPr>
                  <a:spLocks noChangeArrowheads="1"/>
                </p:cNvSpPr>
                <p:nvPr/>
              </p:nvSpPr>
              <p:spPr bwMode="auto">
                <a:xfrm>
                  <a:off x="0" y="1652"/>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1" name="Group 36"/>
              <p:cNvGrpSpPr>
                <a:grpSpLocks/>
              </p:cNvGrpSpPr>
              <p:nvPr/>
            </p:nvGrpSpPr>
            <p:grpSpPr bwMode="auto">
              <a:xfrm>
                <a:off x="1130" y="1652"/>
                <a:ext cx="1094" cy="500"/>
                <a:chOff x="1130" y="1652"/>
                <a:chExt cx="1094" cy="500"/>
              </a:xfrm>
            </p:grpSpPr>
            <p:sp>
              <p:nvSpPr>
                <p:cNvPr id="122940" name="Rectangle 8"/>
                <p:cNvSpPr>
                  <a:spLocks noChangeArrowheads="1"/>
                </p:cNvSpPr>
                <p:nvPr/>
              </p:nvSpPr>
              <p:spPr bwMode="auto">
                <a:xfrm>
                  <a:off x="1173" y="1652"/>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Carried out of Egypt</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41" name="Rectangle 35"/>
                <p:cNvSpPr>
                  <a:spLocks noChangeArrowheads="1"/>
                </p:cNvSpPr>
                <p:nvPr/>
              </p:nvSpPr>
              <p:spPr bwMode="auto">
                <a:xfrm>
                  <a:off x="1130" y="1652"/>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2" name="Group 38"/>
              <p:cNvGrpSpPr>
                <a:grpSpLocks/>
              </p:cNvGrpSpPr>
              <p:nvPr/>
            </p:nvGrpSpPr>
            <p:grpSpPr bwMode="auto">
              <a:xfrm>
                <a:off x="0" y="2152"/>
                <a:ext cx="1130" cy="606"/>
                <a:chOff x="0" y="2152"/>
                <a:chExt cx="1130" cy="606"/>
              </a:xfrm>
            </p:grpSpPr>
            <p:sp>
              <p:nvSpPr>
                <p:cNvPr id="122938" name="Rectangle 9"/>
                <p:cNvSpPr>
                  <a:spLocks noChangeArrowheads="1"/>
                </p:cNvSpPr>
                <p:nvPr/>
              </p:nvSpPr>
              <p:spPr bwMode="auto">
                <a:xfrm>
                  <a:off x="43" y="2152"/>
                  <a:ext cx="104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Forty years in the wilderness to prepare for his ministry</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39" name="Rectangle 37"/>
                <p:cNvSpPr>
                  <a:spLocks noChangeArrowheads="1"/>
                </p:cNvSpPr>
                <p:nvPr/>
              </p:nvSpPr>
              <p:spPr bwMode="auto">
                <a:xfrm>
                  <a:off x="0" y="2152"/>
                  <a:ext cx="113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3" name="Group 40"/>
              <p:cNvGrpSpPr>
                <a:grpSpLocks/>
              </p:cNvGrpSpPr>
              <p:nvPr/>
            </p:nvGrpSpPr>
            <p:grpSpPr bwMode="auto">
              <a:xfrm>
                <a:off x="1130" y="2152"/>
                <a:ext cx="1094" cy="606"/>
                <a:chOff x="1130" y="2152"/>
                <a:chExt cx="1094" cy="606"/>
              </a:xfrm>
            </p:grpSpPr>
            <p:sp>
              <p:nvSpPr>
                <p:cNvPr id="122936" name="Rectangle 10"/>
                <p:cNvSpPr>
                  <a:spLocks noChangeArrowheads="1"/>
                </p:cNvSpPr>
                <p:nvPr/>
              </p:nvSpPr>
              <p:spPr bwMode="auto">
                <a:xfrm>
                  <a:off x="1173" y="2152"/>
                  <a:ext cx="1008"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Forty days in the wilderness to prepare for his ministry</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37" name="Rectangle 39"/>
                <p:cNvSpPr>
                  <a:spLocks noChangeArrowheads="1"/>
                </p:cNvSpPr>
                <p:nvPr/>
              </p:nvSpPr>
              <p:spPr bwMode="auto">
                <a:xfrm>
                  <a:off x="1130" y="2152"/>
                  <a:ext cx="1094"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4" name="Group 42"/>
              <p:cNvGrpSpPr>
                <a:grpSpLocks/>
              </p:cNvGrpSpPr>
              <p:nvPr/>
            </p:nvGrpSpPr>
            <p:grpSpPr bwMode="auto">
              <a:xfrm>
                <a:off x="0" y="2758"/>
                <a:ext cx="1130" cy="606"/>
                <a:chOff x="0" y="2758"/>
                <a:chExt cx="1130" cy="606"/>
              </a:xfrm>
            </p:grpSpPr>
            <p:sp>
              <p:nvSpPr>
                <p:cNvPr id="122934" name="Rectangle 11"/>
                <p:cNvSpPr>
                  <a:spLocks noChangeArrowheads="1"/>
                </p:cNvSpPr>
                <p:nvPr/>
              </p:nvSpPr>
              <p:spPr bwMode="auto">
                <a:xfrm>
                  <a:off x="43" y="2758"/>
                  <a:ext cx="104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Left his position with the king of Egypt to dwell with the Jews</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35" name="Rectangle 41"/>
                <p:cNvSpPr>
                  <a:spLocks noChangeArrowheads="1"/>
                </p:cNvSpPr>
                <p:nvPr/>
              </p:nvSpPr>
              <p:spPr bwMode="auto">
                <a:xfrm>
                  <a:off x="0" y="2758"/>
                  <a:ext cx="113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5" name="Group 44"/>
              <p:cNvGrpSpPr>
                <a:grpSpLocks/>
              </p:cNvGrpSpPr>
              <p:nvPr/>
            </p:nvGrpSpPr>
            <p:grpSpPr bwMode="auto">
              <a:xfrm>
                <a:off x="1130" y="2758"/>
                <a:ext cx="1094" cy="606"/>
                <a:chOff x="1130" y="2758"/>
                <a:chExt cx="1094" cy="606"/>
              </a:xfrm>
            </p:grpSpPr>
            <p:sp>
              <p:nvSpPr>
                <p:cNvPr id="122932" name="Rectangle 12"/>
                <p:cNvSpPr>
                  <a:spLocks noChangeArrowheads="1"/>
                </p:cNvSpPr>
                <p:nvPr/>
              </p:nvSpPr>
              <p:spPr bwMode="auto">
                <a:xfrm>
                  <a:off x="1173" y="2758"/>
                  <a:ext cx="1008"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Left the right hand of the Father to life with the Jews</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33" name="Rectangle 43"/>
                <p:cNvSpPr>
                  <a:spLocks noChangeArrowheads="1"/>
                </p:cNvSpPr>
                <p:nvPr/>
              </p:nvSpPr>
              <p:spPr bwMode="auto">
                <a:xfrm>
                  <a:off x="1130" y="2758"/>
                  <a:ext cx="1094"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6" name="Group 46"/>
              <p:cNvGrpSpPr>
                <a:grpSpLocks/>
              </p:cNvGrpSpPr>
              <p:nvPr/>
            </p:nvGrpSpPr>
            <p:grpSpPr bwMode="auto">
              <a:xfrm>
                <a:off x="0" y="3364"/>
                <a:ext cx="1130" cy="500"/>
                <a:chOff x="0" y="3364"/>
                <a:chExt cx="1130" cy="500"/>
              </a:xfrm>
            </p:grpSpPr>
            <p:sp>
              <p:nvSpPr>
                <p:cNvPr id="122930" name="Rectangle 13"/>
                <p:cNvSpPr>
                  <a:spLocks noChangeArrowheads="1"/>
                </p:cNvSpPr>
                <p:nvPr/>
              </p:nvSpPr>
              <p:spPr bwMode="auto">
                <a:xfrm>
                  <a:off x="43" y="3364"/>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Led Israel out of slavery in Egypt</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31" name="Rectangle 45"/>
                <p:cNvSpPr>
                  <a:spLocks noChangeArrowheads="1"/>
                </p:cNvSpPr>
                <p:nvPr/>
              </p:nvSpPr>
              <p:spPr bwMode="auto">
                <a:xfrm>
                  <a:off x="0" y="3364"/>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7" name="Group 48"/>
              <p:cNvGrpSpPr>
                <a:grpSpLocks/>
              </p:cNvGrpSpPr>
              <p:nvPr/>
            </p:nvGrpSpPr>
            <p:grpSpPr bwMode="auto">
              <a:xfrm>
                <a:off x="1130" y="3364"/>
                <a:ext cx="1094" cy="500"/>
                <a:chOff x="1130" y="3364"/>
                <a:chExt cx="1094" cy="500"/>
              </a:xfrm>
            </p:grpSpPr>
            <p:sp>
              <p:nvSpPr>
                <p:cNvPr id="122928" name="Rectangle 14"/>
                <p:cNvSpPr>
                  <a:spLocks noChangeArrowheads="1"/>
                </p:cNvSpPr>
                <p:nvPr/>
              </p:nvSpPr>
              <p:spPr bwMode="auto">
                <a:xfrm>
                  <a:off x="1173" y="3364"/>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Leads Spiritual Israel out of sin</a:t>
                  </a:r>
                </a:p>
                <a:p>
                  <a:pPr eaLnBrk="0" fontAlgn="base" hangingPunct="0">
                    <a:spcBef>
                      <a:spcPct val="0"/>
                    </a:spcBef>
                    <a:spcAft>
                      <a:spcPct val="0"/>
                    </a:spcAft>
                    <a:tabLst>
                      <a:tab pos="-571500" algn="l"/>
                    </a:tabLst>
                  </a:pPr>
                  <a:endParaRPr lang="es-MX" sz="1400">
                    <a:solidFill>
                      <a:srgbClr val="FFFFFF"/>
                    </a:solidFill>
                    <a:latin typeface="Times New Roman" pitchFamily="18" charset="0"/>
                  </a:endParaRPr>
                </a:p>
              </p:txBody>
            </p:sp>
            <p:sp>
              <p:nvSpPr>
                <p:cNvPr id="122929" name="Rectangle 47"/>
                <p:cNvSpPr>
                  <a:spLocks noChangeArrowheads="1"/>
                </p:cNvSpPr>
                <p:nvPr/>
              </p:nvSpPr>
              <p:spPr bwMode="auto">
                <a:xfrm>
                  <a:off x="1130" y="3364"/>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8" name="Group 50"/>
              <p:cNvGrpSpPr>
                <a:grpSpLocks/>
              </p:cNvGrpSpPr>
              <p:nvPr/>
            </p:nvGrpSpPr>
            <p:grpSpPr bwMode="auto">
              <a:xfrm>
                <a:off x="0" y="3864"/>
                <a:ext cx="1130" cy="615"/>
                <a:chOff x="0" y="3864"/>
                <a:chExt cx="1130" cy="615"/>
              </a:xfrm>
            </p:grpSpPr>
            <p:sp>
              <p:nvSpPr>
                <p:cNvPr id="122926" name="Rectangle 15"/>
                <p:cNvSpPr>
                  <a:spLocks noChangeArrowheads="1"/>
                </p:cNvSpPr>
                <p:nvPr/>
              </p:nvSpPr>
              <p:spPr bwMode="auto">
                <a:xfrm>
                  <a:off x="43" y="3864"/>
                  <a:ext cx="1044"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Aaron prepared the way</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600" b="1" i="1">
                      <a:solidFill>
                        <a:srgbClr val="FFFF66"/>
                      </a:solidFill>
                      <a:latin typeface="Book Antiqua" pitchFamily="18" charset="0"/>
                      <a:cs typeface="Times New Roman" pitchFamily="18" charset="0"/>
                    </a:rPr>
                    <a:t> </a:t>
                  </a: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27" name="Rectangle 49"/>
                <p:cNvSpPr>
                  <a:spLocks noChangeArrowheads="1"/>
                </p:cNvSpPr>
                <p:nvPr/>
              </p:nvSpPr>
              <p:spPr bwMode="auto">
                <a:xfrm>
                  <a:off x="0" y="3864"/>
                  <a:ext cx="1130"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9" name="Group 52"/>
              <p:cNvGrpSpPr>
                <a:grpSpLocks/>
              </p:cNvGrpSpPr>
              <p:nvPr/>
            </p:nvGrpSpPr>
            <p:grpSpPr bwMode="auto">
              <a:xfrm>
                <a:off x="1130" y="3864"/>
                <a:ext cx="1094" cy="615"/>
                <a:chOff x="1130" y="3864"/>
                <a:chExt cx="1094" cy="615"/>
              </a:xfrm>
            </p:grpSpPr>
            <p:sp>
              <p:nvSpPr>
                <p:cNvPr id="122924" name="Rectangle 16"/>
                <p:cNvSpPr>
                  <a:spLocks noChangeArrowheads="1"/>
                </p:cNvSpPr>
                <p:nvPr/>
              </p:nvSpPr>
              <p:spPr bwMode="auto">
                <a:xfrm>
                  <a:off x="1173" y="3864"/>
                  <a:ext cx="1008"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John the Baptist prepared the way</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25" name="Rectangle 51"/>
                <p:cNvSpPr>
                  <a:spLocks noChangeArrowheads="1"/>
                </p:cNvSpPr>
                <p:nvPr/>
              </p:nvSpPr>
              <p:spPr bwMode="auto">
                <a:xfrm>
                  <a:off x="1130" y="3864"/>
                  <a:ext cx="1094"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0" name="Group 54"/>
              <p:cNvGrpSpPr>
                <a:grpSpLocks/>
              </p:cNvGrpSpPr>
              <p:nvPr/>
            </p:nvGrpSpPr>
            <p:grpSpPr bwMode="auto">
              <a:xfrm>
                <a:off x="0" y="4479"/>
                <a:ext cx="1130" cy="606"/>
                <a:chOff x="0" y="4479"/>
                <a:chExt cx="1130" cy="606"/>
              </a:xfrm>
            </p:grpSpPr>
            <p:sp>
              <p:nvSpPr>
                <p:cNvPr id="122922" name="Rectangle 17"/>
                <p:cNvSpPr>
                  <a:spLocks noChangeArrowheads="1"/>
                </p:cNvSpPr>
                <p:nvPr/>
              </p:nvSpPr>
              <p:spPr bwMode="auto">
                <a:xfrm>
                  <a:off x="43" y="4479"/>
                  <a:ext cx="104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Baptized Israel in the Red Sea in order to free them</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23" name="Rectangle 53"/>
                <p:cNvSpPr>
                  <a:spLocks noChangeArrowheads="1"/>
                </p:cNvSpPr>
                <p:nvPr/>
              </p:nvSpPr>
              <p:spPr bwMode="auto">
                <a:xfrm>
                  <a:off x="0" y="4479"/>
                  <a:ext cx="113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1" name="Group 56"/>
              <p:cNvGrpSpPr>
                <a:grpSpLocks/>
              </p:cNvGrpSpPr>
              <p:nvPr/>
            </p:nvGrpSpPr>
            <p:grpSpPr bwMode="auto">
              <a:xfrm>
                <a:off x="1130" y="4479"/>
                <a:ext cx="1094" cy="606"/>
                <a:chOff x="1130" y="4479"/>
                <a:chExt cx="1094" cy="606"/>
              </a:xfrm>
            </p:grpSpPr>
            <p:sp>
              <p:nvSpPr>
                <p:cNvPr id="122920" name="Rectangle 18"/>
                <p:cNvSpPr>
                  <a:spLocks noChangeArrowheads="1"/>
                </p:cNvSpPr>
                <p:nvPr/>
              </p:nvSpPr>
              <p:spPr bwMode="auto">
                <a:xfrm>
                  <a:off x="1173" y="4479"/>
                  <a:ext cx="1008"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Commands baptism in water for freedom from sin</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21" name="Rectangle 55"/>
                <p:cNvSpPr>
                  <a:spLocks noChangeArrowheads="1"/>
                </p:cNvSpPr>
                <p:nvPr/>
              </p:nvSpPr>
              <p:spPr bwMode="auto">
                <a:xfrm>
                  <a:off x="1130" y="4479"/>
                  <a:ext cx="1094"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2" name="Group 58"/>
              <p:cNvGrpSpPr>
                <a:grpSpLocks/>
              </p:cNvGrpSpPr>
              <p:nvPr/>
            </p:nvGrpSpPr>
            <p:grpSpPr bwMode="auto">
              <a:xfrm>
                <a:off x="0" y="5085"/>
                <a:ext cx="1130" cy="500"/>
                <a:chOff x="0" y="5085"/>
                <a:chExt cx="1130" cy="500"/>
              </a:xfrm>
            </p:grpSpPr>
            <p:sp>
              <p:nvSpPr>
                <p:cNvPr id="122918" name="Rectangle 19"/>
                <p:cNvSpPr>
                  <a:spLocks noChangeArrowheads="1"/>
                </p:cNvSpPr>
                <p:nvPr/>
              </p:nvSpPr>
              <p:spPr bwMode="auto">
                <a:xfrm>
                  <a:off x="43" y="5085"/>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Gave manna in the wilderness </a:t>
                  </a:r>
                  <a:endParaRPr lang="en-US" sz="1400" b="1">
                    <a:solidFill>
                      <a:srgbClr val="FFFF66"/>
                    </a:solidFill>
                    <a:latin typeface="Book Antiqua" pitchFamily="18" charset="0"/>
                    <a:cs typeface="Times New Roman" pitchFamily="18" charset="0"/>
                  </a:endParaRPr>
                </a:p>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(sort of)</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400" b="1">
                    <a:solidFill>
                      <a:srgbClr val="FFFF66"/>
                    </a:solidFill>
                    <a:latin typeface="Book Antiqua" pitchFamily="18" charset="0"/>
                  </a:endParaRPr>
                </a:p>
              </p:txBody>
            </p:sp>
            <p:sp>
              <p:nvSpPr>
                <p:cNvPr id="122919" name="Rectangle 57"/>
                <p:cNvSpPr>
                  <a:spLocks noChangeArrowheads="1"/>
                </p:cNvSpPr>
                <p:nvPr/>
              </p:nvSpPr>
              <p:spPr bwMode="auto">
                <a:xfrm>
                  <a:off x="0" y="5085"/>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3" name="Group 60"/>
              <p:cNvGrpSpPr>
                <a:grpSpLocks/>
              </p:cNvGrpSpPr>
              <p:nvPr/>
            </p:nvGrpSpPr>
            <p:grpSpPr bwMode="auto">
              <a:xfrm>
                <a:off x="1130" y="5085"/>
                <a:ext cx="1094" cy="500"/>
                <a:chOff x="1130" y="5085"/>
                <a:chExt cx="1094" cy="500"/>
              </a:xfrm>
            </p:grpSpPr>
            <p:sp>
              <p:nvSpPr>
                <p:cNvPr id="122916" name="Rectangle 20"/>
                <p:cNvSpPr>
                  <a:spLocks noChangeArrowheads="1"/>
                </p:cNvSpPr>
                <p:nvPr/>
              </p:nvSpPr>
              <p:spPr bwMode="auto">
                <a:xfrm>
                  <a:off x="1173" y="5085"/>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Gives spiritual bread to all who hunger</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17" name="Rectangle 59"/>
                <p:cNvSpPr>
                  <a:spLocks noChangeArrowheads="1"/>
                </p:cNvSpPr>
                <p:nvPr/>
              </p:nvSpPr>
              <p:spPr bwMode="auto">
                <a:xfrm>
                  <a:off x="1130" y="5085"/>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4" name="Group 62"/>
              <p:cNvGrpSpPr>
                <a:grpSpLocks/>
              </p:cNvGrpSpPr>
              <p:nvPr/>
            </p:nvGrpSpPr>
            <p:grpSpPr bwMode="auto">
              <a:xfrm>
                <a:off x="0" y="5585"/>
                <a:ext cx="1130" cy="500"/>
                <a:chOff x="0" y="5585"/>
                <a:chExt cx="1130" cy="500"/>
              </a:xfrm>
            </p:grpSpPr>
            <p:sp>
              <p:nvSpPr>
                <p:cNvPr id="122914" name="Rectangle 21"/>
                <p:cNvSpPr>
                  <a:spLocks noChangeArrowheads="1"/>
                </p:cNvSpPr>
                <p:nvPr/>
              </p:nvSpPr>
              <p:spPr bwMode="auto">
                <a:xfrm>
                  <a:off x="43" y="5585"/>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Gave water to the people in the desert</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15" name="Rectangle 61"/>
                <p:cNvSpPr>
                  <a:spLocks noChangeArrowheads="1"/>
                </p:cNvSpPr>
                <p:nvPr/>
              </p:nvSpPr>
              <p:spPr bwMode="auto">
                <a:xfrm>
                  <a:off x="0" y="5585"/>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5" name="Group 64"/>
              <p:cNvGrpSpPr>
                <a:grpSpLocks/>
              </p:cNvGrpSpPr>
              <p:nvPr/>
            </p:nvGrpSpPr>
            <p:grpSpPr bwMode="auto">
              <a:xfrm>
                <a:off x="1130" y="5585"/>
                <a:ext cx="1094" cy="500"/>
                <a:chOff x="1130" y="5585"/>
                <a:chExt cx="1094" cy="500"/>
              </a:xfrm>
            </p:grpSpPr>
            <p:sp>
              <p:nvSpPr>
                <p:cNvPr id="122912" name="Rectangle 22"/>
                <p:cNvSpPr>
                  <a:spLocks noChangeArrowheads="1"/>
                </p:cNvSpPr>
                <p:nvPr/>
              </p:nvSpPr>
              <p:spPr bwMode="auto">
                <a:xfrm>
                  <a:off x="1173" y="5585"/>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Gives spiritual water: the Holy Spirit</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13" name="Rectangle 63"/>
                <p:cNvSpPr>
                  <a:spLocks noChangeArrowheads="1"/>
                </p:cNvSpPr>
                <p:nvPr/>
              </p:nvSpPr>
              <p:spPr bwMode="auto">
                <a:xfrm>
                  <a:off x="1130" y="5585"/>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6" name="Group 66"/>
              <p:cNvGrpSpPr>
                <a:grpSpLocks/>
              </p:cNvGrpSpPr>
              <p:nvPr/>
            </p:nvGrpSpPr>
            <p:grpSpPr bwMode="auto">
              <a:xfrm>
                <a:off x="0" y="6085"/>
                <a:ext cx="1130" cy="500"/>
                <a:chOff x="0" y="6085"/>
                <a:chExt cx="1130" cy="500"/>
              </a:xfrm>
            </p:grpSpPr>
            <p:sp>
              <p:nvSpPr>
                <p:cNvPr id="122910" name="Rectangle 23"/>
                <p:cNvSpPr>
                  <a:spLocks noChangeArrowheads="1"/>
                </p:cNvSpPr>
                <p:nvPr/>
              </p:nvSpPr>
              <p:spPr bwMode="auto">
                <a:xfrm>
                  <a:off x="43" y="6085"/>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Spoke to God on Mt. Sinai</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11" name="Rectangle 65"/>
                <p:cNvSpPr>
                  <a:spLocks noChangeArrowheads="1"/>
                </p:cNvSpPr>
                <p:nvPr/>
              </p:nvSpPr>
              <p:spPr bwMode="auto">
                <a:xfrm>
                  <a:off x="0" y="6085"/>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7" name="Group 68"/>
              <p:cNvGrpSpPr>
                <a:grpSpLocks/>
              </p:cNvGrpSpPr>
              <p:nvPr/>
            </p:nvGrpSpPr>
            <p:grpSpPr bwMode="auto">
              <a:xfrm>
                <a:off x="1130" y="6085"/>
                <a:ext cx="1094" cy="500"/>
                <a:chOff x="1130" y="6085"/>
                <a:chExt cx="1094" cy="500"/>
              </a:xfrm>
            </p:grpSpPr>
            <p:sp>
              <p:nvSpPr>
                <p:cNvPr id="122908" name="Rectangle 24"/>
                <p:cNvSpPr>
                  <a:spLocks noChangeArrowheads="1"/>
                </p:cNvSpPr>
                <p:nvPr/>
              </p:nvSpPr>
              <p:spPr bwMode="auto">
                <a:xfrm>
                  <a:off x="1173" y="6085"/>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Spoke to God on Mt. Hermon</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09" name="Rectangle 67"/>
                <p:cNvSpPr>
                  <a:spLocks noChangeArrowheads="1"/>
                </p:cNvSpPr>
                <p:nvPr/>
              </p:nvSpPr>
              <p:spPr bwMode="auto">
                <a:xfrm>
                  <a:off x="1130" y="6085"/>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22885" name="Rectangle 70"/>
            <p:cNvSpPr>
              <a:spLocks noChangeArrowheads="1"/>
            </p:cNvSpPr>
            <p:nvPr/>
          </p:nvSpPr>
          <p:spPr bwMode="auto">
            <a:xfrm>
              <a:off x="-3" y="525"/>
              <a:ext cx="2230" cy="6063"/>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25348803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248347"/>
            <a:ext cx="8063752" cy="3877815"/>
          </a:xfrm>
        </p:spPr>
        <p:txBody>
          <a:bodyPr>
            <a:normAutofit/>
          </a:bodyPr>
          <a:lstStyle/>
          <a:p>
            <a:r>
              <a:rPr lang="en-US" b="1" dirty="0" smtClean="0"/>
              <a:t>Many left Egypt, but few entered the Promised Land</a:t>
            </a:r>
          </a:p>
          <a:p>
            <a:pPr lvl="1"/>
            <a:r>
              <a:rPr lang="en-US" b="1" dirty="0" smtClean="0"/>
              <a:t>Hebrews 3:14-4:2  1Cor 10 Do not be like them!</a:t>
            </a:r>
          </a:p>
          <a:p>
            <a:endParaRPr lang="en-US" b="1" dirty="0"/>
          </a:p>
          <a:p>
            <a:r>
              <a:rPr lang="en-US" b="1" dirty="0" smtClean="0"/>
              <a:t>Why? They looked back to Egypt  </a:t>
            </a:r>
            <a:r>
              <a:rPr lang="en-US" b="1" dirty="0"/>
              <a:t>Exodus 16:2,3    Numbers 11:4-15  Numbers </a:t>
            </a:r>
            <a:r>
              <a:rPr lang="en-US" b="1" dirty="0" smtClean="0"/>
              <a:t>21:4-9</a:t>
            </a:r>
          </a:p>
          <a:p>
            <a:endParaRPr lang="en-US" b="1" dirty="0"/>
          </a:p>
          <a:p>
            <a:r>
              <a:rPr lang="en-US" b="1" dirty="0" smtClean="0"/>
              <a:t>The life of a disciple:  </a:t>
            </a:r>
            <a:r>
              <a:rPr lang="en-US" b="1" dirty="0" err="1" smtClean="0"/>
              <a:t>Deut</a:t>
            </a:r>
            <a:r>
              <a:rPr lang="en-US" b="1" dirty="0" smtClean="0"/>
              <a:t> 8:2-5</a:t>
            </a:r>
          </a:p>
          <a:p>
            <a:endParaRPr lang="en-US" b="1" dirty="0"/>
          </a:p>
          <a:p>
            <a:r>
              <a:rPr lang="en-US" b="1" dirty="0" smtClean="0"/>
              <a:t>We need to eat the manna and drink the water!</a:t>
            </a:r>
            <a:endParaRPr lang="en-US" b="1" dirty="0"/>
          </a:p>
        </p:txBody>
      </p:sp>
      <p:sp>
        <p:nvSpPr>
          <p:cNvPr id="3" name="Title 2"/>
          <p:cNvSpPr>
            <a:spLocks noGrp="1"/>
          </p:cNvSpPr>
          <p:nvPr>
            <p:ph type="title"/>
          </p:nvPr>
        </p:nvSpPr>
        <p:spPr/>
        <p:txBody>
          <a:bodyPr/>
          <a:lstStyle/>
          <a:p>
            <a:r>
              <a:rPr lang="en-US" sz="3200" b="1" dirty="0" smtClean="0"/>
              <a:t>Wandering and Grumbling:</a:t>
            </a:r>
            <a:br>
              <a:rPr lang="en-US" sz="3200" b="1" dirty="0" smtClean="0"/>
            </a:br>
            <a:r>
              <a:rPr lang="en-US" sz="3200" b="1" dirty="0" smtClean="0"/>
              <a:t>The Life of a Disciple</a:t>
            </a:r>
            <a:endParaRPr lang="en-US" sz="3200" b="1" dirty="0"/>
          </a:p>
        </p:txBody>
      </p:sp>
    </p:spTree>
    <p:extLst>
      <p:ext uri="{BB962C8B-B14F-4D97-AF65-F5344CB8AC3E}">
        <p14:creationId xmlns:p14="http://schemas.microsoft.com/office/powerpoint/2010/main" val="2853964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86400" y="2248347"/>
            <a:ext cx="3352800" cy="3877815"/>
          </a:xfrm>
        </p:spPr>
        <p:txBody>
          <a:bodyPr>
            <a:normAutofit fontScale="92500" lnSpcReduction="10000"/>
          </a:bodyPr>
          <a:lstStyle/>
          <a:p>
            <a:r>
              <a:rPr lang="en-US" sz="2000" b="1" dirty="0" smtClean="0"/>
              <a:t>Exodus 19:12-19   </a:t>
            </a:r>
            <a:r>
              <a:rPr lang="en-US" sz="2000" b="1" dirty="0"/>
              <a:t>A consuming fire, smoke, clouds, earthquakes</a:t>
            </a:r>
            <a:r>
              <a:rPr lang="en-US" sz="2000" b="1" dirty="0" smtClean="0"/>
              <a:t>…</a:t>
            </a:r>
          </a:p>
          <a:p>
            <a:endParaRPr lang="en-US" sz="2000" b="1" dirty="0"/>
          </a:p>
          <a:p>
            <a:r>
              <a:rPr lang="en-US" sz="2000" b="1" dirty="0" smtClean="0"/>
              <a:t>The greatest moment in the history of Israel.</a:t>
            </a:r>
          </a:p>
          <a:p>
            <a:endParaRPr lang="en-US" sz="2000" b="1" dirty="0"/>
          </a:p>
          <a:p>
            <a:r>
              <a:rPr lang="en-US" sz="2000" b="1" dirty="0" smtClean="0"/>
              <a:t>Exodus 24: The covenant is sealed.</a:t>
            </a:r>
          </a:p>
          <a:p>
            <a:endParaRPr lang="en-US" sz="2000" b="1" dirty="0"/>
          </a:p>
          <a:p>
            <a:r>
              <a:rPr lang="en-US" sz="2000" b="1" dirty="0" smtClean="0"/>
              <a:t>Ex 24:3 “We will do everything that the Lord has commanded.”</a:t>
            </a:r>
          </a:p>
          <a:p>
            <a:endParaRPr lang="en-US" sz="2000" dirty="0"/>
          </a:p>
        </p:txBody>
      </p:sp>
      <p:sp>
        <p:nvSpPr>
          <p:cNvPr id="3" name="Title 2"/>
          <p:cNvSpPr>
            <a:spLocks noGrp="1"/>
          </p:cNvSpPr>
          <p:nvPr>
            <p:ph type="title"/>
          </p:nvPr>
        </p:nvSpPr>
        <p:spPr/>
        <p:txBody>
          <a:bodyPr/>
          <a:lstStyle/>
          <a:p>
            <a:r>
              <a:rPr lang="en-US" sz="3200" b="1" dirty="0" smtClean="0"/>
              <a:t>Exodus 19-31:  Moses Receives the Law at Sinai</a:t>
            </a:r>
            <a:endParaRPr lang="en-US" sz="3200" b="1" dirty="0"/>
          </a:p>
        </p:txBody>
      </p:sp>
      <p:pic>
        <p:nvPicPr>
          <p:cNvPr id="4098" name="Picture 2" descr="http://hischarisisenough.files.wordpress.com/2012/02/mount-sin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65" y="2590800"/>
            <a:ext cx="5243867"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9665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248347"/>
            <a:ext cx="7987552" cy="4457253"/>
          </a:xfrm>
        </p:spPr>
        <p:txBody>
          <a:bodyPr>
            <a:normAutofit fontScale="85000" lnSpcReduction="20000"/>
          </a:bodyPr>
          <a:lstStyle/>
          <a:p>
            <a:r>
              <a:rPr lang="en-US" b="1" dirty="0" err="1"/>
              <a:t>Ch</a:t>
            </a:r>
            <a:r>
              <a:rPr lang="en-US" b="1" dirty="0"/>
              <a:t> </a:t>
            </a:r>
            <a:r>
              <a:rPr lang="en-US" b="1" dirty="0" smtClean="0"/>
              <a:t>1-4    </a:t>
            </a:r>
            <a:r>
              <a:rPr lang="en-US" b="1" dirty="0"/>
              <a:t>The nation of Israel.  A census.</a:t>
            </a:r>
          </a:p>
          <a:p>
            <a:r>
              <a:rPr lang="en-US" b="1" dirty="0" err="1"/>
              <a:t>Ch</a:t>
            </a:r>
            <a:r>
              <a:rPr lang="en-US" b="1" dirty="0"/>
              <a:t> 5-9     Dedication of the Tabernacle.</a:t>
            </a:r>
          </a:p>
          <a:p>
            <a:r>
              <a:rPr lang="en-US" b="1" dirty="0" err="1"/>
              <a:t>Ch</a:t>
            </a:r>
            <a:r>
              <a:rPr lang="en-US" b="1" dirty="0"/>
              <a:t> 10-12 Wandering again.  Quail, grumbling and rebellion.</a:t>
            </a:r>
          </a:p>
          <a:p>
            <a:r>
              <a:rPr lang="en-US" b="1" dirty="0" err="1"/>
              <a:t>Ch</a:t>
            </a:r>
            <a:r>
              <a:rPr lang="en-US" b="1" dirty="0"/>
              <a:t> 13,14  Exploring Canaan.  Bad and good reports.  All will die in the desert.</a:t>
            </a:r>
          </a:p>
          <a:p>
            <a:r>
              <a:rPr lang="en-US" b="1" dirty="0" err="1"/>
              <a:t>Ch</a:t>
            </a:r>
            <a:r>
              <a:rPr lang="en-US" b="1" dirty="0"/>
              <a:t> </a:t>
            </a:r>
            <a:r>
              <a:rPr lang="en-US" b="1" dirty="0" smtClean="0"/>
              <a:t>15  More </a:t>
            </a:r>
            <a:r>
              <a:rPr lang="en-US" b="1" dirty="0"/>
              <a:t>laws.</a:t>
            </a:r>
          </a:p>
          <a:p>
            <a:r>
              <a:rPr lang="en-US" b="1" dirty="0" err="1"/>
              <a:t>Ch</a:t>
            </a:r>
            <a:r>
              <a:rPr lang="en-US" b="1" dirty="0"/>
              <a:t> 16,17  </a:t>
            </a:r>
            <a:r>
              <a:rPr lang="en-US" b="1" dirty="0" err="1"/>
              <a:t>Korah’s</a:t>
            </a:r>
            <a:r>
              <a:rPr lang="en-US" b="1" dirty="0"/>
              <a:t> rebellion.</a:t>
            </a:r>
          </a:p>
          <a:p>
            <a:r>
              <a:rPr lang="en-US" b="1" dirty="0" err="1"/>
              <a:t>Ch</a:t>
            </a:r>
            <a:r>
              <a:rPr lang="en-US" b="1" dirty="0"/>
              <a:t> 18,19  More laws.</a:t>
            </a:r>
          </a:p>
          <a:p>
            <a:r>
              <a:rPr lang="en-US" b="1" dirty="0" err="1"/>
              <a:t>Ch</a:t>
            </a:r>
            <a:r>
              <a:rPr lang="en-US" b="1" dirty="0"/>
              <a:t> 20  </a:t>
            </a:r>
            <a:r>
              <a:rPr lang="en-US" b="1" dirty="0" smtClean="0"/>
              <a:t>Moses </a:t>
            </a:r>
            <a:r>
              <a:rPr lang="en-US" b="1" dirty="0"/>
              <a:t>strikes the rock:  will not enter Promised Land.  Aaron dies.</a:t>
            </a:r>
          </a:p>
          <a:p>
            <a:r>
              <a:rPr lang="en-US" b="1" dirty="0" err="1"/>
              <a:t>Ch</a:t>
            </a:r>
            <a:r>
              <a:rPr lang="en-US" b="1" dirty="0"/>
              <a:t> </a:t>
            </a:r>
            <a:r>
              <a:rPr lang="en-US" b="1" dirty="0" smtClean="0"/>
              <a:t>21  Rebellion</a:t>
            </a:r>
            <a:r>
              <a:rPr lang="en-US" b="1" dirty="0"/>
              <a:t>, the bronze snake, defeat of the Amorites.</a:t>
            </a:r>
          </a:p>
          <a:p>
            <a:r>
              <a:rPr lang="en-US" b="1" dirty="0" err="1"/>
              <a:t>Ch</a:t>
            </a:r>
            <a:r>
              <a:rPr lang="en-US" b="1" dirty="0"/>
              <a:t> 22-25  Balaam.  Israel falls into idolatry.</a:t>
            </a:r>
          </a:p>
          <a:p>
            <a:r>
              <a:rPr lang="en-US" b="1" dirty="0" err="1"/>
              <a:t>Ch</a:t>
            </a:r>
            <a:r>
              <a:rPr lang="en-US" b="1" dirty="0"/>
              <a:t> 26-30  Various laws.  Joshua to succeed Moses.</a:t>
            </a:r>
          </a:p>
          <a:p>
            <a:r>
              <a:rPr lang="en-US" b="1" dirty="0" err="1"/>
              <a:t>Ch</a:t>
            </a:r>
            <a:r>
              <a:rPr lang="en-US" b="1" dirty="0"/>
              <a:t> 31-37   Victory east of the Jordan.  Division of the land.</a:t>
            </a:r>
          </a:p>
          <a:p>
            <a:endParaRPr lang="en-US" dirty="0"/>
          </a:p>
        </p:txBody>
      </p:sp>
      <p:sp>
        <p:nvSpPr>
          <p:cNvPr id="3" name="Title 2"/>
          <p:cNvSpPr>
            <a:spLocks noGrp="1"/>
          </p:cNvSpPr>
          <p:nvPr>
            <p:ph type="title"/>
          </p:nvPr>
        </p:nvSpPr>
        <p:spPr>
          <a:xfrm>
            <a:off x="381000" y="570156"/>
            <a:ext cx="8305800" cy="1054250"/>
          </a:xfrm>
        </p:spPr>
        <p:txBody>
          <a:bodyPr/>
          <a:lstStyle/>
          <a:p>
            <a:r>
              <a:rPr lang="en-US" sz="2800" b="1" dirty="0" smtClean="0"/>
              <a:t>Numbers: </a:t>
            </a:r>
            <a:br>
              <a:rPr lang="en-US" sz="2800" b="1" dirty="0" smtClean="0"/>
            </a:br>
            <a:r>
              <a:rPr lang="en-US" sz="2800" b="1" dirty="0" smtClean="0"/>
              <a:t>The Stubbornness of Israel and God’s Patience</a:t>
            </a:r>
            <a:endParaRPr lang="en-US" sz="2800" b="1" dirty="0"/>
          </a:p>
        </p:txBody>
      </p:sp>
    </p:spTree>
    <p:extLst>
      <p:ext uri="{BB962C8B-B14F-4D97-AF65-F5344CB8AC3E}">
        <p14:creationId xmlns:p14="http://schemas.microsoft.com/office/powerpoint/2010/main" val="29678634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Edom, Moab, Ammon, </a:t>
            </a:r>
            <a:r>
              <a:rPr lang="en-US" sz="2800" b="1" dirty="0" err="1" smtClean="0"/>
              <a:t>Midian</a:t>
            </a:r>
            <a:endParaRPr lang="en-US" sz="2800" b="1" dirty="0"/>
          </a:p>
        </p:txBody>
      </p:sp>
      <p:pic>
        <p:nvPicPr>
          <p:cNvPr id="5122" name="Picture 2" descr="http://upload.wikimedia.org/wikipedia/commons/thumb/d/d2/Kingdoms_around_Israel_830_map.svg/250px-Kingdoms_around_Israel_830_map.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62861"/>
            <a:ext cx="3733800" cy="44506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calvaryfullerton.org/Bstudy/12%202Ki/2002/122Ki01-03_files/image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171700"/>
            <a:ext cx="3614208" cy="44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1131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b="1" dirty="0" err="1"/>
              <a:t>Ch</a:t>
            </a:r>
            <a:r>
              <a:rPr lang="en-US" b="1" dirty="0"/>
              <a:t> 1-7      The five sacrifices.</a:t>
            </a:r>
          </a:p>
          <a:p>
            <a:pPr lvl="1"/>
            <a:r>
              <a:rPr lang="en-US" b="1" dirty="0" err="1" smtClean="0"/>
              <a:t>Ch</a:t>
            </a:r>
            <a:r>
              <a:rPr lang="en-US" b="1" dirty="0" smtClean="0"/>
              <a:t> </a:t>
            </a:r>
            <a:r>
              <a:rPr lang="en-US" b="1" dirty="0"/>
              <a:t>1  The Burnt Offering.</a:t>
            </a:r>
          </a:p>
          <a:p>
            <a:pPr lvl="1"/>
            <a:r>
              <a:rPr lang="en-US" b="1" dirty="0" err="1" smtClean="0"/>
              <a:t>Ch</a:t>
            </a:r>
            <a:r>
              <a:rPr lang="en-US" b="1" dirty="0" smtClean="0"/>
              <a:t> </a:t>
            </a:r>
            <a:r>
              <a:rPr lang="en-US" b="1" dirty="0"/>
              <a:t>2  The Grain Offering.</a:t>
            </a:r>
          </a:p>
          <a:p>
            <a:pPr lvl="1"/>
            <a:r>
              <a:rPr lang="en-US" b="1" dirty="0" err="1" smtClean="0"/>
              <a:t>Ch</a:t>
            </a:r>
            <a:r>
              <a:rPr lang="en-US" b="1" dirty="0" smtClean="0"/>
              <a:t> </a:t>
            </a:r>
            <a:r>
              <a:rPr lang="en-US" b="1" dirty="0"/>
              <a:t>3  The Fellowship Offering.</a:t>
            </a:r>
          </a:p>
          <a:p>
            <a:pPr lvl="1"/>
            <a:r>
              <a:rPr lang="en-US" b="1" dirty="0" err="1" smtClean="0"/>
              <a:t>Ch</a:t>
            </a:r>
            <a:r>
              <a:rPr lang="en-US" b="1" dirty="0" smtClean="0"/>
              <a:t> </a:t>
            </a:r>
            <a:r>
              <a:rPr lang="en-US" b="1" dirty="0"/>
              <a:t>4,5 The Sin Offering.</a:t>
            </a:r>
          </a:p>
          <a:p>
            <a:pPr lvl="1"/>
            <a:r>
              <a:rPr lang="en-US" b="1" dirty="0" err="1" smtClean="0"/>
              <a:t>Ch</a:t>
            </a:r>
            <a:r>
              <a:rPr lang="en-US" b="1" dirty="0" smtClean="0"/>
              <a:t> </a:t>
            </a:r>
            <a:r>
              <a:rPr lang="en-US" b="1" dirty="0"/>
              <a:t>5,6 The Guilt Offering.</a:t>
            </a:r>
          </a:p>
          <a:p>
            <a:r>
              <a:rPr lang="en-US" b="1" dirty="0" err="1"/>
              <a:t>Ch</a:t>
            </a:r>
            <a:r>
              <a:rPr lang="en-US" b="1" dirty="0"/>
              <a:t> 8-10   The Priesthood.</a:t>
            </a:r>
          </a:p>
          <a:p>
            <a:r>
              <a:rPr lang="en-US" b="1" dirty="0" err="1"/>
              <a:t>Ch</a:t>
            </a:r>
            <a:r>
              <a:rPr lang="en-US" b="1" dirty="0"/>
              <a:t> 11-22 </a:t>
            </a:r>
            <a:r>
              <a:rPr lang="en-US" b="1" dirty="0" smtClean="0"/>
              <a:t> Various </a:t>
            </a:r>
            <a:r>
              <a:rPr lang="en-US" b="1" dirty="0"/>
              <a:t>laws.</a:t>
            </a:r>
          </a:p>
          <a:p>
            <a:r>
              <a:rPr lang="en-US" b="1" dirty="0" err="1"/>
              <a:t>Ch</a:t>
            </a:r>
            <a:r>
              <a:rPr lang="en-US" b="1" dirty="0"/>
              <a:t> 23-25 The Sabbath and the Feasts</a:t>
            </a:r>
          </a:p>
          <a:p>
            <a:r>
              <a:rPr lang="en-US" b="1" dirty="0" err="1"/>
              <a:t>Ch</a:t>
            </a:r>
            <a:r>
              <a:rPr lang="en-US" b="1" dirty="0"/>
              <a:t> </a:t>
            </a:r>
            <a:r>
              <a:rPr lang="en-US" b="1" dirty="0" smtClean="0"/>
              <a:t>26  Punishment </a:t>
            </a:r>
            <a:r>
              <a:rPr lang="en-US" b="1" dirty="0"/>
              <a:t>and Reward.</a:t>
            </a:r>
          </a:p>
          <a:p>
            <a:r>
              <a:rPr lang="en-US" b="1" dirty="0" err="1"/>
              <a:t>Ch</a:t>
            </a:r>
            <a:r>
              <a:rPr lang="en-US" b="1" dirty="0"/>
              <a:t> </a:t>
            </a:r>
            <a:r>
              <a:rPr lang="en-US" b="1" dirty="0" smtClean="0"/>
              <a:t>27  More </a:t>
            </a:r>
            <a:r>
              <a:rPr lang="en-US" b="1" dirty="0"/>
              <a:t>laws.</a:t>
            </a:r>
          </a:p>
          <a:p>
            <a:endParaRPr lang="en-US" dirty="0"/>
          </a:p>
        </p:txBody>
      </p:sp>
      <p:sp>
        <p:nvSpPr>
          <p:cNvPr id="3" name="Title 2"/>
          <p:cNvSpPr>
            <a:spLocks noGrp="1"/>
          </p:cNvSpPr>
          <p:nvPr>
            <p:ph type="title"/>
          </p:nvPr>
        </p:nvSpPr>
        <p:spPr>
          <a:xfrm>
            <a:off x="533400" y="381000"/>
            <a:ext cx="8229600" cy="1243406"/>
          </a:xfrm>
        </p:spPr>
        <p:txBody>
          <a:bodyPr/>
          <a:lstStyle/>
          <a:p>
            <a:r>
              <a:rPr lang="en-US" sz="2800" b="1" dirty="0" smtClean="0"/>
              <a:t>Leviticus:</a:t>
            </a:r>
            <a:br>
              <a:rPr lang="en-US" sz="2800" b="1" dirty="0" smtClean="0"/>
            </a:br>
            <a:r>
              <a:rPr lang="en-US" sz="2800" b="1" dirty="0" smtClean="0"/>
              <a:t>The Seriousness of Sin and the Need for Sacrifice</a:t>
            </a:r>
            <a:endParaRPr lang="en-US" sz="2800" b="1" dirty="0"/>
          </a:p>
        </p:txBody>
      </p:sp>
    </p:spTree>
    <p:extLst>
      <p:ext uri="{BB962C8B-B14F-4D97-AF65-F5344CB8AC3E}">
        <p14:creationId xmlns:p14="http://schemas.microsoft.com/office/powerpoint/2010/main" val="3022497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Patriarchal Period</a:t>
            </a:r>
          </a:p>
          <a:p>
            <a:r>
              <a:rPr lang="en-US" dirty="0" smtClean="0"/>
              <a:t>Captivity in Egypt</a:t>
            </a:r>
          </a:p>
          <a:p>
            <a:r>
              <a:rPr lang="en-US" dirty="0" smtClean="0"/>
              <a:t>Escape from Egypt and Conquest of Canaan</a:t>
            </a:r>
          </a:p>
          <a:p>
            <a:r>
              <a:rPr lang="en-US" dirty="0" smtClean="0"/>
              <a:t>Judges</a:t>
            </a:r>
          </a:p>
          <a:p>
            <a:r>
              <a:rPr lang="en-US" dirty="0" smtClean="0"/>
              <a:t>United Kingdom</a:t>
            </a:r>
          </a:p>
          <a:p>
            <a:r>
              <a:rPr lang="en-US" dirty="0" smtClean="0"/>
              <a:t>Divided Kingdom</a:t>
            </a:r>
          </a:p>
          <a:p>
            <a:r>
              <a:rPr lang="en-US" dirty="0" smtClean="0"/>
              <a:t>Captivity in Babylon</a:t>
            </a:r>
          </a:p>
          <a:p>
            <a:r>
              <a:rPr lang="en-US" dirty="0" smtClean="0"/>
              <a:t>Restoration to Judea</a:t>
            </a:r>
            <a:endParaRPr lang="en-US" dirty="0"/>
          </a:p>
        </p:txBody>
      </p:sp>
      <p:sp>
        <p:nvSpPr>
          <p:cNvPr id="3" name="Title 2"/>
          <p:cNvSpPr>
            <a:spLocks noGrp="1"/>
          </p:cNvSpPr>
          <p:nvPr>
            <p:ph type="title"/>
          </p:nvPr>
        </p:nvSpPr>
        <p:spPr/>
        <p:txBody>
          <a:bodyPr/>
          <a:lstStyle/>
          <a:p>
            <a:r>
              <a:rPr lang="en-US" sz="4000" dirty="0" smtClean="0"/>
              <a:t>Historical Periods</a:t>
            </a:r>
            <a:endParaRPr lang="en-US" sz="4000" dirty="0"/>
          </a:p>
        </p:txBody>
      </p:sp>
    </p:spTree>
    <p:extLst>
      <p:ext uri="{BB962C8B-B14F-4D97-AF65-F5344CB8AC3E}">
        <p14:creationId xmlns:p14="http://schemas.microsoft.com/office/powerpoint/2010/main" val="31198132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5" descr="Tabrnl9"/>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295400" y="1295400"/>
            <a:ext cx="6629400" cy="5154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907" name="Text Box 6"/>
          <p:cNvSpPr txBox="1">
            <a:spLocks noChangeArrowheads="1"/>
          </p:cNvSpPr>
          <p:nvPr/>
        </p:nvSpPr>
        <p:spPr bwMode="auto">
          <a:xfrm>
            <a:off x="1600200" y="152400"/>
            <a:ext cx="6019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fontAlgn="base">
              <a:spcBef>
                <a:spcPct val="50000"/>
              </a:spcBef>
              <a:spcAft>
                <a:spcPct val="0"/>
              </a:spcAft>
            </a:pPr>
            <a:r>
              <a:rPr lang="en-US" sz="2800" b="1" dirty="0">
                <a:solidFill>
                  <a:srgbClr val="FFFF66"/>
                </a:solidFill>
                <a:latin typeface="Times New Roman" pitchFamily="18" charset="0"/>
              </a:rPr>
              <a:t>Model of The Jewish Tabernacle</a:t>
            </a:r>
          </a:p>
          <a:p>
            <a:pPr algn="ctr" fontAlgn="base">
              <a:spcBef>
                <a:spcPct val="50000"/>
              </a:spcBef>
              <a:spcAft>
                <a:spcPct val="0"/>
              </a:spcAft>
            </a:pPr>
            <a:r>
              <a:rPr lang="en-US" sz="2400" b="1" dirty="0" smtClean="0">
                <a:solidFill>
                  <a:srgbClr val="FFFF66"/>
                </a:solidFill>
                <a:latin typeface="Times New Roman" pitchFamily="18" charset="0"/>
              </a:rPr>
              <a:t>Hebrews 8:1-6</a:t>
            </a:r>
            <a:endParaRPr lang="en-US" sz="2400" b="1" dirty="0">
              <a:solidFill>
                <a:srgbClr val="FFFF66"/>
              </a:solidFill>
              <a:latin typeface="Times New Roman" pitchFamily="18" charset="0"/>
            </a:endParaRPr>
          </a:p>
        </p:txBody>
      </p:sp>
    </p:spTree>
    <p:extLst>
      <p:ext uri="{BB962C8B-B14F-4D97-AF65-F5344CB8AC3E}">
        <p14:creationId xmlns:p14="http://schemas.microsoft.com/office/powerpoint/2010/main" val="32556794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609600" y="228600"/>
            <a:ext cx="78486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ctr" fontAlgn="base">
              <a:spcBef>
                <a:spcPct val="0"/>
              </a:spcBef>
              <a:spcAft>
                <a:spcPct val="0"/>
              </a:spcAft>
              <a:tabLst>
                <a:tab pos="-571500" algn="l"/>
                <a:tab pos="2800350" algn="l"/>
              </a:tabLst>
            </a:pPr>
            <a:r>
              <a:rPr lang="es-MX" sz="1400" b="1">
                <a:solidFill>
                  <a:srgbClr val="000000"/>
                </a:solidFill>
                <a:latin typeface="Book Antiqua" pitchFamily="18" charset="0"/>
                <a:cs typeface="Times New Roman" pitchFamily="18" charset="0"/>
              </a:rPr>
              <a:t>  </a:t>
            </a:r>
            <a:r>
              <a:rPr lang="es-MX" sz="2000" b="1">
                <a:solidFill>
                  <a:srgbClr val="FFFF66"/>
                </a:solidFill>
                <a:latin typeface="Book Antiqua" pitchFamily="18" charset="0"/>
                <a:cs typeface="Times New Roman" pitchFamily="18" charset="0"/>
              </a:rPr>
              <a:t>Type/Antitype Relationships in the Tabernacle</a:t>
            </a:r>
            <a:endParaRPr lang="es-MX" sz="2000" b="1" i="1">
              <a:solidFill>
                <a:srgbClr val="FFFF66"/>
              </a:solidFill>
              <a:latin typeface="Book Antiqua" pitchFamily="18" charset="0"/>
              <a:cs typeface="Times New Roman" pitchFamily="18" charset="0"/>
            </a:endParaRPr>
          </a:p>
          <a:p>
            <a:pPr indent="457200" algn="just" eaLnBrk="0" fontAlgn="base" hangingPunct="0">
              <a:spcBef>
                <a:spcPct val="0"/>
              </a:spcBef>
              <a:spcAft>
                <a:spcPct val="0"/>
              </a:spcAft>
              <a:tabLst>
                <a:tab pos="-571500" algn="l"/>
                <a:tab pos="2800350" algn="l"/>
              </a:tabLst>
            </a:pPr>
            <a:r>
              <a:rPr lang="es-MX" sz="1100">
                <a:solidFill>
                  <a:srgbClr val="000000"/>
                </a:solidFill>
                <a:latin typeface="Book Antiqua" pitchFamily="18" charset="0"/>
                <a:cs typeface="Times New Roman" pitchFamily="18" charset="0"/>
              </a:rPr>
              <a:t> </a:t>
            </a:r>
            <a:endParaRPr lang="es-MX" sz="2400">
              <a:solidFill>
                <a:srgbClr val="FFFFFF"/>
              </a:solidFill>
              <a:latin typeface="Times New Roman" pitchFamily="18" charset="0"/>
            </a:endParaRPr>
          </a:p>
        </p:txBody>
      </p:sp>
      <p:grpSp>
        <p:nvGrpSpPr>
          <p:cNvPr id="124931" name="Group 113"/>
          <p:cNvGrpSpPr>
            <a:grpSpLocks/>
          </p:cNvGrpSpPr>
          <p:nvPr/>
        </p:nvGrpSpPr>
        <p:grpSpPr bwMode="auto">
          <a:xfrm>
            <a:off x="838200" y="762000"/>
            <a:ext cx="7924800" cy="6096000"/>
            <a:chOff x="-3" y="525"/>
            <a:chExt cx="2826" cy="6378"/>
          </a:xfrm>
        </p:grpSpPr>
        <p:grpSp>
          <p:nvGrpSpPr>
            <p:cNvPr id="124940" name="Group 111"/>
            <p:cNvGrpSpPr>
              <a:grpSpLocks/>
            </p:cNvGrpSpPr>
            <p:nvPr/>
          </p:nvGrpSpPr>
          <p:grpSpPr bwMode="auto">
            <a:xfrm>
              <a:off x="0" y="528"/>
              <a:ext cx="2820" cy="6372"/>
              <a:chOff x="0" y="528"/>
              <a:chExt cx="2820" cy="6372"/>
            </a:xfrm>
          </p:grpSpPr>
          <p:grpSp>
            <p:nvGrpSpPr>
              <p:cNvPr id="124942" name="Group 40"/>
              <p:cNvGrpSpPr>
                <a:grpSpLocks/>
              </p:cNvGrpSpPr>
              <p:nvPr/>
            </p:nvGrpSpPr>
            <p:grpSpPr bwMode="auto">
              <a:xfrm>
                <a:off x="0" y="528"/>
                <a:ext cx="940" cy="721"/>
                <a:chOff x="0" y="528"/>
                <a:chExt cx="940" cy="721"/>
              </a:xfrm>
            </p:grpSpPr>
            <p:sp>
              <p:nvSpPr>
                <p:cNvPr id="125048" name="Rectangle 3"/>
                <p:cNvSpPr>
                  <a:spLocks noChangeArrowheads="1"/>
                </p:cNvSpPr>
                <p:nvPr/>
              </p:nvSpPr>
              <p:spPr bwMode="auto">
                <a:xfrm>
                  <a:off x="43" y="528"/>
                  <a:ext cx="854"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ITEM IN TABERNACLE OR TEMPLE</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49" name="Rectangle 39"/>
                <p:cNvSpPr>
                  <a:spLocks noChangeArrowheads="1"/>
                </p:cNvSpPr>
                <p:nvPr/>
              </p:nvSpPr>
              <p:spPr bwMode="auto">
                <a:xfrm>
                  <a:off x="0" y="528"/>
                  <a:ext cx="940" cy="7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3" name="Group 42"/>
              <p:cNvGrpSpPr>
                <a:grpSpLocks/>
              </p:cNvGrpSpPr>
              <p:nvPr/>
            </p:nvGrpSpPr>
            <p:grpSpPr bwMode="auto">
              <a:xfrm>
                <a:off x="940" y="528"/>
                <a:ext cx="940" cy="721"/>
                <a:chOff x="940" y="528"/>
                <a:chExt cx="940" cy="721"/>
              </a:xfrm>
            </p:grpSpPr>
            <p:sp>
              <p:nvSpPr>
                <p:cNvPr id="125046" name="Rectangle 4"/>
                <p:cNvSpPr>
                  <a:spLocks noChangeArrowheads="1"/>
                </p:cNvSpPr>
                <p:nvPr/>
              </p:nvSpPr>
              <p:spPr bwMode="auto">
                <a:xfrm>
                  <a:off x="983" y="528"/>
                  <a:ext cx="854"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ANTITYPE IN THE NEW COVENANT</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47" name="Rectangle 41"/>
                <p:cNvSpPr>
                  <a:spLocks noChangeArrowheads="1"/>
                </p:cNvSpPr>
                <p:nvPr/>
              </p:nvSpPr>
              <p:spPr bwMode="auto">
                <a:xfrm>
                  <a:off x="940" y="528"/>
                  <a:ext cx="940" cy="7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4" name="Group 44"/>
              <p:cNvGrpSpPr>
                <a:grpSpLocks/>
              </p:cNvGrpSpPr>
              <p:nvPr/>
            </p:nvGrpSpPr>
            <p:grpSpPr bwMode="auto">
              <a:xfrm>
                <a:off x="1880" y="528"/>
                <a:ext cx="940" cy="721"/>
                <a:chOff x="1880" y="528"/>
                <a:chExt cx="940" cy="721"/>
              </a:xfrm>
            </p:grpSpPr>
            <p:sp>
              <p:nvSpPr>
                <p:cNvPr id="125044" name="Rectangle 5"/>
                <p:cNvSpPr>
                  <a:spLocks noChangeArrowheads="1"/>
                </p:cNvSpPr>
                <p:nvPr/>
              </p:nvSpPr>
              <p:spPr bwMode="auto">
                <a:xfrm>
                  <a:off x="1923" y="528"/>
                  <a:ext cx="854"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n-US" sz="1400" b="1">
                      <a:solidFill>
                        <a:srgbClr val="FFFF66"/>
                      </a:solidFill>
                      <a:latin typeface="Book Antiqua" pitchFamily="18" charset="0"/>
                      <a:cs typeface="Times New Roman" pitchFamily="18" charset="0"/>
                    </a:rPr>
                    <a:t>S</a:t>
                  </a:r>
                  <a:r>
                    <a:rPr lang="es-MX" sz="1400" b="1">
                      <a:solidFill>
                        <a:srgbClr val="FFFF66"/>
                      </a:solidFill>
                      <a:latin typeface="Book Antiqua" pitchFamily="18" charset="0"/>
                      <a:cs typeface="Times New Roman" pitchFamily="18" charset="0"/>
                    </a:rPr>
                    <a:t>CRIPTURE  REFERENCE</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Times New Roman" pitchFamily="18" charset="0"/>
                  </a:endParaRPr>
                </a:p>
              </p:txBody>
            </p:sp>
            <p:sp>
              <p:nvSpPr>
                <p:cNvPr id="125045" name="Rectangle 43"/>
                <p:cNvSpPr>
                  <a:spLocks noChangeArrowheads="1"/>
                </p:cNvSpPr>
                <p:nvPr/>
              </p:nvSpPr>
              <p:spPr bwMode="auto">
                <a:xfrm>
                  <a:off x="1880" y="528"/>
                  <a:ext cx="940" cy="7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5" name="Group 46"/>
              <p:cNvGrpSpPr>
                <a:grpSpLocks/>
              </p:cNvGrpSpPr>
              <p:nvPr/>
            </p:nvGrpSpPr>
            <p:grpSpPr bwMode="auto">
              <a:xfrm>
                <a:off x="0" y="1249"/>
                <a:ext cx="940" cy="500"/>
                <a:chOff x="0" y="1249"/>
                <a:chExt cx="940" cy="500"/>
              </a:xfrm>
            </p:grpSpPr>
            <p:sp>
              <p:nvSpPr>
                <p:cNvPr id="125042" name="Rectangle 6"/>
                <p:cNvSpPr>
                  <a:spLocks noChangeArrowheads="1"/>
                </p:cNvSpPr>
                <p:nvPr/>
              </p:nvSpPr>
              <p:spPr bwMode="auto">
                <a:xfrm>
                  <a:off x="43" y="12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tabernacle itself</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43" name="Rectangle 45"/>
                <p:cNvSpPr>
                  <a:spLocks noChangeArrowheads="1"/>
                </p:cNvSpPr>
                <p:nvPr/>
              </p:nvSpPr>
              <p:spPr bwMode="auto">
                <a:xfrm>
                  <a:off x="0" y="12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6" name="Group 48"/>
              <p:cNvGrpSpPr>
                <a:grpSpLocks/>
              </p:cNvGrpSpPr>
              <p:nvPr/>
            </p:nvGrpSpPr>
            <p:grpSpPr bwMode="auto">
              <a:xfrm>
                <a:off x="940" y="1249"/>
                <a:ext cx="940" cy="500"/>
                <a:chOff x="940" y="1249"/>
                <a:chExt cx="940" cy="500"/>
              </a:xfrm>
            </p:grpSpPr>
            <p:sp>
              <p:nvSpPr>
                <p:cNvPr id="125040" name="Rectangle 7"/>
                <p:cNvSpPr>
                  <a:spLocks noChangeArrowheads="1"/>
                </p:cNvSpPr>
                <p:nvPr/>
              </p:nvSpPr>
              <p:spPr bwMode="auto">
                <a:xfrm>
                  <a:off x="983" y="12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God dwelling with his people</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41" name="Rectangle 47"/>
                <p:cNvSpPr>
                  <a:spLocks noChangeArrowheads="1"/>
                </p:cNvSpPr>
                <p:nvPr/>
              </p:nvSpPr>
              <p:spPr bwMode="auto">
                <a:xfrm>
                  <a:off x="940" y="12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7" name="Group 50"/>
              <p:cNvGrpSpPr>
                <a:grpSpLocks/>
              </p:cNvGrpSpPr>
              <p:nvPr/>
            </p:nvGrpSpPr>
            <p:grpSpPr bwMode="auto">
              <a:xfrm>
                <a:off x="1880" y="1249"/>
                <a:ext cx="940" cy="500"/>
                <a:chOff x="1880" y="1249"/>
                <a:chExt cx="940" cy="500"/>
              </a:xfrm>
            </p:grpSpPr>
            <p:sp>
              <p:nvSpPr>
                <p:cNvPr id="125038" name="Rectangle 8"/>
                <p:cNvSpPr>
                  <a:spLocks noChangeArrowheads="1"/>
                </p:cNvSpPr>
                <p:nvPr/>
              </p:nvSpPr>
              <p:spPr bwMode="auto">
                <a:xfrm>
                  <a:off x="1923" y="12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n-US" sz="1400" b="1">
                      <a:solidFill>
                        <a:srgbClr val="FFFF66"/>
                      </a:solidFill>
                      <a:latin typeface="Book Antiqua" pitchFamily="18" charset="0"/>
                      <a:cs typeface="Times New Roman" pitchFamily="18" charset="0"/>
                    </a:rPr>
                    <a:t>J</a:t>
                  </a:r>
                  <a:r>
                    <a:rPr lang="es-MX" sz="1400" b="1">
                      <a:solidFill>
                        <a:srgbClr val="FFFF66"/>
                      </a:solidFill>
                      <a:latin typeface="Book Antiqua" pitchFamily="18" charset="0"/>
                      <a:cs typeface="Times New Roman" pitchFamily="18" charset="0"/>
                    </a:rPr>
                    <a:t>ohn 14:1-3, John 1:14J. Rev 1:13</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9" name="Rectangle 49"/>
                <p:cNvSpPr>
                  <a:spLocks noChangeArrowheads="1"/>
                </p:cNvSpPr>
                <p:nvPr/>
              </p:nvSpPr>
              <p:spPr bwMode="auto">
                <a:xfrm>
                  <a:off x="1880" y="12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8" name="Group 52"/>
              <p:cNvGrpSpPr>
                <a:grpSpLocks/>
              </p:cNvGrpSpPr>
              <p:nvPr/>
            </p:nvGrpSpPr>
            <p:grpSpPr bwMode="auto">
              <a:xfrm>
                <a:off x="0" y="1749"/>
                <a:ext cx="940" cy="500"/>
                <a:chOff x="0" y="1749"/>
                <a:chExt cx="940" cy="500"/>
              </a:xfrm>
            </p:grpSpPr>
            <p:sp>
              <p:nvSpPr>
                <p:cNvPr id="125036" name="Rectangle 9"/>
                <p:cNvSpPr>
                  <a:spLocks noChangeArrowheads="1"/>
                </p:cNvSpPr>
                <p:nvPr/>
              </p:nvSpPr>
              <p:spPr bwMode="auto">
                <a:xfrm>
                  <a:off x="43" y="17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bronze altar of sacrifice</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7" name="Rectangle 51"/>
                <p:cNvSpPr>
                  <a:spLocks noChangeArrowheads="1"/>
                </p:cNvSpPr>
                <p:nvPr/>
              </p:nvSpPr>
              <p:spPr bwMode="auto">
                <a:xfrm>
                  <a:off x="0" y="17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9" name="Group 54"/>
              <p:cNvGrpSpPr>
                <a:grpSpLocks/>
              </p:cNvGrpSpPr>
              <p:nvPr/>
            </p:nvGrpSpPr>
            <p:grpSpPr bwMode="auto">
              <a:xfrm>
                <a:off x="940" y="1749"/>
                <a:ext cx="940" cy="500"/>
                <a:chOff x="940" y="1749"/>
                <a:chExt cx="940" cy="500"/>
              </a:xfrm>
            </p:grpSpPr>
            <p:sp>
              <p:nvSpPr>
                <p:cNvPr id="125034" name="Rectangle 10"/>
                <p:cNvSpPr>
                  <a:spLocks noChangeArrowheads="1"/>
                </p:cNvSpPr>
                <p:nvPr/>
              </p:nvSpPr>
              <p:spPr bwMode="auto">
                <a:xfrm>
                  <a:off x="983" y="17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sacrifice of Jesus for sins</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35" name="Rectangle 53"/>
                <p:cNvSpPr>
                  <a:spLocks noChangeArrowheads="1"/>
                </p:cNvSpPr>
                <p:nvPr/>
              </p:nvSpPr>
              <p:spPr bwMode="auto">
                <a:xfrm>
                  <a:off x="940" y="17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0" name="Group 56"/>
              <p:cNvGrpSpPr>
                <a:grpSpLocks/>
              </p:cNvGrpSpPr>
              <p:nvPr/>
            </p:nvGrpSpPr>
            <p:grpSpPr bwMode="auto">
              <a:xfrm>
                <a:off x="1880" y="1749"/>
                <a:ext cx="940" cy="500"/>
                <a:chOff x="1880" y="1749"/>
                <a:chExt cx="940" cy="500"/>
              </a:xfrm>
            </p:grpSpPr>
            <p:sp>
              <p:nvSpPr>
                <p:cNvPr id="125032" name="Rectangle 11"/>
                <p:cNvSpPr>
                  <a:spLocks noChangeArrowheads="1"/>
                </p:cNvSpPr>
                <p:nvPr/>
              </p:nvSpPr>
              <p:spPr bwMode="auto">
                <a:xfrm>
                  <a:off x="1923" y="17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3" name="Rectangle 55"/>
                <p:cNvSpPr>
                  <a:spLocks noChangeArrowheads="1"/>
                </p:cNvSpPr>
                <p:nvPr/>
              </p:nvSpPr>
              <p:spPr bwMode="auto">
                <a:xfrm>
                  <a:off x="1880" y="17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1" name="Group 58"/>
              <p:cNvGrpSpPr>
                <a:grpSpLocks/>
              </p:cNvGrpSpPr>
              <p:nvPr/>
            </p:nvGrpSpPr>
            <p:grpSpPr bwMode="auto">
              <a:xfrm>
                <a:off x="0" y="2249"/>
                <a:ext cx="940" cy="509"/>
                <a:chOff x="0" y="2249"/>
                <a:chExt cx="940" cy="509"/>
              </a:xfrm>
            </p:grpSpPr>
            <p:sp>
              <p:nvSpPr>
                <p:cNvPr id="125030" name="Rectangle 12"/>
                <p:cNvSpPr>
                  <a:spLocks noChangeArrowheads="1"/>
                </p:cNvSpPr>
                <p:nvPr/>
              </p:nvSpPr>
              <p:spPr bwMode="auto">
                <a:xfrm>
                  <a:off x="43" y="2249"/>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basin/laver</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1" name="Rectangle 57"/>
                <p:cNvSpPr>
                  <a:spLocks noChangeArrowheads="1"/>
                </p:cNvSpPr>
                <p:nvPr/>
              </p:nvSpPr>
              <p:spPr bwMode="auto">
                <a:xfrm>
                  <a:off x="0" y="2249"/>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2" name="Group 60"/>
              <p:cNvGrpSpPr>
                <a:grpSpLocks/>
              </p:cNvGrpSpPr>
              <p:nvPr/>
            </p:nvGrpSpPr>
            <p:grpSpPr bwMode="auto">
              <a:xfrm>
                <a:off x="940" y="2249"/>
                <a:ext cx="940" cy="509"/>
                <a:chOff x="940" y="2249"/>
                <a:chExt cx="940" cy="509"/>
              </a:xfrm>
            </p:grpSpPr>
            <p:sp>
              <p:nvSpPr>
                <p:cNvPr id="125028" name="Rectangle 13"/>
                <p:cNvSpPr>
                  <a:spLocks noChangeArrowheads="1"/>
                </p:cNvSpPr>
                <p:nvPr/>
              </p:nvSpPr>
              <p:spPr bwMode="auto">
                <a:xfrm>
                  <a:off x="983" y="2249"/>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b="1">
                      <a:solidFill>
                        <a:srgbClr val="FFFF66"/>
                      </a:solidFill>
                      <a:latin typeface="Book Antiqua" pitchFamily="18" charset="0"/>
                      <a:cs typeface="Times New Roman" pitchFamily="18" charset="0"/>
                    </a:rPr>
                    <a:t>Baptism</a:t>
                  </a:r>
                  <a:endParaRPr lang="es-MX" sz="12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200" b="1">
                    <a:solidFill>
                      <a:srgbClr val="FFFF66"/>
                    </a:solidFill>
                    <a:latin typeface="Book Antiqua" pitchFamily="18" charset="0"/>
                  </a:endParaRPr>
                </a:p>
              </p:txBody>
            </p:sp>
            <p:sp>
              <p:nvSpPr>
                <p:cNvPr id="125029" name="Rectangle 59"/>
                <p:cNvSpPr>
                  <a:spLocks noChangeArrowheads="1"/>
                </p:cNvSpPr>
                <p:nvPr/>
              </p:nvSpPr>
              <p:spPr bwMode="auto">
                <a:xfrm>
                  <a:off x="940" y="2249"/>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3" name="Group 62"/>
              <p:cNvGrpSpPr>
                <a:grpSpLocks/>
              </p:cNvGrpSpPr>
              <p:nvPr/>
            </p:nvGrpSpPr>
            <p:grpSpPr bwMode="auto">
              <a:xfrm>
                <a:off x="1880" y="2249"/>
                <a:ext cx="940" cy="509"/>
                <a:chOff x="1880" y="2249"/>
                <a:chExt cx="940" cy="509"/>
              </a:xfrm>
            </p:grpSpPr>
            <p:sp>
              <p:nvSpPr>
                <p:cNvPr id="125026" name="Rectangle 14"/>
                <p:cNvSpPr>
                  <a:spLocks noChangeArrowheads="1"/>
                </p:cNvSpPr>
                <p:nvPr/>
              </p:nvSpPr>
              <p:spPr bwMode="auto">
                <a:xfrm>
                  <a:off x="1923" y="2249"/>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7" name="Rectangle 61"/>
                <p:cNvSpPr>
                  <a:spLocks noChangeArrowheads="1"/>
                </p:cNvSpPr>
                <p:nvPr/>
              </p:nvSpPr>
              <p:spPr bwMode="auto">
                <a:xfrm>
                  <a:off x="1880" y="2249"/>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4" name="Group 64"/>
              <p:cNvGrpSpPr>
                <a:grpSpLocks/>
              </p:cNvGrpSpPr>
              <p:nvPr/>
            </p:nvGrpSpPr>
            <p:grpSpPr bwMode="auto">
              <a:xfrm>
                <a:off x="0" y="2758"/>
                <a:ext cx="940" cy="509"/>
                <a:chOff x="0" y="2758"/>
                <a:chExt cx="940" cy="509"/>
              </a:xfrm>
            </p:grpSpPr>
            <p:sp>
              <p:nvSpPr>
                <p:cNvPr id="125024" name="Rectangle 15"/>
                <p:cNvSpPr>
                  <a:spLocks noChangeArrowheads="1"/>
                </p:cNvSpPr>
                <p:nvPr/>
              </p:nvSpPr>
              <p:spPr bwMode="auto">
                <a:xfrm>
                  <a:off x="43" y="2758"/>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show bread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5" name="Rectangle 63"/>
                <p:cNvSpPr>
                  <a:spLocks noChangeArrowheads="1"/>
                </p:cNvSpPr>
                <p:nvPr/>
              </p:nvSpPr>
              <p:spPr bwMode="auto">
                <a:xfrm>
                  <a:off x="0" y="2758"/>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5" name="Group 66"/>
              <p:cNvGrpSpPr>
                <a:grpSpLocks/>
              </p:cNvGrpSpPr>
              <p:nvPr/>
            </p:nvGrpSpPr>
            <p:grpSpPr bwMode="auto">
              <a:xfrm>
                <a:off x="940" y="2758"/>
                <a:ext cx="940" cy="509"/>
                <a:chOff x="940" y="2758"/>
                <a:chExt cx="940" cy="509"/>
              </a:xfrm>
            </p:grpSpPr>
            <p:sp>
              <p:nvSpPr>
                <p:cNvPr id="125022" name="Rectangle 16"/>
                <p:cNvSpPr>
                  <a:spLocks noChangeArrowheads="1"/>
                </p:cNvSpPr>
                <p:nvPr/>
              </p:nvSpPr>
              <p:spPr bwMode="auto">
                <a:xfrm>
                  <a:off x="983" y="2758"/>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bread of life, Jesus Christ</a:t>
                  </a:r>
                </a:p>
                <a:p>
                  <a:pPr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3" name="Rectangle 65"/>
                <p:cNvSpPr>
                  <a:spLocks noChangeArrowheads="1"/>
                </p:cNvSpPr>
                <p:nvPr/>
              </p:nvSpPr>
              <p:spPr bwMode="auto">
                <a:xfrm>
                  <a:off x="940" y="2758"/>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6" name="Group 68"/>
              <p:cNvGrpSpPr>
                <a:grpSpLocks/>
              </p:cNvGrpSpPr>
              <p:nvPr/>
            </p:nvGrpSpPr>
            <p:grpSpPr bwMode="auto">
              <a:xfrm>
                <a:off x="1880" y="2758"/>
                <a:ext cx="940" cy="509"/>
                <a:chOff x="1880" y="2758"/>
                <a:chExt cx="940" cy="509"/>
              </a:xfrm>
            </p:grpSpPr>
            <p:sp>
              <p:nvSpPr>
                <p:cNvPr id="125020" name="Rectangle 17"/>
                <p:cNvSpPr>
                  <a:spLocks noChangeArrowheads="1"/>
                </p:cNvSpPr>
                <p:nvPr/>
              </p:nvSpPr>
              <p:spPr bwMode="auto">
                <a:xfrm>
                  <a:off x="1923" y="2758"/>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1" name="Rectangle 67"/>
                <p:cNvSpPr>
                  <a:spLocks noChangeArrowheads="1"/>
                </p:cNvSpPr>
                <p:nvPr/>
              </p:nvSpPr>
              <p:spPr bwMode="auto">
                <a:xfrm>
                  <a:off x="1880" y="2758"/>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7" name="Group 70"/>
              <p:cNvGrpSpPr>
                <a:grpSpLocks/>
              </p:cNvGrpSpPr>
              <p:nvPr/>
            </p:nvGrpSpPr>
            <p:grpSpPr bwMode="auto">
              <a:xfrm>
                <a:off x="0" y="3267"/>
                <a:ext cx="940" cy="509"/>
                <a:chOff x="0" y="3267"/>
                <a:chExt cx="940" cy="509"/>
              </a:xfrm>
            </p:grpSpPr>
            <p:sp>
              <p:nvSpPr>
                <p:cNvPr id="125018" name="Rectangle 18"/>
                <p:cNvSpPr>
                  <a:spLocks noChangeArrowheads="1"/>
                </p:cNvSpPr>
                <p:nvPr/>
              </p:nvSpPr>
              <p:spPr bwMode="auto">
                <a:xfrm>
                  <a:off x="43" y="3267"/>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lampstand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19" name="Rectangle 69"/>
                <p:cNvSpPr>
                  <a:spLocks noChangeArrowheads="1"/>
                </p:cNvSpPr>
                <p:nvPr/>
              </p:nvSpPr>
              <p:spPr bwMode="auto">
                <a:xfrm>
                  <a:off x="0" y="3267"/>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8" name="Group 72"/>
              <p:cNvGrpSpPr>
                <a:grpSpLocks/>
              </p:cNvGrpSpPr>
              <p:nvPr/>
            </p:nvGrpSpPr>
            <p:grpSpPr bwMode="auto">
              <a:xfrm>
                <a:off x="940" y="3267"/>
                <a:ext cx="940" cy="509"/>
                <a:chOff x="940" y="3267"/>
                <a:chExt cx="940" cy="509"/>
              </a:xfrm>
            </p:grpSpPr>
            <p:sp>
              <p:nvSpPr>
                <p:cNvPr id="125016" name="Rectangle 19"/>
                <p:cNvSpPr>
                  <a:spLocks noChangeArrowheads="1"/>
                </p:cNvSpPr>
                <p:nvPr/>
              </p:nvSpPr>
              <p:spPr bwMode="auto">
                <a:xfrm>
                  <a:off x="983" y="3267"/>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b="1">
                      <a:solidFill>
                        <a:srgbClr val="FFFF66"/>
                      </a:solidFill>
                      <a:latin typeface="Book Antiqua" pitchFamily="18" charset="0"/>
                      <a:cs typeface="Times New Roman" pitchFamily="18" charset="0"/>
                    </a:rPr>
                    <a:t>The Holy Spirit</a:t>
                  </a:r>
                  <a:endParaRPr lang="es-MX" sz="12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200" b="1">
                    <a:solidFill>
                      <a:srgbClr val="FFFF66"/>
                    </a:solidFill>
                    <a:latin typeface="Book Antiqua" pitchFamily="18" charset="0"/>
                  </a:endParaRPr>
                </a:p>
              </p:txBody>
            </p:sp>
            <p:sp>
              <p:nvSpPr>
                <p:cNvPr id="125017" name="Rectangle 71"/>
                <p:cNvSpPr>
                  <a:spLocks noChangeArrowheads="1"/>
                </p:cNvSpPr>
                <p:nvPr/>
              </p:nvSpPr>
              <p:spPr bwMode="auto">
                <a:xfrm>
                  <a:off x="940" y="3267"/>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9" name="Group 74"/>
              <p:cNvGrpSpPr>
                <a:grpSpLocks/>
              </p:cNvGrpSpPr>
              <p:nvPr/>
            </p:nvGrpSpPr>
            <p:grpSpPr bwMode="auto">
              <a:xfrm>
                <a:off x="1880" y="3267"/>
                <a:ext cx="940" cy="509"/>
                <a:chOff x="1880" y="3267"/>
                <a:chExt cx="940" cy="509"/>
              </a:xfrm>
            </p:grpSpPr>
            <p:sp>
              <p:nvSpPr>
                <p:cNvPr id="125014" name="Rectangle 20"/>
                <p:cNvSpPr>
                  <a:spLocks noChangeArrowheads="1"/>
                </p:cNvSpPr>
                <p:nvPr/>
              </p:nvSpPr>
              <p:spPr bwMode="auto">
                <a:xfrm>
                  <a:off x="1923" y="3267"/>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Zechariah 4:1-6</a:t>
                  </a:r>
                </a:p>
                <a:p>
                  <a:pPr algn="just" eaLnBrk="0" fontAlgn="base" hangingPunct="0">
                    <a:spcBef>
                      <a:spcPct val="0"/>
                    </a:spcBef>
                    <a:spcAft>
                      <a:spcPct val="0"/>
                    </a:spcAft>
                    <a:tabLst>
                      <a:tab pos="-571500" algn="l"/>
                      <a:tab pos="2800350" algn="l"/>
                    </a:tabLst>
                  </a:pPr>
                  <a:endParaRPr lang="es-MX" sz="1400" b="1">
                    <a:solidFill>
                      <a:srgbClr val="FFFFFF"/>
                    </a:solidFill>
                    <a:latin typeface="Times New Roman" pitchFamily="18" charset="0"/>
                  </a:endParaRPr>
                </a:p>
              </p:txBody>
            </p:sp>
            <p:sp>
              <p:nvSpPr>
                <p:cNvPr id="125015" name="Rectangle 73"/>
                <p:cNvSpPr>
                  <a:spLocks noChangeArrowheads="1"/>
                </p:cNvSpPr>
                <p:nvPr/>
              </p:nvSpPr>
              <p:spPr bwMode="auto">
                <a:xfrm>
                  <a:off x="1880" y="3267"/>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0" name="Group 76"/>
              <p:cNvGrpSpPr>
                <a:grpSpLocks/>
              </p:cNvGrpSpPr>
              <p:nvPr/>
            </p:nvGrpSpPr>
            <p:grpSpPr bwMode="auto">
              <a:xfrm>
                <a:off x="0" y="3776"/>
                <a:ext cx="940" cy="500"/>
                <a:chOff x="0" y="3776"/>
                <a:chExt cx="940" cy="500"/>
              </a:xfrm>
            </p:grpSpPr>
            <p:sp>
              <p:nvSpPr>
                <p:cNvPr id="125012" name="Rectangle 21"/>
                <p:cNvSpPr>
                  <a:spLocks noChangeArrowheads="1"/>
                </p:cNvSpPr>
                <p:nvPr/>
              </p:nvSpPr>
              <p:spPr bwMode="auto">
                <a:xfrm>
                  <a:off x="43" y="3776"/>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altar of incense</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13" name="Rectangle 75"/>
                <p:cNvSpPr>
                  <a:spLocks noChangeArrowheads="1"/>
                </p:cNvSpPr>
                <p:nvPr/>
              </p:nvSpPr>
              <p:spPr bwMode="auto">
                <a:xfrm>
                  <a:off x="0" y="3776"/>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1" name="Group 78"/>
              <p:cNvGrpSpPr>
                <a:grpSpLocks/>
              </p:cNvGrpSpPr>
              <p:nvPr/>
            </p:nvGrpSpPr>
            <p:grpSpPr bwMode="auto">
              <a:xfrm>
                <a:off x="940" y="3776"/>
                <a:ext cx="940" cy="500"/>
                <a:chOff x="940" y="3776"/>
                <a:chExt cx="940" cy="500"/>
              </a:xfrm>
            </p:grpSpPr>
            <p:sp>
              <p:nvSpPr>
                <p:cNvPr id="125010" name="Rectangle 22"/>
                <p:cNvSpPr>
                  <a:spLocks noChangeArrowheads="1"/>
                </p:cNvSpPr>
                <p:nvPr/>
              </p:nvSpPr>
              <p:spPr bwMode="auto">
                <a:xfrm>
                  <a:off x="983" y="3776"/>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prayers of the saints</a:t>
                  </a:r>
                </a:p>
                <a:p>
                  <a:pPr eaLnBrk="0" fontAlgn="base" hangingPunct="0">
                    <a:spcBef>
                      <a:spcPct val="0"/>
                    </a:spcBef>
                    <a:spcAft>
                      <a:spcPct val="0"/>
                    </a:spcAft>
                    <a:tabLst>
                      <a:tab pos="-571500" algn="l"/>
                      <a:tab pos="2800350" algn="l"/>
                    </a:tabLst>
                  </a:pPr>
                  <a:endParaRPr lang="es-MX" sz="1400" b="1">
                    <a:solidFill>
                      <a:srgbClr val="FFFFFF"/>
                    </a:solidFill>
                    <a:latin typeface="Times New Roman" pitchFamily="18" charset="0"/>
                  </a:endParaRPr>
                </a:p>
              </p:txBody>
            </p:sp>
            <p:sp>
              <p:nvSpPr>
                <p:cNvPr id="125011" name="Rectangle 77"/>
                <p:cNvSpPr>
                  <a:spLocks noChangeArrowheads="1"/>
                </p:cNvSpPr>
                <p:nvPr/>
              </p:nvSpPr>
              <p:spPr bwMode="auto">
                <a:xfrm>
                  <a:off x="940" y="3776"/>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2" name="Group 80"/>
              <p:cNvGrpSpPr>
                <a:grpSpLocks/>
              </p:cNvGrpSpPr>
              <p:nvPr/>
            </p:nvGrpSpPr>
            <p:grpSpPr bwMode="auto">
              <a:xfrm>
                <a:off x="1880" y="3776"/>
                <a:ext cx="940" cy="500"/>
                <a:chOff x="1880" y="3776"/>
                <a:chExt cx="940" cy="500"/>
              </a:xfrm>
            </p:grpSpPr>
            <p:sp>
              <p:nvSpPr>
                <p:cNvPr id="125008" name="Rectangle 23"/>
                <p:cNvSpPr>
                  <a:spLocks noChangeArrowheads="1"/>
                </p:cNvSpPr>
                <p:nvPr/>
              </p:nvSpPr>
              <p:spPr bwMode="auto">
                <a:xfrm>
                  <a:off x="1923" y="3776"/>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Revelation 5:8</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9" name="Rectangle 79"/>
                <p:cNvSpPr>
                  <a:spLocks noChangeArrowheads="1"/>
                </p:cNvSpPr>
                <p:nvPr/>
              </p:nvSpPr>
              <p:spPr bwMode="auto">
                <a:xfrm>
                  <a:off x="1880" y="3776"/>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3" name="Group 82"/>
              <p:cNvGrpSpPr>
                <a:grpSpLocks/>
              </p:cNvGrpSpPr>
              <p:nvPr/>
            </p:nvGrpSpPr>
            <p:grpSpPr bwMode="auto">
              <a:xfrm>
                <a:off x="0" y="4276"/>
                <a:ext cx="940" cy="606"/>
                <a:chOff x="0" y="4276"/>
                <a:chExt cx="940" cy="606"/>
              </a:xfrm>
            </p:grpSpPr>
            <p:sp>
              <p:nvSpPr>
                <p:cNvPr id="125006" name="Rectangle 24"/>
                <p:cNvSpPr>
                  <a:spLocks noChangeArrowheads="1"/>
                </p:cNvSpPr>
                <p:nvPr/>
              </p:nvSpPr>
              <p:spPr bwMode="auto">
                <a:xfrm>
                  <a:off x="43" y="4276"/>
                  <a:ext cx="85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blue, purple and scarlet yarn</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7" name="Rectangle 81"/>
                <p:cNvSpPr>
                  <a:spLocks noChangeArrowheads="1"/>
                </p:cNvSpPr>
                <p:nvPr/>
              </p:nvSpPr>
              <p:spPr bwMode="auto">
                <a:xfrm>
                  <a:off x="0" y="4276"/>
                  <a:ext cx="94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4" name="Group 84"/>
              <p:cNvGrpSpPr>
                <a:grpSpLocks/>
              </p:cNvGrpSpPr>
              <p:nvPr/>
            </p:nvGrpSpPr>
            <p:grpSpPr bwMode="auto">
              <a:xfrm>
                <a:off x="940" y="4276"/>
                <a:ext cx="940" cy="606"/>
                <a:chOff x="940" y="4276"/>
                <a:chExt cx="940" cy="606"/>
              </a:xfrm>
            </p:grpSpPr>
            <p:sp>
              <p:nvSpPr>
                <p:cNvPr id="125004" name="Rectangle 25"/>
                <p:cNvSpPr>
                  <a:spLocks noChangeArrowheads="1"/>
                </p:cNvSpPr>
                <p:nvPr/>
              </p:nvSpPr>
              <p:spPr bwMode="auto">
                <a:xfrm>
                  <a:off x="983" y="4276"/>
                  <a:ext cx="85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heavens, the kingship of God, the blood of Jesus</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5" name="Rectangle 83"/>
                <p:cNvSpPr>
                  <a:spLocks noChangeArrowheads="1"/>
                </p:cNvSpPr>
                <p:nvPr/>
              </p:nvSpPr>
              <p:spPr bwMode="auto">
                <a:xfrm>
                  <a:off x="940" y="4276"/>
                  <a:ext cx="94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5" name="Group 86"/>
              <p:cNvGrpSpPr>
                <a:grpSpLocks/>
              </p:cNvGrpSpPr>
              <p:nvPr/>
            </p:nvGrpSpPr>
            <p:grpSpPr bwMode="auto">
              <a:xfrm>
                <a:off x="1880" y="4276"/>
                <a:ext cx="940" cy="606"/>
                <a:chOff x="1880" y="4276"/>
                <a:chExt cx="940" cy="606"/>
              </a:xfrm>
            </p:grpSpPr>
            <p:sp>
              <p:nvSpPr>
                <p:cNvPr id="125002" name="Rectangle 26"/>
                <p:cNvSpPr>
                  <a:spLocks noChangeArrowheads="1"/>
                </p:cNvSpPr>
                <p:nvPr/>
              </p:nvSpPr>
              <p:spPr bwMode="auto">
                <a:xfrm>
                  <a:off x="1923" y="4276"/>
                  <a:ext cx="85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03" name="Rectangle 85"/>
                <p:cNvSpPr>
                  <a:spLocks noChangeArrowheads="1"/>
                </p:cNvSpPr>
                <p:nvPr/>
              </p:nvSpPr>
              <p:spPr bwMode="auto">
                <a:xfrm>
                  <a:off x="1880" y="4276"/>
                  <a:ext cx="94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6" name="Group 88"/>
              <p:cNvGrpSpPr>
                <a:grpSpLocks/>
              </p:cNvGrpSpPr>
              <p:nvPr/>
            </p:nvGrpSpPr>
            <p:grpSpPr bwMode="auto">
              <a:xfrm>
                <a:off x="0" y="4882"/>
                <a:ext cx="940" cy="500"/>
                <a:chOff x="0" y="4882"/>
                <a:chExt cx="940" cy="500"/>
              </a:xfrm>
            </p:grpSpPr>
            <p:sp>
              <p:nvSpPr>
                <p:cNvPr id="125000" name="Rectangle 27"/>
                <p:cNvSpPr>
                  <a:spLocks noChangeArrowheads="1"/>
                </p:cNvSpPr>
                <p:nvPr/>
              </p:nvSpPr>
              <p:spPr bwMode="auto">
                <a:xfrm>
                  <a:off x="43" y="48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curtain</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1" name="Rectangle 87"/>
                <p:cNvSpPr>
                  <a:spLocks noChangeArrowheads="1"/>
                </p:cNvSpPr>
                <p:nvPr/>
              </p:nvSpPr>
              <p:spPr bwMode="auto">
                <a:xfrm>
                  <a:off x="0" y="48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7" name="Group 90"/>
              <p:cNvGrpSpPr>
                <a:grpSpLocks/>
              </p:cNvGrpSpPr>
              <p:nvPr/>
            </p:nvGrpSpPr>
            <p:grpSpPr bwMode="auto">
              <a:xfrm>
                <a:off x="940" y="4882"/>
                <a:ext cx="940" cy="500"/>
                <a:chOff x="940" y="4882"/>
                <a:chExt cx="940" cy="500"/>
              </a:xfrm>
            </p:grpSpPr>
            <p:sp>
              <p:nvSpPr>
                <p:cNvPr id="124998" name="Rectangle 28"/>
                <p:cNvSpPr>
                  <a:spLocks noChangeArrowheads="1"/>
                </p:cNvSpPr>
                <p:nvPr/>
              </p:nvSpPr>
              <p:spPr bwMode="auto">
                <a:xfrm>
                  <a:off x="983" y="48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Separation from God</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99" name="Rectangle 89"/>
                <p:cNvSpPr>
                  <a:spLocks noChangeArrowheads="1"/>
                </p:cNvSpPr>
                <p:nvPr/>
              </p:nvSpPr>
              <p:spPr bwMode="auto">
                <a:xfrm>
                  <a:off x="940" y="48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8" name="Group 92"/>
              <p:cNvGrpSpPr>
                <a:grpSpLocks/>
              </p:cNvGrpSpPr>
              <p:nvPr/>
            </p:nvGrpSpPr>
            <p:grpSpPr bwMode="auto">
              <a:xfrm>
                <a:off x="1880" y="4882"/>
                <a:ext cx="940" cy="500"/>
                <a:chOff x="1880" y="4882"/>
                <a:chExt cx="940" cy="500"/>
              </a:xfrm>
            </p:grpSpPr>
            <p:sp>
              <p:nvSpPr>
                <p:cNvPr id="124996" name="Rectangle 29"/>
                <p:cNvSpPr>
                  <a:spLocks noChangeArrowheads="1"/>
                </p:cNvSpPr>
                <p:nvPr/>
              </p:nvSpPr>
              <p:spPr bwMode="auto">
                <a:xfrm>
                  <a:off x="1923" y="48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Matthew 27:51</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97" name="Rectangle 91"/>
                <p:cNvSpPr>
                  <a:spLocks noChangeArrowheads="1"/>
                </p:cNvSpPr>
                <p:nvPr/>
              </p:nvSpPr>
              <p:spPr bwMode="auto">
                <a:xfrm>
                  <a:off x="1880" y="48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9" name="Group 94"/>
              <p:cNvGrpSpPr>
                <a:grpSpLocks/>
              </p:cNvGrpSpPr>
              <p:nvPr/>
            </p:nvGrpSpPr>
            <p:grpSpPr bwMode="auto">
              <a:xfrm>
                <a:off x="0" y="5382"/>
                <a:ext cx="940" cy="500"/>
                <a:chOff x="0" y="5382"/>
                <a:chExt cx="940" cy="500"/>
              </a:xfrm>
            </p:grpSpPr>
            <p:sp>
              <p:nvSpPr>
                <p:cNvPr id="124994" name="Rectangle 30"/>
                <p:cNvSpPr>
                  <a:spLocks noChangeArrowheads="1"/>
                </p:cNvSpPr>
                <p:nvPr/>
              </p:nvSpPr>
              <p:spPr bwMode="auto">
                <a:xfrm>
                  <a:off x="43" y="53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ark of the covenant</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95" name="Rectangle 93"/>
                <p:cNvSpPr>
                  <a:spLocks noChangeArrowheads="1"/>
                </p:cNvSpPr>
                <p:nvPr/>
              </p:nvSpPr>
              <p:spPr bwMode="auto">
                <a:xfrm>
                  <a:off x="0" y="53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0" name="Group 96"/>
              <p:cNvGrpSpPr>
                <a:grpSpLocks/>
              </p:cNvGrpSpPr>
              <p:nvPr/>
            </p:nvGrpSpPr>
            <p:grpSpPr bwMode="auto">
              <a:xfrm>
                <a:off x="940" y="5382"/>
                <a:ext cx="940" cy="500"/>
                <a:chOff x="940" y="5382"/>
                <a:chExt cx="940" cy="500"/>
              </a:xfrm>
            </p:grpSpPr>
            <p:sp>
              <p:nvSpPr>
                <p:cNvPr id="124992" name="Rectangle 31"/>
                <p:cNvSpPr>
                  <a:spLocks noChangeArrowheads="1"/>
                </p:cNvSpPr>
                <p:nvPr/>
              </p:nvSpPr>
              <p:spPr bwMode="auto">
                <a:xfrm>
                  <a:off x="983" y="53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presence of God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93" name="Rectangle 95"/>
                <p:cNvSpPr>
                  <a:spLocks noChangeArrowheads="1"/>
                </p:cNvSpPr>
                <p:nvPr/>
              </p:nvSpPr>
              <p:spPr bwMode="auto">
                <a:xfrm>
                  <a:off x="940" y="53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1" name="Group 98"/>
              <p:cNvGrpSpPr>
                <a:grpSpLocks/>
              </p:cNvGrpSpPr>
              <p:nvPr/>
            </p:nvGrpSpPr>
            <p:grpSpPr bwMode="auto">
              <a:xfrm>
                <a:off x="1880" y="5382"/>
                <a:ext cx="940" cy="500"/>
                <a:chOff x="1880" y="5382"/>
                <a:chExt cx="940" cy="500"/>
              </a:xfrm>
            </p:grpSpPr>
            <p:sp>
              <p:nvSpPr>
                <p:cNvPr id="124990" name="Rectangle 32"/>
                <p:cNvSpPr>
                  <a:spLocks noChangeArrowheads="1"/>
                </p:cNvSpPr>
                <p:nvPr/>
              </p:nvSpPr>
              <p:spPr bwMode="auto">
                <a:xfrm>
                  <a:off x="1923" y="53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91" name="Rectangle 97"/>
                <p:cNvSpPr>
                  <a:spLocks noChangeArrowheads="1"/>
                </p:cNvSpPr>
                <p:nvPr/>
              </p:nvSpPr>
              <p:spPr bwMode="auto">
                <a:xfrm>
                  <a:off x="1880" y="53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2" name="Group 100"/>
              <p:cNvGrpSpPr>
                <a:grpSpLocks/>
              </p:cNvGrpSpPr>
              <p:nvPr/>
            </p:nvGrpSpPr>
            <p:grpSpPr bwMode="auto">
              <a:xfrm>
                <a:off x="0" y="5882"/>
                <a:ext cx="940" cy="509"/>
                <a:chOff x="0" y="5882"/>
                <a:chExt cx="940" cy="509"/>
              </a:xfrm>
            </p:grpSpPr>
            <p:sp>
              <p:nvSpPr>
                <p:cNvPr id="124988" name="Rectangle 33"/>
                <p:cNvSpPr>
                  <a:spLocks noChangeArrowheads="1"/>
                </p:cNvSpPr>
                <p:nvPr/>
              </p:nvSpPr>
              <p:spPr bwMode="auto">
                <a:xfrm>
                  <a:off x="43" y="5882"/>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Mercy Seat</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9" name="Rectangle 99"/>
                <p:cNvSpPr>
                  <a:spLocks noChangeArrowheads="1"/>
                </p:cNvSpPr>
                <p:nvPr/>
              </p:nvSpPr>
              <p:spPr bwMode="auto">
                <a:xfrm>
                  <a:off x="0" y="5882"/>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3" name="Group 102"/>
              <p:cNvGrpSpPr>
                <a:grpSpLocks/>
              </p:cNvGrpSpPr>
              <p:nvPr/>
            </p:nvGrpSpPr>
            <p:grpSpPr bwMode="auto">
              <a:xfrm>
                <a:off x="940" y="5882"/>
                <a:ext cx="940" cy="509"/>
                <a:chOff x="940" y="5882"/>
                <a:chExt cx="940" cy="509"/>
              </a:xfrm>
            </p:grpSpPr>
            <p:sp>
              <p:nvSpPr>
                <p:cNvPr id="124986" name="Rectangle 34"/>
                <p:cNvSpPr>
                  <a:spLocks noChangeArrowheads="1"/>
                </p:cNvSpPr>
                <p:nvPr/>
              </p:nvSpPr>
              <p:spPr bwMode="auto">
                <a:xfrm>
                  <a:off x="983" y="5882"/>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grace of God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87" name="Rectangle 101"/>
                <p:cNvSpPr>
                  <a:spLocks noChangeArrowheads="1"/>
                </p:cNvSpPr>
                <p:nvPr/>
              </p:nvSpPr>
              <p:spPr bwMode="auto">
                <a:xfrm>
                  <a:off x="940" y="5882"/>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4" name="Group 104"/>
              <p:cNvGrpSpPr>
                <a:grpSpLocks/>
              </p:cNvGrpSpPr>
              <p:nvPr/>
            </p:nvGrpSpPr>
            <p:grpSpPr bwMode="auto">
              <a:xfrm>
                <a:off x="1880" y="5882"/>
                <a:ext cx="940" cy="509"/>
                <a:chOff x="1880" y="5882"/>
                <a:chExt cx="940" cy="509"/>
              </a:xfrm>
            </p:grpSpPr>
            <p:sp>
              <p:nvSpPr>
                <p:cNvPr id="124984" name="Rectangle 35"/>
                <p:cNvSpPr>
                  <a:spLocks noChangeArrowheads="1"/>
                </p:cNvSpPr>
                <p:nvPr/>
              </p:nvSpPr>
              <p:spPr bwMode="auto">
                <a:xfrm>
                  <a:off x="1923" y="5882"/>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5" name="Rectangle 103"/>
                <p:cNvSpPr>
                  <a:spLocks noChangeArrowheads="1"/>
                </p:cNvSpPr>
                <p:nvPr/>
              </p:nvSpPr>
              <p:spPr bwMode="auto">
                <a:xfrm>
                  <a:off x="1880" y="5882"/>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5" name="Group 106"/>
              <p:cNvGrpSpPr>
                <a:grpSpLocks/>
              </p:cNvGrpSpPr>
              <p:nvPr/>
            </p:nvGrpSpPr>
            <p:grpSpPr bwMode="auto">
              <a:xfrm>
                <a:off x="0" y="6391"/>
                <a:ext cx="940" cy="509"/>
                <a:chOff x="0" y="6391"/>
                <a:chExt cx="940" cy="509"/>
              </a:xfrm>
            </p:grpSpPr>
            <p:sp>
              <p:nvSpPr>
                <p:cNvPr id="124982" name="Rectangle 36"/>
                <p:cNvSpPr>
                  <a:spLocks noChangeArrowheads="1"/>
                </p:cNvSpPr>
                <p:nvPr/>
              </p:nvSpPr>
              <p:spPr bwMode="auto">
                <a:xfrm>
                  <a:off x="43" y="6391"/>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Cherubim</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3" name="Rectangle 105"/>
                <p:cNvSpPr>
                  <a:spLocks noChangeArrowheads="1"/>
                </p:cNvSpPr>
                <p:nvPr/>
              </p:nvSpPr>
              <p:spPr bwMode="auto">
                <a:xfrm>
                  <a:off x="0" y="6391"/>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6" name="Group 108"/>
              <p:cNvGrpSpPr>
                <a:grpSpLocks/>
              </p:cNvGrpSpPr>
              <p:nvPr/>
            </p:nvGrpSpPr>
            <p:grpSpPr bwMode="auto">
              <a:xfrm>
                <a:off x="940" y="6391"/>
                <a:ext cx="940" cy="509"/>
                <a:chOff x="940" y="6391"/>
                <a:chExt cx="940" cy="509"/>
              </a:xfrm>
            </p:grpSpPr>
            <p:sp>
              <p:nvSpPr>
                <p:cNvPr id="124980" name="Rectangle 37"/>
                <p:cNvSpPr>
                  <a:spLocks noChangeArrowheads="1"/>
                </p:cNvSpPr>
                <p:nvPr/>
              </p:nvSpPr>
              <p:spPr bwMode="auto">
                <a:xfrm>
                  <a:off x="983" y="6391"/>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1" name="Rectangle 107"/>
                <p:cNvSpPr>
                  <a:spLocks noChangeArrowheads="1"/>
                </p:cNvSpPr>
                <p:nvPr/>
              </p:nvSpPr>
              <p:spPr bwMode="auto">
                <a:xfrm>
                  <a:off x="940" y="6391"/>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7" name="Group 110"/>
              <p:cNvGrpSpPr>
                <a:grpSpLocks/>
              </p:cNvGrpSpPr>
              <p:nvPr/>
            </p:nvGrpSpPr>
            <p:grpSpPr bwMode="auto">
              <a:xfrm>
                <a:off x="1880" y="6391"/>
                <a:ext cx="940" cy="509"/>
                <a:chOff x="1880" y="6391"/>
                <a:chExt cx="940" cy="509"/>
              </a:xfrm>
            </p:grpSpPr>
            <p:sp>
              <p:nvSpPr>
                <p:cNvPr id="124978" name="Rectangle 38"/>
                <p:cNvSpPr>
                  <a:spLocks noChangeArrowheads="1"/>
                </p:cNvSpPr>
                <p:nvPr/>
              </p:nvSpPr>
              <p:spPr bwMode="auto">
                <a:xfrm>
                  <a:off x="1923" y="6391"/>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79" name="Rectangle 109"/>
                <p:cNvSpPr>
                  <a:spLocks noChangeArrowheads="1"/>
                </p:cNvSpPr>
                <p:nvPr/>
              </p:nvSpPr>
              <p:spPr bwMode="auto">
                <a:xfrm>
                  <a:off x="1880" y="6391"/>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24941" name="Rectangle 112"/>
            <p:cNvSpPr>
              <a:spLocks noChangeArrowheads="1"/>
            </p:cNvSpPr>
            <p:nvPr/>
          </p:nvSpPr>
          <p:spPr bwMode="auto">
            <a:xfrm>
              <a:off x="-3" y="525"/>
              <a:ext cx="2826" cy="6378"/>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
        <p:nvSpPr>
          <p:cNvPr id="124932" name="Rectangle 114"/>
          <p:cNvSpPr>
            <a:spLocks noChangeArrowheads="1"/>
          </p:cNvSpPr>
          <p:nvPr/>
        </p:nvSpPr>
        <p:spPr bwMode="auto">
          <a:xfrm>
            <a:off x="3175" y="8596313"/>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tabLst>
                <a:tab pos="-571500" algn="l"/>
                <a:tab pos="280035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33" name="Text Box 116"/>
          <p:cNvSpPr txBox="1">
            <a:spLocks noChangeArrowheads="1"/>
          </p:cNvSpPr>
          <p:nvPr/>
        </p:nvSpPr>
        <p:spPr bwMode="auto">
          <a:xfrm>
            <a:off x="6324600" y="19812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Hebrews 9:14</a:t>
            </a:r>
          </a:p>
        </p:txBody>
      </p:sp>
      <p:sp>
        <p:nvSpPr>
          <p:cNvPr id="124934" name="Text Box 117"/>
          <p:cNvSpPr txBox="1">
            <a:spLocks noChangeArrowheads="1"/>
          </p:cNvSpPr>
          <p:nvPr/>
        </p:nvSpPr>
        <p:spPr bwMode="auto">
          <a:xfrm>
            <a:off x="6324600" y="24384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Titus 3:5</a:t>
            </a:r>
          </a:p>
        </p:txBody>
      </p:sp>
      <p:sp>
        <p:nvSpPr>
          <p:cNvPr id="124935" name="Text Box 118"/>
          <p:cNvSpPr txBox="1">
            <a:spLocks noChangeArrowheads="1"/>
          </p:cNvSpPr>
          <p:nvPr/>
        </p:nvSpPr>
        <p:spPr bwMode="auto">
          <a:xfrm>
            <a:off x="6324600" y="29718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John 6:48-51</a:t>
            </a:r>
          </a:p>
        </p:txBody>
      </p:sp>
      <p:sp>
        <p:nvSpPr>
          <p:cNvPr id="124936" name="Text Box 119"/>
          <p:cNvSpPr txBox="1">
            <a:spLocks noChangeArrowheads="1"/>
          </p:cNvSpPr>
          <p:nvPr/>
        </p:nvSpPr>
        <p:spPr bwMode="auto">
          <a:xfrm>
            <a:off x="6324600" y="54864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endParaRPr lang="en-US" sz="1400">
              <a:solidFill>
                <a:srgbClr val="FFFF66"/>
              </a:solidFill>
              <a:latin typeface="Times New Roman" pitchFamily="18" charset="0"/>
            </a:endParaRPr>
          </a:p>
        </p:txBody>
      </p:sp>
      <p:sp>
        <p:nvSpPr>
          <p:cNvPr id="124937" name="Text Box 120"/>
          <p:cNvSpPr txBox="1">
            <a:spLocks noChangeArrowheads="1"/>
          </p:cNvSpPr>
          <p:nvPr/>
        </p:nvSpPr>
        <p:spPr bwMode="auto">
          <a:xfrm>
            <a:off x="6248400" y="5410200"/>
            <a:ext cx="198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Psalm 132:7,8</a:t>
            </a:r>
          </a:p>
        </p:txBody>
      </p:sp>
      <p:sp>
        <p:nvSpPr>
          <p:cNvPr id="124938" name="Text Box 121"/>
          <p:cNvSpPr txBox="1">
            <a:spLocks noChangeArrowheads="1"/>
          </p:cNvSpPr>
          <p:nvPr/>
        </p:nvSpPr>
        <p:spPr bwMode="auto">
          <a:xfrm>
            <a:off x="3657600" y="64008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The angels in heaven</a:t>
            </a:r>
          </a:p>
        </p:txBody>
      </p:sp>
      <p:sp>
        <p:nvSpPr>
          <p:cNvPr id="124939" name="Text Box 122"/>
          <p:cNvSpPr txBox="1">
            <a:spLocks noChangeArrowheads="1"/>
          </p:cNvSpPr>
          <p:nvPr/>
        </p:nvSpPr>
        <p:spPr bwMode="auto">
          <a:xfrm>
            <a:off x="6324600" y="64008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Ezekiel 10:15-22</a:t>
            </a:r>
          </a:p>
        </p:txBody>
      </p:sp>
    </p:spTree>
    <p:extLst>
      <p:ext uri="{BB962C8B-B14F-4D97-AF65-F5344CB8AC3E}">
        <p14:creationId xmlns:p14="http://schemas.microsoft.com/office/powerpoint/2010/main" val="15519741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838200" y="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MX" sz="2400" b="1">
                <a:solidFill>
                  <a:srgbClr val="FFFF00"/>
                </a:solidFill>
                <a:latin typeface="Times New Roman" pitchFamily="18" charset="0"/>
                <a:cs typeface="Times New Roman" pitchFamily="18" charset="0"/>
              </a:rPr>
              <a:t>Sacrificial Type and Antitype</a:t>
            </a:r>
            <a:endParaRPr lang="es-MX" sz="2400">
              <a:solidFill>
                <a:srgbClr val="FFFFFF"/>
              </a:solidFill>
              <a:latin typeface="Times New Roman" pitchFamily="18" charset="0"/>
            </a:endParaRPr>
          </a:p>
        </p:txBody>
      </p:sp>
      <p:grpSp>
        <p:nvGrpSpPr>
          <p:cNvPr id="126979" name="Group 77"/>
          <p:cNvGrpSpPr>
            <a:grpSpLocks/>
          </p:cNvGrpSpPr>
          <p:nvPr/>
        </p:nvGrpSpPr>
        <p:grpSpPr bwMode="auto">
          <a:xfrm>
            <a:off x="381000" y="914400"/>
            <a:ext cx="8229600" cy="5410200"/>
            <a:chOff x="-3" y="534"/>
            <a:chExt cx="3122" cy="4322"/>
          </a:xfrm>
        </p:grpSpPr>
        <p:grpSp>
          <p:nvGrpSpPr>
            <p:cNvPr id="126981" name="Group 75"/>
            <p:cNvGrpSpPr>
              <a:grpSpLocks/>
            </p:cNvGrpSpPr>
            <p:nvPr/>
          </p:nvGrpSpPr>
          <p:grpSpPr bwMode="auto">
            <a:xfrm>
              <a:off x="0" y="537"/>
              <a:ext cx="3116" cy="4316"/>
              <a:chOff x="0" y="537"/>
              <a:chExt cx="3116" cy="4316"/>
            </a:xfrm>
          </p:grpSpPr>
          <p:grpSp>
            <p:nvGrpSpPr>
              <p:cNvPr id="126983" name="Group 28"/>
              <p:cNvGrpSpPr>
                <a:grpSpLocks/>
              </p:cNvGrpSpPr>
              <p:nvPr/>
            </p:nvGrpSpPr>
            <p:grpSpPr bwMode="auto">
              <a:xfrm>
                <a:off x="0" y="537"/>
                <a:ext cx="590" cy="518"/>
                <a:chOff x="0" y="537"/>
                <a:chExt cx="590" cy="518"/>
              </a:xfrm>
            </p:grpSpPr>
            <p:sp>
              <p:nvSpPr>
                <p:cNvPr id="127053" name="Rectangle 3"/>
                <p:cNvSpPr>
                  <a:spLocks noChangeArrowheads="1"/>
                </p:cNvSpPr>
                <p:nvPr/>
              </p:nvSpPr>
              <p:spPr bwMode="auto">
                <a:xfrm>
                  <a:off x="43" y="537"/>
                  <a:ext cx="50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1200">
                      <a:solidFill>
                        <a:srgbClr val="FFFF00"/>
                      </a:solidFill>
                      <a:latin typeface="Times New Roman" pitchFamily="18" charset="0"/>
                      <a:cs typeface="Times New Roman" pitchFamily="18" charset="0"/>
                    </a:rPr>
                    <a:t> </a:t>
                  </a:r>
                  <a:endParaRPr lang="es-MX" sz="120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a:solidFill>
                      <a:srgbClr val="FFFFFF"/>
                    </a:solidFill>
                    <a:latin typeface="Times New Roman" pitchFamily="18" charset="0"/>
                  </a:endParaRPr>
                </a:p>
              </p:txBody>
            </p:sp>
            <p:sp>
              <p:nvSpPr>
                <p:cNvPr id="127054" name="Rectangle 27"/>
                <p:cNvSpPr>
                  <a:spLocks noChangeArrowheads="1"/>
                </p:cNvSpPr>
                <p:nvPr/>
              </p:nvSpPr>
              <p:spPr bwMode="auto">
                <a:xfrm>
                  <a:off x="0" y="537"/>
                  <a:ext cx="59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4" name="Group 30"/>
              <p:cNvGrpSpPr>
                <a:grpSpLocks/>
              </p:cNvGrpSpPr>
              <p:nvPr/>
            </p:nvGrpSpPr>
            <p:grpSpPr bwMode="auto">
              <a:xfrm>
                <a:off x="586" y="537"/>
                <a:ext cx="806" cy="538"/>
                <a:chOff x="586" y="537"/>
                <a:chExt cx="806" cy="538"/>
              </a:xfrm>
            </p:grpSpPr>
            <p:sp>
              <p:nvSpPr>
                <p:cNvPr id="127051" name="Rectangle 4"/>
                <p:cNvSpPr>
                  <a:spLocks noChangeArrowheads="1"/>
                </p:cNvSpPr>
                <p:nvPr/>
              </p:nvSpPr>
              <p:spPr bwMode="auto">
                <a:xfrm>
                  <a:off x="633" y="537"/>
                  <a:ext cx="72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s-MX" b="1" dirty="0">
                      <a:solidFill>
                        <a:srgbClr val="FFFF00"/>
                      </a:solidFill>
                      <a:latin typeface="Times New Roman" pitchFamily="18" charset="0"/>
                      <a:cs typeface="Times New Roman" pitchFamily="18" charset="0"/>
                    </a:rPr>
                    <a:t>Old </a:t>
                  </a:r>
                  <a:r>
                    <a:rPr lang="es-MX" b="1" dirty="0" err="1">
                      <a:solidFill>
                        <a:srgbClr val="FFFF00"/>
                      </a:solidFill>
                      <a:latin typeface="Times New Roman" pitchFamily="18" charset="0"/>
                      <a:cs typeface="Times New Roman" pitchFamily="18" charset="0"/>
                    </a:rPr>
                    <a:t>Testament</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Sacrifice</a:t>
                  </a:r>
                  <a:endParaRPr lang="es-MX" b="1" dirty="0">
                    <a:solidFill>
                      <a:srgbClr val="FFFFFF"/>
                    </a:solidFill>
                    <a:latin typeface="Times New Roman" pitchFamily="18" charset="0"/>
                    <a:cs typeface="Times New Roman" pitchFamily="18" charset="0"/>
                  </a:endParaRPr>
                </a:p>
                <a:p>
                  <a:pPr algn="ct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52" name="Rectangle 29"/>
                <p:cNvSpPr>
                  <a:spLocks noChangeArrowheads="1"/>
                </p:cNvSpPr>
                <p:nvPr/>
              </p:nvSpPr>
              <p:spPr bwMode="auto">
                <a:xfrm>
                  <a:off x="586" y="557"/>
                  <a:ext cx="80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5" name="Group 32"/>
              <p:cNvGrpSpPr>
                <a:grpSpLocks/>
              </p:cNvGrpSpPr>
              <p:nvPr/>
            </p:nvGrpSpPr>
            <p:grpSpPr bwMode="auto">
              <a:xfrm>
                <a:off x="1396" y="537"/>
                <a:ext cx="878" cy="518"/>
                <a:chOff x="1396" y="537"/>
                <a:chExt cx="878" cy="518"/>
              </a:xfrm>
            </p:grpSpPr>
            <p:sp>
              <p:nvSpPr>
                <p:cNvPr id="127049" name="Rectangle 5"/>
                <p:cNvSpPr>
                  <a:spLocks noChangeArrowheads="1"/>
                </p:cNvSpPr>
                <p:nvPr/>
              </p:nvSpPr>
              <p:spPr bwMode="auto">
                <a:xfrm>
                  <a:off x="1439" y="537"/>
                  <a:ext cx="79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s-MX" b="1" dirty="0">
                      <a:solidFill>
                        <a:srgbClr val="FFFF00"/>
                      </a:solidFill>
                      <a:latin typeface="Times New Roman" pitchFamily="18" charset="0"/>
                      <a:cs typeface="Times New Roman" pitchFamily="18" charset="0"/>
                    </a:rPr>
                    <a:t>New </a:t>
                  </a:r>
                  <a:r>
                    <a:rPr lang="es-MX" b="1" dirty="0" err="1">
                      <a:solidFill>
                        <a:srgbClr val="FFFF00"/>
                      </a:solidFill>
                      <a:latin typeface="Times New Roman" pitchFamily="18" charset="0"/>
                      <a:cs typeface="Times New Roman" pitchFamily="18" charset="0"/>
                    </a:rPr>
                    <a:t>Testament</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fulfillment</a:t>
                  </a:r>
                  <a:endParaRPr lang="es-MX" b="1" dirty="0">
                    <a:solidFill>
                      <a:srgbClr val="FFFFFF"/>
                    </a:solidFill>
                    <a:latin typeface="Times New Roman" pitchFamily="18" charset="0"/>
                    <a:cs typeface="Times New Roman" pitchFamily="18" charset="0"/>
                  </a:endParaRPr>
                </a:p>
                <a:p>
                  <a:pPr algn="ct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50" name="Rectangle 31"/>
                <p:cNvSpPr>
                  <a:spLocks noChangeArrowheads="1"/>
                </p:cNvSpPr>
                <p:nvPr/>
              </p:nvSpPr>
              <p:spPr bwMode="auto">
                <a:xfrm>
                  <a:off x="1396" y="537"/>
                  <a:ext cx="87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6" name="Group 34"/>
              <p:cNvGrpSpPr>
                <a:grpSpLocks/>
              </p:cNvGrpSpPr>
              <p:nvPr/>
            </p:nvGrpSpPr>
            <p:grpSpPr bwMode="auto">
              <a:xfrm>
                <a:off x="2274" y="537"/>
                <a:ext cx="842" cy="518"/>
                <a:chOff x="2274" y="537"/>
                <a:chExt cx="842" cy="518"/>
              </a:xfrm>
            </p:grpSpPr>
            <p:sp>
              <p:nvSpPr>
                <p:cNvPr id="127047" name="Rectangle 6"/>
                <p:cNvSpPr>
                  <a:spLocks noChangeArrowheads="1"/>
                </p:cNvSpPr>
                <p:nvPr/>
              </p:nvSpPr>
              <p:spPr bwMode="auto">
                <a:xfrm>
                  <a:off x="2317" y="537"/>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Scriptures</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48" name="Rectangle 33"/>
                <p:cNvSpPr>
                  <a:spLocks noChangeArrowheads="1"/>
                </p:cNvSpPr>
                <p:nvPr/>
              </p:nvSpPr>
              <p:spPr bwMode="auto">
                <a:xfrm>
                  <a:off x="2274" y="537"/>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7" name="Group 36"/>
              <p:cNvGrpSpPr>
                <a:grpSpLocks/>
              </p:cNvGrpSpPr>
              <p:nvPr/>
            </p:nvGrpSpPr>
            <p:grpSpPr bwMode="auto">
              <a:xfrm>
                <a:off x="6" y="1055"/>
                <a:ext cx="590" cy="2552"/>
                <a:chOff x="6" y="1055"/>
                <a:chExt cx="590" cy="2552"/>
              </a:xfrm>
            </p:grpSpPr>
            <p:sp>
              <p:nvSpPr>
                <p:cNvPr id="127045" name="Rectangle 7"/>
                <p:cNvSpPr>
                  <a:spLocks noChangeArrowheads="1"/>
                </p:cNvSpPr>
                <p:nvPr/>
              </p:nvSpPr>
              <p:spPr bwMode="auto">
                <a:xfrm>
                  <a:off x="43" y="1055"/>
                  <a:ext cx="504" cy="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Sweet</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Savor</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Sacrifices</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000" dirty="0">
                    <a:solidFill>
                      <a:srgbClr val="FFFFFF"/>
                    </a:solidFill>
                    <a:latin typeface="Times New Roman" pitchFamily="18" charset="0"/>
                  </a:endParaRPr>
                </a:p>
              </p:txBody>
            </p:sp>
            <p:sp>
              <p:nvSpPr>
                <p:cNvPr id="127046" name="Rectangle 35"/>
                <p:cNvSpPr>
                  <a:spLocks noChangeArrowheads="1"/>
                </p:cNvSpPr>
                <p:nvPr/>
              </p:nvSpPr>
              <p:spPr bwMode="auto">
                <a:xfrm>
                  <a:off x="6" y="1075"/>
                  <a:ext cx="590" cy="253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8" name="Group 38"/>
              <p:cNvGrpSpPr>
                <a:grpSpLocks/>
              </p:cNvGrpSpPr>
              <p:nvPr/>
            </p:nvGrpSpPr>
            <p:grpSpPr bwMode="auto">
              <a:xfrm>
                <a:off x="590" y="1055"/>
                <a:ext cx="806" cy="633"/>
                <a:chOff x="590" y="1055"/>
                <a:chExt cx="806" cy="633"/>
              </a:xfrm>
            </p:grpSpPr>
            <p:sp>
              <p:nvSpPr>
                <p:cNvPr id="127043" name="Rectangle 8"/>
                <p:cNvSpPr>
                  <a:spLocks noChangeArrowheads="1"/>
                </p:cNvSpPr>
                <p:nvPr/>
              </p:nvSpPr>
              <p:spPr bwMode="auto">
                <a:xfrm>
                  <a:off x="633" y="1055"/>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Burnt</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44" name="Rectangle 37"/>
                <p:cNvSpPr>
                  <a:spLocks noChangeArrowheads="1"/>
                </p:cNvSpPr>
                <p:nvPr/>
              </p:nvSpPr>
              <p:spPr bwMode="auto">
                <a:xfrm>
                  <a:off x="590" y="1055"/>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9" name="Group 40"/>
              <p:cNvGrpSpPr>
                <a:grpSpLocks/>
              </p:cNvGrpSpPr>
              <p:nvPr/>
            </p:nvGrpSpPr>
            <p:grpSpPr bwMode="auto">
              <a:xfrm>
                <a:off x="1396" y="1055"/>
                <a:ext cx="878" cy="633"/>
                <a:chOff x="1396" y="1055"/>
                <a:chExt cx="878" cy="633"/>
              </a:xfrm>
            </p:grpSpPr>
            <p:sp>
              <p:nvSpPr>
                <p:cNvPr id="127041" name="Rectangle 9"/>
                <p:cNvSpPr>
                  <a:spLocks noChangeArrowheads="1"/>
                </p:cNvSpPr>
                <p:nvPr/>
              </p:nvSpPr>
              <p:spPr bwMode="auto">
                <a:xfrm>
                  <a:off x="1439" y="1055"/>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Jesus</a:t>
                  </a:r>
                  <a:r>
                    <a:rPr lang="es-MX" b="1" dirty="0">
                      <a:solidFill>
                        <a:srgbClr val="FFFF00"/>
                      </a:solidFill>
                      <a:latin typeface="Times New Roman" pitchFamily="18" charset="0"/>
                      <a:cs typeface="Times New Roman" pitchFamily="18" charset="0"/>
                    </a:rPr>
                    <a:t>’ and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devotion</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to</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God</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42" name="Rectangle 39"/>
                <p:cNvSpPr>
                  <a:spLocks noChangeArrowheads="1"/>
                </p:cNvSpPr>
                <p:nvPr/>
              </p:nvSpPr>
              <p:spPr bwMode="auto">
                <a:xfrm>
                  <a:off x="1396" y="1055"/>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0" name="Group 42"/>
              <p:cNvGrpSpPr>
                <a:grpSpLocks/>
              </p:cNvGrpSpPr>
              <p:nvPr/>
            </p:nvGrpSpPr>
            <p:grpSpPr bwMode="auto">
              <a:xfrm>
                <a:off x="2274" y="1055"/>
                <a:ext cx="842" cy="633"/>
                <a:chOff x="2274" y="1055"/>
                <a:chExt cx="842" cy="633"/>
              </a:xfrm>
            </p:grpSpPr>
            <p:sp>
              <p:nvSpPr>
                <p:cNvPr id="127039" name="Rectangle 10"/>
                <p:cNvSpPr>
                  <a:spLocks noChangeArrowheads="1"/>
                </p:cNvSpPr>
                <p:nvPr/>
              </p:nvSpPr>
              <p:spPr bwMode="auto">
                <a:xfrm>
                  <a:off x="2317" y="1055"/>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Ephesians</a:t>
                  </a:r>
                  <a:r>
                    <a:rPr lang="es-MX" b="1" dirty="0">
                      <a:solidFill>
                        <a:srgbClr val="FFFF00"/>
                      </a:solidFill>
                      <a:latin typeface="Times New Roman" pitchFamily="18" charset="0"/>
                      <a:cs typeface="Times New Roman" pitchFamily="18" charset="0"/>
                    </a:rPr>
                    <a:t> 5:1,2 </a:t>
                  </a:r>
                  <a:r>
                    <a:rPr lang="es-MX" b="1" dirty="0" err="1">
                      <a:solidFill>
                        <a:srgbClr val="FFFF00"/>
                      </a:solidFill>
                      <a:latin typeface="Times New Roman" pitchFamily="18" charset="0"/>
                      <a:cs typeface="Times New Roman" pitchFamily="18" charset="0"/>
                    </a:rPr>
                    <a:t>Romans</a:t>
                  </a:r>
                  <a:r>
                    <a:rPr lang="es-MX" b="1" dirty="0">
                      <a:solidFill>
                        <a:srgbClr val="FFFF00"/>
                      </a:solidFill>
                      <a:latin typeface="Times New Roman" pitchFamily="18" charset="0"/>
                      <a:cs typeface="Times New Roman" pitchFamily="18" charset="0"/>
                    </a:rPr>
                    <a:t> 12:1,2</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40" name="Rectangle 41"/>
                <p:cNvSpPr>
                  <a:spLocks noChangeArrowheads="1"/>
                </p:cNvSpPr>
                <p:nvPr/>
              </p:nvSpPr>
              <p:spPr bwMode="auto">
                <a:xfrm>
                  <a:off x="2274" y="1055"/>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1" name="Group 44"/>
              <p:cNvGrpSpPr>
                <a:grpSpLocks/>
              </p:cNvGrpSpPr>
              <p:nvPr/>
            </p:nvGrpSpPr>
            <p:grpSpPr bwMode="auto">
              <a:xfrm>
                <a:off x="590" y="1688"/>
                <a:ext cx="806" cy="633"/>
                <a:chOff x="590" y="1688"/>
                <a:chExt cx="806" cy="633"/>
              </a:xfrm>
            </p:grpSpPr>
            <p:sp>
              <p:nvSpPr>
                <p:cNvPr id="127037" name="Rectangle 11"/>
                <p:cNvSpPr>
                  <a:spLocks noChangeArrowheads="1"/>
                </p:cNvSpPr>
                <p:nvPr/>
              </p:nvSpPr>
              <p:spPr bwMode="auto">
                <a:xfrm>
                  <a:off x="633" y="1688"/>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Grain</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38" name="Rectangle 43"/>
                <p:cNvSpPr>
                  <a:spLocks noChangeArrowheads="1"/>
                </p:cNvSpPr>
                <p:nvPr/>
              </p:nvSpPr>
              <p:spPr bwMode="auto">
                <a:xfrm>
                  <a:off x="590" y="1688"/>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2" name="Group 46"/>
              <p:cNvGrpSpPr>
                <a:grpSpLocks/>
              </p:cNvGrpSpPr>
              <p:nvPr/>
            </p:nvGrpSpPr>
            <p:grpSpPr bwMode="auto">
              <a:xfrm>
                <a:off x="1396" y="1688"/>
                <a:ext cx="878" cy="633"/>
                <a:chOff x="1396" y="1688"/>
                <a:chExt cx="878" cy="633"/>
              </a:xfrm>
            </p:grpSpPr>
            <p:sp>
              <p:nvSpPr>
                <p:cNvPr id="127035" name="Rectangle 12"/>
                <p:cNvSpPr>
                  <a:spLocks noChangeArrowheads="1"/>
                </p:cNvSpPr>
                <p:nvPr/>
              </p:nvSpPr>
              <p:spPr bwMode="auto">
                <a:xfrm>
                  <a:off x="1439" y="1688"/>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smtClean="0">
                      <a:solidFill>
                        <a:srgbClr val="FFFF00"/>
                      </a:solidFill>
                      <a:latin typeface="Times New Roman" pitchFamily="18" charset="0"/>
                      <a:cs typeface="Times New Roman" pitchFamily="18" charset="0"/>
                    </a:rPr>
                    <a:t>Giving</a:t>
                  </a:r>
                  <a:r>
                    <a:rPr lang="es-MX" b="1" dirty="0" smtClean="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to</a:t>
                  </a:r>
                  <a:r>
                    <a:rPr lang="es-MX" b="1" dirty="0">
                      <a:solidFill>
                        <a:srgbClr val="FFFF00"/>
                      </a:solidFill>
                      <a:latin typeface="Times New Roman" pitchFamily="18" charset="0"/>
                      <a:cs typeface="Times New Roman" pitchFamily="18" charset="0"/>
                    </a:rPr>
                    <a:t> </a:t>
                  </a:r>
                  <a:r>
                    <a:rPr lang="es-MX" b="1" dirty="0" err="1" smtClean="0">
                      <a:solidFill>
                        <a:srgbClr val="FFFF00"/>
                      </a:solidFill>
                      <a:latin typeface="Times New Roman" pitchFamily="18" charset="0"/>
                      <a:cs typeface="Times New Roman" pitchFamily="18" charset="0"/>
                    </a:rPr>
                    <a:t>God</a:t>
                  </a:r>
                  <a:r>
                    <a:rPr lang="es-MX" b="1" dirty="0" smtClean="0">
                      <a:solidFill>
                        <a:srgbClr val="FFFF00"/>
                      </a:solidFill>
                      <a:latin typeface="Times New Roman" pitchFamily="18" charset="0"/>
                      <a:cs typeface="Times New Roman" pitchFamily="18" charset="0"/>
                    </a:rPr>
                    <a:t> </a:t>
                  </a:r>
                  <a:r>
                    <a:rPr lang="es-MX" b="1" dirty="0" err="1" smtClean="0">
                      <a:solidFill>
                        <a:srgbClr val="FFFF00"/>
                      </a:solidFill>
                      <a:latin typeface="Times New Roman" pitchFamily="18" charset="0"/>
                      <a:cs typeface="Times New Roman" pitchFamily="18" charset="0"/>
                    </a:rPr>
                    <a:t>from</a:t>
                  </a:r>
                  <a:r>
                    <a:rPr lang="es-MX" b="1" dirty="0" smtClean="0">
                      <a:solidFill>
                        <a:srgbClr val="FFFF00"/>
                      </a:solidFill>
                      <a:latin typeface="Times New Roman" pitchFamily="18" charset="0"/>
                      <a:cs typeface="Times New Roman" pitchFamily="18" charset="0"/>
                    </a:rPr>
                    <a:t> </a:t>
                  </a:r>
                  <a:r>
                    <a:rPr lang="es-MX" b="1" dirty="0" err="1" smtClean="0">
                      <a:solidFill>
                        <a:srgbClr val="FFFF00"/>
                      </a:solidFill>
                      <a:latin typeface="Times New Roman" pitchFamily="18" charset="0"/>
                      <a:cs typeface="Times New Roman" pitchFamily="18" charset="0"/>
                    </a:rPr>
                    <a:t>our</a:t>
                  </a:r>
                  <a:r>
                    <a:rPr lang="es-MX" b="1" dirty="0" smtClean="0">
                      <a:solidFill>
                        <a:srgbClr val="FFFF00"/>
                      </a:solidFill>
                      <a:latin typeface="Times New Roman" pitchFamily="18" charset="0"/>
                      <a:cs typeface="Times New Roman" pitchFamily="18" charset="0"/>
                    </a:rPr>
                    <a:t> </a:t>
                  </a:r>
                  <a:r>
                    <a:rPr lang="es-MX" b="1" dirty="0" err="1" smtClean="0">
                      <a:solidFill>
                        <a:srgbClr val="FFFF00"/>
                      </a:solidFill>
                      <a:latin typeface="Times New Roman" pitchFamily="18" charset="0"/>
                      <a:cs typeface="Times New Roman" pitchFamily="18" charset="0"/>
                    </a:rPr>
                    <a:t>blessings</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36" name="Rectangle 45"/>
                <p:cNvSpPr>
                  <a:spLocks noChangeArrowheads="1"/>
                </p:cNvSpPr>
                <p:nvPr/>
              </p:nvSpPr>
              <p:spPr bwMode="auto">
                <a:xfrm>
                  <a:off x="1396" y="1688"/>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3" name="Group 48"/>
              <p:cNvGrpSpPr>
                <a:grpSpLocks/>
              </p:cNvGrpSpPr>
              <p:nvPr/>
            </p:nvGrpSpPr>
            <p:grpSpPr bwMode="auto">
              <a:xfrm>
                <a:off x="2274" y="1688"/>
                <a:ext cx="842" cy="633"/>
                <a:chOff x="2274" y="1688"/>
                <a:chExt cx="842" cy="633"/>
              </a:xfrm>
            </p:grpSpPr>
            <p:sp>
              <p:nvSpPr>
                <p:cNvPr id="127033" name="Rectangle 13"/>
                <p:cNvSpPr>
                  <a:spLocks noChangeArrowheads="1"/>
                </p:cNvSpPr>
                <p:nvPr/>
              </p:nvSpPr>
              <p:spPr bwMode="auto">
                <a:xfrm>
                  <a:off x="2317" y="1688"/>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Matthew 6:19-21</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b="1" dirty="0" err="1">
                      <a:solidFill>
                        <a:srgbClr val="FFFF00"/>
                      </a:solidFill>
                      <a:latin typeface="Times New Roman" pitchFamily="18" charset="0"/>
                      <a:cs typeface="Times New Roman" pitchFamily="18" charset="0"/>
                    </a:rPr>
                    <a:t>Romans</a:t>
                  </a:r>
                  <a:r>
                    <a:rPr lang="es-MX" b="1" dirty="0">
                      <a:solidFill>
                        <a:srgbClr val="FFFF00"/>
                      </a:solidFill>
                      <a:latin typeface="Times New Roman" pitchFamily="18" charset="0"/>
                      <a:cs typeface="Times New Roman" pitchFamily="18" charset="0"/>
                    </a:rPr>
                    <a:t> 8,9</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34" name="Rectangle 47"/>
                <p:cNvSpPr>
                  <a:spLocks noChangeArrowheads="1"/>
                </p:cNvSpPr>
                <p:nvPr/>
              </p:nvSpPr>
              <p:spPr bwMode="auto">
                <a:xfrm>
                  <a:off x="2274" y="1688"/>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4" name="Group 50"/>
              <p:cNvGrpSpPr>
                <a:grpSpLocks/>
              </p:cNvGrpSpPr>
              <p:nvPr/>
            </p:nvGrpSpPr>
            <p:grpSpPr bwMode="auto">
              <a:xfrm>
                <a:off x="590" y="2321"/>
                <a:ext cx="806" cy="633"/>
                <a:chOff x="590" y="2321"/>
                <a:chExt cx="806" cy="633"/>
              </a:xfrm>
            </p:grpSpPr>
            <p:sp>
              <p:nvSpPr>
                <p:cNvPr id="127031" name="Rectangle 14"/>
                <p:cNvSpPr>
                  <a:spLocks noChangeArrowheads="1"/>
                </p:cNvSpPr>
                <p:nvPr/>
              </p:nvSpPr>
              <p:spPr bwMode="auto">
                <a:xfrm>
                  <a:off x="633" y="2321"/>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Drink</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32" name="Rectangle 49"/>
                <p:cNvSpPr>
                  <a:spLocks noChangeArrowheads="1"/>
                </p:cNvSpPr>
                <p:nvPr/>
              </p:nvSpPr>
              <p:spPr bwMode="auto">
                <a:xfrm>
                  <a:off x="590" y="2321"/>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5" name="Group 52"/>
              <p:cNvGrpSpPr>
                <a:grpSpLocks/>
              </p:cNvGrpSpPr>
              <p:nvPr/>
            </p:nvGrpSpPr>
            <p:grpSpPr bwMode="auto">
              <a:xfrm>
                <a:off x="1396" y="2321"/>
                <a:ext cx="878" cy="633"/>
                <a:chOff x="1396" y="2321"/>
                <a:chExt cx="878" cy="633"/>
              </a:xfrm>
            </p:grpSpPr>
            <p:sp>
              <p:nvSpPr>
                <p:cNvPr id="127029" name="Rectangle 15"/>
                <p:cNvSpPr>
                  <a:spLocks noChangeArrowheads="1"/>
                </p:cNvSpPr>
                <p:nvPr/>
              </p:nvSpPr>
              <p:spPr bwMode="auto">
                <a:xfrm>
                  <a:off x="1439" y="2321"/>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Pouring</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out</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life</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for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God</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30" name="Rectangle 51"/>
                <p:cNvSpPr>
                  <a:spLocks noChangeArrowheads="1"/>
                </p:cNvSpPr>
                <p:nvPr/>
              </p:nvSpPr>
              <p:spPr bwMode="auto">
                <a:xfrm>
                  <a:off x="1396" y="2321"/>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6" name="Group 54"/>
              <p:cNvGrpSpPr>
                <a:grpSpLocks/>
              </p:cNvGrpSpPr>
              <p:nvPr/>
            </p:nvGrpSpPr>
            <p:grpSpPr bwMode="auto">
              <a:xfrm>
                <a:off x="2274" y="2321"/>
                <a:ext cx="842" cy="633"/>
                <a:chOff x="2274" y="2321"/>
                <a:chExt cx="842" cy="633"/>
              </a:xfrm>
            </p:grpSpPr>
            <p:sp>
              <p:nvSpPr>
                <p:cNvPr id="127027" name="Rectangle 16"/>
                <p:cNvSpPr>
                  <a:spLocks noChangeArrowheads="1"/>
                </p:cNvSpPr>
                <p:nvPr/>
              </p:nvSpPr>
              <p:spPr bwMode="auto">
                <a:xfrm>
                  <a:off x="2317" y="2321"/>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Luke</a:t>
                  </a:r>
                  <a:r>
                    <a:rPr lang="es-MX" b="1" dirty="0">
                      <a:solidFill>
                        <a:srgbClr val="FFFF00"/>
                      </a:solidFill>
                      <a:latin typeface="Times New Roman" pitchFamily="18" charset="0"/>
                      <a:cs typeface="Times New Roman" pitchFamily="18" charset="0"/>
                    </a:rPr>
                    <a:t> 22:20  </a:t>
                  </a:r>
                  <a:r>
                    <a:rPr lang="es-MX" b="1" dirty="0" err="1">
                      <a:solidFill>
                        <a:srgbClr val="FFFF00"/>
                      </a:solidFill>
                      <a:latin typeface="Times New Roman" pitchFamily="18" charset="0"/>
                      <a:cs typeface="Times New Roman" pitchFamily="18" charset="0"/>
                    </a:rPr>
                    <a:t>Philippians</a:t>
                  </a:r>
                  <a:r>
                    <a:rPr lang="es-MX" b="1" dirty="0">
                      <a:solidFill>
                        <a:srgbClr val="FFFF00"/>
                      </a:solidFill>
                      <a:latin typeface="Times New Roman" pitchFamily="18" charset="0"/>
                      <a:cs typeface="Times New Roman" pitchFamily="18" charset="0"/>
                    </a:rPr>
                    <a:t> 2:16</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28" name="Rectangle 53"/>
                <p:cNvSpPr>
                  <a:spLocks noChangeArrowheads="1"/>
                </p:cNvSpPr>
                <p:nvPr/>
              </p:nvSpPr>
              <p:spPr bwMode="auto">
                <a:xfrm>
                  <a:off x="2274" y="2321"/>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7" name="Group 56"/>
              <p:cNvGrpSpPr>
                <a:grpSpLocks/>
              </p:cNvGrpSpPr>
              <p:nvPr/>
            </p:nvGrpSpPr>
            <p:grpSpPr bwMode="auto">
              <a:xfrm>
                <a:off x="590" y="2954"/>
                <a:ext cx="806" cy="633"/>
                <a:chOff x="590" y="2954"/>
                <a:chExt cx="806" cy="633"/>
              </a:xfrm>
            </p:grpSpPr>
            <p:sp>
              <p:nvSpPr>
                <p:cNvPr id="127025" name="Rectangle 17"/>
                <p:cNvSpPr>
                  <a:spLocks noChangeArrowheads="1"/>
                </p:cNvSpPr>
                <p:nvPr/>
              </p:nvSpPr>
              <p:spPr bwMode="auto">
                <a:xfrm>
                  <a:off x="633" y="2954"/>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Fellowship</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26" name="Rectangle 55"/>
                <p:cNvSpPr>
                  <a:spLocks noChangeArrowheads="1"/>
                </p:cNvSpPr>
                <p:nvPr/>
              </p:nvSpPr>
              <p:spPr bwMode="auto">
                <a:xfrm>
                  <a:off x="590" y="2954"/>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8" name="Group 58"/>
              <p:cNvGrpSpPr>
                <a:grpSpLocks/>
              </p:cNvGrpSpPr>
              <p:nvPr/>
            </p:nvGrpSpPr>
            <p:grpSpPr bwMode="auto">
              <a:xfrm>
                <a:off x="1396" y="2954"/>
                <a:ext cx="878" cy="633"/>
                <a:chOff x="1396" y="2954"/>
                <a:chExt cx="878" cy="633"/>
              </a:xfrm>
            </p:grpSpPr>
            <p:sp>
              <p:nvSpPr>
                <p:cNvPr id="127023" name="Rectangle 18"/>
                <p:cNvSpPr>
                  <a:spLocks noChangeArrowheads="1"/>
                </p:cNvSpPr>
                <p:nvPr/>
              </p:nvSpPr>
              <p:spPr bwMode="auto">
                <a:xfrm>
                  <a:off x="1439" y="2954"/>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Celebrating</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blessings</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from</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God</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24" name="Rectangle 57"/>
                <p:cNvSpPr>
                  <a:spLocks noChangeArrowheads="1"/>
                </p:cNvSpPr>
                <p:nvPr/>
              </p:nvSpPr>
              <p:spPr bwMode="auto">
                <a:xfrm>
                  <a:off x="1396" y="2954"/>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9" name="Group 60"/>
              <p:cNvGrpSpPr>
                <a:grpSpLocks/>
              </p:cNvGrpSpPr>
              <p:nvPr/>
            </p:nvGrpSpPr>
            <p:grpSpPr bwMode="auto">
              <a:xfrm>
                <a:off x="2274" y="2954"/>
                <a:ext cx="842" cy="633"/>
                <a:chOff x="2274" y="2954"/>
                <a:chExt cx="842" cy="633"/>
              </a:xfrm>
            </p:grpSpPr>
            <p:sp>
              <p:nvSpPr>
                <p:cNvPr id="127021" name="Rectangle 19"/>
                <p:cNvSpPr>
                  <a:spLocks noChangeArrowheads="1"/>
                </p:cNvSpPr>
                <p:nvPr/>
              </p:nvSpPr>
              <p:spPr bwMode="auto">
                <a:xfrm>
                  <a:off x="2317" y="2954"/>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John 10:10</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b="1" dirty="0">
                      <a:solidFill>
                        <a:srgbClr val="FFFF00"/>
                      </a:solidFill>
                      <a:latin typeface="Times New Roman" pitchFamily="18" charset="0"/>
                      <a:cs typeface="Times New Roman" pitchFamily="18" charset="0"/>
                    </a:rPr>
                    <a:t>1 </a:t>
                  </a:r>
                  <a:r>
                    <a:rPr lang="es-MX" b="1" dirty="0" err="1">
                      <a:solidFill>
                        <a:srgbClr val="FFFF00"/>
                      </a:solidFill>
                      <a:latin typeface="Times New Roman" pitchFamily="18" charset="0"/>
                      <a:cs typeface="Times New Roman" pitchFamily="18" charset="0"/>
                    </a:rPr>
                    <a:t>Thess</a:t>
                  </a:r>
                  <a:r>
                    <a:rPr lang="es-MX" b="1" dirty="0">
                      <a:solidFill>
                        <a:srgbClr val="FFFF00"/>
                      </a:solidFill>
                      <a:latin typeface="Times New Roman" pitchFamily="18" charset="0"/>
                      <a:cs typeface="Times New Roman" pitchFamily="18" charset="0"/>
                    </a:rPr>
                    <a:t> 5:16</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22" name="Rectangle 59"/>
                <p:cNvSpPr>
                  <a:spLocks noChangeArrowheads="1"/>
                </p:cNvSpPr>
                <p:nvPr/>
              </p:nvSpPr>
              <p:spPr bwMode="auto">
                <a:xfrm>
                  <a:off x="2274" y="2954"/>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0" name="Group 62"/>
              <p:cNvGrpSpPr>
                <a:grpSpLocks/>
              </p:cNvGrpSpPr>
              <p:nvPr/>
            </p:nvGrpSpPr>
            <p:grpSpPr bwMode="auto">
              <a:xfrm>
                <a:off x="0" y="3587"/>
                <a:ext cx="590" cy="1266"/>
                <a:chOff x="0" y="3587"/>
                <a:chExt cx="590" cy="1266"/>
              </a:xfrm>
            </p:grpSpPr>
            <p:sp>
              <p:nvSpPr>
                <p:cNvPr id="127019" name="Rectangle 20"/>
                <p:cNvSpPr>
                  <a:spLocks noChangeArrowheads="1"/>
                </p:cNvSpPr>
                <p:nvPr/>
              </p:nvSpPr>
              <p:spPr bwMode="auto">
                <a:xfrm>
                  <a:off x="43" y="3587"/>
                  <a:ext cx="504" cy="1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Blood</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Sacrifices</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20" name="Rectangle 61"/>
                <p:cNvSpPr>
                  <a:spLocks noChangeArrowheads="1"/>
                </p:cNvSpPr>
                <p:nvPr/>
              </p:nvSpPr>
              <p:spPr bwMode="auto">
                <a:xfrm>
                  <a:off x="0" y="3587"/>
                  <a:ext cx="590" cy="126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1" name="Group 64"/>
              <p:cNvGrpSpPr>
                <a:grpSpLocks/>
              </p:cNvGrpSpPr>
              <p:nvPr/>
            </p:nvGrpSpPr>
            <p:grpSpPr bwMode="auto">
              <a:xfrm>
                <a:off x="590" y="3587"/>
                <a:ext cx="806" cy="633"/>
                <a:chOff x="590" y="3587"/>
                <a:chExt cx="806" cy="633"/>
              </a:xfrm>
            </p:grpSpPr>
            <p:sp>
              <p:nvSpPr>
                <p:cNvPr id="127017" name="Rectangle 21"/>
                <p:cNvSpPr>
                  <a:spLocks noChangeArrowheads="1"/>
                </p:cNvSpPr>
                <p:nvPr/>
              </p:nvSpPr>
              <p:spPr bwMode="auto">
                <a:xfrm>
                  <a:off x="633" y="3587"/>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Sin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18" name="Rectangle 63"/>
                <p:cNvSpPr>
                  <a:spLocks noChangeArrowheads="1"/>
                </p:cNvSpPr>
                <p:nvPr/>
              </p:nvSpPr>
              <p:spPr bwMode="auto">
                <a:xfrm>
                  <a:off x="590" y="3587"/>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2" name="Group 66"/>
              <p:cNvGrpSpPr>
                <a:grpSpLocks/>
              </p:cNvGrpSpPr>
              <p:nvPr/>
            </p:nvGrpSpPr>
            <p:grpSpPr bwMode="auto">
              <a:xfrm>
                <a:off x="1396" y="3587"/>
                <a:ext cx="878" cy="633"/>
                <a:chOff x="1396" y="3587"/>
                <a:chExt cx="878" cy="633"/>
              </a:xfrm>
            </p:grpSpPr>
            <p:sp>
              <p:nvSpPr>
                <p:cNvPr id="127015" name="Rectangle 22"/>
                <p:cNvSpPr>
                  <a:spLocks noChangeArrowheads="1"/>
                </p:cNvSpPr>
                <p:nvPr/>
              </p:nvSpPr>
              <p:spPr bwMode="auto">
                <a:xfrm>
                  <a:off x="1439" y="3587"/>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Jesus</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sacrifice</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for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sins</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600" b="1"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16" name="Rectangle 65"/>
                <p:cNvSpPr>
                  <a:spLocks noChangeArrowheads="1"/>
                </p:cNvSpPr>
                <p:nvPr/>
              </p:nvSpPr>
              <p:spPr bwMode="auto">
                <a:xfrm>
                  <a:off x="1396" y="3587"/>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3" name="Group 68"/>
              <p:cNvGrpSpPr>
                <a:grpSpLocks/>
              </p:cNvGrpSpPr>
              <p:nvPr/>
            </p:nvGrpSpPr>
            <p:grpSpPr bwMode="auto">
              <a:xfrm>
                <a:off x="2274" y="3587"/>
                <a:ext cx="842" cy="633"/>
                <a:chOff x="2274" y="3587"/>
                <a:chExt cx="842" cy="633"/>
              </a:xfrm>
            </p:grpSpPr>
            <p:sp>
              <p:nvSpPr>
                <p:cNvPr id="127013" name="Rectangle 23"/>
                <p:cNvSpPr>
                  <a:spLocks noChangeArrowheads="1"/>
                </p:cNvSpPr>
                <p:nvPr/>
              </p:nvSpPr>
              <p:spPr bwMode="auto">
                <a:xfrm>
                  <a:off x="2317" y="3587"/>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1 Peter 1:18,19</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b="1" dirty="0">
                      <a:solidFill>
                        <a:srgbClr val="FFFF00"/>
                      </a:solidFill>
                      <a:latin typeface="Times New Roman" pitchFamily="18" charset="0"/>
                      <a:cs typeface="Times New Roman" pitchFamily="18" charset="0"/>
                    </a:rPr>
                    <a:t>2 </a:t>
                  </a:r>
                  <a:r>
                    <a:rPr lang="es-MX" b="1" dirty="0" err="1" smtClean="0">
                      <a:solidFill>
                        <a:srgbClr val="FFFF00"/>
                      </a:solidFill>
                      <a:latin typeface="Times New Roman" pitchFamily="18" charset="0"/>
                      <a:cs typeface="Times New Roman" pitchFamily="18" charset="0"/>
                    </a:rPr>
                    <a:t>Cor</a:t>
                  </a:r>
                  <a:r>
                    <a:rPr lang="es-MX" b="1" dirty="0" smtClean="0">
                      <a:solidFill>
                        <a:srgbClr val="FFFF00"/>
                      </a:solidFill>
                      <a:latin typeface="Times New Roman" pitchFamily="18" charset="0"/>
                      <a:cs typeface="Times New Roman" pitchFamily="18" charset="0"/>
                    </a:rPr>
                    <a:t> </a:t>
                  </a:r>
                  <a:r>
                    <a:rPr lang="es-MX" b="1" dirty="0">
                      <a:solidFill>
                        <a:srgbClr val="FFFF00"/>
                      </a:solidFill>
                      <a:latin typeface="Times New Roman" pitchFamily="18" charset="0"/>
                      <a:cs typeface="Times New Roman" pitchFamily="18" charset="0"/>
                    </a:rPr>
                    <a:t>5:21</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14" name="Rectangle 67"/>
                <p:cNvSpPr>
                  <a:spLocks noChangeArrowheads="1"/>
                </p:cNvSpPr>
                <p:nvPr/>
              </p:nvSpPr>
              <p:spPr bwMode="auto">
                <a:xfrm>
                  <a:off x="2274" y="3587"/>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4" name="Group 70"/>
              <p:cNvGrpSpPr>
                <a:grpSpLocks/>
              </p:cNvGrpSpPr>
              <p:nvPr/>
            </p:nvGrpSpPr>
            <p:grpSpPr bwMode="auto">
              <a:xfrm>
                <a:off x="590" y="4220"/>
                <a:ext cx="806" cy="633"/>
                <a:chOff x="590" y="4220"/>
                <a:chExt cx="806" cy="633"/>
              </a:xfrm>
            </p:grpSpPr>
            <p:sp>
              <p:nvSpPr>
                <p:cNvPr id="127011" name="Rectangle 24"/>
                <p:cNvSpPr>
                  <a:spLocks noChangeArrowheads="1"/>
                </p:cNvSpPr>
                <p:nvPr/>
              </p:nvSpPr>
              <p:spPr bwMode="auto">
                <a:xfrm>
                  <a:off x="633" y="4220"/>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Guilt</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12" name="Rectangle 69"/>
                <p:cNvSpPr>
                  <a:spLocks noChangeArrowheads="1"/>
                </p:cNvSpPr>
                <p:nvPr/>
              </p:nvSpPr>
              <p:spPr bwMode="auto">
                <a:xfrm>
                  <a:off x="590" y="4220"/>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5" name="Group 72"/>
              <p:cNvGrpSpPr>
                <a:grpSpLocks/>
              </p:cNvGrpSpPr>
              <p:nvPr/>
            </p:nvGrpSpPr>
            <p:grpSpPr bwMode="auto">
              <a:xfrm>
                <a:off x="1396" y="4220"/>
                <a:ext cx="878" cy="633"/>
                <a:chOff x="1396" y="4220"/>
                <a:chExt cx="878" cy="633"/>
              </a:xfrm>
            </p:grpSpPr>
            <p:sp>
              <p:nvSpPr>
                <p:cNvPr id="127009" name="Rectangle 25"/>
                <p:cNvSpPr>
                  <a:spLocks noChangeArrowheads="1"/>
                </p:cNvSpPr>
                <p:nvPr/>
              </p:nvSpPr>
              <p:spPr bwMode="auto">
                <a:xfrm>
                  <a:off x="1439" y="4220"/>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smtClean="0">
                      <a:solidFill>
                        <a:srgbClr val="FFFF00"/>
                      </a:solidFill>
                      <a:latin typeface="Times New Roman" pitchFamily="18" charset="0"/>
                      <a:cs typeface="Times New Roman" pitchFamily="18" charset="0"/>
                    </a:rPr>
                    <a:t>Relationship</a:t>
                  </a:r>
                  <a:r>
                    <a:rPr lang="es-MX" b="1" dirty="0" smtClean="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with</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one</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another</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10" name="Rectangle 71"/>
                <p:cNvSpPr>
                  <a:spLocks noChangeArrowheads="1"/>
                </p:cNvSpPr>
                <p:nvPr/>
              </p:nvSpPr>
              <p:spPr bwMode="auto">
                <a:xfrm>
                  <a:off x="1396" y="4220"/>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6" name="Group 74"/>
              <p:cNvGrpSpPr>
                <a:grpSpLocks/>
              </p:cNvGrpSpPr>
              <p:nvPr/>
            </p:nvGrpSpPr>
            <p:grpSpPr bwMode="auto">
              <a:xfrm>
                <a:off x="2274" y="4220"/>
                <a:ext cx="842" cy="633"/>
                <a:chOff x="2274" y="4220"/>
                <a:chExt cx="842" cy="633"/>
              </a:xfrm>
            </p:grpSpPr>
            <p:sp>
              <p:nvSpPr>
                <p:cNvPr id="127007" name="Rectangle 26"/>
                <p:cNvSpPr>
                  <a:spLocks noChangeArrowheads="1"/>
                </p:cNvSpPr>
                <p:nvPr/>
              </p:nvSpPr>
              <p:spPr bwMode="auto">
                <a:xfrm>
                  <a:off x="2317" y="4220"/>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Matthew 5:23,24</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08" name="Rectangle 73"/>
                <p:cNvSpPr>
                  <a:spLocks noChangeArrowheads="1"/>
                </p:cNvSpPr>
                <p:nvPr/>
              </p:nvSpPr>
              <p:spPr bwMode="auto">
                <a:xfrm>
                  <a:off x="2274" y="4220"/>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26982" name="Rectangle 76"/>
            <p:cNvSpPr>
              <a:spLocks noChangeArrowheads="1"/>
            </p:cNvSpPr>
            <p:nvPr/>
          </p:nvSpPr>
          <p:spPr bwMode="auto">
            <a:xfrm>
              <a:off x="-3" y="534"/>
              <a:ext cx="3122" cy="4322"/>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
        <p:nvSpPr>
          <p:cNvPr id="126980" name="Rectangle 78"/>
          <p:cNvSpPr>
            <a:spLocks noChangeArrowheads="1"/>
          </p:cNvSpPr>
          <p:nvPr/>
        </p:nvSpPr>
        <p:spPr bwMode="auto">
          <a:xfrm>
            <a:off x="3175" y="6964363"/>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s-MX" sz="1200">
                <a:solidFill>
                  <a:srgbClr val="FFFF00"/>
                </a:solidFill>
                <a:latin typeface="Times New Roman" pitchFamily="18" charset="0"/>
                <a:cs typeface="Times New Roman" pitchFamily="18" charset="0"/>
              </a:rPr>
              <a:t> </a:t>
            </a:r>
            <a:endParaRPr lang="es-MX" sz="120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a:solidFill>
                <a:srgbClr val="FFFFFF"/>
              </a:solidFill>
              <a:latin typeface="Times New Roman" pitchFamily="18" charset="0"/>
            </a:endParaRPr>
          </a:p>
        </p:txBody>
      </p:sp>
    </p:spTree>
    <p:extLst>
      <p:ext uri="{BB962C8B-B14F-4D97-AF65-F5344CB8AC3E}">
        <p14:creationId xmlns:p14="http://schemas.microsoft.com/office/powerpoint/2010/main" val="27984998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Gifts/Offerings/Sweet Smelling Sacrifices</a:t>
            </a:r>
            <a:endParaRPr lang="en-US" sz="2800" b="1" dirty="0"/>
          </a:p>
        </p:txBody>
      </p:sp>
      <p:sp>
        <p:nvSpPr>
          <p:cNvPr id="3" name="Content Placeholder 2"/>
          <p:cNvSpPr>
            <a:spLocks noGrp="1"/>
          </p:cNvSpPr>
          <p:nvPr>
            <p:ph idx="1"/>
          </p:nvPr>
        </p:nvSpPr>
        <p:spPr>
          <a:xfrm>
            <a:off x="457200" y="1828800"/>
            <a:ext cx="8229600" cy="4267200"/>
          </a:xfrm>
        </p:spPr>
        <p:txBody>
          <a:bodyPr/>
          <a:lstStyle/>
          <a:p>
            <a:r>
              <a:rPr lang="en-US" sz="2800" b="1" dirty="0" smtClean="0"/>
              <a:t>The Burnt Offering </a:t>
            </a:r>
            <a:r>
              <a:rPr lang="en-US" sz="2800" b="1" i="1" dirty="0" err="1" smtClean="0"/>
              <a:t>olah</a:t>
            </a:r>
            <a:r>
              <a:rPr lang="en-US" sz="2800" b="1" i="1" dirty="0" smtClean="0"/>
              <a:t>   </a:t>
            </a:r>
            <a:r>
              <a:rPr lang="en-US" sz="2800" b="1" dirty="0" smtClean="0"/>
              <a:t>Leviticus 1</a:t>
            </a:r>
            <a:endParaRPr lang="en-US" sz="2800" b="1" i="1" dirty="0" smtClean="0"/>
          </a:p>
          <a:p>
            <a:endParaRPr lang="en-US" sz="2800" b="1" i="1" dirty="0"/>
          </a:p>
          <a:p>
            <a:r>
              <a:rPr lang="en-US" sz="2800" b="1" dirty="0" smtClean="0"/>
              <a:t>The Grain Offering </a:t>
            </a:r>
            <a:r>
              <a:rPr lang="en-US" sz="2800" b="1" i="1" dirty="0" err="1" smtClean="0"/>
              <a:t>minchah</a:t>
            </a:r>
            <a:r>
              <a:rPr lang="en-US" sz="2800" b="1" i="1" dirty="0" smtClean="0"/>
              <a:t>  </a:t>
            </a:r>
            <a:r>
              <a:rPr lang="en-US" sz="2800" b="1" dirty="0" smtClean="0"/>
              <a:t>Leviticus 2</a:t>
            </a:r>
          </a:p>
          <a:p>
            <a:endParaRPr lang="en-US" sz="2800" b="1" dirty="0"/>
          </a:p>
          <a:p>
            <a:r>
              <a:rPr lang="en-US" sz="2800" b="1" dirty="0" smtClean="0"/>
              <a:t>The Drink Offering  </a:t>
            </a:r>
            <a:r>
              <a:rPr lang="en-US" sz="2800" b="1" i="1" dirty="0" err="1" smtClean="0"/>
              <a:t>nesek</a:t>
            </a:r>
            <a:r>
              <a:rPr lang="en-US" sz="2800" b="1" dirty="0" smtClean="0"/>
              <a:t>  Leviticus 23</a:t>
            </a:r>
          </a:p>
          <a:p>
            <a:endParaRPr lang="en-US" sz="2800" b="1" dirty="0"/>
          </a:p>
          <a:p>
            <a:r>
              <a:rPr lang="en-US" sz="2800" b="1" dirty="0" smtClean="0"/>
              <a:t>The Fellowship Offering  </a:t>
            </a:r>
            <a:r>
              <a:rPr lang="en-US" sz="2800" b="1" i="1" dirty="0" err="1" smtClean="0"/>
              <a:t>shelem</a:t>
            </a:r>
            <a:r>
              <a:rPr lang="en-US" sz="2800" b="1" i="1" dirty="0" smtClean="0"/>
              <a:t>  </a:t>
            </a:r>
            <a:r>
              <a:rPr lang="en-US" sz="2800" b="1" dirty="0" smtClean="0"/>
              <a:t>Lev 3</a:t>
            </a:r>
            <a:endParaRPr lang="en-US" sz="2800" b="1" i="1" dirty="0"/>
          </a:p>
        </p:txBody>
      </p:sp>
    </p:spTree>
    <p:extLst>
      <p:ext uri="{BB962C8B-B14F-4D97-AF65-F5344CB8AC3E}">
        <p14:creationId xmlns:p14="http://schemas.microsoft.com/office/powerpoint/2010/main" val="6555156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sz="3200" b="1" dirty="0" smtClean="0"/>
              <a:t>The Burnt Offering  Leviticus 1</a:t>
            </a:r>
            <a:endParaRPr lang="en-US" sz="3200" b="1" dirty="0"/>
          </a:p>
        </p:txBody>
      </p:sp>
      <p:sp>
        <p:nvSpPr>
          <p:cNvPr id="3" name="Content Placeholder 2"/>
          <p:cNvSpPr>
            <a:spLocks noGrp="1"/>
          </p:cNvSpPr>
          <p:nvPr>
            <p:ph idx="1"/>
          </p:nvPr>
        </p:nvSpPr>
        <p:spPr>
          <a:xfrm>
            <a:off x="457200" y="1524000"/>
            <a:ext cx="8229600" cy="4572000"/>
          </a:xfrm>
        </p:spPr>
        <p:txBody>
          <a:bodyPr/>
          <a:lstStyle/>
          <a:p>
            <a:r>
              <a:rPr lang="en-US" sz="2400" b="1" dirty="0" smtClean="0"/>
              <a:t>Lay hands on the animal.</a:t>
            </a:r>
          </a:p>
          <a:p>
            <a:endParaRPr lang="en-US" sz="2400" b="1" dirty="0"/>
          </a:p>
          <a:p>
            <a:r>
              <a:rPr lang="en-US" sz="2400" b="1" dirty="0" smtClean="0"/>
              <a:t>Sacrifice the animal</a:t>
            </a:r>
          </a:p>
          <a:p>
            <a:endParaRPr lang="en-US" sz="2400" b="1" dirty="0"/>
          </a:p>
          <a:p>
            <a:r>
              <a:rPr lang="en-US" sz="2400" b="1" dirty="0" smtClean="0"/>
              <a:t>Clean the body but not the head</a:t>
            </a:r>
          </a:p>
          <a:p>
            <a:endParaRPr lang="en-US" sz="2400" b="1" dirty="0"/>
          </a:p>
          <a:p>
            <a:r>
              <a:rPr lang="en-US" sz="2400" b="1" dirty="0" smtClean="0"/>
              <a:t>Burn them on the altar</a:t>
            </a:r>
          </a:p>
          <a:p>
            <a:endParaRPr lang="en-US" sz="2400" b="1" dirty="0"/>
          </a:p>
          <a:p>
            <a:r>
              <a:rPr lang="en-US" sz="2400" b="1" dirty="0" smtClean="0"/>
              <a:t>Meaning:  Total commitment of one’s life to God.</a:t>
            </a:r>
          </a:p>
          <a:p>
            <a:endParaRPr lang="en-US" sz="2800" b="1" dirty="0"/>
          </a:p>
        </p:txBody>
      </p:sp>
    </p:spTree>
    <p:extLst>
      <p:ext uri="{BB962C8B-B14F-4D97-AF65-F5344CB8AC3E}">
        <p14:creationId xmlns:p14="http://schemas.microsoft.com/office/powerpoint/2010/main" val="37573893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smtClean="0"/>
              <a:t>The Burnt Offering</a:t>
            </a:r>
            <a:endParaRPr lang="en-US" sz="3200" b="1" dirty="0"/>
          </a:p>
        </p:txBody>
      </p:sp>
      <p:sp>
        <p:nvSpPr>
          <p:cNvPr id="3" name="Content Placeholder 2"/>
          <p:cNvSpPr>
            <a:spLocks noGrp="1"/>
          </p:cNvSpPr>
          <p:nvPr>
            <p:ph idx="1"/>
          </p:nvPr>
        </p:nvSpPr>
        <p:spPr>
          <a:xfrm>
            <a:off x="457200" y="1752600"/>
            <a:ext cx="8229600" cy="4343400"/>
          </a:xfrm>
        </p:spPr>
        <p:txBody>
          <a:bodyPr/>
          <a:lstStyle/>
          <a:p>
            <a:r>
              <a:rPr lang="en-US" sz="2400" b="1" dirty="0" smtClean="0"/>
              <a:t>Jesus gave a burnt offering:   Ephesians 5:1-2</a:t>
            </a:r>
          </a:p>
          <a:p>
            <a:endParaRPr lang="en-US" sz="2400" b="1" dirty="0" smtClean="0"/>
          </a:p>
          <a:p>
            <a:r>
              <a:rPr lang="en-US" sz="2400" b="1" dirty="0" smtClean="0"/>
              <a:t>God calls us to give a burnt offering</a:t>
            </a:r>
          </a:p>
          <a:p>
            <a:pPr marL="0" indent="0">
              <a:buNone/>
            </a:pPr>
            <a:r>
              <a:rPr lang="en-US" sz="2400" b="1" dirty="0"/>
              <a:t> </a:t>
            </a:r>
            <a:r>
              <a:rPr lang="en-US" sz="2400" b="1" dirty="0" smtClean="0"/>
              <a:t>   Romans 12:1-2  … in view of God’s mercy</a:t>
            </a:r>
          </a:p>
          <a:p>
            <a:pPr marL="0" indent="0">
              <a:buNone/>
            </a:pPr>
            <a:endParaRPr lang="en-US" sz="2400" b="1" dirty="0" smtClean="0"/>
          </a:p>
          <a:p>
            <a:pPr marL="0" indent="0">
              <a:buNone/>
            </a:pPr>
            <a:endParaRPr lang="en-US" sz="2400" b="1" dirty="0" smtClean="0"/>
          </a:p>
          <a:p>
            <a:r>
              <a:rPr lang="en-US" sz="2400" b="1" dirty="0" smtClean="0"/>
              <a:t>Isaiah 6:8   Here am I, send me</a:t>
            </a:r>
          </a:p>
          <a:p>
            <a:endParaRPr lang="en-US" sz="2400" b="1" dirty="0"/>
          </a:p>
          <a:p>
            <a:r>
              <a:rPr lang="en-US" sz="2400" b="1" dirty="0" smtClean="0"/>
              <a:t>What will you lay on the altar?  </a:t>
            </a:r>
          </a:p>
          <a:p>
            <a:pPr marL="0" indent="0">
              <a:buNone/>
            </a:pPr>
            <a:endParaRPr lang="en-US" sz="2400" b="1" dirty="0" smtClean="0"/>
          </a:p>
          <a:p>
            <a:pPr marL="0" indent="0">
              <a:buNone/>
            </a:pPr>
            <a:endParaRPr lang="en-US" sz="2400" b="1" dirty="0"/>
          </a:p>
          <a:p>
            <a:pPr marL="0" indent="0">
              <a:buNone/>
            </a:pPr>
            <a:endParaRPr lang="en-US" sz="2400" b="1" dirty="0"/>
          </a:p>
        </p:txBody>
      </p:sp>
    </p:spTree>
    <p:extLst>
      <p:ext uri="{BB962C8B-B14F-4D97-AF65-F5344CB8AC3E}">
        <p14:creationId xmlns:p14="http://schemas.microsoft.com/office/powerpoint/2010/main" val="41064010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smtClean="0"/>
              <a:t>The Grain Offering</a:t>
            </a:r>
            <a:endParaRPr lang="en-US" sz="3200" b="1" dirty="0"/>
          </a:p>
        </p:txBody>
      </p:sp>
      <p:sp>
        <p:nvSpPr>
          <p:cNvPr id="3" name="Content Placeholder 2"/>
          <p:cNvSpPr>
            <a:spLocks noGrp="1"/>
          </p:cNvSpPr>
          <p:nvPr>
            <p:ph idx="1"/>
          </p:nvPr>
        </p:nvSpPr>
        <p:spPr>
          <a:xfrm>
            <a:off x="457200" y="1447800"/>
            <a:ext cx="8229600" cy="4953000"/>
          </a:xfrm>
        </p:spPr>
        <p:txBody>
          <a:bodyPr/>
          <a:lstStyle/>
          <a:p>
            <a:r>
              <a:rPr lang="en-US" sz="2400" b="1" dirty="0" smtClean="0"/>
              <a:t>Give the </a:t>
            </a:r>
            <a:r>
              <a:rPr lang="en-US" sz="2400" b="1" dirty="0" smtClean="0">
                <a:solidFill>
                  <a:srgbClr val="FFFF00"/>
                </a:solidFill>
              </a:rPr>
              <a:t>FIRST FRUITS </a:t>
            </a:r>
            <a:r>
              <a:rPr lang="en-US" sz="2400" b="1" dirty="0" smtClean="0"/>
              <a:t>of what God has blessed you with.</a:t>
            </a:r>
          </a:p>
          <a:p>
            <a:endParaRPr lang="en-US" sz="2400" b="1" dirty="0"/>
          </a:p>
          <a:p>
            <a:r>
              <a:rPr lang="en-US" sz="2400" b="1" dirty="0" smtClean="0">
                <a:solidFill>
                  <a:srgbClr val="FFFF00"/>
                </a:solidFill>
              </a:rPr>
              <a:t>NOT</a:t>
            </a:r>
            <a:r>
              <a:rPr lang="en-US" sz="2400" b="1" dirty="0" smtClean="0"/>
              <a:t> voluntary.</a:t>
            </a:r>
          </a:p>
          <a:p>
            <a:endParaRPr lang="en-US" sz="2400" b="1" dirty="0"/>
          </a:p>
          <a:p>
            <a:r>
              <a:rPr lang="en-US" sz="2400" b="1" dirty="0" smtClean="0"/>
              <a:t>Grain  hard work</a:t>
            </a:r>
          </a:p>
          <a:p>
            <a:r>
              <a:rPr lang="en-US" sz="2400" b="1" dirty="0" smtClean="0"/>
              <a:t>Oil  joy</a:t>
            </a:r>
          </a:p>
          <a:p>
            <a:r>
              <a:rPr lang="en-US" sz="2400" b="1" dirty="0" smtClean="0"/>
              <a:t>Incense  prayer</a:t>
            </a:r>
          </a:p>
          <a:p>
            <a:r>
              <a:rPr lang="en-US" sz="2400" b="1" dirty="0" smtClean="0"/>
              <a:t>Salt   eternal blessings, “treasures in heaven”</a:t>
            </a:r>
          </a:p>
          <a:p>
            <a:endParaRPr lang="en-US" sz="2400" b="1" dirty="0" smtClean="0"/>
          </a:p>
          <a:p>
            <a:r>
              <a:rPr lang="en-US" sz="2400" b="1" dirty="0" smtClean="0"/>
              <a:t>No yeast!!!   1 </a:t>
            </a:r>
            <a:r>
              <a:rPr lang="en-US" sz="2400" b="1" dirty="0" err="1" smtClean="0"/>
              <a:t>Cor</a:t>
            </a:r>
            <a:r>
              <a:rPr lang="en-US" sz="2400" b="1" dirty="0" smtClean="0"/>
              <a:t> 5:6-8</a:t>
            </a:r>
            <a:endParaRPr lang="en-US" sz="2400" b="1" dirty="0"/>
          </a:p>
        </p:txBody>
      </p:sp>
    </p:spTree>
    <p:extLst>
      <p:ext uri="{BB962C8B-B14F-4D97-AF65-F5344CB8AC3E}">
        <p14:creationId xmlns:p14="http://schemas.microsoft.com/office/powerpoint/2010/main" val="18170606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r>
              <a:rPr lang="en-US" sz="3200" b="1" dirty="0" smtClean="0"/>
              <a:t>The Grain Offering</a:t>
            </a:r>
            <a:endParaRPr lang="en-US" sz="3200" b="1" dirty="0"/>
          </a:p>
        </p:txBody>
      </p:sp>
      <p:sp>
        <p:nvSpPr>
          <p:cNvPr id="3" name="Content Placeholder 2"/>
          <p:cNvSpPr>
            <a:spLocks noGrp="1"/>
          </p:cNvSpPr>
          <p:nvPr>
            <p:ph idx="1"/>
          </p:nvPr>
        </p:nvSpPr>
        <p:spPr>
          <a:xfrm>
            <a:off x="457200" y="1600200"/>
            <a:ext cx="8229600" cy="4495800"/>
          </a:xfrm>
        </p:spPr>
        <p:txBody>
          <a:bodyPr/>
          <a:lstStyle/>
          <a:p>
            <a:r>
              <a:rPr lang="en-US" sz="2400" b="1" dirty="0" smtClean="0"/>
              <a:t>Application:  Our contribution to God  2 </a:t>
            </a:r>
            <a:r>
              <a:rPr lang="en-US" sz="2400" b="1" dirty="0" err="1" smtClean="0"/>
              <a:t>Cor</a:t>
            </a:r>
            <a:r>
              <a:rPr lang="en-US" sz="2400" b="1" dirty="0" smtClean="0"/>
              <a:t> 8,9</a:t>
            </a:r>
          </a:p>
          <a:p>
            <a:endParaRPr lang="en-US" sz="2400" b="1" dirty="0"/>
          </a:p>
          <a:p>
            <a:r>
              <a:rPr lang="en-US" sz="2400" b="1" dirty="0" smtClean="0"/>
              <a:t>For us, 10% is not mandatory, but giving sacrificially is.</a:t>
            </a:r>
          </a:p>
          <a:p>
            <a:endParaRPr lang="en-US" sz="2400" b="1" dirty="0"/>
          </a:p>
          <a:p>
            <a:r>
              <a:rPr lang="en-US" sz="2400" b="1" dirty="0" smtClean="0"/>
              <a:t>Malachi 3:7-10</a:t>
            </a:r>
          </a:p>
          <a:p>
            <a:endParaRPr lang="en-US" sz="2400" b="1" dirty="0"/>
          </a:p>
          <a:p>
            <a:r>
              <a:rPr lang="en-US" sz="2400" b="1" dirty="0" smtClean="0"/>
              <a:t>Matthew 5:20</a:t>
            </a:r>
          </a:p>
          <a:p>
            <a:endParaRPr lang="en-US" sz="2400" b="1" dirty="0"/>
          </a:p>
        </p:txBody>
      </p:sp>
    </p:spTree>
    <p:extLst>
      <p:ext uri="{BB962C8B-B14F-4D97-AF65-F5344CB8AC3E}">
        <p14:creationId xmlns:p14="http://schemas.microsoft.com/office/powerpoint/2010/main" val="1315848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smtClean="0"/>
              <a:t>The Drink Offering</a:t>
            </a:r>
            <a:endParaRPr lang="en-US" sz="3200" b="1" dirty="0"/>
          </a:p>
        </p:txBody>
      </p:sp>
      <p:sp>
        <p:nvSpPr>
          <p:cNvPr id="3" name="Content Placeholder 2"/>
          <p:cNvSpPr>
            <a:spLocks noGrp="1"/>
          </p:cNvSpPr>
          <p:nvPr>
            <p:ph idx="1"/>
          </p:nvPr>
        </p:nvSpPr>
        <p:spPr>
          <a:xfrm>
            <a:off x="457200" y="1676400"/>
            <a:ext cx="8229600" cy="4419600"/>
          </a:xfrm>
        </p:spPr>
        <p:txBody>
          <a:bodyPr/>
          <a:lstStyle/>
          <a:p>
            <a:r>
              <a:rPr lang="en-US" sz="2400" b="1" dirty="0" smtClean="0"/>
              <a:t>Drink Poured out on the altar.</a:t>
            </a:r>
          </a:p>
          <a:p>
            <a:endParaRPr lang="en-US" sz="2400" b="1" dirty="0"/>
          </a:p>
          <a:p>
            <a:r>
              <a:rPr lang="en-US" sz="2400" b="1" dirty="0" smtClean="0"/>
              <a:t>Application:  Pouring out our life on the altar.</a:t>
            </a:r>
          </a:p>
          <a:p>
            <a:endParaRPr lang="en-US" sz="2400" b="1" dirty="0"/>
          </a:p>
          <a:p>
            <a:r>
              <a:rPr lang="en-US" sz="2400" b="1" dirty="0" smtClean="0"/>
              <a:t>Usually given with the grain offering.</a:t>
            </a:r>
          </a:p>
          <a:p>
            <a:endParaRPr lang="en-US" sz="2400" b="1" dirty="0"/>
          </a:p>
          <a:p>
            <a:r>
              <a:rPr lang="en-US" sz="2400" b="1" dirty="0" smtClean="0"/>
              <a:t>Application:  We give our tithe, but God wants much more.   He wants us to be “all in.”</a:t>
            </a:r>
            <a:endParaRPr lang="en-US" sz="2400" b="1" dirty="0"/>
          </a:p>
        </p:txBody>
      </p:sp>
    </p:spTree>
    <p:extLst>
      <p:ext uri="{BB962C8B-B14F-4D97-AF65-F5344CB8AC3E}">
        <p14:creationId xmlns:p14="http://schemas.microsoft.com/office/powerpoint/2010/main" val="13247055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914400"/>
          </a:xfrm>
        </p:spPr>
        <p:txBody>
          <a:bodyPr/>
          <a:lstStyle/>
          <a:p>
            <a:r>
              <a:rPr lang="en-US" sz="3200" b="1" dirty="0" smtClean="0"/>
              <a:t>The Drink Offering</a:t>
            </a:r>
            <a:endParaRPr lang="en-US" sz="3200" b="1" dirty="0"/>
          </a:p>
        </p:txBody>
      </p:sp>
      <p:sp>
        <p:nvSpPr>
          <p:cNvPr id="3" name="Content Placeholder 2"/>
          <p:cNvSpPr>
            <a:spLocks noGrp="1"/>
          </p:cNvSpPr>
          <p:nvPr>
            <p:ph idx="1"/>
          </p:nvPr>
        </p:nvSpPr>
        <p:spPr>
          <a:xfrm>
            <a:off x="457200" y="1752600"/>
            <a:ext cx="8229600" cy="4343400"/>
          </a:xfrm>
        </p:spPr>
        <p:txBody>
          <a:bodyPr/>
          <a:lstStyle/>
          <a:p>
            <a:r>
              <a:rPr lang="en-US" sz="2800" b="1" dirty="0" smtClean="0"/>
              <a:t>Jesus gave a drink offering  Luke 22:20</a:t>
            </a:r>
          </a:p>
          <a:p>
            <a:endParaRPr lang="en-US" sz="2800" b="1" dirty="0"/>
          </a:p>
          <a:p>
            <a:r>
              <a:rPr lang="en-US" sz="2800" b="1" dirty="0" smtClean="0"/>
              <a:t>Paul gave a drink offering  Phil 2:16-17      2 Tim 4:6,7</a:t>
            </a:r>
          </a:p>
          <a:p>
            <a:endParaRPr lang="en-US" sz="2800" b="1" dirty="0"/>
          </a:p>
          <a:p>
            <a:r>
              <a:rPr lang="en-US" sz="2800" b="1" dirty="0" smtClean="0"/>
              <a:t>Haggai 1:3   What are you saving for?</a:t>
            </a:r>
          </a:p>
          <a:p>
            <a:endParaRPr lang="en-US" sz="2800" b="1" dirty="0"/>
          </a:p>
          <a:p>
            <a:r>
              <a:rPr lang="en-US" sz="2800" b="1" dirty="0" smtClean="0"/>
              <a:t>The greatest joy comes from giving a drink offering.</a:t>
            </a:r>
            <a:endParaRPr lang="en-US" sz="2800" b="1" dirty="0"/>
          </a:p>
        </p:txBody>
      </p:sp>
    </p:spTree>
    <p:extLst>
      <p:ext uri="{BB962C8B-B14F-4D97-AF65-F5344CB8AC3E}">
        <p14:creationId xmlns:p14="http://schemas.microsoft.com/office/powerpoint/2010/main" val="852039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b="1" dirty="0" smtClean="0"/>
              <a:t>Noah   Genesis 9</a:t>
            </a:r>
          </a:p>
          <a:p>
            <a:endParaRPr lang="en-US" b="1" dirty="0" smtClean="0"/>
          </a:p>
          <a:p>
            <a:r>
              <a:rPr lang="en-US" b="1" dirty="0" smtClean="0"/>
              <a:t>Abraham    Genesis 17</a:t>
            </a:r>
          </a:p>
          <a:p>
            <a:endParaRPr lang="en-US" b="1" dirty="0" smtClean="0"/>
          </a:p>
          <a:p>
            <a:r>
              <a:rPr lang="en-US" b="1" dirty="0" smtClean="0"/>
              <a:t>Moses    Exodus 24</a:t>
            </a:r>
          </a:p>
          <a:p>
            <a:endParaRPr lang="en-US" b="1" dirty="0" smtClean="0"/>
          </a:p>
          <a:p>
            <a:r>
              <a:rPr lang="en-US" b="1" dirty="0" smtClean="0"/>
              <a:t>David     2 Sam 7</a:t>
            </a:r>
          </a:p>
          <a:p>
            <a:endParaRPr lang="en-US" b="1" dirty="0" smtClean="0"/>
          </a:p>
          <a:p>
            <a:r>
              <a:rPr lang="en-US" b="1" dirty="0" smtClean="0"/>
              <a:t>The New Covenant      Jeremiah 31:31</a:t>
            </a:r>
            <a:endParaRPr lang="en-US" b="1" dirty="0"/>
          </a:p>
        </p:txBody>
      </p:sp>
      <p:sp>
        <p:nvSpPr>
          <p:cNvPr id="3" name="Title 2"/>
          <p:cNvSpPr>
            <a:spLocks noGrp="1"/>
          </p:cNvSpPr>
          <p:nvPr>
            <p:ph type="title"/>
          </p:nvPr>
        </p:nvSpPr>
        <p:spPr/>
        <p:txBody>
          <a:bodyPr/>
          <a:lstStyle/>
          <a:p>
            <a:r>
              <a:rPr lang="en-US" sz="4000" dirty="0" smtClean="0"/>
              <a:t>Covenants</a:t>
            </a:r>
            <a:endParaRPr lang="en-US" sz="4000" dirty="0"/>
          </a:p>
        </p:txBody>
      </p:sp>
      <p:pic>
        <p:nvPicPr>
          <p:cNvPr id="4098" name="Picture 2" descr="http://forgodandtruth.com/wp-content/uploads/2011/07/biblevs_jud2.1_coven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371600"/>
            <a:ext cx="312420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2920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smtClean="0"/>
              <a:t>The Fellowship Offering</a:t>
            </a:r>
            <a:endParaRPr lang="en-US" sz="3200" b="1" dirty="0"/>
          </a:p>
        </p:txBody>
      </p:sp>
      <p:sp>
        <p:nvSpPr>
          <p:cNvPr id="3" name="Content Placeholder 2"/>
          <p:cNvSpPr>
            <a:spLocks noGrp="1"/>
          </p:cNvSpPr>
          <p:nvPr>
            <p:ph idx="1"/>
          </p:nvPr>
        </p:nvSpPr>
        <p:spPr>
          <a:xfrm>
            <a:off x="457200" y="1524000"/>
            <a:ext cx="8229600" cy="4572000"/>
          </a:xfrm>
        </p:spPr>
        <p:txBody>
          <a:bodyPr/>
          <a:lstStyle/>
          <a:p>
            <a:r>
              <a:rPr lang="en-US" sz="2400" b="1" dirty="0" smtClean="0"/>
              <a:t>Party Time!!!!!   Celebrate the blessings of God.</a:t>
            </a:r>
          </a:p>
          <a:p>
            <a:endParaRPr lang="en-US" sz="2400" b="1" dirty="0"/>
          </a:p>
          <a:p>
            <a:r>
              <a:rPr lang="en-US" sz="2400" b="1" dirty="0" smtClean="0"/>
              <a:t>Voluntary</a:t>
            </a:r>
          </a:p>
          <a:p>
            <a:endParaRPr lang="en-US" sz="2400" b="1" dirty="0"/>
          </a:p>
          <a:p>
            <a:r>
              <a:rPr lang="en-US" sz="2400" b="1" dirty="0" smtClean="0"/>
              <a:t>Vow Offering  Leviticus 11:16</a:t>
            </a:r>
          </a:p>
          <a:p>
            <a:pPr lvl="1"/>
            <a:r>
              <a:rPr lang="en-US" sz="2000" b="1" dirty="0" smtClean="0"/>
              <a:t>Blessings hoped for</a:t>
            </a:r>
            <a:endParaRPr lang="en-US" sz="2000" b="1" dirty="0"/>
          </a:p>
          <a:p>
            <a:r>
              <a:rPr lang="en-US" sz="2400" b="1" dirty="0" smtClean="0"/>
              <a:t>Thank Offering  Leviticus 7:11-15</a:t>
            </a:r>
          </a:p>
          <a:p>
            <a:pPr lvl="1"/>
            <a:r>
              <a:rPr lang="en-US" sz="2000" b="1" dirty="0" smtClean="0"/>
              <a:t>Blessings already received.</a:t>
            </a:r>
          </a:p>
          <a:p>
            <a:r>
              <a:rPr lang="en-US" sz="2400" b="1" dirty="0" smtClean="0"/>
              <a:t>Free </a:t>
            </a:r>
            <a:r>
              <a:rPr lang="en-US" sz="2400" b="1" dirty="0"/>
              <a:t>Will Offering  Leviticus 22:23</a:t>
            </a:r>
          </a:p>
          <a:p>
            <a:pPr lvl="1"/>
            <a:r>
              <a:rPr lang="en-US" sz="2000" b="1" dirty="0" smtClean="0"/>
              <a:t>Thankful for blessings in general</a:t>
            </a:r>
            <a:endParaRPr lang="en-US" sz="2000" b="1" dirty="0"/>
          </a:p>
          <a:p>
            <a:endParaRPr lang="en-US" sz="2400" b="1" dirty="0"/>
          </a:p>
        </p:txBody>
      </p:sp>
    </p:spTree>
    <p:extLst>
      <p:ext uri="{BB962C8B-B14F-4D97-AF65-F5344CB8AC3E}">
        <p14:creationId xmlns:p14="http://schemas.microsoft.com/office/powerpoint/2010/main" val="23331919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The Fellowship Offering</a:t>
            </a:r>
            <a:endParaRPr lang="en-US" sz="3200" b="1" dirty="0"/>
          </a:p>
        </p:txBody>
      </p:sp>
      <p:sp>
        <p:nvSpPr>
          <p:cNvPr id="3" name="Content Placeholder 2"/>
          <p:cNvSpPr>
            <a:spLocks noGrp="1"/>
          </p:cNvSpPr>
          <p:nvPr>
            <p:ph idx="1"/>
          </p:nvPr>
        </p:nvSpPr>
        <p:spPr/>
        <p:txBody>
          <a:bodyPr/>
          <a:lstStyle/>
          <a:p>
            <a:r>
              <a:rPr lang="en-US" sz="2400" b="1" dirty="0" smtClean="0"/>
              <a:t>Application I </a:t>
            </a:r>
            <a:r>
              <a:rPr lang="en-US" sz="2400" b="1" dirty="0" err="1" smtClean="0"/>
              <a:t>Thess</a:t>
            </a:r>
            <a:r>
              <a:rPr lang="en-US" sz="2400" b="1" dirty="0" smtClean="0"/>
              <a:t> 5:16-18</a:t>
            </a:r>
          </a:p>
          <a:p>
            <a:pPr lvl="1"/>
            <a:r>
              <a:rPr lang="en-US" sz="2000" b="1" dirty="0" smtClean="0"/>
              <a:t>Rejoice always (free will offering)</a:t>
            </a:r>
          </a:p>
          <a:p>
            <a:pPr lvl="1"/>
            <a:r>
              <a:rPr lang="en-US" sz="2000" b="1" dirty="0" smtClean="0"/>
              <a:t>Pray continually (vow offering)</a:t>
            </a:r>
          </a:p>
          <a:p>
            <a:pPr lvl="1"/>
            <a:r>
              <a:rPr lang="en-US" sz="2000" b="1" dirty="0" smtClean="0"/>
              <a:t>Give thanks in all circumstances  (thank offering)</a:t>
            </a:r>
          </a:p>
          <a:p>
            <a:pPr lvl="1"/>
            <a:endParaRPr lang="en-US" sz="2000" b="1" dirty="0"/>
          </a:p>
          <a:p>
            <a:r>
              <a:rPr lang="en-US" sz="2400" b="1" dirty="0" smtClean="0"/>
              <a:t>Placed on top of the burnt offering  </a:t>
            </a:r>
          </a:p>
        </p:txBody>
      </p:sp>
    </p:spTree>
    <p:extLst>
      <p:ext uri="{BB962C8B-B14F-4D97-AF65-F5344CB8AC3E}">
        <p14:creationId xmlns:p14="http://schemas.microsoft.com/office/powerpoint/2010/main" val="24547679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Blood Sacrifices</a:t>
            </a:r>
            <a:endParaRPr lang="en-US" sz="3200" b="1" dirty="0"/>
          </a:p>
        </p:txBody>
      </p:sp>
      <p:sp>
        <p:nvSpPr>
          <p:cNvPr id="3" name="Content Placeholder 2"/>
          <p:cNvSpPr>
            <a:spLocks noGrp="1"/>
          </p:cNvSpPr>
          <p:nvPr>
            <p:ph idx="1"/>
          </p:nvPr>
        </p:nvSpPr>
        <p:spPr/>
        <p:txBody>
          <a:bodyPr/>
          <a:lstStyle/>
          <a:p>
            <a:r>
              <a:rPr lang="en-US" sz="2800" b="1" dirty="0" smtClean="0"/>
              <a:t>The Sin Offering  </a:t>
            </a:r>
            <a:r>
              <a:rPr lang="en-US" sz="2800" b="1" i="1" dirty="0" err="1" smtClean="0"/>
              <a:t>chatat</a:t>
            </a:r>
            <a:r>
              <a:rPr lang="en-US" sz="2800" b="1" i="1" dirty="0" smtClean="0"/>
              <a:t>  </a:t>
            </a:r>
            <a:r>
              <a:rPr lang="en-US" sz="2800" b="1" dirty="0" smtClean="0"/>
              <a:t>Leviticus 4</a:t>
            </a:r>
          </a:p>
          <a:p>
            <a:pPr lvl="1"/>
            <a:r>
              <a:rPr lang="en-US" sz="2400" b="1" dirty="0" smtClean="0"/>
              <a:t>For sins against God   </a:t>
            </a:r>
          </a:p>
          <a:p>
            <a:pPr lvl="1"/>
            <a:endParaRPr lang="en-US" sz="800" b="1" dirty="0"/>
          </a:p>
          <a:p>
            <a:r>
              <a:rPr lang="en-US" sz="2800" b="1" dirty="0" smtClean="0"/>
              <a:t>The Guilt Offering  </a:t>
            </a:r>
            <a:r>
              <a:rPr lang="en-US" sz="2800" b="1" i="1" dirty="0" err="1" smtClean="0"/>
              <a:t>asham</a:t>
            </a:r>
            <a:r>
              <a:rPr lang="en-US" sz="2800" b="1" i="1" dirty="0" smtClean="0"/>
              <a:t>  </a:t>
            </a:r>
            <a:r>
              <a:rPr lang="en-US" sz="2800" b="1" dirty="0" smtClean="0"/>
              <a:t>Leviticus 5</a:t>
            </a:r>
          </a:p>
          <a:p>
            <a:pPr lvl="1"/>
            <a:r>
              <a:rPr lang="en-US" sz="2400" b="1" dirty="0" smtClean="0"/>
              <a:t>For offenses against a fellow Jew</a:t>
            </a:r>
          </a:p>
          <a:p>
            <a:endParaRPr lang="en-US" sz="1200" b="1" dirty="0"/>
          </a:p>
          <a:p>
            <a:r>
              <a:rPr lang="en-US" sz="2800" b="1" dirty="0" smtClean="0"/>
              <a:t>Hebrews 9:13-14</a:t>
            </a:r>
          </a:p>
          <a:p>
            <a:endParaRPr lang="en-US" sz="1200" b="1" dirty="0"/>
          </a:p>
          <a:p>
            <a:r>
              <a:rPr lang="en-US" sz="2800" b="1" dirty="0" smtClean="0"/>
              <a:t>No sacrifice for willful sin!  Leviticus 4:1  (</a:t>
            </a:r>
            <a:r>
              <a:rPr lang="en-US" sz="2800" b="1" dirty="0" err="1" smtClean="0"/>
              <a:t>Heb</a:t>
            </a:r>
            <a:r>
              <a:rPr lang="en-US" sz="2800" b="1" dirty="0" smtClean="0"/>
              <a:t> 10:26)</a:t>
            </a:r>
          </a:p>
          <a:p>
            <a:endParaRPr lang="en-US" sz="2800" b="1" dirty="0"/>
          </a:p>
          <a:p>
            <a:endParaRPr lang="en-US" sz="2800" b="1" dirty="0"/>
          </a:p>
        </p:txBody>
      </p:sp>
    </p:spTree>
    <p:extLst>
      <p:ext uri="{BB962C8B-B14F-4D97-AF65-F5344CB8AC3E}">
        <p14:creationId xmlns:p14="http://schemas.microsoft.com/office/powerpoint/2010/main" val="30084456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sz="3200" b="1" dirty="0" smtClean="0"/>
              <a:t>The Sin Offering </a:t>
            </a:r>
            <a:r>
              <a:rPr lang="en-US" sz="2800" b="1" dirty="0" smtClean="0"/>
              <a:t>Lev 4:1-5:13</a:t>
            </a:r>
            <a:endParaRPr lang="en-US" sz="3200" b="1" dirty="0"/>
          </a:p>
        </p:txBody>
      </p:sp>
      <p:sp>
        <p:nvSpPr>
          <p:cNvPr id="3" name="Content Placeholder 2"/>
          <p:cNvSpPr>
            <a:spLocks noGrp="1"/>
          </p:cNvSpPr>
          <p:nvPr>
            <p:ph idx="1"/>
          </p:nvPr>
        </p:nvSpPr>
        <p:spPr>
          <a:xfrm>
            <a:off x="228600" y="1524000"/>
            <a:ext cx="8229600" cy="4419600"/>
          </a:xfrm>
        </p:spPr>
        <p:txBody>
          <a:bodyPr/>
          <a:lstStyle/>
          <a:p>
            <a:r>
              <a:rPr lang="en-US" sz="2400" b="1" dirty="0" smtClean="0"/>
              <a:t>Unblemished bull or goat (like Jesus)</a:t>
            </a:r>
          </a:p>
          <a:p>
            <a:endParaRPr lang="en-US" sz="1600" b="1" dirty="0" smtClean="0"/>
          </a:p>
          <a:p>
            <a:r>
              <a:rPr lang="en-US" sz="2400" b="1" dirty="0" smtClean="0"/>
              <a:t>Offender laid their hands on the animal (God put our sins on Jesus on the cross)  Isaiah 53:6</a:t>
            </a:r>
          </a:p>
          <a:p>
            <a:endParaRPr lang="en-US" sz="1600" b="1" dirty="0" smtClean="0"/>
          </a:p>
          <a:p>
            <a:r>
              <a:rPr lang="en-US" sz="2400" b="1" dirty="0" smtClean="0"/>
              <a:t>Offender killed the animal.  (We killed Jesus)    Matt 27:25</a:t>
            </a:r>
          </a:p>
          <a:p>
            <a:endParaRPr lang="en-US" sz="1600" b="1" dirty="0" smtClean="0"/>
          </a:p>
          <a:p>
            <a:r>
              <a:rPr lang="en-US" sz="2400" b="1" dirty="0" smtClean="0"/>
              <a:t>Blood sprinkled on the altar, as well as on the curtain.</a:t>
            </a:r>
            <a:endParaRPr lang="en-US" sz="2400" b="1" dirty="0"/>
          </a:p>
          <a:p>
            <a:pPr marL="0" indent="0">
              <a:buNone/>
            </a:pPr>
            <a:endParaRPr lang="en-US" sz="1600" b="1" dirty="0" smtClean="0"/>
          </a:p>
          <a:p>
            <a:r>
              <a:rPr lang="en-US" sz="2400" b="1" dirty="0" smtClean="0"/>
              <a:t>Body burned outside the camp (like Jesus) </a:t>
            </a:r>
            <a:r>
              <a:rPr lang="en-US" sz="2400" b="1" dirty="0" err="1" smtClean="0"/>
              <a:t>Heb</a:t>
            </a:r>
            <a:r>
              <a:rPr lang="en-US" sz="2400" b="1" dirty="0" smtClean="0"/>
              <a:t> 13:11-13</a:t>
            </a:r>
            <a:endParaRPr lang="en-US" sz="2400" b="1" dirty="0"/>
          </a:p>
        </p:txBody>
      </p:sp>
    </p:spTree>
    <p:extLst>
      <p:ext uri="{BB962C8B-B14F-4D97-AF65-F5344CB8AC3E}">
        <p14:creationId xmlns:p14="http://schemas.microsoft.com/office/powerpoint/2010/main" val="13006091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r>
              <a:rPr lang="en-US" sz="3200" b="1" dirty="0" smtClean="0"/>
              <a:t>The Guilt Offering  </a:t>
            </a:r>
            <a:r>
              <a:rPr lang="en-US" sz="2800" b="1" dirty="0" smtClean="0"/>
              <a:t>Lev 5:14-6:7</a:t>
            </a:r>
            <a:endParaRPr lang="en-US" sz="2800" b="1" dirty="0"/>
          </a:p>
        </p:txBody>
      </p:sp>
      <p:sp>
        <p:nvSpPr>
          <p:cNvPr id="3" name="Content Placeholder 2"/>
          <p:cNvSpPr>
            <a:spLocks noGrp="1"/>
          </p:cNvSpPr>
          <p:nvPr>
            <p:ph idx="1"/>
          </p:nvPr>
        </p:nvSpPr>
        <p:spPr>
          <a:xfrm>
            <a:off x="457200" y="1828800"/>
            <a:ext cx="8229600" cy="4267200"/>
          </a:xfrm>
        </p:spPr>
        <p:txBody>
          <a:bodyPr/>
          <a:lstStyle/>
          <a:p>
            <a:r>
              <a:rPr lang="en-US" sz="2400" b="1" dirty="0" smtClean="0"/>
              <a:t>Only for offenses of individuals, not groups.</a:t>
            </a:r>
          </a:p>
          <a:p>
            <a:endParaRPr lang="en-US" sz="2400" b="1" dirty="0"/>
          </a:p>
          <a:p>
            <a:r>
              <a:rPr lang="en-US" sz="2400" b="1" dirty="0" smtClean="0"/>
              <a:t>Offender must make restitution first before bringing the sacrifice.  (Matthew 5:23-24)</a:t>
            </a:r>
          </a:p>
          <a:p>
            <a:endParaRPr lang="en-US" sz="2400" b="1" dirty="0"/>
          </a:p>
          <a:p>
            <a:r>
              <a:rPr lang="en-US" sz="2400" b="1" dirty="0" smtClean="0"/>
              <a:t>But….</a:t>
            </a:r>
          </a:p>
          <a:p>
            <a:endParaRPr lang="en-US" sz="2400" b="1" dirty="0"/>
          </a:p>
          <a:p>
            <a:r>
              <a:rPr lang="en-US" sz="2400" b="1" dirty="0" smtClean="0"/>
              <a:t>God wants us to be confident </a:t>
            </a:r>
            <a:r>
              <a:rPr lang="en-US" sz="2400" b="1" dirty="0"/>
              <a:t> </a:t>
            </a:r>
            <a:r>
              <a:rPr lang="en-US" sz="2400" b="1" dirty="0" err="1" smtClean="0"/>
              <a:t>Heb</a:t>
            </a:r>
            <a:r>
              <a:rPr lang="en-US" sz="2400" b="1" smtClean="0"/>
              <a:t> 10:19-22</a:t>
            </a:r>
            <a:endParaRPr lang="en-US" sz="2400" b="1" dirty="0"/>
          </a:p>
          <a:p>
            <a:endParaRPr lang="en-US" sz="2400" b="1" dirty="0"/>
          </a:p>
        </p:txBody>
      </p:sp>
    </p:spTree>
    <p:extLst>
      <p:ext uri="{BB962C8B-B14F-4D97-AF65-F5344CB8AC3E}">
        <p14:creationId xmlns:p14="http://schemas.microsoft.com/office/powerpoint/2010/main" val="32196946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sz="2800" smtClean="0"/>
              <a:t>A Better Sacrifice</a:t>
            </a:r>
            <a:r>
              <a:rPr lang="en-US" sz="2000" smtClean="0"/>
              <a:t/>
            </a:r>
            <a:br>
              <a:rPr lang="en-US" sz="2000" smtClean="0"/>
            </a:br>
            <a:r>
              <a:rPr lang="en-US" sz="2000" smtClean="0"/>
              <a:t>Hebrews 9:23   It was necessary, then, for the copies of the heavenly things to be purified with these sacrifices, but the heavenly things with better sacrifices than these</a:t>
            </a:r>
          </a:p>
        </p:txBody>
      </p:sp>
      <p:graphicFrame>
        <p:nvGraphicFramePr>
          <p:cNvPr id="74778" name="Group 26"/>
          <p:cNvGraphicFramePr>
            <a:graphicFrameLocks noGrp="1"/>
          </p:cNvGraphicFramePr>
          <p:nvPr>
            <p:ph idx="1"/>
          </p:nvPr>
        </p:nvGraphicFramePr>
        <p:xfrm>
          <a:off x="1752600" y="2362200"/>
          <a:ext cx="5334000" cy="3749676"/>
        </p:xfrm>
        <a:graphic>
          <a:graphicData uri="http://schemas.openxmlformats.org/drawingml/2006/table">
            <a:tbl>
              <a:tblPr/>
              <a:tblGrid>
                <a:gridCol w="2667000"/>
                <a:gridCol w="2667000"/>
              </a:tblGrid>
              <a:tr h="7620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The lesser sacrifice:</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Bulls, goats, red heifer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The greater sacrifice:</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Jesus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771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Outward (appearance)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Inward (reality)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61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Temporary, repeated many times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Eternal, done only once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771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Ceremonial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Real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61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Not voluntary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Voluntary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6346139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r>
              <a:rPr lang="en-US" sz="3200" smtClean="0"/>
              <a:t>The Red Heifer Sacrifice as a Prefigure</a:t>
            </a:r>
          </a:p>
        </p:txBody>
      </p:sp>
      <p:graphicFrame>
        <p:nvGraphicFramePr>
          <p:cNvPr id="72755" name="Group 51"/>
          <p:cNvGraphicFramePr>
            <a:graphicFrameLocks noGrp="1"/>
          </p:cNvGraphicFramePr>
          <p:nvPr>
            <p:ph idx="1"/>
          </p:nvPr>
        </p:nvGraphicFramePr>
        <p:xfrm>
          <a:off x="457200" y="1371600"/>
          <a:ext cx="8229600" cy="5348291"/>
        </p:xfrm>
        <a:graphic>
          <a:graphicData uri="http://schemas.openxmlformats.org/drawingml/2006/table">
            <a:tbl>
              <a:tblPr/>
              <a:tblGrid>
                <a:gridCol w="4114800"/>
                <a:gridCol w="4114800"/>
              </a:tblGrid>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The Red Heifer Sacrifice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The Sacrifice of Jesus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 very rare red heifer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 unique son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53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Sacrificed outside the camp</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(on the Mount of Olives)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Sacrificed outside the camp </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(on the Mount of Olives)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307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To purify both Jews and Gentiles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To purify both Jews and Gentiles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025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 sacrifice without blemish (not even one black hair!)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 sacrifice without blemish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Never been yoked (voluntary, not sinned)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 voluntary sacrifice, without 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Scarlet wool and wood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Blood on wood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Hyssop (purification from infection)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Purifies from the infection of 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Combines ashes from sacrifice with water for purification.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Combine the blood of Jesus with baptism for purification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266915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Levitical</a:t>
            </a:r>
            <a:r>
              <a:rPr lang="en-US" dirty="0" smtClean="0"/>
              <a:t> Priesthood a Prefigure of our Priesthood.</a:t>
            </a:r>
          </a:p>
          <a:p>
            <a:pPr lvl="1"/>
            <a:r>
              <a:rPr lang="en-US" dirty="0" smtClean="0"/>
              <a:t>1 Pet 2:5,9  Rev 5:9-10,  Romans 15:15-16</a:t>
            </a:r>
          </a:p>
          <a:p>
            <a:pPr lvl="1"/>
            <a:r>
              <a:rPr lang="en-US" dirty="0" smtClean="0"/>
              <a:t>No inheritance: fully devoted to the work of God 2 </a:t>
            </a:r>
            <a:r>
              <a:rPr lang="en-US" dirty="0" err="1" smtClean="0"/>
              <a:t>Chron</a:t>
            </a:r>
            <a:r>
              <a:rPr lang="en-US" dirty="0" smtClean="0"/>
              <a:t> 31:4</a:t>
            </a:r>
          </a:p>
          <a:p>
            <a:pPr lvl="1"/>
            <a:r>
              <a:rPr lang="en-US" dirty="0" smtClean="0"/>
              <a:t>Cannot touch a dead body Lev 21:11</a:t>
            </a:r>
          </a:p>
          <a:p>
            <a:pPr lvl="1"/>
            <a:r>
              <a:rPr lang="en-US" dirty="0" smtClean="0"/>
              <a:t>Cannot become unclean Lev 21:11-12</a:t>
            </a:r>
          </a:p>
          <a:p>
            <a:pPr lvl="1"/>
            <a:endParaRPr lang="en-US" sz="800" dirty="0" smtClean="0"/>
          </a:p>
          <a:p>
            <a:r>
              <a:rPr lang="en-US" dirty="0" smtClean="0"/>
              <a:t>Melchizedek Priesthood a Prefigure of Jesus’ Priesthood.</a:t>
            </a:r>
            <a:endParaRPr lang="en-US" dirty="0"/>
          </a:p>
        </p:txBody>
      </p:sp>
      <p:sp>
        <p:nvSpPr>
          <p:cNvPr id="3" name="Title 2"/>
          <p:cNvSpPr>
            <a:spLocks noGrp="1"/>
          </p:cNvSpPr>
          <p:nvPr>
            <p:ph type="title"/>
          </p:nvPr>
        </p:nvSpPr>
        <p:spPr/>
        <p:txBody>
          <a:bodyPr/>
          <a:lstStyle/>
          <a:p>
            <a:r>
              <a:rPr lang="en-US" sz="2800" b="1" dirty="0" smtClean="0"/>
              <a:t>Leviticus 8-10, 21-22 The </a:t>
            </a:r>
            <a:r>
              <a:rPr lang="en-US" sz="2800" b="1" dirty="0" err="1" smtClean="0"/>
              <a:t>Levitical</a:t>
            </a:r>
            <a:r>
              <a:rPr lang="en-US" sz="2800" b="1" dirty="0" smtClean="0"/>
              <a:t> Priesthood</a:t>
            </a:r>
            <a:endParaRPr lang="en-US" sz="2800" b="1" dirty="0"/>
          </a:p>
        </p:txBody>
      </p:sp>
    </p:spTree>
    <p:extLst>
      <p:ext uri="{BB962C8B-B14F-4D97-AF65-F5344CB8AC3E}">
        <p14:creationId xmlns:p14="http://schemas.microsoft.com/office/powerpoint/2010/main" val="2396354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3175" y="306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ctr" fontAlgn="base">
              <a:spcBef>
                <a:spcPct val="0"/>
              </a:spcBef>
              <a:spcAft>
                <a:spcPct val="0"/>
              </a:spcAft>
              <a:tabLst>
                <a:tab pos="-571500" algn="l"/>
              </a:tabLst>
            </a:pPr>
            <a:r>
              <a:rPr lang="es-MX" sz="2400" b="1" dirty="0" err="1">
                <a:solidFill>
                  <a:srgbClr val="FFFF00"/>
                </a:solidFill>
                <a:latin typeface="Times New Roman" pitchFamily="18" charset="0"/>
                <a:cs typeface="Times New Roman" pitchFamily="18" charset="0"/>
              </a:rPr>
              <a:t>First</a:t>
            </a:r>
            <a:r>
              <a:rPr lang="es-MX" sz="2400" b="1" dirty="0">
                <a:solidFill>
                  <a:srgbClr val="FFFF00"/>
                </a:solidFill>
                <a:latin typeface="Times New Roman" pitchFamily="18" charset="0"/>
                <a:cs typeface="Times New Roman" pitchFamily="18" charset="0"/>
              </a:rPr>
              <a:t> </a:t>
            </a:r>
            <a:r>
              <a:rPr lang="es-MX" sz="2400" b="1" dirty="0" err="1">
                <a:solidFill>
                  <a:srgbClr val="FFFF00"/>
                </a:solidFill>
                <a:latin typeface="Times New Roman" pitchFamily="18" charset="0"/>
                <a:cs typeface="Times New Roman" pitchFamily="18" charset="0"/>
              </a:rPr>
              <a:t>Covenant</a:t>
            </a:r>
            <a:r>
              <a:rPr lang="es-MX" sz="2400" b="1" dirty="0">
                <a:solidFill>
                  <a:srgbClr val="FFFF00"/>
                </a:solidFill>
                <a:latin typeface="Times New Roman" pitchFamily="18" charset="0"/>
                <a:cs typeface="Times New Roman" pitchFamily="18" charset="0"/>
              </a:rPr>
              <a:t> </a:t>
            </a:r>
            <a:r>
              <a:rPr lang="es-MX" sz="2400" b="1" dirty="0" err="1">
                <a:solidFill>
                  <a:srgbClr val="FFFF00"/>
                </a:solidFill>
                <a:latin typeface="Times New Roman" pitchFamily="18" charset="0"/>
                <a:cs typeface="Times New Roman" pitchFamily="18" charset="0"/>
              </a:rPr>
              <a:t>Festivals</a:t>
            </a:r>
            <a:r>
              <a:rPr lang="es-MX" sz="2400" b="1" dirty="0">
                <a:solidFill>
                  <a:srgbClr val="FFFF00"/>
                </a:solidFill>
                <a:latin typeface="Times New Roman" pitchFamily="18" charset="0"/>
                <a:cs typeface="Times New Roman" pitchFamily="18" charset="0"/>
              </a:rPr>
              <a:t> as </a:t>
            </a:r>
            <a:r>
              <a:rPr lang="es-MX" sz="2400" b="1" dirty="0" err="1" smtClean="0">
                <a:solidFill>
                  <a:srgbClr val="FFFF00"/>
                </a:solidFill>
                <a:latin typeface="Times New Roman" pitchFamily="18" charset="0"/>
                <a:cs typeface="Times New Roman" pitchFamily="18" charset="0"/>
              </a:rPr>
              <a:t>Types</a:t>
            </a:r>
            <a:r>
              <a:rPr lang="es-MX" sz="2400" b="1" dirty="0" smtClean="0">
                <a:solidFill>
                  <a:srgbClr val="FFFF00"/>
                </a:solidFill>
                <a:latin typeface="Times New Roman" pitchFamily="18" charset="0"/>
                <a:cs typeface="Times New Roman" pitchFamily="18" charset="0"/>
              </a:rPr>
              <a:t>  </a:t>
            </a:r>
            <a:r>
              <a:rPr lang="es-MX" sz="2400" b="1" dirty="0" err="1" smtClean="0">
                <a:solidFill>
                  <a:srgbClr val="FFFF00"/>
                </a:solidFill>
                <a:latin typeface="Times New Roman" pitchFamily="18" charset="0"/>
                <a:cs typeface="Times New Roman" pitchFamily="18" charset="0"/>
              </a:rPr>
              <a:t>Leviticus</a:t>
            </a:r>
            <a:r>
              <a:rPr lang="es-MX" sz="2400" b="1" dirty="0" smtClean="0">
                <a:solidFill>
                  <a:srgbClr val="FFFF00"/>
                </a:solidFill>
                <a:latin typeface="Times New Roman" pitchFamily="18" charset="0"/>
                <a:cs typeface="Times New Roman" pitchFamily="18" charset="0"/>
              </a:rPr>
              <a:t> 23-25</a:t>
            </a:r>
            <a:endParaRPr lang="es-MX" sz="2400" dirty="0">
              <a:solidFill>
                <a:srgbClr val="FFFFFF"/>
              </a:solidFill>
              <a:latin typeface="Times New Roman" pitchFamily="18" charset="0"/>
            </a:endParaRPr>
          </a:p>
        </p:txBody>
      </p:sp>
      <p:grpSp>
        <p:nvGrpSpPr>
          <p:cNvPr id="130051" name="Group 53"/>
          <p:cNvGrpSpPr>
            <a:grpSpLocks/>
          </p:cNvGrpSpPr>
          <p:nvPr/>
        </p:nvGrpSpPr>
        <p:grpSpPr bwMode="auto">
          <a:xfrm>
            <a:off x="609600" y="914400"/>
            <a:ext cx="7848600" cy="5791200"/>
            <a:chOff x="-3" y="649"/>
            <a:chExt cx="2742" cy="4265"/>
          </a:xfrm>
        </p:grpSpPr>
        <p:grpSp>
          <p:nvGrpSpPr>
            <p:cNvPr id="130052" name="Group 51"/>
            <p:cNvGrpSpPr>
              <a:grpSpLocks/>
            </p:cNvGrpSpPr>
            <p:nvPr/>
          </p:nvGrpSpPr>
          <p:grpSpPr bwMode="auto">
            <a:xfrm>
              <a:off x="0" y="652"/>
              <a:ext cx="2736" cy="4259"/>
              <a:chOff x="0" y="652"/>
              <a:chExt cx="2736" cy="4259"/>
            </a:xfrm>
          </p:grpSpPr>
          <p:grpSp>
            <p:nvGrpSpPr>
              <p:cNvPr id="130054" name="Group 20"/>
              <p:cNvGrpSpPr>
                <a:grpSpLocks/>
              </p:cNvGrpSpPr>
              <p:nvPr/>
            </p:nvGrpSpPr>
            <p:grpSpPr bwMode="auto">
              <a:xfrm>
                <a:off x="0" y="652"/>
                <a:ext cx="1368" cy="518"/>
                <a:chOff x="0" y="652"/>
                <a:chExt cx="1368" cy="518"/>
              </a:xfrm>
            </p:grpSpPr>
            <p:sp>
              <p:nvSpPr>
                <p:cNvPr id="130100" name="Rectangle 3"/>
                <p:cNvSpPr>
                  <a:spLocks noChangeArrowheads="1"/>
                </p:cNvSpPr>
                <p:nvPr/>
              </p:nvSpPr>
              <p:spPr bwMode="auto">
                <a:xfrm>
                  <a:off x="43" y="652"/>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Jewish Festival</a:t>
                  </a:r>
                  <a:endParaRPr lang="es-MX" b="1" i="1">
                    <a:solidFill>
                      <a:srgbClr val="000000"/>
                    </a:solidFill>
                    <a:latin typeface="Book Antiqua" pitchFamily="18" charset="0"/>
                    <a:cs typeface="Times New Roman" pitchFamily="18" charset="0"/>
                  </a:endParaRPr>
                </a:p>
                <a:p>
                  <a:pPr algn="ct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101" name="Rectangle 19"/>
                <p:cNvSpPr>
                  <a:spLocks noChangeArrowheads="1"/>
                </p:cNvSpPr>
                <p:nvPr/>
              </p:nvSpPr>
              <p:spPr bwMode="auto">
                <a:xfrm>
                  <a:off x="0" y="652"/>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5" name="Group 22"/>
              <p:cNvGrpSpPr>
                <a:grpSpLocks/>
              </p:cNvGrpSpPr>
              <p:nvPr/>
            </p:nvGrpSpPr>
            <p:grpSpPr bwMode="auto">
              <a:xfrm>
                <a:off x="1368" y="652"/>
                <a:ext cx="1368" cy="518"/>
                <a:chOff x="1368" y="652"/>
                <a:chExt cx="1368" cy="518"/>
              </a:xfrm>
            </p:grpSpPr>
            <p:sp>
              <p:nvSpPr>
                <p:cNvPr id="130098" name="Rectangle 4"/>
                <p:cNvSpPr>
                  <a:spLocks noChangeArrowheads="1"/>
                </p:cNvSpPr>
                <p:nvPr/>
              </p:nvSpPr>
              <p:spPr bwMode="auto">
                <a:xfrm>
                  <a:off x="1411" y="652"/>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Antitype in the Christian Life</a:t>
                  </a:r>
                  <a:endParaRPr lang="es-MX" b="1" i="1">
                    <a:solidFill>
                      <a:srgbClr val="000000"/>
                    </a:solidFill>
                    <a:latin typeface="Book Antiqua" pitchFamily="18" charset="0"/>
                    <a:cs typeface="Times New Roman" pitchFamily="18" charset="0"/>
                  </a:endParaRPr>
                </a:p>
                <a:p>
                  <a:pPr algn="ct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99" name="Rectangle 21"/>
                <p:cNvSpPr>
                  <a:spLocks noChangeArrowheads="1"/>
                </p:cNvSpPr>
                <p:nvPr/>
              </p:nvSpPr>
              <p:spPr bwMode="auto">
                <a:xfrm>
                  <a:off x="1368" y="652"/>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6" name="Group 24"/>
              <p:cNvGrpSpPr>
                <a:grpSpLocks/>
              </p:cNvGrpSpPr>
              <p:nvPr/>
            </p:nvGrpSpPr>
            <p:grpSpPr bwMode="auto">
              <a:xfrm>
                <a:off x="0" y="1170"/>
                <a:ext cx="1368" cy="518"/>
                <a:chOff x="0" y="1170"/>
                <a:chExt cx="1368" cy="518"/>
              </a:xfrm>
            </p:grpSpPr>
            <p:sp>
              <p:nvSpPr>
                <p:cNvPr id="130096" name="Rectangle 5"/>
                <p:cNvSpPr>
                  <a:spLocks noChangeArrowheads="1"/>
                </p:cNvSpPr>
                <p:nvPr/>
              </p:nvSpPr>
              <p:spPr bwMode="auto">
                <a:xfrm>
                  <a:off x="43" y="1170"/>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Passover (</a:t>
                  </a:r>
                  <a:r>
                    <a:rPr lang="es-MX" b="1" i="1">
                      <a:solidFill>
                        <a:srgbClr val="FFFF00"/>
                      </a:solidFill>
                      <a:latin typeface="Book Antiqua" pitchFamily="18" charset="0"/>
                      <a:cs typeface="Times New Roman" pitchFamily="18" charset="0"/>
                    </a:rPr>
                    <a:t>pesach</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97" name="Rectangle 23"/>
                <p:cNvSpPr>
                  <a:spLocks noChangeArrowheads="1"/>
                </p:cNvSpPr>
                <p:nvPr/>
              </p:nvSpPr>
              <p:spPr bwMode="auto">
                <a:xfrm>
                  <a:off x="0" y="1170"/>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7" name="Group 26"/>
              <p:cNvGrpSpPr>
                <a:grpSpLocks/>
              </p:cNvGrpSpPr>
              <p:nvPr/>
            </p:nvGrpSpPr>
            <p:grpSpPr bwMode="auto">
              <a:xfrm>
                <a:off x="1368" y="1170"/>
                <a:ext cx="1368" cy="518"/>
                <a:chOff x="1368" y="1170"/>
                <a:chExt cx="1368" cy="518"/>
              </a:xfrm>
            </p:grpSpPr>
            <p:sp>
              <p:nvSpPr>
                <p:cNvPr id="130094" name="Rectangle 6"/>
                <p:cNvSpPr>
                  <a:spLocks noChangeArrowheads="1"/>
                </p:cNvSpPr>
                <p:nvPr/>
              </p:nvSpPr>
              <p:spPr bwMode="auto">
                <a:xfrm>
                  <a:off x="1411" y="1170"/>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00"/>
                      </a:solidFill>
                      <a:latin typeface="Book Antiqua" pitchFamily="18" charset="0"/>
                      <a:cs typeface="Times New Roman" pitchFamily="18" charset="0"/>
                    </a:rPr>
                    <a:t>The Sacrificial Death of Jesus Christ</a:t>
                  </a:r>
                  <a:endParaRPr lang="es-MX" sz="1600"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FF"/>
                    </a:solidFill>
                    <a:latin typeface="Times New Roman" pitchFamily="18" charset="0"/>
                  </a:endParaRPr>
                </a:p>
              </p:txBody>
            </p:sp>
            <p:sp>
              <p:nvSpPr>
                <p:cNvPr id="130095" name="Rectangle 25"/>
                <p:cNvSpPr>
                  <a:spLocks noChangeArrowheads="1"/>
                </p:cNvSpPr>
                <p:nvPr/>
              </p:nvSpPr>
              <p:spPr bwMode="auto">
                <a:xfrm>
                  <a:off x="1368" y="1170"/>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8" name="Group 28"/>
              <p:cNvGrpSpPr>
                <a:grpSpLocks/>
              </p:cNvGrpSpPr>
              <p:nvPr/>
            </p:nvGrpSpPr>
            <p:grpSpPr bwMode="auto">
              <a:xfrm>
                <a:off x="0" y="1688"/>
                <a:ext cx="1368" cy="518"/>
                <a:chOff x="0" y="1688"/>
                <a:chExt cx="1368" cy="518"/>
              </a:xfrm>
            </p:grpSpPr>
            <p:sp>
              <p:nvSpPr>
                <p:cNvPr id="130092" name="Rectangle 7"/>
                <p:cNvSpPr>
                  <a:spLocks noChangeArrowheads="1"/>
                </p:cNvSpPr>
                <p:nvPr/>
              </p:nvSpPr>
              <p:spPr bwMode="auto">
                <a:xfrm>
                  <a:off x="43" y="1688"/>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Firstfruits</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93" name="Rectangle 27"/>
                <p:cNvSpPr>
                  <a:spLocks noChangeArrowheads="1"/>
                </p:cNvSpPr>
                <p:nvPr/>
              </p:nvSpPr>
              <p:spPr bwMode="auto">
                <a:xfrm>
                  <a:off x="0" y="1688"/>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9" name="Group 30"/>
              <p:cNvGrpSpPr>
                <a:grpSpLocks/>
              </p:cNvGrpSpPr>
              <p:nvPr/>
            </p:nvGrpSpPr>
            <p:grpSpPr bwMode="auto">
              <a:xfrm>
                <a:off x="1368" y="1688"/>
                <a:ext cx="1368" cy="518"/>
                <a:chOff x="1368" y="1688"/>
                <a:chExt cx="1368" cy="518"/>
              </a:xfrm>
            </p:grpSpPr>
            <p:sp>
              <p:nvSpPr>
                <p:cNvPr id="130090" name="Rectangle 8"/>
                <p:cNvSpPr>
                  <a:spLocks noChangeArrowheads="1"/>
                </p:cNvSpPr>
                <p:nvPr/>
              </p:nvSpPr>
              <p:spPr bwMode="auto">
                <a:xfrm>
                  <a:off x="1411" y="1688"/>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The Resurrection of Jesus Christ</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a:solidFill>
                      <a:srgbClr val="FFFFFF"/>
                    </a:solidFill>
                    <a:latin typeface="Times New Roman" pitchFamily="18" charset="0"/>
                  </a:endParaRPr>
                </a:p>
              </p:txBody>
            </p:sp>
            <p:sp>
              <p:nvSpPr>
                <p:cNvPr id="130091" name="Rectangle 29"/>
                <p:cNvSpPr>
                  <a:spLocks noChangeArrowheads="1"/>
                </p:cNvSpPr>
                <p:nvPr/>
              </p:nvSpPr>
              <p:spPr bwMode="auto">
                <a:xfrm>
                  <a:off x="1368" y="1688"/>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0" name="Group 32"/>
              <p:cNvGrpSpPr>
                <a:grpSpLocks/>
              </p:cNvGrpSpPr>
              <p:nvPr/>
            </p:nvGrpSpPr>
            <p:grpSpPr bwMode="auto">
              <a:xfrm>
                <a:off x="0" y="2206"/>
                <a:ext cx="1368" cy="518"/>
                <a:chOff x="0" y="2206"/>
                <a:chExt cx="1368" cy="518"/>
              </a:xfrm>
            </p:grpSpPr>
            <p:sp>
              <p:nvSpPr>
                <p:cNvPr id="130088" name="Rectangle 9"/>
                <p:cNvSpPr>
                  <a:spLocks noChangeArrowheads="1"/>
                </p:cNvSpPr>
                <p:nvPr/>
              </p:nvSpPr>
              <p:spPr bwMode="auto">
                <a:xfrm>
                  <a:off x="43" y="2206"/>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Unleavened Bread</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9" name="Rectangle 31"/>
                <p:cNvSpPr>
                  <a:spLocks noChangeArrowheads="1"/>
                </p:cNvSpPr>
                <p:nvPr/>
              </p:nvSpPr>
              <p:spPr bwMode="auto">
                <a:xfrm>
                  <a:off x="0" y="2206"/>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1" name="Group 34"/>
              <p:cNvGrpSpPr>
                <a:grpSpLocks/>
              </p:cNvGrpSpPr>
              <p:nvPr/>
            </p:nvGrpSpPr>
            <p:grpSpPr bwMode="auto">
              <a:xfrm>
                <a:off x="1368" y="2206"/>
                <a:ext cx="1368" cy="518"/>
                <a:chOff x="1368" y="2206"/>
                <a:chExt cx="1368" cy="518"/>
              </a:xfrm>
            </p:grpSpPr>
            <p:sp>
              <p:nvSpPr>
                <p:cNvPr id="130086" name="Rectangle 10"/>
                <p:cNvSpPr>
                  <a:spLocks noChangeArrowheads="1"/>
                </p:cNvSpPr>
                <p:nvPr/>
              </p:nvSpPr>
              <p:spPr bwMode="auto">
                <a:xfrm>
                  <a:off x="1411" y="2206"/>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Celebrating Being Free of Sin in Our Lives</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7" name="Rectangle 33"/>
                <p:cNvSpPr>
                  <a:spLocks noChangeArrowheads="1"/>
                </p:cNvSpPr>
                <p:nvPr/>
              </p:nvSpPr>
              <p:spPr bwMode="auto">
                <a:xfrm>
                  <a:off x="1368" y="2206"/>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2" name="Group 36"/>
              <p:cNvGrpSpPr>
                <a:grpSpLocks/>
              </p:cNvGrpSpPr>
              <p:nvPr/>
            </p:nvGrpSpPr>
            <p:grpSpPr bwMode="auto">
              <a:xfrm>
                <a:off x="0" y="2724"/>
                <a:ext cx="1368" cy="633"/>
                <a:chOff x="0" y="2724"/>
                <a:chExt cx="1368" cy="633"/>
              </a:xfrm>
            </p:grpSpPr>
            <p:sp>
              <p:nvSpPr>
                <p:cNvPr id="130084" name="Rectangle 11"/>
                <p:cNvSpPr>
                  <a:spLocks noChangeArrowheads="1"/>
                </p:cNvSpPr>
                <p:nvPr/>
              </p:nvSpPr>
              <p:spPr bwMode="auto">
                <a:xfrm>
                  <a:off x="43" y="2724"/>
                  <a:ext cx="128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Weeks/Pentecost (</a:t>
                  </a:r>
                  <a:r>
                    <a:rPr lang="es-MX" b="1" i="1">
                      <a:solidFill>
                        <a:srgbClr val="FFFF00"/>
                      </a:solidFill>
                      <a:latin typeface="Book Antiqua" pitchFamily="18" charset="0"/>
                      <a:cs typeface="Times New Roman" pitchFamily="18" charset="0"/>
                    </a:rPr>
                    <a:t>shavoat</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5" name="Rectangle 35"/>
                <p:cNvSpPr>
                  <a:spLocks noChangeArrowheads="1"/>
                </p:cNvSpPr>
                <p:nvPr/>
              </p:nvSpPr>
              <p:spPr bwMode="auto">
                <a:xfrm>
                  <a:off x="0" y="2724"/>
                  <a:ext cx="136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3" name="Group 38"/>
              <p:cNvGrpSpPr>
                <a:grpSpLocks/>
              </p:cNvGrpSpPr>
              <p:nvPr/>
            </p:nvGrpSpPr>
            <p:grpSpPr bwMode="auto">
              <a:xfrm>
                <a:off x="1368" y="2724"/>
                <a:ext cx="1368" cy="633"/>
                <a:chOff x="1368" y="2724"/>
                <a:chExt cx="1368" cy="633"/>
              </a:xfrm>
            </p:grpSpPr>
            <p:sp>
              <p:nvSpPr>
                <p:cNvPr id="130082" name="Rectangle 12"/>
                <p:cNvSpPr>
                  <a:spLocks noChangeArrowheads="1"/>
                </p:cNvSpPr>
                <p:nvPr/>
              </p:nvSpPr>
              <p:spPr bwMode="auto">
                <a:xfrm>
                  <a:off x="1411" y="2724"/>
                  <a:ext cx="128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The Giving of the Holy Spirit and the Initiation of the Church </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3" name="Rectangle 37"/>
                <p:cNvSpPr>
                  <a:spLocks noChangeArrowheads="1"/>
                </p:cNvSpPr>
                <p:nvPr/>
              </p:nvSpPr>
              <p:spPr bwMode="auto">
                <a:xfrm>
                  <a:off x="1368" y="2724"/>
                  <a:ext cx="136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4" name="Group 40"/>
              <p:cNvGrpSpPr>
                <a:grpSpLocks/>
              </p:cNvGrpSpPr>
              <p:nvPr/>
            </p:nvGrpSpPr>
            <p:grpSpPr bwMode="auto">
              <a:xfrm>
                <a:off x="0" y="3357"/>
                <a:ext cx="1368" cy="518"/>
                <a:chOff x="0" y="3357"/>
                <a:chExt cx="1368" cy="518"/>
              </a:xfrm>
            </p:grpSpPr>
            <p:sp>
              <p:nvSpPr>
                <p:cNvPr id="130080" name="Rectangle 13"/>
                <p:cNvSpPr>
                  <a:spLocks noChangeArrowheads="1"/>
                </p:cNvSpPr>
                <p:nvPr/>
              </p:nvSpPr>
              <p:spPr bwMode="auto">
                <a:xfrm>
                  <a:off x="43" y="3357"/>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Trumpets (</a:t>
                  </a:r>
                  <a:r>
                    <a:rPr lang="es-MX" b="1" i="1">
                      <a:solidFill>
                        <a:srgbClr val="FFFF00"/>
                      </a:solidFill>
                      <a:latin typeface="Book Antiqua" pitchFamily="18" charset="0"/>
                      <a:cs typeface="Times New Roman" pitchFamily="18" charset="0"/>
                    </a:rPr>
                    <a:t>rosh hashanah</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1" name="Rectangle 39"/>
                <p:cNvSpPr>
                  <a:spLocks noChangeArrowheads="1"/>
                </p:cNvSpPr>
                <p:nvPr/>
              </p:nvSpPr>
              <p:spPr bwMode="auto">
                <a:xfrm>
                  <a:off x="0" y="3357"/>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5" name="Group 42"/>
              <p:cNvGrpSpPr>
                <a:grpSpLocks/>
              </p:cNvGrpSpPr>
              <p:nvPr/>
            </p:nvGrpSpPr>
            <p:grpSpPr bwMode="auto">
              <a:xfrm>
                <a:off x="1368" y="3357"/>
                <a:ext cx="1368" cy="518"/>
                <a:chOff x="1368" y="3357"/>
                <a:chExt cx="1368" cy="518"/>
              </a:xfrm>
            </p:grpSpPr>
            <p:sp>
              <p:nvSpPr>
                <p:cNvPr id="130078" name="Rectangle 14"/>
                <p:cNvSpPr>
                  <a:spLocks noChangeArrowheads="1"/>
                </p:cNvSpPr>
                <p:nvPr/>
              </p:nvSpPr>
              <p:spPr bwMode="auto">
                <a:xfrm>
                  <a:off x="1411" y="3357"/>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Judgement Day, Jesus Coming Back</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9" name="Rectangle 41"/>
                <p:cNvSpPr>
                  <a:spLocks noChangeArrowheads="1"/>
                </p:cNvSpPr>
                <p:nvPr/>
              </p:nvSpPr>
              <p:spPr bwMode="auto">
                <a:xfrm>
                  <a:off x="1368" y="3357"/>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6" name="Group 44"/>
              <p:cNvGrpSpPr>
                <a:grpSpLocks/>
              </p:cNvGrpSpPr>
              <p:nvPr/>
            </p:nvGrpSpPr>
            <p:grpSpPr bwMode="auto">
              <a:xfrm>
                <a:off x="0" y="3875"/>
                <a:ext cx="1368" cy="518"/>
                <a:chOff x="0" y="3875"/>
                <a:chExt cx="1368" cy="518"/>
              </a:xfrm>
            </p:grpSpPr>
            <p:sp>
              <p:nvSpPr>
                <p:cNvPr id="130076" name="Rectangle 15"/>
                <p:cNvSpPr>
                  <a:spLocks noChangeArrowheads="1"/>
                </p:cNvSpPr>
                <p:nvPr/>
              </p:nvSpPr>
              <p:spPr bwMode="auto">
                <a:xfrm>
                  <a:off x="43" y="3875"/>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Day of Atonement (</a:t>
                  </a:r>
                  <a:r>
                    <a:rPr lang="es-MX" b="1" i="1">
                      <a:solidFill>
                        <a:srgbClr val="FFFF00"/>
                      </a:solidFill>
                      <a:latin typeface="Book Antiqua" pitchFamily="18" charset="0"/>
                      <a:cs typeface="Times New Roman" pitchFamily="18" charset="0"/>
                    </a:rPr>
                    <a:t>yom kippur</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7" name="Rectangle 43"/>
                <p:cNvSpPr>
                  <a:spLocks noChangeArrowheads="1"/>
                </p:cNvSpPr>
                <p:nvPr/>
              </p:nvSpPr>
              <p:spPr bwMode="auto">
                <a:xfrm>
                  <a:off x="0" y="3875"/>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7" name="Group 46"/>
              <p:cNvGrpSpPr>
                <a:grpSpLocks/>
              </p:cNvGrpSpPr>
              <p:nvPr/>
            </p:nvGrpSpPr>
            <p:grpSpPr bwMode="auto">
              <a:xfrm>
                <a:off x="1368" y="3875"/>
                <a:ext cx="1368" cy="518"/>
                <a:chOff x="1368" y="3875"/>
                <a:chExt cx="1368" cy="518"/>
              </a:xfrm>
            </p:grpSpPr>
            <p:sp>
              <p:nvSpPr>
                <p:cNvPr id="130074" name="Rectangle 16"/>
                <p:cNvSpPr>
                  <a:spLocks noChangeArrowheads="1"/>
                </p:cNvSpPr>
                <p:nvPr/>
              </p:nvSpPr>
              <p:spPr bwMode="auto">
                <a:xfrm>
                  <a:off x="1411" y="3875"/>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The Day We Were Saved—Spiritual Birthday</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5" name="Rectangle 45"/>
                <p:cNvSpPr>
                  <a:spLocks noChangeArrowheads="1"/>
                </p:cNvSpPr>
                <p:nvPr/>
              </p:nvSpPr>
              <p:spPr bwMode="auto">
                <a:xfrm>
                  <a:off x="1368" y="3875"/>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8" name="Group 48"/>
              <p:cNvGrpSpPr>
                <a:grpSpLocks/>
              </p:cNvGrpSpPr>
              <p:nvPr/>
            </p:nvGrpSpPr>
            <p:grpSpPr bwMode="auto">
              <a:xfrm>
                <a:off x="0" y="4393"/>
                <a:ext cx="1368" cy="518"/>
                <a:chOff x="0" y="4393"/>
                <a:chExt cx="1368" cy="518"/>
              </a:xfrm>
            </p:grpSpPr>
            <p:sp>
              <p:nvSpPr>
                <p:cNvPr id="130072" name="Rectangle 17"/>
                <p:cNvSpPr>
                  <a:spLocks noChangeArrowheads="1"/>
                </p:cNvSpPr>
                <p:nvPr/>
              </p:nvSpPr>
              <p:spPr bwMode="auto">
                <a:xfrm>
                  <a:off x="43" y="4393"/>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Booths</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r>
                    <a:rPr lang="es-MX" b="1">
                      <a:solidFill>
                        <a:srgbClr val="FFFF00"/>
                      </a:solidFill>
                      <a:latin typeface="Book Antiqua" pitchFamily="18" charset="0"/>
                      <a:cs typeface="Times New Roman" pitchFamily="18" charset="0"/>
                    </a:rPr>
                    <a:t>                (Tabernacles)</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3" name="Rectangle 47"/>
                <p:cNvSpPr>
                  <a:spLocks noChangeArrowheads="1"/>
                </p:cNvSpPr>
                <p:nvPr/>
              </p:nvSpPr>
              <p:spPr bwMode="auto">
                <a:xfrm>
                  <a:off x="0" y="4393"/>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9" name="Group 50"/>
              <p:cNvGrpSpPr>
                <a:grpSpLocks/>
              </p:cNvGrpSpPr>
              <p:nvPr/>
            </p:nvGrpSpPr>
            <p:grpSpPr bwMode="auto">
              <a:xfrm>
                <a:off x="1368" y="4393"/>
                <a:ext cx="1368" cy="518"/>
                <a:chOff x="1368" y="4393"/>
                <a:chExt cx="1368" cy="518"/>
              </a:xfrm>
            </p:grpSpPr>
            <p:sp>
              <p:nvSpPr>
                <p:cNvPr id="130070" name="Rectangle 18"/>
                <p:cNvSpPr>
                  <a:spLocks noChangeArrowheads="1"/>
                </p:cNvSpPr>
                <p:nvPr/>
              </p:nvSpPr>
              <p:spPr bwMode="auto">
                <a:xfrm>
                  <a:off x="1411" y="4393"/>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Celebrating Life in Fellowship with God</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30071" name="Rectangle 49"/>
                <p:cNvSpPr>
                  <a:spLocks noChangeArrowheads="1"/>
                </p:cNvSpPr>
                <p:nvPr/>
              </p:nvSpPr>
              <p:spPr bwMode="auto">
                <a:xfrm>
                  <a:off x="1368" y="4393"/>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30053" name="Rectangle 52"/>
            <p:cNvSpPr>
              <a:spLocks noChangeArrowheads="1"/>
            </p:cNvSpPr>
            <p:nvPr/>
          </p:nvSpPr>
          <p:spPr bwMode="auto">
            <a:xfrm>
              <a:off x="-3" y="649"/>
              <a:ext cx="2742" cy="4265"/>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327109683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3600" smtClean="0">
                <a:solidFill>
                  <a:srgbClr val="FFFF00"/>
                </a:solidFill>
                <a:effectLst/>
              </a:rPr>
              <a:t>Feast of Firstfruits</a:t>
            </a:r>
          </a:p>
        </p:txBody>
      </p:sp>
      <p:sp>
        <p:nvSpPr>
          <p:cNvPr id="135171" name="Rectangle 3"/>
          <p:cNvSpPr>
            <a:spLocks noGrp="1"/>
          </p:cNvSpPr>
          <p:nvPr>
            <p:ph type="body" idx="4294967295"/>
          </p:nvPr>
        </p:nvSpPr>
        <p:spPr/>
        <p:txBody>
          <a:bodyPr/>
          <a:lstStyle/>
          <a:p>
            <a:endParaRPr lang="en-US" sz="2400" smtClean="0"/>
          </a:p>
          <a:p>
            <a:r>
              <a:rPr lang="en-US" sz="2400" smtClean="0"/>
              <a:t>A harvest festival when there was no harvest.</a:t>
            </a:r>
          </a:p>
          <a:p>
            <a:endParaRPr lang="en-US" sz="2400" smtClean="0"/>
          </a:p>
          <a:p>
            <a:r>
              <a:rPr lang="en-US" sz="2400" smtClean="0"/>
              <a:t>A promise of a future harvest.</a:t>
            </a:r>
          </a:p>
          <a:p>
            <a:endParaRPr lang="en-US" sz="2400" smtClean="0"/>
          </a:p>
          <a:p>
            <a:r>
              <a:rPr lang="en-US" sz="2400" smtClean="0"/>
              <a:t>A foreshadow of the final resurrection.</a:t>
            </a:r>
          </a:p>
          <a:p>
            <a:endParaRPr lang="en-US" sz="2400" smtClean="0"/>
          </a:p>
          <a:p>
            <a:r>
              <a:rPr lang="en-US" sz="2400" smtClean="0"/>
              <a:t>A prefigure of the resurrection of Jesus.</a:t>
            </a:r>
          </a:p>
          <a:p>
            <a:endParaRPr lang="en-US" sz="2400" smtClean="0"/>
          </a:p>
          <a:p>
            <a:r>
              <a:rPr lang="en-US" sz="2400" smtClean="0"/>
              <a:t>Coll 1:18    The first born from among the dead.</a:t>
            </a:r>
          </a:p>
        </p:txBody>
      </p:sp>
    </p:spTree>
    <p:extLst>
      <p:ext uri="{BB962C8B-B14F-4D97-AF65-F5344CB8AC3E}">
        <p14:creationId xmlns:p14="http://schemas.microsoft.com/office/powerpoint/2010/main" val="72493847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6.jpeg"/></Relationships>
</file>

<file path=ppt/theme/_rels/theme12.xml.rels><?xml version="1.0" encoding="UTF-8" standalone="yes"?>
<Relationships xmlns="http://schemas.openxmlformats.org/package/2006/relationships"><Relationship Id="rId1" Type="http://schemas.openxmlformats.org/officeDocument/2006/relationships/image" Target="../media/image6.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0.xml><?xml version="1.0" encoding="utf-8"?>
<a:theme xmlns:a="http://schemas.openxmlformats.org/drawingml/2006/main" name="2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1.xml><?xml version="1.0" encoding="utf-8"?>
<a:theme xmlns:a="http://schemas.openxmlformats.org/drawingml/2006/main" name="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2.xml><?xml version="1.0" encoding="utf-8"?>
<a:theme xmlns:a="http://schemas.openxmlformats.org/drawingml/2006/main" name="1_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3.xml><?xml version="1.0" encoding="utf-8"?>
<a:theme xmlns:a="http://schemas.openxmlformats.org/drawingml/2006/main" name="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5.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9.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Hardcover</Template>
  <TotalTime>5679</TotalTime>
  <Words>10419</Words>
  <Application>Microsoft Office PowerPoint</Application>
  <PresentationFormat>On-screen Show (4:3)</PresentationFormat>
  <Paragraphs>2072</Paragraphs>
  <Slides>259</Slides>
  <Notes>259</Notes>
  <HiddenSlides>0</HiddenSlides>
  <MMClips>0</MMClips>
  <ScaleCrop>false</ScaleCrop>
  <HeadingPairs>
    <vt:vector size="6" baseType="variant">
      <vt:variant>
        <vt:lpstr>Theme</vt:lpstr>
      </vt:variant>
      <vt:variant>
        <vt:i4>25</vt:i4>
      </vt:variant>
      <vt:variant>
        <vt:lpstr>Embedded OLE Servers</vt:lpstr>
      </vt:variant>
      <vt:variant>
        <vt:i4>1</vt:i4>
      </vt:variant>
      <vt:variant>
        <vt:lpstr>Slide Titles</vt:lpstr>
      </vt:variant>
      <vt:variant>
        <vt:i4>259</vt:i4>
      </vt:variant>
    </vt:vector>
  </HeadingPairs>
  <TitlesOfParts>
    <vt:vector size="285" baseType="lpstr">
      <vt:lpstr>Hardcover</vt:lpstr>
      <vt:lpstr>Textured</vt:lpstr>
      <vt:lpstr>1_Textured</vt:lpstr>
      <vt:lpstr>1_Hardcover</vt:lpstr>
      <vt:lpstr>2_Textured</vt:lpstr>
      <vt:lpstr>3_Teamwork</vt:lpstr>
      <vt:lpstr>2_Teamwork</vt:lpstr>
      <vt:lpstr>3_Foundry</vt:lpstr>
      <vt:lpstr>Fading Grid</vt:lpstr>
      <vt:lpstr>2_Hardcover</vt:lpstr>
      <vt:lpstr>Apex</vt:lpstr>
      <vt:lpstr>1_Apex</vt:lpstr>
      <vt:lpstr>1_Fading Grid</vt:lpstr>
      <vt:lpstr>2_Fading Grid</vt:lpstr>
      <vt:lpstr>4_Fading Grid</vt:lpstr>
      <vt:lpstr>5_Fading Grid</vt:lpstr>
      <vt:lpstr>6_Fading Grid</vt:lpstr>
      <vt:lpstr>7_Fading Grid</vt:lpstr>
      <vt:lpstr>8_Fading Grid</vt:lpstr>
      <vt:lpstr>9_Fading Grid</vt:lpstr>
      <vt:lpstr>10_Fading Grid</vt:lpstr>
      <vt:lpstr>11_Fading Grid</vt:lpstr>
      <vt:lpstr>12_Fading Grid</vt:lpstr>
      <vt:lpstr>13_Fading Grid</vt:lpstr>
      <vt:lpstr> Black </vt:lpstr>
      <vt:lpstr>Document</vt:lpstr>
      <vt:lpstr>Introduction to the Old Testament</vt:lpstr>
      <vt:lpstr>Recommended Reading</vt:lpstr>
      <vt:lpstr>  Biblical Themes</vt:lpstr>
      <vt:lpstr>The Jewish Bible tanakh   (Luke 24:44)</vt:lpstr>
      <vt:lpstr>Our Outline</vt:lpstr>
      <vt:lpstr>Old Testament Themes</vt:lpstr>
      <vt:lpstr>Historical Outline</vt:lpstr>
      <vt:lpstr>Historical Periods</vt:lpstr>
      <vt:lpstr>Covenants</vt:lpstr>
      <vt:lpstr>Major Historical Events: God Saves and God Judges His People</vt:lpstr>
      <vt:lpstr>Key People in the Old Testament What do we learn from them?</vt:lpstr>
      <vt:lpstr>PowerPoint Presentation</vt:lpstr>
      <vt:lpstr>Language, Author, Canon</vt:lpstr>
      <vt:lpstr>Homework</vt:lpstr>
      <vt:lpstr>Quiz #1</vt:lpstr>
      <vt:lpstr>Genesis</vt:lpstr>
      <vt:lpstr>An Outline of the Bible:</vt:lpstr>
      <vt:lpstr>Another Outline of the Bible</vt:lpstr>
      <vt:lpstr>Themes in Genesis</vt:lpstr>
      <vt:lpstr>Outline of Genesis</vt:lpstr>
      <vt:lpstr>Outline of Genesis (cont.)</vt:lpstr>
      <vt:lpstr>Genesis Chapter 1: Creation</vt:lpstr>
      <vt:lpstr>Competing World Views</vt:lpstr>
      <vt:lpstr>The Christian World View   According to Genesis 1-4:</vt:lpstr>
      <vt:lpstr>The Christian World View (cont.)</vt:lpstr>
      <vt:lpstr>Genesis Chapter 1: Creation</vt:lpstr>
      <vt:lpstr>PowerPoint Presentation</vt:lpstr>
      <vt:lpstr>Genesis Chapter One: Creation</vt:lpstr>
      <vt:lpstr>Is Genesis 1:1 a Myth?</vt:lpstr>
      <vt:lpstr>Creation Myths</vt:lpstr>
      <vt:lpstr>PowerPoint Presentation</vt:lpstr>
      <vt:lpstr>PowerPoint Presentation</vt:lpstr>
      <vt:lpstr>PowerPoint Presentation</vt:lpstr>
      <vt:lpstr>A Quick Summary of Genesis One:</vt:lpstr>
      <vt:lpstr>A More Detailed Summary of Genesis One From the Viewpoint of an Observer on the Earth:</vt:lpstr>
      <vt:lpstr>Is the Metaphorical Day a Reasonable Interpretation? Pre-Science Theologians Who Said Yes.</vt:lpstr>
      <vt:lpstr>Translations of yom in the Old Testament (NIV)</vt:lpstr>
      <vt:lpstr>Genesis 2  Who is man?</vt:lpstr>
      <vt:lpstr>Genesis 3 &amp; 4  The Problem: Sin</vt:lpstr>
      <vt:lpstr>Genesis 3 &amp; 4 The Problem: Sin</vt:lpstr>
      <vt:lpstr>Genesis 6-8 Things get even worse (But God has a plan to save us from our sin)</vt:lpstr>
      <vt:lpstr>Explanations of the Flood</vt:lpstr>
      <vt:lpstr>Ancient Cultures With Flood Stories</vt:lpstr>
      <vt:lpstr>Common Elements</vt:lpstr>
      <vt:lpstr>The Bible and the Flood</vt:lpstr>
      <vt:lpstr>Genesis 12-50   God’s Plan: Salvation by faith.</vt:lpstr>
      <vt:lpstr>Genesis 12-23  Abraham</vt:lpstr>
      <vt:lpstr>Genesis 12, 15, 17  A covenant with Abraham</vt:lpstr>
      <vt:lpstr>Hagar, Sarah, Ishmael and Isaac</vt:lpstr>
      <vt:lpstr>Abraham and Isaac</vt:lpstr>
      <vt:lpstr>Genesis 14: Melchizedek:  An interesting guy!</vt:lpstr>
      <vt:lpstr>Melchizedek: Prefigure of Christ</vt:lpstr>
      <vt:lpstr>An Aside: Archaeology and Genesis</vt:lpstr>
      <vt:lpstr>PowerPoint Presentation</vt:lpstr>
      <vt:lpstr>PowerPoint Presentation</vt:lpstr>
      <vt:lpstr>PowerPoint Presentation</vt:lpstr>
      <vt:lpstr>PowerPoint Presentation</vt:lpstr>
      <vt:lpstr>PowerPoint Presentation</vt:lpstr>
      <vt:lpstr>PowerPoint Presentation</vt:lpstr>
      <vt:lpstr>Genesis 19:  Sodom and Gomorrah</vt:lpstr>
      <vt:lpstr>Genesis 25: Jacob and Esau</vt:lpstr>
      <vt:lpstr>Genesis 37, 39-45   Joseph:  A prefigure of the Messiah.</vt:lpstr>
      <vt:lpstr>Genesis 49 Final Prophecies  God is sending the Messiah</vt:lpstr>
      <vt:lpstr>Class #3 The Law: Exodus, Leviticus, Numbers, Deuteronomy</vt:lpstr>
      <vt:lpstr>PowerPoint Presentation</vt:lpstr>
      <vt:lpstr>Exodus:  Leaving a Life of Sin</vt:lpstr>
      <vt:lpstr>Historical Foreshadows Exodus - Deuteronomy</vt:lpstr>
      <vt:lpstr>PowerPoint Presentation</vt:lpstr>
      <vt:lpstr>Slavery in Egypt = Slavery to Sin</vt:lpstr>
      <vt:lpstr>Jesus to Pharaoh:  Let my people go!</vt:lpstr>
      <vt:lpstr>Plague #10:  The Passover</vt:lpstr>
      <vt:lpstr>Passover (Pesach) and the Lord’s Supper</vt:lpstr>
      <vt:lpstr>Crossing the Red Sea: Baptized into Moses (1 Cor 10:1-4)</vt:lpstr>
      <vt:lpstr>PowerPoint Presentation</vt:lpstr>
      <vt:lpstr>Wandering and Grumbling: The Life of a Disciple</vt:lpstr>
      <vt:lpstr>Exodus 19-31:  Moses Receives the Law at Sinai</vt:lpstr>
      <vt:lpstr>Numbers:  The Stubbornness of Israel and God’s Patience</vt:lpstr>
      <vt:lpstr>Edom, Moab, Ammon, Midian</vt:lpstr>
      <vt:lpstr>Leviticus: The Seriousness of Sin and the Need for Sacrifice</vt:lpstr>
      <vt:lpstr>PowerPoint Presentation</vt:lpstr>
      <vt:lpstr>PowerPoint Presentation</vt:lpstr>
      <vt:lpstr>PowerPoint Presentation</vt:lpstr>
      <vt:lpstr>Gifts/Offerings/Sweet Smelling Sacrifices</vt:lpstr>
      <vt:lpstr>The Burnt Offering  Leviticus 1</vt:lpstr>
      <vt:lpstr>The Burnt Offering</vt:lpstr>
      <vt:lpstr>The Grain Offering</vt:lpstr>
      <vt:lpstr>The Grain Offering</vt:lpstr>
      <vt:lpstr>The Drink Offering</vt:lpstr>
      <vt:lpstr>The Drink Offering</vt:lpstr>
      <vt:lpstr>The Fellowship Offering</vt:lpstr>
      <vt:lpstr>The Fellowship Offering</vt:lpstr>
      <vt:lpstr>Blood Sacrifices</vt:lpstr>
      <vt:lpstr>The Sin Offering Lev 4:1-5:13</vt:lpstr>
      <vt:lpstr>The Guilt Offering  Lev 5:14-6:7</vt:lpstr>
      <vt:lpstr>A Better Sacrifice Hebrews 9:23   It was necessary, then, for the copies of the heavenly things to be purified with these sacrifices, but the heavenly things with better sacrifices than these</vt:lpstr>
      <vt:lpstr>The Red Heifer Sacrifice as a Prefigure</vt:lpstr>
      <vt:lpstr>Leviticus 8-10, 21-22 The Levitical Priesthood</vt:lpstr>
      <vt:lpstr>PowerPoint Presentation</vt:lpstr>
      <vt:lpstr>Feast of Firstfruits</vt:lpstr>
      <vt:lpstr>Feast of Trumpets  Rosh  Hashanah/Yom Teruah</vt:lpstr>
      <vt:lpstr>The Day of Atonement Yom Kippur</vt:lpstr>
      <vt:lpstr>Deuteronomy:  Learning to Rely on God.  Blessings and Curses</vt:lpstr>
      <vt:lpstr>Deuteronomy: Learning to Rely on God</vt:lpstr>
      <vt:lpstr>Deuteronomy 7:1-6  Make no treaty, show no mercy</vt:lpstr>
      <vt:lpstr>Response to the Question of Violence in the OT</vt:lpstr>
      <vt:lpstr>Violence in the OT (cont.)</vt:lpstr>
      <vt:lpstr>Deuteronomy:  Blessings and Curses</vt:lpstr>
      <vt:lpstr>Joshua:  Entering the Promised Land</vt:lpstr>
      <vt:lpstr>Outline of Joshua</vt:lpstr>
      <vt:lpstr>Joshua:  Prefigure of the Messiah</vt:lpstr>
      <vt:lpstr>Entering the Promised Land</vt:lpstr>
      <vt:lpstr>PowerPoint Presentation</vt:lpstr>
      <vt:lpstr>Sin in the camp:  God’s people defeated</vt:lpstr>
      <vt:lpstr>Joshua Ch 8-14 Victories (mostly)</vt:lpstr>
      <vt:lpstr>But….</vt:lpstr>
      <vt:lpstr>Joshua 23-24  God’s Leader Gives His Final Words</vt:lpstr>
      <vt:lpstr>Judges</vt:lpstr>
      <vt:lpstr>Outline of Judges</vt:lpstr>
      <vt:lpstr>Judges: Prefigures of the Messiah</vt:lpstr>
      <vt:lpstr>Ruth</vt:lpstr>
      <vt:lpstr>I and II Samuel, 1 Chronicles</vt:lpstr>
      <vt:lpstr>Outline of I,II Samuel, I Chronicles</vt:lpstr>
      <vt:lpstr>Samuel: A Prefigure of the Messiah</vt:lpstr>
      <vt:lpstr>David:  A Prefigure of the Messiah</vt:lpstr>
      <vt:lpstr>Key Events in 1 Samuel</vt:lpstr>
      <vt:lpstr>Key Events in 2 Samuel</vt:lpstr>
      <vt:lpstr>I, II Kings, 2 Chronicles</vt:lpstr>
      <vt:lpstr>Outline of I, II Kings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Prophets</vt:lpstr>
      <vt:lpstr>Prophets</vt:lpstr>
      <vt:lpstr>Prophets</vt:lpstr>
      <vt:lpstr>Timeline</vt:lpstr>
      <vt:lpstr>The 7th And 8th  Century Prophets</vt:lpstr>
      <vt:lpstr>The Demise of a Nation</vt:lpstr>
      <vt:lpstr>Amos (A Moose)</vt:lpstr>
      <vt:lpstr>Israel’s Demise</vt:lpstr>
      <vt:lpstr>Amos</vt:lpstr>
      <vt:lpstr>PowerPoint Presentation</vt:lpstr>
      <vt:lpstr>Hosea</vt:lpstr>
      <vt:lpstr>Hosea </vt:lpstr>
      <vt:lpstr>Hosea’s Marriage</vt:lpstr>
      <vt:lpstr>Hosea’s Children</vt:lpstr>
      <vt:lpstr>God’s Marriage</vt:lpstr>
      <vt:lpstr>The Covenant</vt:lpstr>
      <vt:lpstr>Hosea</vt:lpstr>
      <vt:lpstr>Judah</vt:lpstr>
      <vt:lpstr>Isaiah (I Say Ah)</vt:lpstr>
      <vt:lpstr>Isaiah’s Audience</vt:lpstr>
      <vt:lpstr>Isaiah</vt:lpstr>
      <vt:lpstr>Noteworthy</vt:lpstr>
      <vt:lpstr>Christ/ Church in Isaiah</vt:lpstr>
      <vt:lpstr>Christ/ Church in Isaiah</vt:lpstr>
      <vt:lpstr>Summary</vt:lpstr>
      <vt:lpstr>Micah</vt:lpstr>
      <vt:lpstr>Micah</vt:lpstr>
      <vt:lpstr>Micah</vt:lpstr>
      <vt:lpstr>Judgment and Blessing</vt:lpstr>
      <vt:lpstr>Micah- Courtroom</vt:lpstr>
      <vt:lpstr>Micah</vt:lpstr>
      <vt:lpstr>Covenant Lawsuit</vt:lpstr>
      <vt:lpstr>Micah 6:6-8</vt:lpstr>
      <vt:lpstr>The Book of Micah–Religious Significance</vt:lpstr>
      <vt:lpstr>Habakkuk</vt:lpstr>
      <vt:lpstr>Habakkuk</vt:lpstr>
      <vt:lpstr>Habakkuk 2:4</vt:lpstr>
      <vt:lpstr>Questions</vt:lpstr>
      <vt:lpstr>But</vt:lpstr>
      <vt:lpstr>Hab.3:17-19</vt:lpstr>
      <vt:lpstr>Zephaniah- (Z fan niah)</vt:lpstr>
      <vt:lpstr>Day of the Lord</vt:lpstr>
      <vt:lpstr>Zeph.3:17</vt:lpstr>
      <vt:lpstr>Jeremiah, Ezekiel, Daniel</vt:lpstr>
      <vt:lpstr>Outline of Jeremiah</vt:lpstr>
      <vt:lpstr>PowerPoint Presentation</vt:lpstr>
      <vt:lpstr>Themes in Jeremiah</vt:lpstr>
      <vt:lpstr>Jeremiah History</vt:lpstr>
      <vt:lpstr>False Religion</vt:lpstr>
      <vt:lpstr>God’s Judgements</vt:lpstr>
      <vt:lpstr>Remnant</vt:lpstr>
      <vt:lpstr>History</vt:lpstr>
      <vt:lpstr>Key Life Events: Jeremiah</vt:lpstr>
      <vt:lpstr>Symbolism</vt:lpstr>
      <vt:lpstr>PowerPoint Presentation</vt:lpstr>
      <vt:lpstr>PowerPoint Presentation</vt:lpstr>
      <vt:lpstr>Archaeology</vt:lpstr>
      <vt:lpstr>Ezekiel Outline</vt:lpstr>
      <vt:lpstr>Ezekiel’s Place in History</vt:lpstr>
      <vt:lpstr>Judah Denounced </vt:lpstr>
      <vt:lpstr>Oracles Against Foreign Nations</vt:lpstr>
      <vt:lpstr>Future Restoration</vt:lpstr>
      <vt:lpstr>The Restoration of Judah</vt:lpstr>
      <vt:lpstr>Post-Resurrection Books</vt:lpstr>
      <vt:lpstr>Post-Restoration Books (cont.)</vt:lpstr>
      <vt:lpstr>Daniel, Prophet to the Nations</vt:lpstr>
      <vt:lpstr> Theme of Daniel:</vt:lpstr>
      <vt:lpstr>Very Brief Outline of Daniel</vt:lpstr>
      <vt:lpstr>Daniel Chapter Five 538 BC</vt:lpstr>
      <vt:lpstr>Ziggurat in Ur: Nabonidus and Belshazzar</vt:lpstr>
      <vt:lpstr>Daniel Chapter Six  c. 536 BC</vt:lpstr>
      <vt:lpstr>Daniel Chapter Twelve:  The Time of the End</vt:lpstr>
      <vt:lpstr>Ezra:  Teacher of Righteousness</vt:lpstr>
      <vt:lpstr>PowerPoint Presentation</vt:lpstr>
      <vt:lpstr>Haggai:  Build the Lord’s House </vt:lpstr>
      <vt:lpstr>Haggai:  No more excuses!  Build the temple</vt:lpstr>
      <vt:lpstr>Zechariah: The Messiah is Coming! Get Your House in Order.</vt:lpstr>
      <vt:lpstr>Outline of Zechariah</vt:lpstr>
      <vt:lpstr>Vision #1  A Messenger on a red horse</vt:lpstr>
      <vt:lpstr>Vision #2  Four Horns and Four Craftsmen</vt:lpstr>
      <vt:lpstr>Vision #3 A Man with a measuring line</vt:lpstr>
      <vt:lpstr>Vision #4  Joshua Accused by Satan</vt:lpstr>
      <vt:lpstr>Vision #5  The Golden Lampstand and the Two Olive Trees</vt:lpstr>
      <vt:lpstr>Messianic Prophecies in Zechariah</vt:lpstr>
      <vt:lpstr>Kingdom Prophecies in Zechariah</vt:lpstr>
      <vt:lpstr>Esther:  God saves his people</vt:lpstr>
      <vt:lpstr>Nehemiah:  God’s leader does great things for God </vt:lpstr>
      <vt:lpstr>Malachi:  Be Faithful to God Offer True Worship</vt:lpstr>
      <vt:lpstr>Outline of Malachi</vt:lpstr>
      <vt:lpstr>Malachi 4:1-6  The Day of the Lord</vt:lpstr>
      <vt:lpstr>WISDOM LITERATURE</vt:lpstr>
      <vt:lpstr>Wisdom Books</vt:lpstr>
      <vt:lpstr>Wisdom Books</vt:lpstr>
      <vt:lpstr>Wisdom</vt:lpstr>
      <vt:lpstr>Poetic Parallelism</vt:lpstr>
      <vt:lpstr>Chiastic parallelism</vt:lpstr>
      <vt:lpstr>Antithetic Parallesim</vt:lpstr>
      <vt:lpstr>Synthetic or Constructive</vt:lpstr>
      <vt:lpstr>Lost in Translation</vt:lpstr>
      <vt:lpstr>Literally Speaking</vt:lpstr>
      <vt:lpstr>Job</vt:lpstr>
      <vt:lpstr>PowerPoint Presentation</vt:lpstr>
      <vt:lpstr>Key Term: Suffering</vt:lpstr>
      <vt:lpstr>Examples of Parallelism</vt:lpstr>
      <vt:lpstr>Outlines</vt:lpstr>
      <vt:lpstr>One Sentence Summary</vt:lpstr>
      <vt:lpstr>Job</vt:lpstr>
      <vt:lpstr>Fictitious or Real</vt:lpstr>
      <vt:lpstr>Job Guilty or God Unjust</vt:lpstr>
      <vt:lpstr>Three Friends</vt:lpstr>
      <vt:lpstr>Job’s Case</vt:lpstr>
      <vt:lpstr>God Questions Job</vt:lpstr>
      <vt:lpstr>Theological Significance of Job</vt:lpstr>
      <vt:lpstr>Danger of Religious Knowledge</vt:lpstr>
      <vt:lpstr>PowerPoint Presentation</vt:lpstr>
      <vt:lpstr>PowerPoint Presentation</vt:lpstr>
      <vt:lpstr>Ecclesiastes</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Old Testament</dc:title>
  <dc:creator>John Oakes</dc:creator>
  <cp:lastModifiedBy>John Oakes</cp:lastModifiedBy>
  <cp:revision>102</cp:revision>
  <dcterms:created xsi:type="dcterms:W3CDTF">2012-02-24T22:55:05Z</dcterms:created>
  <dcterms:modified xsi:type="dcterms:W3CDTF">2012-04-07T18:07:41Z</dcterms:modified>
</cp:coreProperties>
</file>