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833" r:id="rId4"/>
    <p:sldMasterId id="2147483846" r:id="rId5"/>
    <p:sldMasterId id="2147483872" r:id="rId6"/>
    <p:sldMasterId id="2147483885" r:id="rId7"/>
    <p:sldMasterId id="2147483898" r:id="rId8"/>
    <p:sldMasterId id="2147483911" r:id="rId9"/>
  </p:sldMasterIdLst>
  <p:notesMasterIdLst>
    <p:notesMasterId r:id="rId114"/>
  </p:notesMasterIdLst>
  <p:sldIdLst>
    <p:sldId id="256" r:id="rId10"/>
    <p:sldId id="257" r:id="rId11"/>
    <p:sldId id="260" r:id="rId12"/>
    <p:sldId id="258" r:id="rId13"/>
    <p:sldId id="259" r:id="rId14"/>
    <p:sldId id="314" r:id="rId15"/>
    <p:sldId id="315" r:id="rId16"/>
    <p:sldId id="316" r:id="rId17"/>
    <p:sldId id="318" r:id="rId18"/>
    <p:sldId id="319" r:id="rId19"/>
    <p:sldId id="320" r:id="rId20"/>
    <p:sldId id="321" r:id="rId21"/>
    <p:sldId id="322" r:id="rId22"/>
    <p:sldId id="323" r:id="rId23"/>
    <p:sldId id="324" r:id="rId24"/>
    <p:sldId id="325" r:id="rId25"/>
    <p:sldId id="326" r:id="rId26"/>
    <p:sldId id="275" r:id="rId27"/>
    <p:sldId id="276" r:id="rId28"/>
    <p:sldId id="277" r:id="rId29"/>
    <p:sldId id="278" r:id="rId30"/>
    <p:sldId id="279" r:id="rId31"/>
    <p:sldId id="274" r:id="rId32"/>
    <p:sldId id="270" r:id="rId33"/>
    <p:sldId id="280" r:id="rId34"/>
    <p:sldId id="281" r:id="rId35"/>
    <p:sldId id="283" r:id="rId36"/>
    <p:sldId id="282" r:id="rId37"/>
    <p:sldId id="272" r:id="rId38"/>
    <p:sldId id="285" r:id="rId39"/>
    <p:sldId id="345" r:id="rId40"/>
    <p:sldId id="346" r:id="rId41"/>
    <p:sldId id="327" r:id="rId42"/>
    <p:sldId id="284" r:id="rId43"/>
    <p:sldId id="347" r:id="rId44"/>
    <p:sldId id="348" r:id="rId45"/>
    <p:sldId id="349" r:id="rId46"/>
    <p:sldId id="350" r:id="rId47"/>
    <p:sldId id="351" r:id="rId48"/>
    <p:sldId id="352" r:id="rId49"/>
    <p:sldId id="353" r:id="rId50"/>
    <p:sldId id="354" r:id="rId51"/>
    <p:sldId id="328" r:id="rId52"/>
    <p:sldId id="355" r:id="rId53"/>
    <p:sldId id="338" r:id="rId54"/>
    <p:sldId id="356" r:id="rId55"/>
    <p:sldId id="339" r:id="rId56"/>
    <p:sldId id="340" r:id="rId57"/>
    <p:sldId id="341" r:id="rId58"/>
    <p:sldId id="342" r:id="rId59"/>
    <p:sldId id="358" r:id="rId60"/>
    <p:sldId id="359" r:id="rId61"/>
    <p:sldId id="343" r:id="rId62"/>
    <p:sldId id="344" r:id="rId63"/>
    <p:sldId id="336" r:id="rId64"/>
    <p:sldId id="360" r:id="rId65"/>
    <p:sldId id="361" r:id="rId66"/>
    <p:sldId id="362" r:id="rId67"/>
    <p:sldId id="357" r:id="rId68"/>
    <p:sldId id="363" r:id="rId69"/>
    <p:sldId id="337" r:id="rId70"/>
    <p:sldId id="364" r:id="rId71"/>
    <p:sldId id="385" r:id="rId72"/>
    <p:sldId id="365" r:id="rId73"/>
    <p:sldId id="376" r:id="rId74"/>
    <p:sldId id="366" r:id="rId75"/>
    <p:sldId id="368" r:id="rId76"/>
    <p:sldId id="367" r:id="rId77"/>
    <p:sldId id="369" r:id="rId78"/>
    <p:sldId id="375" r:id="rId79"/>
    <p:sldId id="370" r:id="rId80"/>
    <p:sldId id="371" r:id="rId81"/>
    <p:sldId id="372" r:id="rId82"/>
    <p:sldId id="373" r:id="rId83"/>
    <p:sldId id="374" r:id="rId84"/>
    <p:sldId id="386" r:id="rId85"/>
    <p:sldId id="378" r:id="rId86"/>
    <p:sldId id="387" r:id="rId87"/>
    <p:sldId id="388" r:id="rId88"/>
    <p:sldId id="377" r:id="rId89"/>
    <p:sldId id="379" r:id="rId90"/>
    <p:sldId id="380" r:id="rId91"/>
    <p:sldId id="381" r:id="rId92"/>
    <p:sldId id="382" r:id="rId93"/>
    <p:sldId id="394" r:id="rId94"/>
    <p:sldId id="389" r:id="rId95"/>
    <p:sldId id="390" r:id="rId96"/>
    <p:sldId id="391" r:id="rId97"/>
    <p:sldId id="393" r:id="rId98"/>
    <p:sldId id="383" r:id="rId99"/>
    <p:sldId id="395" r:id="rId100"/>
    <p:sldId id="384" r:id="rId101"/>
    <p:sldId id="311" r:id="rId102"/>
    <p:sldId id="396" r:id="rId103"/>
    <p:sldId id="286" r:id="rId104"/>
    <p:sldId id="306" r:id="rId105"/>
    <p:sldId id="397" r:id="rId106"/>
    <p:sldId id="287" r:id="rId107"/>
    <p:sldId id="308" r:id="rId108"/>
    <p:sldId id="309" r:id="rId109"/>
    <p:sldId id="288" r:id="rId110"/>
    <p:sldId id="310" r:id="rId111"/>
    <p:sldId id="289" r:id="rId112"/>
    <p:sldId id="313"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3" autoAdjust="0"/>
    <p:restoredTop sz="94660"/>
  </p:normalViewPr>
  <p:slideViewPr>
    <p:cSldViewPr>
      <p:cViewPr varScale="1">
        <p:scale>
          <a:sx n="75" d="100"/>
          <a:sy n="75" d="100"/>
        </p:scale>
        <p:origin x="-1110" y="-84"/>
      </p:cViewPr>
      <p:guideLst>
        <p:guide orient="horz" pos="2160"/>
        <p:guide pos="2880"/>
      </p:guideLst>
    </p:cSldViewPr>
  </p:slideViewPr>
  <p:notesTextViewPr>
    <p:cViewPr>
      <p:scale>
        <a:sx n="1" d="1"/>
        <a:sy n="1" d="1"/>
      </p:scale>
      <p:origin x="0" y="0"/>
    </p:cViewPr>
  </p:notesTextViewPr>
  <p:sorterViewPr>
    <p:cViewPr>
      <p:scale>
        <a:sx n="100" d="100"/>
        <a:sy n="100" d="100"/>
      </p:scale>
      <p:origin x="0" y="103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theme" Target="theme/theme1.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5536C-FD9A-4499-9C02-3DDBA3BDF04B}" type="datetimeFigureOut">
              <a:rPr lang="en-US" smtClean="0"/>
              <a:t>9/16/2011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E52C-3EB4-4B3C-B2B4-3ED0191AF444}" type="slidenum">
              <a:rPr lang="en-US" smtClean="0"/>
              <a:t>‹#›</a:t>
            </a:fld>
            <a:endParaRPr lang="en-US"/>
          </a:p>
        </p:txBody>
      </p:sp>
    </p:spTree>
    <p:extLst>
      <p:ext uri="{BB962C8B-B14F-4D97-AF65-F5344CB8AC3E}">
        <p14:creationId xmlns:p14="http://schemas.microsoft.com/office/powerpoint/2010/main" val="239657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a:t>
            </a:fld>
            <a:endParaRPr lang="en-US"/>
          </a:p>
        </p:txBody>
      </p:sp>
    </p:spTree>
    <p:extLst>
      <p:ext uri="{BB962C8B-B14F-4D97-AF65-F5344CB8AC3E}">
        <p14:creationId xmlns:p14="http://schemas.microsoft.com/office/powerpoint/2010/main" val="184988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B0A95-A6E9-40ED-A576-79284908F84D}" type="slidenum">
              <a:rPr lang="en-US">
                <a:solidFill>
                  <a:prstClr val="black"/>
                </a:solidFill>
              </a:rPr>
              <a:pPr/>
              <a:t>10</a:t>
            </a:fld>
            <a:endParaRPr lang="en-US">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84E1D-62DA-4285-A95C-95C57F161621}" type="slidenum">
              <a:rPr lang="en-US"/>
              <a:pPr/>
              <a:t>100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33A4D-A3F8-42D1-85AC-5EFB3C504E1F}" type="slidenum">
              <a:rPr lang="en-US"/>
              <a:pPr/>
              <a:t>101</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DE0AF-E063-47C4-B2B7-AE932A0CCF05}" type="slidenum">
              <a:rPr lang="en-US"/>
              <a:pPr/>
              <a:t>102</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F5DE9-F813-4E3D-8295-8759DA1BBE38}" type="slidenum">
              <a:rPr lang="en-US"/>
              <a:pPr/>
              <a:t>103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11CB1-EEF1-4E7B-B227-EC8184CC67B4}" type="slidenum">
              <a:rPr lang="en-US"/>
              <a:pPr/>
              <a:t>104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27B89-69AA-46D5-ADDB-789DA3D83818}" type="slidenum">
              <a:rPr lang="en-US">
                <a:solidFill>
                  <a:prstClr val="black"/>
                </a:solidFill>
              </a:rPr>
              <a:pPr/>
              <a:t>11</a:t>
            </a:fld>
            <a:endParaRPr lang="en-US">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6294D-A9C2-484B-956C-D926290B8324}" type="slidenum">
              <a:rPr lang="en-US">
                <a:solidFill>
                  <a:prstClr val="black"/>
                </a:solidFill>
              </a:rPr>
              <a:pPr/>
              <a:t>12</a:t>
            </a:fld>
            <a:endParaRPr lang="en-US">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59E82-F984-482E-AF18-BDE75D6C05F8}"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1709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59E82-F984-482E-AF18-BDE75D6C05F8}"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9009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59E82-F984-482E-AF18-BDE75D6C05F8}"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5592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59E82-F984-482E-AF18-BDE75D6C05F8}"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5496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59E82-F984-482E-AF18-BDE75D6C05F8}"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6218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18</a:t>
            </a:fld>
            <a:endParaRPr lang="en-US"/>
          </a:p>
        </p:txBody>
      </p:sp>
    </p:spTree>
    <p:extLst>
      <p:ext uri="{BB962C8B-B14F-4D97-AF65-F5344CB8AC3E}">
        <p14:creationId xmlns:p14="http://schemas.microsoft.com/office/powerpoint/2010/main" val="2434246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19</a:t>
            </a:fld>
            <a:endParaRPr lang="en-US"/>
          </a:p>
        </p:txBody>
      </p:sp>
    </p:spTree>
    <p:extLst>
      <p:ext uri="{BB962C8B-B14F-4D97-AF65-F5344CB8AC3E}">
        <p14:creationId xmlns:p14="http://schemas.microsoft.com/office/powerpoint/2010/main" val="217041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a:t>
            </a:fld>
            <a:endParaRPr lang="en-US"/>
          </a:p>
        </p:txBody>
      </p:sp>
    </p:spTree>
    <p:extLst>
      <p:ext uri="{BB962C8B-B14F-4D97-AF65-F5344CB8AC3E}">
        <p14:creationId xmlns:p14="http://schemas.microsoft.com/office/powerpoint/2010/main" val="90499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20</a:t>
            </a:fld>
            <a:endParaRPr lang="en-US"/>
          </a:p>
        </p:txBody>
      </p:sp>
    </p:spTree>
    <p:extLst>
      <p:ext uri="{BB962C8B-B14F-4D97-AF65-F5344CB8AC3E}">
        <p14:creationId xmlns:p14="http://schemas.microsoft.com/office/powerpoint/2010/main" val="2484783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21</a:t>
            </a:fld>
            <a:endParaRPr lang="en-US"/>
          </a:p>
        </p:txBody>
      </p:sp>
    </p:spTree>
    <p:extLst>
      <p:ext uri="{BB962C8B-B14F-4D97-AF65-F5344CB8AC3E}">
        <p14:creationId xmlns:p14="http://schemas.microsoft.com/office/powerpoint/2010/main" val="165890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22</a:t>
            </a:fld>
            <a:endParaRPr lang="en-US"/>
          </a:p>
        </p:txBody>
      </p:sp>
    </p:spTree>
    <p:extLst>
      <p:ext uri="{BB962C8B-B14F-4D97-AF65-F5344CB8AC3E}">
        <p14:creationId xmlns:p14="http://schemas.microsoft.com/office/powerpoint/2010/main" val="320380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C36E4-BB8F-4F67-8603-CF46644C4BC0}" type="slidenum">
              <a:rPr lang="en-US"/>
              <a:pPr/>
              <a:t>23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21818-E44D-476C-A65C-65A6ACF52E7E}" type="slidenum">
              <a:rPr lang="en-US"/>
              <a:pPr/>
              <a:t>24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25</a:t>
            </a:fld>
            <a:endParaRPr lang="en-US"/>
          </a:p>
        </p:txBody>
      </p:sp>
    </p:spTree>
    <p:extLst>
      <p:ext uri="{BB962C8B-B14F-4D97-AF65-F5344CB8AC3E}">
        <p14:creationId xmlns:p14="http://schemas.microsoft.com/office/powerpoint/2010/main" val="261082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26</a:t>
            </a:fld>
            <a:endParaRPr lang="en-US"/>
          </a:p>
        </p:txBody>
      </p:sp>
    </p:spTree>
    <p:extLst>
      <p:ext uri="{BB962C8B-B14F-4D97-AF65-F5344CB8AC3E}">
        <p14:creationId xmlns:p14="http://schemas.microsoft.com/office/powerpoint/2010/main" val="3971003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4C61A-10ED-4EE5-85C5-09CF828129FC}" type="slidenum">
              <a:rPr lang="en-US"/>
              <a:pPr/>
              <a:t>27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28</a:t>
            </a:fld>
            <a:endParaRPr lang="en-US"/>
          </a:p>
        </p:txBody>
      </p:sp>
    </p:spTree>
    <p:extLst>
      <p:ext uri="{BB962C8B-B14F-4D97-AF65-F5344CB8AC3E}">
        <p14:creationId xmlns:p14="http://schemas.microsoft.com/office/powerpoint/2010/main" val="20868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A2192-9F03-44F3-91E9-9F3DEB6543B9}"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2617F-3DF1-4CEA-84C9-612685F280AE}" type="slidenum">
              <a:rPr lang="en-US">
                <a:solidFill>
                  <a:prstClr val="black"/>
                </a:solidFill>
              </a:rPr>
              <a:pPr/>
              <a:t>3</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30</a:t>
            </a:fld>
            <a:endParaRPr lang="en-US"/>
          </a:p>
        </p:txBody>
      </p:sp>
    </p:spTree>
    <p:extLst>
      <p:ext uri="{BB962C8B-B14F-4D97-AF65-F5344CB8AC3E}">
        <p14:creationId xmlns:p14="http://schemas.microsoft.com/office/powerpoint/2010/main" val="3260151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31</a:t>
            </a:fld>
            <a:endParaRPr lang="en-US"/>
          </a:p>
        </p:txBody>
      </p:sp>
    </p:spTree>
    <p:extLst>
      <p:ext uri="{BB962C8B-B14F-4D97-AF65-F5344CB8AC3E}">
        <p14:creationId xmlns:p14="http://schemas.microsoft.com/office/powerpoint/2010/main" val="3133412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32</a:t>
            </a:fld>
            <a:endParaRPr lang="en-US"/>
          </a:p>
        </p:txBody>
      </p:sp>
    </p:spTree>
    <p:extLst>
      <p:ext uri="{BB962C8B-B14F-4D97-AF65-F5344CB8AC3E}">
        <p14:creationId xmlns:p14="http://schemas.microsoft.com/office/powerpoint/2010/main" val="1116746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2375-478B-40EB-A52A-DB6B39694746}" type="slidenum">
              <a:rPr lang="en-US">
                <a:solidFill>
                  <a:prstClr val="black"/>
                </a:solidFill>
              </a:rPr>
              <a:pPr/>
              <a:t>33</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D0836-CB0E-4B10-9BAC-689BF425DE00}" type="slidenum">
              <a:rPr lang="en-US"/>
              <a:pPr/>
              <a:t>34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35</a:t>
            </a:fld>
            <a:endParaRPr lang="en-US"/>
          </a:p>
        </p:txBody>
      </p:sp>
    </p:spTree>
    <p:extLst>
      <p:ext uri="{BB962C8B-B14F-4D97-AF65-F5344CB8AC3E}">
        <p14:creationId xmlns:p14="http://schemas.microsoft.com/office/powerpoint/2010/main" val="324741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36</a:t>
            </a:fld>
            <a:endParaRPr lang="en-US"/>
          </a:p>
        </p:txBody>
      </p:sp>
    </p:spTree>
    <p:extLst>
      <p:ext uri="{BB962C8B-B14F-4D97-AF65-F5344CB8AC3E}">
        <p14:creationId xmlns:p14="http://schemas.microsoft.com/office/powerpoint/2010/main" val="1347481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37</a:t>
            </a:fld>
            <a:endParaRPr lang="en-US"/>
          </a:p>
        </p:txBody>
      </p:sp>
    </p:spTree>
    <p:extLst>
      <p:ext uri="{BB962C8B-B14F-4D97-AF65-F5344CB8AC3E}">
        <p14:creationId xmlns:p14="http://schemas.microsoft.com/office/powerpoint/2010/main" val="1968518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38</a:t>
            </a:fld>
            <a:endParaRPr lang="en-US"/>
          </a:p>
        </p:txBody>
      </p:sp>
    </p:spTree>
    <p:extLst>
      <p:ext uri="{BB962C8B-B14F-4D97-AF65-F5344CB8AC3E}">
        <p14:creationId xmlns:p14="http://schemas.microsoft.com/office/powerpoint/2010/main" val="1730948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39</a:t>
            </a:fld>
            <a:endParaRPr lang="en-US"/>
          </a:p>
        </p:txBody>
      </p:sp>
    </p:spTree>
    <p:extLst>
      <p:ext uri="{BB962C8B-B14F-4D97-AF65-F5344CB8AC3E}">
        <p14:creationId xmlns:p14="http://schemas.microsoft.com/office/powerpoint/2010/main" val="389439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a:t>
            </a:fld>
            <a:endParaRPr lang="en-US"/>
          </a:p>
        </p:txBody>
      </p:sp>
    </p:spTree>
    <p:extLst>
      <p:ext uri="{BB962C8B-B14F-4D97-AF65-F5344CB8AC3E}">
        <p14:creationId xmlns:p14="http://schemas.microsoft.com/office/powerpoint/2010/main" val="1207837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40</a:t>
            </a:fld>
            <a:endParaRPr lang="en-US"/>
          </a:p>
        </p:txBody>
      </p:sp>
    </p:spTree>
    <p:extLst>
      <p:ext uri="{BB962C8B-B14F-4D97-AF65-F5344CB8AC3E}">
        <p14:creationId xmlns:p14="http://schemas.microsoft.com/office/powerpoint/2010/main" val="1274275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41</a:t>
            </a:fld>
            <a:endParaRPr lang="en-US"/>
          </a:p>
        </p:txBody>
      </p:sp>
    </p:spTree>
    <p:extLst>
      <p:ext uri="{BB962C8B-B14F-4D97-AF65-F5344CB8AC3E}">
        <p14:creationId xmlns:p14="http://schemas.microsoft.com/office/powerpoint/2010/main" val="87671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42</a:t>
            </a:fld>
            <a:endParaRPr lang="en-US"/>
          </a:p>
        </p:txBody>
      </p:sp>
    </p:spTree>
    <p:extLst>
      <p:ext uri="{BB962C8B-B14F-4D97-AF65-F5344CB8AC3E}">
        <p14:creationId xmlns:p14="http://schemas.microsoft.com/office/powerpoint/2010/main" val="3477347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33EA3-9C71-46A8-AC72-BBE247145AB2}" type="slidenum">
              <a:rPr lang="en-US">
                <a:solidFill>
                  <a:prstClr val="black"/>
                </a:solidFill>
              </a:rPr>
              <a:pPr/>
              <a:t>43</a:t>
            </a:fld>
            <a:endParaRPr lang="en-US">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44</a:t>
            </a:fld>
            <a:endParaRPr lang="en-US"/>
          </a:p>
        </p:txBody>
      </p:sp>
    </p:spTree>
    <p:extLst>
      <p:ext uri="{BB962C8B-B14F-4D97-AF65-F5344CB8AC3E}">
        <p14:creationId xmlns:p14="http://schemas.microsoft.com/office/powerpoint/2010/main" val="777909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22193-E45F-4C91-ADD0-974AC2CA1975}" type="slidenum">
              <a:rPr lang="en-US"/>
              <a:pPr/>
              <a:t>45</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46</a:t>
            </a:fld>
            <a:endParaRPr lang="en-US"/>
          </a:p>
        </p:txBody>
      </p:sp>
    </p:spTree>
    <p:extLst>
      <p:ext uri="{BB962C8B-B14F-4D97-AF65-F5344CB8AC3E}">
        <p14:creationId xmlns:p14="http://schemas.microsoft.com/office/powerpoint/2010/main" val="2254723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47</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BD2BD-4203-4564-82D2-574345C2964E}" type="slidenum">
              <a:rPr lang="en-US"/>
              <a:pPr/>
              <a:t>48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60439-F23F-4965-80C5-9AFBC79382A0}" type="slidenum">
              <a:rPr lang="en-US"/>
              <a:pPr/>
              <a:t>49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a:t>
            </a:fld>
            <a:endParaRPr lang="en-US"/>
          </a:p>
        </p:txBody>
      </p:sp>
    </p:spTree>
    <p:extLst>
      <p:ext uri="{BB962C8B-B14F-4D97-AF65-F5344CB8AC3E}">
        <p14:creationId xmlns:p14="http://schemas.microsoft.com/office/powerpoint/2010/main" val="105226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392E9-C015-4097-A831-097BA2DACC5A}" type="slidenum">
              <a:rPr lang="en-US"/>
              <a:pPr/>
              <a:t>50</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51</a:t>
            </a:fld>
            <a:endParaRPr lang="en-US"/>
          </a:p>
        </p:txBody>
      </p:sp>
    </p:spTree>
    <p:extLst>
      <p:ext uri="{BB962C8B-B14F-4D97-AF65-F5344CB8AC3E}">
        <p14:creationId xmlns:p14="http://schemas.microsoft.com/office/powerpoint/2010/main" val="3956773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52</a:t>
            </a:fld>
            <a:endParaRPr lang="en-US"/>
          </a:p>
        </p:txBody>
      </p:sp>
    </p:spTree>
    <p:extLst>
      <p:ext uri="{BB962C8B-B14F-4D97-AF65-F5344CB8AC3E}">
        <p14:creationId xmlns:p14="http://schemas.microsoft.com/office/powerpoint/2010/main" val="4100575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6CBE6-D698-48F5-B0CF-88862D647597}" type="slidenum">
              <a:rPr lang="en-US"/>
              <a:pPr/>
              <a:t>53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CCC0A-0DA5-4627-A5FA-71FC009521D2}" type="slidenum">
              <a:rPr lang="en-US"/>
              <a:pPr/>
              <a:t>54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B5D40-18B0-471D-9BEA-E915F224DC86}" type="slidenum">
              <a:rPr lang="en-US"/>
              <a:pPr/>
              <a:t>55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56</a:t>
            </a:fld>
            <a:endParaRPr lang="en-US"/>
          </a:p>
        </p:txBody>
      </p:sp>
    </p:spTree>
    <p:extLst>
      <p:ext uri="{BB962C8B-B14F-4D97-AF65-F5344CB8AC3E}">
        <p14:creationId xmlns:p14="http://schemas.microsoft.com/office/powerpoint/2010/main" val="2139093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57</a:t>
            </a:fld>
            <a:endParaRPr lang="en-US"/>
          </a:p>
        </p:txBody>
      </p:sp>
    </p:spTree>
    <p:extLst>
      <p:ext uri="{BB962C8B-B14F-4D97-AF65-F5344CB8AC3E}">
        <p14:creationId xmlns:p14="http://schemas.microsoft.com/office/powerpoint/2010/main" val="975931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58</a:t>
            </a:fld>
            <a:endParaRPr lang="en-US"/>
          </a:p>
        </p:txBody>
      </p:sp>
    </p:spTree>
    <p:extLst>
      <p:ext uri="{BB962C8B-B14F-4D97-AF65-F5344CB8AC3E}">
        <p14:creationId xmlns:p14="http://schemas.microsoft.com/office/powerpoint/2010/main" val="4711786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59</a:t>
            </a:fld>
            <a:endParaRPr lang="en-US"/>
          </a:p>
        </p:txBody>
      </p:sp>
    </p:spTree>
    <p:extLst>
      <p:ext uri="{BB962C8B-B14F-4D97-AF65-F5344CB8AC3E}">
        <p14:creationId xmlns:p14="http://schemas.microsoft.com/office/powerpoint/2010/main" val="198152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a:t>
            </a:fld>
            <a:endParaRPr lang="en-US"/>
          </a:p>
        </p:txBody>
      </p:sp>
    </p:spTree>
    <p:extLst>
      <p:ext uri="{BB962C8B-B14F-4D97-AF65-F5344CB8AC3E}">
        <p14:creationId xmlns:p14="http://schemas.microsoft.com/office/powerpoint/2010/main" val="1191136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60</a:t>
            </a:fld>
            <a:endParaRPr lang="en-US"/>
          </a:p>
        </p:txBody>
      </p:sp>
    </p:spTree>
    <p:extLst>
      <p:ext uri="{BB962C8B-B14F-4D97-AF65-F5344CB8AC3E}">
        <p14:creationId xmlns:p14="http://schemas.microsoft.com/office/powerpoint/2010/main" val="1021883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5FD36-11D6-462D-A7D8-4368D2B3F5DB}" type="slidenum">
              <a:rPr lang="en-US"/>
              <a:pPr/>
              <a:t>61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62</a:t>
            </a:fld>
            <a:endParaRPr lang="en-US"/>
          </a:p>
        </p:txBody>
      </p:sp>
    </p:spTree>
    <p:extLst>
      <p:ext uri="{BB962C8B-B14F-4D97-AF65-F5344CB8AC3E}">
        <p14:creationId xmlns:p14="http://schemas.microsoft.com/office/powerpoint/2010/main" val="2196013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63</a:t>
            </a:fld>
            <a:endParaRPr lang="en-US"/>
          </a:p>
        </p:txBody>
      </p:sp>
    </p:spTree>
    <p:extLst>
      <p:ext uri="{BB962C8B-B14F-4D97-AF65-F5344CB8AC3E}">
        <p14:creationId xmlns:p14="http://schemas.microsoft.com/office/powerpoint/2010/main" val="1122241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64</a:t>
            </a:fld>
            <a:endParaRPr lang="en-US"/>
          </a:p>
        </p:txBody>
      </p:sp>
    </p:spTree>
    <p:extLst>
      <p:ext uri="{BB962C8B-B14F-4D97-AF65-F5344CB8AC3E}">
        <p14:creationId xmlns:p14="http://schemas.microsoft.com/office/powerpoint/2010/main" val="2510440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65</a:t>
            </a:fld>
            <a:endParaRPr lang="en-US"/>
          </a:p>
        </p:txBody>
      </p:sp>
    </p:spTree>
    <p:extLst>
      <p:ext uri="{BB962C8B-B14F-4D97-AF65-F5344CB8AC3E}">
        <p14:creationId xmlns:p14="http://schemas.microsoft.com/office/powerpoint/2010/main" val="40495292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66</a:t>
            </a:fld>
            <a:endParaRPr lang="en-US"/>
          </a:p>
        </p:txBody>
      </p:sp>
    </p:spTree>
    <p:extLst>
      <p:ext uri="{BB962C8B-B14F-4D97-AF65-F5344CB8AC3E}">
        <p14:creationId xmlns:p14="http://schemas.microsoft.com/office/powerpoint/2010/main" val="19684111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088E8-EFA2-4056-BC48-5BBA00EA1FCC}" type="slidenum">
              <a:rPr lang="en-US"/>
              <a:pPr/>
              <a:t>67</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404AD-48CF-4CFF-8109-8002D1844D04}" type="slidenum">
              <a:rPr lang="en-US"/>
              <a:pPr/>
              <a:t>68</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C395C-5B48-4BD7-8535-12B62F42418B}" type="slidenum">
              <a:rPr lang="en-US"/>
              <a:pPr/>
              <a:t>69</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98066-2356-49FA-B35A-15A33DB84A55}" type="slidenum">
              <a:rPr lang="en-US">
                <a:solidFill>
                  <a:prstClr val="black"/>
                </a:solidFill>
              </a:rPr>
              <a:pPr/>
              <a:t>7</a:t>
            </a:fld>
            <a:endParaRPr lang="en-US">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9B2C0-CA2D-4250-BA30-30D58836771A}" type="slidenum">
              <a:rPr lang="en-US"/>
              <a:pPr/>
              <a:t>70</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B648C-E875-4209-A80B-AE79DA2E4533}" type="slidenum">
              <a:rPr lang="en-US"/>
              <a:pPr/>
              <a:t>71</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1D192-6463-495C-8F7E-5ABAABFA6826}" type="slidenum">
              <a:rPr lang="en-US"/>
              <a:pPr/>
              <a:t>72</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30E92-F56B-4A6C-99B4-1285472200A0}" type="slidenum">
              <a:rPr lang="en-US"/>
              <a:pPr/>
              <a:t>73</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7EE56-16AA-46F9-B7DB-AADBF7360510}" type="slidenum">
              <a:rPr lang="en-US"/>
              <a:pPr/>
              <a:t>74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C308A-E1E3-4F0C-9FD7-3190BD50A570}" type="slidenum">
              <a:rPr lang="en-US"/>
              <a:pPr/>
              <a:t>75</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76</a:t>
            </a:fld>
            <a:endParaRPr lang="en-US"/>
          </a:p>
        </p:txBody>
      </p:sp>
    </p:spTree>
    <p:extLst>
      <p:ext uri="{BB962C8B-B14F-4D97-AF65-F5344CB8AC3E}">
        <p14:creationId xmlns:p14="http://schemas.microsoft.com/office/powerpoint/2010/main" val="10446931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fld id="{EEDD5226-E5C8-426B-882A-EDA0AAB5CDC8}" type="slidenum">
              <a:rPr lang="en-US" b="0">
                <a:latin typeface="Arial" charset="0"/>
              </a:rPr>
              <a:pPr eaLnBrk="1" hangingPunct="1"/>
              <a:t>77</a:t>
            </a:fld>
            <a:endParaRPr lang="en-US" b="0">
              <a:latin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78</a:t>
            </a:fld>
            <a:endParaRPr lang="en-US"/>
          </a:p>
        </p:txBody>
      </p:sp>
    </p:spTree>
    <p:extLst>
      <p:ext uri="{BB962C8B-B14F-4D97-AF65-F5344CB8AC3E}">
        <p14:creationId xmlns:p14="http://schemas.microsoft.com/office/powerpoint/2010/main" val="177987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79</a:t>
            </a:fld>
            <a:endParaRPr lang="en-US"/>
          </a:p>
        </p:txBody>
      </p:sp>
    </p:spTree>
    <p:extLst>
      <p:ext uri="{BB962C8B-B14F-4D97-AF65-F5344CB8AC3E}">
        <p14:creationId xmlns:p14="http://schemas.microsoft.com/office/powerpoint/2010/main" val="102207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1EA77-3293-4C83-9BE2-E815032C0E44}" type="slidenum">
              <a:rPr lang="en-US">
                <a:solidFill>
                  <a:prstClr val="black"/>
                </a:solidFill>
              </a:rPr>
              <a:pPr/>
              <a:t>8</a:t>
            </a:fld>
            <a:endParaRPr lang="en-US">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fld id="{F8D4B0F3-25B2-4224-BAFF-F5EB99EBCDB6}" type="slidenum">
              <a:rPr lang="en-US" b="0">
                <a:latin typeface="Arial" charset="0"/>
              </a:rPr>
              <a:pPr eaLnBrk="1" hangingPunct="1"/>
              <a:t>80</a:t>
            </a:fld>
            <a:endParaRPr lang="en-US" b="0">
              <a:latin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81</a:t>
            </a:fld>
            <a:endParaRPr lang="en-US"/>
          </a:p>
        </p:txBody>
      </p:sp>
    </p:spTree>
    <p:extLst>
      <p:ext uri="{BB962C8B-B14F-4D97-AF65-F5344CB8AC3E}">
        <p14:creationId xmlns:p14="http://schemas.microsoft.com/office/powerpoint/2010/main" val="9295528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82</a:t>
            </a:fld>
            <a:endParaRPr lang="en-US"/>
          </a:p>
        </p:txBody>
      </p:sp>
    </p:spTree>
    <p:extLst>
      <p:ext uri="{BB962C8B-B14F-4D97-AF65-F5344CB8AC3E}">
        <p14:creationId xmlns:p14="http://schemas.microsoft.com/office/powerpoint/2010/main" val="21712166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4282A-B593-4FB5-A950-7E5376DFE175}" type="slidenum">
              <a:rPr lang="en-US"/>
              <a:pPr/>
              <a:t>83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EE167-F688-47F9-BEF5-90F406B2D496}" type="slidenum">
              <a:rPr lang="en-US"/>
              <a:pPr/>
              <a:t>84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85</a:t>
            </a:fld>
            <a:endParaRPr lang="en-US"/>
          </a:p>
        </p:txBody>
      </p:sp>
    </p:spTree>
    <p:extLst>
      <p:ext uri="{BB962C8B-B14F-4D97-AF65-F5344CB8AC3E}">
        <p14:creationId xmlns:p14="http://schemas.microsoft.com/office/powerpoint/2010/main" val="3554209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86</a:t>
            </a:fld>
            <a:endParaRPr lang="en-US"/>
          </a:p>
        </p:txBody>
      </p:sp>
    </p:spTree>
    <p:extLst>
      <p:ext uri="{BB962C8B-B14F-4D97-AF65-F5344CB8AC3E}">
        <p14:creationId xmlns:p14="http://schemas.microsoft.com/office/powerpoint/2010/main" val="3826055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87</a:t>
            </a:fld>
            <a:endParaRPr lang="en-US"/>
          </a:p>
        </p:txBody>
      </p:sp>
    </p:spTree>
    <p:extLst>
      <p:ext uri="{BB962C8B-B14F-4D97-AF65-F5344CB8AC3E}">
        <p14:creationId xmlns:p14="http://schemas.microsoft.com/office/powerpoint/2010/main" val="16699095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88</a:t>
            </a:fld>
            <a:endParaRPr lang="en-US"/>
          </a:p>
        </p:txBody>
      </p:sp>
    </p:spTree>
    <p:extLst>
      <p:ext uri="{BB962C8B-B14F-4D97-AF65-F5344CB8AC3E}">
        <p14:creationId xmlns:p14="http://schemas.microsoft.com/office/powerpoint/2010/main" val="19309216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89</a:t>
            </a:fld>
            <a:endParaRPr lang="en-US"/>
          </a:p>
        </p:txBody>
      </p:sp>
    </p:spTree>
    <p:extLst>
      <p:ext uri="{BB962C8B-B14F-4D97-AF65-F5344CB8AC3E}">
        <p14:creationId xmlns:p14="http://schemas.microsoft.com/office/powerpoint/2010/main" val="25042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89460-9F65-47A6-A715-B60F327795DA}" type="slidenum">
              <a:rPr lang="en-US">
                <a:solidFill>
                  <a:prstClr val="black"/>
                </a:solidFill>
              </a:rPr>
              <a:pPr/>
              <a:t>9</a:t>
            </a:fld>
            <a:endParaRPr lang="en-US">
              <a:solidFill>
                <a:prstClr val="black"/>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9E5D-5ABF-4136-9BD1-73F42497B340}" type="slidenum">
              <a:rPr lang="en-US"/>
              <a:pPr/>
              <a:t>90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91</a:t>
            </a:fld>
            <a:endParaRPr lang="en-US"/>
          </a:p>
        </p:txBody>
      </p:sp>
    </p:spTree>
    <p:extLst>
      <p:ext uri="{BB962C8B-B14F-4D97-AF65-F5344CB8AC3E}">
        <p14:creationId xmlns:p14="http://schemas.microsoft.com/office/powerpoint/2010/main" val="4332785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9C74-8A2A-4AF6-9C54-AFC45E0083CA}" type="slidenum">
              <a:rPr lang="en-US"/>
              <a:pPr/>
              <a:t>92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8DF07-85FC-48AA-9CB2-098AE6914A8C}" type="slidenum">
              <a:rPr lang="en-US"/>
              <a:pPr/>
              <a:t>93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94</a:t>
            </a:fld>
            <a:endParaRPr lang="en-US"/>
          </a:p>
        </p:txBody>
      </p:sp>
    </p:spTree>
    <p:extLst>
      <p:ext uri="{BB962C8B-B14F-4D97-AF65-F5344CB8AC3E}">
        <p14:creationId xmlns:p14="http://schemas.microsoft.com/office/powerpoint/2010/main" val="41831213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45CC0-ECF5-4110-910B-3A3E438AF52D}" type="slidenum">
              <a:rPr lang="en-US"/>
              <a:pPr/>
              <a:t>95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351D4-6F96-4727-96A0-B4FE786B157F}" type="slidenum">
              <a:rPr lang="en-US"/>
              <a:pPr/>
              <a:t>96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97</a:t>
            </a:fld>
            <a:endParaRPr lang="en-US"/>
          </a:p>
        </p:txBody>
      </p:sp>
    </p:spTree>
    <p:extLst>
      <p:ext uri="{BB962C8B-B14F-4D97-AF65-F5344CB8AC3E}">
        <p14:creationId xmlns:p14="http://schemas.microsoft.com/office/powerpoint/2010/main" val="28270445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C948D-E3EE-410C-92AE-00D1BC4E06FB}" type="slidenum">
              <a:rPr lang="en-US"/>
              <a:pPr/>
              <a:t>98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64F3B-339D-4F04-89FD-72E66C778870}" type="slidenum">
              <a:rPr lang="en-US"/>
              <a:pPr/>
              <a:t>99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3592F2D-2EB0-4D94-A723-A27DCCBEA70E}" type="datetimeFigureOut">
              <a:rPr lang="en-US" smtClean="0"/>
              <a:t>9/16/2011</a:t>
            </a:fld>
            <a:endParaRPr lang="en-US"/>
          </a:p>
        </p:txBody>
      </p:sp>
      <p:sp>
        <p:nvSpPr>
          <p:cNvPr id="16" name="Slide Number Placeholder 15"/>
          <p:cNvSpPr>
            <a:spLocks noGrp="1"/>
          </p:cNvSpPr>
          <p:nvPr>
            <p:ph type="sldNum" sz="quarter" idx="11"/>
          </p:nvPr>
        </p:nvSpPr>
        <p:spPr/>
        <p:txBody>
          <a:bodyPr/>
          <a:lstStyle/>
          <a:p>
            <a:fld id="{F6EABAD8-BABF-4BE9-AB59-C78570BB84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25A4CC-B664-4286-B5C9-C624818FE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5988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27777-3604-45A5-A0C0-3D6129640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32883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39C45-5E70-48AD-B91A-A832D4C8A1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01039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AC4AC-E91B-4C1A-A075-003B70C9E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1718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1BC5D8-80D5-4B0E-9664-05DD209F7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810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CA376-9EC2-4DF5-8130-0FA3BD0279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6305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7380B3-7AE5-48BC-A313-DFE9F7E8B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1458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A98DC-60FA-4C86-ADCF-32A94719C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14989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8EA25-3981-4FF5-922A-26645E61E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41190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79520D-E8E0-4EC6-B9D9-2EFF3FCAA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734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AB2A28-1B9A-463E-8327-3A29B6B30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22193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A5A91-1540-4B72-B65C-75F8A4D953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48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9226B5E4-FC00-4E1D-9592-FABEB8112ED5}" type="slidenum">
              <a:rPr lang="en-US"/>
              <a:pPr/>
              <a:t>‹#›</a:t>
            </a:fld>
            <a:endParaRPr lang="en-US"/>
          </a:p>
        </p:txBody>
      </p:sp>
    </p:spTree>
    <p:extLst>
      <p:ext uri="{BB962C8B-B14F-4D97-AF65-F5344CB8AC3E}">
        <p14:creationId xmlns:p14="http://schemas.microsoft.com/office/powerpoint/2010/main" val="239129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4716463" y="5345113"/>
            <a:ext cx="4427537" cy="1512887"/>
            <a:chOff x="2971" y="3367"/>
            <a:chExt cx="2789" cy="953"/>
          </a:xfrm>
        </p:grpSpPr>
        <p:sp>
          <p:nvSpPr>
            <p:cNvPr id="717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718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718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7188"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7189"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7190" name="Rectangle 22"/>
          <p:cNvSpPr>
            <a:spLocks noGrp="1" noChangeArrowheads="1"/>
          </p:cNvSpPr>
          <p:nvPr>
            <p:ph type="sldNum" sz="quarter" idx="4"/>
          </p:nvPr>
        </p:nvSpPr>
        <p:spPr/>
        <p:txBody>
          <a:bodyPr/>
          <a:lstStyle>
            <a:lvl1pPr>
              <a:defRPr/>
            </a:lvl1pPr>
          </a:lstStyle>
          <a:p>
            <a:fld id="{884E94B7-B328-4D5E-962B-2643CA6F61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7912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FA30F55-F540-48F8-8E3D-3B9056CCCA6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64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F331FA0-46EC-4FF7-80B0-352703AFDAD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0886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4667B19-6529-4C1A-9D35-5F909206B4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3072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4C29DF-FC99-449B-B99F-3B232E1205F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4267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B871D87-359C-4AB3-BC1C-1720FAE50D5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592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6E55FC-BD63-4BCC-AF61-AFE53191C31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11756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t>9/16/2011</a:t>
            </a:fld>
            <a:endParaRPr lang="en-US"/>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6CF2493-57C6-4DFD-892F-E2B5C12313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4814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42AA39F-D5E8-4FA6-A22A-615234AF5C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010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962625E-2C30-4ED6-AC36-FCCEBFF47B0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36110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89DEC74C-7108-4956-9484-3509E338EDE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22977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7634" name="Group 2"/>
          <p:cNvGrpSpPr>
            <a:grpSpLocks/>
          </p:cNvGrpSpPr>
          <p:nvPr/>
        </p:nvGrpSpPr>
        <p:grpSpPr bwMode="auto">
          <a:xfrm>
            <a:off x="0" y="0"/>
            <a:ext cx="5867400" cy="6858000"/>
            <a:chOff x="0" y="0"/>
            <a:chExt cx="3696" cy="4320"/>
          </a:xfrm>
        </p:grpSpPr>
        <p:sp>
          <p:nvSpPr>
            <p:cNvPr id="19763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3366"/>
                </a:solidFill>
                <a:latin typeface="Times New Roman" pitchFamily="18" charset="0"/>
              </a:endParaRPr>
            </a:p>
          </p:txBody>
        </p:sp>
        <p:sp>
          <p:nvSpPr>
            <p:cNvPr id="19763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3366"/>
                </a:solidFill>
                <a:latin typeface="Times New Roman" pitchFamily="18" charset="0"/>
              </a:endParaRPr>
            </a:p>
          </p:txBody>
        </p:sp>
      </p:grpSp>
      <p:sp>
        <p:nvSpPr>
          <p:cNvPr id="19764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97641" name="Rectangle 9"/>
          <p:cNvSpPr>
            <a:spLocks noGrp="1" noChangeArrowheads="1"/>
          </p:cNvSpPr>
          <p:nvPr>
            <p:ph type="dt" sz="quarter" idx="2"/>
          </p:nvPr>
        </p:nvSpPr>
        <p:spPr/>
        <p:txBody>
          <a:bodyPr/>
          <a:lstStyle>
            <a:lvl1pPr>
              <a:defRPr>
                <a:solidFill>
                  <a:schemeClr val="bg1"/>
                </a:solidFill>
              </a:defRPr>
            </a:lvl1pPr>
          </a:lstStyle>
          <a:p>
            <a:endParaRPr lang="en-US">
              <a:solidFill>
                <a:srgbClr val="FFFFFF"/>
              </a:solidFill>
            </a:endParaRPr>
          </a:p>
        </p:txBody>
      </p:sp>
      <p:sp>
        <p:nvSpPr>
          <p:cNvPr id="197642" name="Rectangle 10"/>
          <p:cNvSpPr>
            <a:spLocks noGrp="1" noChangeArrowheads="1"/>
          </p:cNvSpPr>
          <p:nvPr>
            <p:ph type="ftr" sz="quarter" idx="3"/>
          </p:nvPr>
        </p:nvSpPr>
        <p:spPr/>
        <p:txBody>
          <a:bodyPr/>
          <a:lstStyle>
            <a:lvl1pPr algn="r">
              <a:defRPr/>
            </a:lvl1pPr>
          </a:lstStyle>
          <a:p>
            <a:endParaRPr lang="en-US">
              <a:solidFill>
                <a:srgbClr val="003366"/>
              </a:solidFill>
            </a:endParaRPr>
          </a:p>
        </p:txBody>
      </p:sp>
      <p:sp>
        <p:nvSpPr>
          <p:cNvPr id="197643" name="Rectangle 11"/>
          <p:cNvSpPr>
            <a:spLocks noGrp="1" noChangeArrowheads="1"/>
          </p:cNvSpPr>
          <p:nvPr>
            <p:ph type="sldNum" sz="quarter" idx="4"/>
          </p:nvPr>
        </p:nvSpPr>
        <p:spPr>
          <a:xfrm>
            <a:off x="76200" y="6248400"/>
            <a:ext cx="587375" cy="488950"/>
          </a:xfrm>
        </p:spPr>
        <p:txBody>
          <a:bodyPr anchorCtr="0"/>
          <a:lstStyle>
            <a:lvl1pPr>
              <a:defRPr/>
            </a:lvl1pPr>
          </a:lstStyle>
          <a:p>
            <a:fld id="{0E95CCC0-4128-4BCD-952F-25AE37FDDE19}" type="slidenum">
              <a:rPr lang="en-US">
                <a:solidFill>
                  <a:srgbClr val="FFFFFF"/>
                </a:solidFill>
              </a:rPr>
              <a:pPr/>
              <a:t>‹#›</a:t>
            </a:fld>
            <a:endParaRPr lang="en-US">
              <a:solidFill>
                <a:srgbClr val="FFFFFF"/>
              </a:solidFill>
            </a:endParaRPr>
          </a:p>
        </p:txBody>
      </p:sp>
      <p:sp>
        <p:nvSpPr>
          <p:cNvPr id="19764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Tree>
    <p:extLst>
      <p:ext uri="{BB962C8B-B14F-4D97-AF65-F5344CB8AC3E}">
        <p14:creationId xmlns:p14="http://schemas.microsoft.com/office/powerpoint/2010/main" val="1332985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B5BDC1D8-3656-43D4-B469-E5248B2CD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7314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48B059E4-73D1-4B56-8FB5-07BDC8277F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8386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34BE34B7-8918-417F-82A1-44F1A68663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323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882C45EE-DE3B-4C79-B948-C0A2D5DE6D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1024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AEB8AB17-C3A7-4FC6-98CE-A652267B5A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584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0E5B2D8-B8CD-41CB-ADD1-3EB1C0FD06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3385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8586F55-1EE1-4DDD-A84E-970F108BA2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918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F936A660-C26D-4117-AAF5-0A3DB1669B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7157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96B05BB7-E40D-4F3D-9BE9-4EC1C994F7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874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6E71A3D2-F3CE-4028-9C1B-5111047ACF4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6905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500F56E4-A200-482F-8555-8B19CB743C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112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23A90F4D-8B15-449C-9EAB-796F24533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32415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6497EC45-64C3-42AB-9CD5-E5858E2782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4802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E71146C4-B77C-4C37-9F72-74FD9CA57E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6952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endParaRPr lang="en-US">
              <a:solidFill>
                <a:srgbClr val="003366"/>
              </a:solidFill>
            </a:endParaRPr>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fld id="{83EE5C95-FB28-4BBD-AFEA-F54101A4329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107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25A4CC-B664-4286-B5C9-C624818FE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8695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27777-3604-45A5-A0C0-3D6129640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602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39C45-5E70-48AD-B91A-A832D4C8A1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986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AC4AC-E91B-4C1A-A075-003B70C9E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2669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1BC5D8-80D5-4B0E-9664-05DD209F7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3295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CA376-9EC2-4DF5-8130-0FA3BD0279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0240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7380B3-7AE5-48BC-A313-DFE9F7E8B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360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A98DC-60FA-4C86-ADCF-32A94719C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580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8EA25-3981-4FF5-922A-26645E61E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0940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79520D-E8E0-4EC6-B9D9-2EFF3FCAA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621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592F2D-2EB0-4D94-A723-A27DCCBEA70E}" type="datetimeFigureOut">
              <a:rPr lang="en-US" smtClean="0"/>
              <a:t>9/16/2011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AB2A28-1B9A-463E-8327-3A29B6B30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9973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A5A91-1540-4B72-B65C-75F8A4D953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9698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25A4CC-B664-4286-B5C9-C624818FE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9840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27777-3604-45A5-A0C0-3D6129640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2785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39C45-5E70-48AD-B91A-A832D4C8A1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6797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AC4AC-E91B-4C1A-A075-003B70C9E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8597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1BC5D8-80D5-4B0E-9664-05DD209F7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313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CA376-9EC2-4DF5-8130-0FA3BD0279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5937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7380B3-7AE5-48BC-A313-DFE9F7E8B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3132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A98DC-60FA-4C86-ADCF-32A94719C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760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t>9/16/2011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8EA25-3981-4FF5-922A-26645E61E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025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79520D-E8E0-4EC6-B9D9-2EFF3FCAA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5538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AB2A28-1B9A-463E-8327-3A29B6B30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057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A5A91-1540-4B72-B65C-75F8A4D953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2390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25A4CC-B664-4286-B5C9-C624818FE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796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27777-3604-45A5-A0C0-3D6129640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13324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39C45-5E70-48AD-B91A-A832D4C8A1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5648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AC4AC-E91B-4C1A-A075-003B70C9E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6429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1BC5D8-80D5-4B0E-9664-05DD209F7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100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CA376-9EC2-4DF5-8130-0FA3BD0279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79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t>9/16/2011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7380B3-7AE5-48BC-A313-DFE9F7E8B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5122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A98DC-60FA-4C86-ADCF-32A94719C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7326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8EA25-3981-4FF5-922A-26645E61E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727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79520D-E8E0-4EC6-B9D9-2EFF3FCAA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1045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AB2A28-1B9A-463E-8327-3A29B6B30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796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A5A91-1540-4B72-B65C-75F8A4D953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63285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25A4CC-B664-4286-B5C9-C624818FE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5651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27777-3604-45A5-A0C0-3D6129640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11891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39C45-5E70-48AD-B91A-A832D4C8A1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4670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AC4AC-E91B-4C1A-A075-003B70C9E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31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3592F2D-2EB0-4D94-A723-A27DCCBEA70E}" type="datetimeFigureOut">
              <a:rPr lang="en-US" smtClean="0"/>
              <a:t>9/16/2011</a:t>
            </a:fld>
            <a:endParaRPr lang="en-US"/>
          </a:p>
        </p:txBody>
      </p:sp>
      <p:sp>
        <p:nvSpPr>
          <p:cNvPr id="9" name="Slide Number Placeholder 8"/>
          <p:cNvSpPr>
            <a:spLocks noGrp="1"/>
          </p:cNvSpPr>
          <p:nvPr>
            <p:ph type="sldNum" sz="quarter" idx="15"/>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1BC5D8-80D5-4B0E-9664-05DD209F7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92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CA376-9EC2-4DF5-8130-0FA3BD0279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6054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7380B3-7AE5-48BC-A313-DFE9F7E8B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83114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A98DC-60FA-4C86-ADCF-32A94719C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3120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8EA25-3981-4FF5-922A-26645E61E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4493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79520D-E8E0-4EC6-B9D9-2EFF3FCAA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806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AB2A28-1B9A-463E-8327-3A29B6B30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58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A5A91-1540-4B72-B65C-75F8A4D953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59822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25A4CC-B664-4286-B5C9-C624818FE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4844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27777-3604-45A5-A0C0-3D6129640C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634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t>9/16/2011</a:t>
            </a:fld>
            <a:endParaRPr lang="en-US"/>
          </a:p>
        </p:txBody>
      </p:sp>
      <p:sp>
        <p:nvSpPr>
          <p:cNvPr id="9" name="Slide Number Placeholder 8"/>
          <p:cNvSpPr>
            <a:spLocks noGrp="1"/>
          </p:cNvSpPr>
          <p:nvPr>
            <p:ph type="sldNum" sz="quarter" idx="11"/>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39C45-5E70-48AD-B91A-A832D4C8A1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824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AC4AC-E91B-4C1A-A075-003B70C9E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74323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1BC5D8-80D5-4B0E-9664-05DD209F7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238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CA376-9EC2-4DF5-8130-0FA3BD0279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53241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7380B3-7AE5-48BC-A313-DFE9F7E8B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27222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AA98DC-60FA-4C86-ADCF-32A94719C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07396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8EA25-3981-4FF5-922A-26645E61E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7296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79520D-E8E0-4EC6-B9D9-2EFF3FCAA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02070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AB2A28-1B9A-463E-8327-3A29B6B30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74562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CA5A91-1540-4B72-B65C-75F8A4D953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464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t>9/16/2011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3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4716463" y="5345113"/>
            <a:ext cx="4427537" cy="1512887"/>
            <a:chOff x="2971" y="3367"/>
            <a:chExt cx="2789" cy="953"/>
          </a:xfrm>
        </p:grpSpPr>
        <p:sp>
          <p:nvSpPr>
            <p:cNvPr id="614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4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4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6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6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616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6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4F1AD80-A2F5-4C3D-99CB-9B3A6B36979C}" type="slidenum">
              <a:rPr lang="en-US">
                <a:solidFill>
                  <a:srgbClr val="EAEAEA"/>
                </a:solidFill>
              </a:rPr>
              <a:pPr fontAlgn="base">
                <a:spcBef>
                  <a:spcPct val="0"/>
                </a:spcBef>
                <a:spcAft>
                  <a:spcPct val="0"/>
                </a:spcAft>
              </a:pPr>
              <a:t>‹#›</a:t>
            </a:fld>
            <a:endParaRPr lang="en-US">
              <a:solidFill>
                <a:srgbClr val="EAEAEA"/>
              </a:solidFill>
            </a:endParaRPr>
          </a:p>
        </p:txBody>
      </p:sp>
      <p:sp>
        <p:nvSpPr>
          <p:cNvPr id="616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7274974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6610" name="Group 2"/>
          <p:cNvGrpSpPr>
            <a:grpSpLocks/>
          </p:cNvGrpSpPr>
          <p:nvPr userDrawn="1"/>
        </p:nvGrpSpPr>
        <p:grpSpPr bwMode="auto">
          <a:xfrm>
            <a:off x="0" y="0"/>
            <a:ext cx="7620000" cy="6858000"/>
            <a:chOff x="0" y="0"/>
            <a:chExt cx="4800" cy="4320"/>
          </a:xfrm>
        </p:grpSpPr>
        <p:grpSp>
          <p:nvGrpSpPr>
            <p:cNvPr id="196611" name="Group 3"/>
            <p:cNvGrpSpPr>
              <a:grpSpLocks/>
            </p:cNvGrpSpPr>
            <p:nvPr userDrawn="1"/>
          </p:nvGrpSpPr>
          <p:grpSpPr bwMode="auto">
            <a:xfrm>
              <a:off x="0" y="0"/>
              <a:ext cx="2016" cy="4320"/>
              <a:chOff x="0" y="0"/>
              <a:chExt cx="2016" cy="4320"/>
            </a:xfrm>
          </p:grpSpPr>
          <p:sp>
            <p:nvSpPr>
              <p:cNvPr id="196612"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endParaRPr>
              </a:p>
            </p:txBody>
          </p:sp>
          <p:sp>
            <p:nvSpPr>
              <p:cNvPr id="19661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a:solidFill>
                    <a:srgbClr val="003366"/>
                  </a:solidFill>
                </a:endParaRPr>
              </a:p>
            </p:txBody>
          </p:sp>
        </p:grpSp>
        <p:grpSp>
          <p:nvGrpSpPr>
            <p:cNvPr id="196614" name="Group 6"/>
            <p:cNvGrpSpPr>
              <a:grpSpLocks/>
            </p:cNvGrpSpPr>
            <p:nvPr userDrawn="1"/>
          </p:nvGrpSpPr>
          <p:grpSpPr bwMode="auto">
            <a:xfrm>
              <a:off x="144" y="1248"/>
              <a:ext cx="4656" cy="201"/>
              <a:chOff x="144" y="1248"/>
              <a:chExt cx="4656" cy="201"/>
            </a:xfrm>
          </p:grpSpPr>
          <p:sp>
            <p:nvSpPr>
              <p:cNvPr id="196615" name="AutoShape 7"/>
              <p:cNvSpPr>
                <a:spLocks noChangeArrowheads="1"/>
              </p:cNvSpPr>
              <p:nvPr userDrawn="1"/>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endParaRPr>
              </a:p>
            </p:txBody>
          </p:sp>
          <p:sp>
            <p:nvSpPr>
              <p:cNvPr id="196616" name="AutoShape 8"/>
              <p:cNvSpPr>
                <a:spLocks noChangeArrowheads="1"/>
              </p:cNvSpPr>
              <p:nvPr userDrawn="1"/>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endParaRPr>
              </a:p>
            </p:txBody>
          </p:sp>
        </p:grpSp>
      </p:grpSp>
      <p:sp>
        <p:nvSpPr>
          <p:cNvPr id="19661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661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9"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endParaRPr lang="en-US">
              <a:solidFill>
                <a:srgbClr val="003366"/>
              </a:solidFill>
            </a:endParaRPr>
          </a:p>
        </p:txBody>
      </p:sp>
      <p:sp>
        <p:nvSpPr>
          <p:cNvPr id="196620"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endParaRPr lang="en-US">
              <a:solidFill>
                <a:srgbClr val="003366"/>
              </a:solidFill>
            </a:endParaRPr>
          </a:p>
        </p:txBody>
      </p:sp>
      <p:sp>
        <p:nvSpPr>
          <p:cNvPr id="196621"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fontAlgn="base">
              <a:spcBef>
                <a:spcPct val="0"/>
              </a:spcBef>
              <a:spcAft>
                <a:spcPct val="0"/>
              </a:spcAft>
            </a:pPr>
            <a:fld id="{2FA7B37C-45BC-4922-BA55-34DFC0000031}"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2565616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itchFamily="34" charset="0"/>
          <a:cs typeface="Arial" pitchFamily="34" charset="0"/>
        </a:defRPr>
      </a:lvl2pPr>
      <a:lvl3pPr algn="l" rtl="0" fontAlgn="base">
        <a:lnSpc>
          <a:spcPct val="90000"/>
        </a:lnSpc>
        <a:spcBef>
          <a:spcPct val="0"/>
        </a:spcBef>
        <a:spcAft>
          <a:spcPct val="0"/>
        </a:spcAft>
        <a:defRPr sz="3600" b="1">
          <a:solidFill>
            <a:schemeClr val="tx2"/>
          </a:solidFill>
          <a:latin typeface="Arial" pitchFamily="34" charset="0"/>
          <a:cs typeface="Arial" pitchFamily="34" charset="0"/>
        </a:defRPr>
      </a:lvl3pPr>
      <a:lvl4pPr algn="l" rtl="0" fontAlgn="base">
        <a:lnSpc>
          <a:spcPct val="90000"/>
        </a:lnSpc>
        <a:spcBef>
          <a:spcPct val="0"/>
        </a:spcBef>
        <a:spcAft>
          <a:spcPct val="0"/>
        </a:spcAft>
        <a:defRPr sz="3600" b="1">
          <a:solidFill>
            <a:schemeClr val="tx2"/>
          </a:solidFill>
          <a:latin typeface="Arial" pitchFamily="34" charset="0"/>
          <a:cs typeface="Arial" pitchFamily="34" charset="0"/>
        </a:defRPr>
      </a:lvl4pPr>
      <a:lvl5pPr algn="l" rtl="0" fontAlgn="base">
        <a:lnSpc>
          <a:spcPct val="90000"/>
        </a:lnSpc>
        <a:spcBef>
          <a:spcPct val="0"/>
        </a:spcBef>
        <a:spcAft>
          <a:spcPct val="0"/>
        </a:spcAft>
        <a:defRPr sz="3600" b="1">
          <a:solidFill>
            <a:schemeClr val="tx2"/>
          </a:solidFill>
          <a:latin typeface="Arial" pitchFamily="34" charset="0"/>
          <a:cs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cs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cs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cs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858E2B-3078-472E-8AB0-9F0DE6D232B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33871465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858E2B-3078-472E-8AB0-9F0DE6D232B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06349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858E2B-3078-472E-8AB0-9F0DE6D232B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17985559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858E2B-3078-472E-8AB0-9F0DE6D232B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81864377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858E2B-3078-472E-8AB0-9F0DE6D232B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40599764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858E2B-3078-472E-8AB0-9F0DE6D232B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98556293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P46.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newworldencyclopedia.org/entry/Image:Lodovico_Antonio_Muratori.jpg"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en.wikipedia.org/wiki/File:Uthman_Koran_Taschkent_a.jpg"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en.wikipedia.org/wiki/File:SanaaQuoranDoubleVersions.jpg" TargetMode="External"/><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1.xml.rels><?xml version="1.0" encoding="UTF-8" standalone="yes"?>
<Relationships xmlns="http://schemas.openxmlformats.org/package/2006/relationships"><Relationship Id="rId3" Type="http://schemas.openxmlformats.org/officeDocument/2006/relationships/hyperlink" Target="http://en.wikipedia.org/wiki/File:Tipitaka1.jpg"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67200"/>
            <a:ext cx="6400800" cy="1253262"/>
          </a:xfrm>
        </p:spPr>
        <p:txBody>
          <a:bodyPr/>
          <a:lstStyle/>
          <a:p>
            <a:pPr algn="r"/>
            <a:r>
              <a:rPr lang="en-US" b="1" dirty="0" smtClean="0"/>
              <a:t>Apologetics Research Society</a:t>
            </a:r>
          </a:p>
          <a:p>
            <a:pPr algn="r"/>
            <a:r>
              <a:rPr lang="en-US" b="1" dirty="0" smtClean="0"/>
              <a:t>9/10,17/2011</a:t>
            </a:r>
            <a:endParaRPr lang="en-US" b="1" dirty="0"/>
          </a:p>
        </p:txBody>
      </p:sp>
      <p:sp>
        <p:nvSpPr>
          <p:cNvPr id="2" name="Title 1"/>
          <p:cNvSpPr>
            <a:spLocks noGrp="1"/>
          </p:cNvSpPr>
          <p:nvPr>
            <p:ph type="ctrTitle"/>
          </p:nvPr>
        </p:nvSpPr>
        <p:spPr/>
        <p:txBody>
          <a:bodyPr/>
          <a:lstStyle/>
          <a:p>
            <a:r>
              <a:rPr lang="en-US" sz="3200" b="1" dirty="0" smtClean="0"/>
              <a:t>The Bible</a:t>
            </a:r>
            <a:br>
              <a:rPr lang="en-US" sz="3200" b="1" dirty="0" smtClean="0"/>
            </a:br>
            <a:r>
              <a:rPr lang="en-US" sz="3200" b="1" dirty="0" smtClean="0"/>
              <a:t>Reliability, Inspiration and Inerrancy</a:t>
            </a:r>
            <a:endParaRPr lang="en-US" sz="3200" b="1" dirty="0"/>
          </a:p>
        </p:txBody>
      </p:sp>
    </p:spTree>
    <p:extLst>
      <p:ext uri="{BB962C8B-B14F-4D97-AF65-F5344CB8AC3E}">
        <p14:creationId xmlns:p14="http://schemas.microsoft.com/office/powerpoint/2010/main" val="336054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685800"/>
          </a:xfrm>
        </p:spPr>
        <p:txBody>
          <a:bodyPr/>
          <a:lstStyle/>
          <a:p>
            <a:r>
              <a:rPr lang="en-US" sz="2800"/>
              <a:t>Content (cont.)</a:t>
            </a:r>
          </a:p>
        </p:txBody>
      </p:sp>
      <p:sp>
        <p:nvSpPr>
          <p:cNvPr id="15363" name="Rectangle 3"/>
          <p:cNvSpPr>
            <a:spLocks noGrp="1" noChangeArrowheads="1"/>
          </p:cNvSpPr>
          <p:nvPr>
            <p:ph type="body" idx="1"/>
          </p:nvPr>
        </p:nvSpPr>
        <p:spPr>
          <a:xfrm>
            <a:off x="457200" y="1066800"/>
            <a:ext cx="8229600" cy="5059363"/>
          </a:xfrm>
        </p:spPr>
        <p:txBody>
          <a:bodyPr/>
          <a:lstStyle/>
          <a:p>
            <a:r>
              <a:rPr lang="en-US" sz="2000"/>
              <a:t>A bizarre Gnostic cosmology put into the mouth of Jesus</a:t>
            </a:r>
          </a:p>
          <a:p>
            <a:endParaRPr lang="en-US" sz="2000"/>
          </a:p>
          <a:p>
            <a:r>
              <a:rPr lang="en-US" sz="2000"/>
              <a:t>“Come, that I may teach you about [secrets] no person [has] seen…” (GJ, p. 47)</a:t>
            </a:r>
          </a:p>
          <a:p>
            <a:endParaRPr lang="en-US" sz="2000"/>
          </a:p>
          <a:p>
            <a:r>
              <a:rPr lang="en-US" sz="2000"/>
              <a:t>12 Aeons (gods?) (see on Gnosticism below).</a:t>
            </a:r>
          </a:p>
          <a:p>
            <a:endParaRPr lang="en-US" sz="2000"/>
          </a:p>
          <a:p>
            <a:r>
              <a:rPr lang="en-US" sz="2000"/>
              <a:t>72 heavens and 72 luminaries: six for each of the Aeons.</a:t>
            </a:r>
          </a:p>
          <a:p>
            <a:endParaRPr lang="en-US" sz="2000"/>
          </a:p>
          <a:p>
            <a:r>
              <a:rPr lang="en-US" sz="2000"/>
              <a:t>360 firmaments and 360 luminaries: five for each of the heavens.</a:t>
            </a:r>
          </a:p>
          <a:p>
            <a:endParaRPr lang="en-US" sz="2000"/>
          </a:p>
          <a:p>
            <a:r>
              <a:rPr lang="en-US" sz="2000"/>
              <a:t>Characters such as Nebro, Yaldabaoth, Saklas, Galila, Yobel, Adonaios, Seth.  “The first is Seth, who is called Christ” (GJ p. 52) Jesus is Seth, one of the five rulers of the underworld.</a:t>
            </a:r>
          </a:p>
        </p:txBody>
      </p:sp>
    </p:spTree>
    <p:extLst>
      <p:ext uri="{BB962C8B-B14F-4D97-AF65-F5344CB8AC3E}">
        <p14:creationId xmlns:p14="http://schemas.microsoft.com/office/powerpoint/2010/main" val="13878910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2800" b="1" dirty="0"/>
              <a:t>More Difficult Supposed Contradictions</a:t>
            </a:r>
          </a:p>
        </p:txBody>
      </p:sp>
      <p:sp>
        <p:nvSpPr>
          <p:cNvPr id="140291" name="Rectangle 3"/>
          <p:cNvSpPr>
            <a:spLocks noGrp="1" noChangeArrowheads="1"/>
          </p:cNvSpPr>
          <p:nvPr>
            <p:ph type="body" sz="half" idx="1"/>
          </p:nvPr>
        </p:nvSpPr>
        <p:spPr>
          <a:xfrm>
            <a:off x="457200" y="1600200"/>
            <a:ext cx="7162800" cy="4530725"/>
          </a:xfrm>
        </p:spPr>
        <p:txBody>
          <a:bodyPr>
            <a:normAutofit/>
          </a:bodyPr>
          <a:lstStyle/>
          <a:p>
            <a:r>
              <a:rPr lang="en-US" sz="2400" b="1" dirty="0"/>
              <a:t>Ephesians 2:8-9  </a:t>
            </a:r>
            <a:r>
              <a:rPr lang="en-US" sz="2400" b="1" dirty="0" err="1"/>
              <a:t>vs</a:t>
            </a:r>
            <a:r>
              <a:rPr lang="en-US" sz="2400" b="1" dirty="0"/>
              <a:t>  James 2:20-24.  Are we saved by works?</a:t>
            </a:r>
          </a:p>
          <a:p>
            <a:endParaRPr lang="en-US" sz="2400" b="1" dirty="0"/>
          </a:p>
          <a:p>
            <a:r>
              <a:rPr lang="en-US" sz="2400" b="1" dirty="0"/>
              <a:t>Exodus 20:4-5 </a:t>
            </a:r>
            <a:r>
              <a:rPr lang="en-US" sz="2400" b="1" dirty="0" err="1"/>
              <a:t>vs</a:t>
            </a:r>
            <a:r>
              <a:rPr lang="en-US" sz="2400" b="1" dirty="0"/>
              <a:t>  </a:t>
            </a:r>
            <a:r>
              <a:rPr lang="en-US" sz="2400" b="1" dirty="0" err="1"/>
              <a:t>Ezek</a:t>
            </a:r>
            <a:r>
              <a:rPr lang="en-US" sz="2400" b="1" dirty="0"/>
              <a:t> 18:19-20</a:t>
            </a:r>
          </a:p>
          <a:p>
            <a:endParaRPr lang="en-US" sz="2400" b="1" dirty="0"/>
          </a:p>
          <a:p>
            <a:r>
              <a:rPr lang="en-US" sz="2400" b="1" dirty="0"/>
              <a:t>All-time most difficult:  Matt 10:10, Luke 9:3  </a:t>
            </a:r>
            <a:r>
              <a:rPr lang="en-US" sz="2400" b="1" dirty="0" err="1"/>
              <a:t>vs</a:t>
            </a:r>
            <a:r>
              <a:rPr lang="en-US" sz="2400" b="1" dirty="0"/>
              <a:t>  Mk 6:8  Were they to carry a staff?</a:t>
            </a:r>
          </a:p>
        </p:txBody>
      </p:sp>
    </p:spTree>
    <p:extLst>
      <p:ext uri="{BB962C8B-B14F-4D97-AF65-F5344CB8AC3E}">
        <p14:creationId xmlns:p14="http://schemas.microsoft.com/office/powerpoint/2010/main" val="33870201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74" name="Rectangle 726"/>
          <p:cNvSpPr>
            <a:spLocks noChangeArrowheads="1"/>
          </p:cNvSpPr>
          <p:nvPr/>
        </p:nvSpPr>
        <p:spPr bwMode="auto">
          <a:xfrm>
            <a:off x="381000" y="933579"/>
            <a:ext cx="8763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dirty="0"/>
              <a:t>1. Romans 2:6 says we "are justified by Jesus' blood," then how is it that "God gives to each person according to what he has done?" Is there a </a:t>
            </a:r>
            <a:r>
              <a:rPr lang="en-US" sz="1400" b="1" dirty="0" err="1"/>
              <a:t>contraditction</a:t>
            </a:r>
            <a:r>
              <a:rPr lang="en-US" sz="1400" b="1" dirty="0"/>
              <a:t>?</a:t>
            </a:r>
          </a:p>
          <a:p>
            <a:r>
              <a:rPr lang="en-US" sz="1400" b="1" dirty="0"/>
              <a:t>2. Why are there 41 generations from David to Jesus in Luke, but only 28 generations in Matthew?</a:t>
            </a:r>
          </a:p>
          <a:p>
            <a:r>
              <a:rPr lang="en-US" sz="1400" b="1" dirty="0"/>
              <a:t>3. Can you explain the apparent contradiction between Genesis 50:12 and Acts 7:15-16? (regarding the cave Abraham built)</a:t>
            </a:r>
          </a:p>
          <a:p>
            <a:r>
              <a:rPr lang="en-US" sz="1400" b="1" dirty="0" smtClean="0"/>
              <a:t>5</a:t>
            </a:r>
            <a:r>
              <a:rPr lang="en-US" sz="1400" b="1" dirty="0"/>
              <a:t>. How do you explain the apparent contradiction between Mark 16:5-7 (one angel) and Luke 24:4-7 (two angels)</a:t>
            </a:r>
          </a:p>
          <a:p>
            <a:r>
              <a:rPr lang="en-US" sz="1400" b="1" dirty="0"/>
              <a:t>6. Did Saul kill himself (1 Sam 31) or did the Amalekite soldier kill him? (2 Sam 1)</a:t>
            </a:r>
          </a:p>
          <a:p>
            <a:r>
              <a:rPr lang="en-US" sz="1400" b="1" dirty="0"/>
              <a:t>7. Please explain the contradiction </a:t>
            </a:r>
            <a:r>
              <a:rPr lang="en-US" sz="1400" b="1" dirty="0" err="1"/>
              <a:t>createde</a:t>
            </a:r>
            <a:r>
              <a:rPr lang="en-US" sz="1400" b="1" dirty="0"/>
              <a:t> by 2 Samuel 24, where it says that Satan incited </a:t>
            </a:r>
          </a:p>
          <a:p>
            <a:r>
              <a:rPr lang="en-US" sz="1400" b="1" dirty="0" smtClean="0"/>
              <a:t>David </a:t>
            </a:r>
            <a:r>
              <a:rPr lang="en-US" sz="1400" b="1" dirty="0"/>
              <a:t>and 1 </a:t>
            </a:r>
            <a:r>
              <a:rPr lang="en-US" sz="1400" b="1" dirty="0" err="1"/>
              <a:t>Chron</a:t>
            </a:r>
            <a:r>
              <a:rPr lang="en-US" sz="1400" b="1" dirty="0"/>
              <a:t> 21 where it says that God incited David</a:t>
            </a:r>
          </a:p>
          <a:p>
            <a:r>
              <a:rPr lang="en-US" sz="1400" b="1" dirty="0"/>
              <a:t>9. Please explain to me the discrepancies, both theological and numerical, between 2 Samuel 24 and 1Chronicles 21</a:t>
            </a:r>
          </a:p>
          <a:p>
            <a:r>
              <a:rPr lang="en-US" sz="1400" b="1" dirty="0"/>
              <a:t>10. Leviticus 26:19 mentions iron when the iron age did not start in Canaan until 1150 BC.  Doesn’t this prove that Moses did not write Leviticus?</a:t>
            </a:r>
          </a:p>
          <a:p>
            <a:r>
              <a:rPr lang="en-US" sz="1400" b="1" dirty="0"/>
              <a:t>11. How do you resolve the difference between 23,000 mentioned as killed in 1 Corinthians 10:8 and the 24,000 mentioned in Numbers?</a:t>
            </a:r>
          </a:p>
          <a:p>
            <a:r>
              <a:rPr lang="en-US" sz="1400" b="1" dirty="0"/>
              <a:t>12. Was it one thief (Luke) or both (Matthew) who mocked Jesus? How can you resolve this?</a:t>
            </a:r>
          </a:p>
          <a:p>
            <a:r>
              <a:rPr lang="en-US" sz="1400" b="1" dirty="0"/>
              <a:t>13. Where did Jesus first appear to the eleven disciples? It there a contradiction in the gospel accounts?</a:t>
            </a:r>
          </a:p>
          <a:p>
            <a:r>
              <a:rPr lang="en-US" sz="1400" b="1" dirty="0"/>
              <a:t>14. How do you reconcile: 1) Gen.23:2 with Joshua 14: 13 - 15 and 2) Gen. 14:14 with Judges 18:29?</a:t>
            </a:r>
          </a:p>
          <a:p>
            <a:r>
              <a:rPr lang="en-US" sz="1400" b="1" dirty="0"/>
              <a:t>15. Please explain the contradiction between Acts9:7 and 22:9</a:t>
            </a:r>
          </a:p>
          <a:p>
            <a:r>
              <a:rPr lang="en-US" sz="1400" b="1" dirty="0"/>
              <a:t>16. How does one reconcile the accounts in Matthew and Mark of the demoniac, as on mentions to and the other mentions only one man being possessed?</a:t>
            </a:r>
            <a:endParaRPr lang="en-US" sz="1400" dirty="0"/>
          </a:p>
        </p:txBody>
      </p:sp>
    </p:spTree>
    <p:extLst>
      <p:ext uri="{BB962C8B-B14F-4D97-AF65-F5344CB8AC3E}">
        <p14:creationId xmlns:p14="http://schemas.microsoft.com/office/powerpoint/2010/main" val="1603584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ctr"/>
            <a:r>
              <a:rPr lang="en-US" sz="2800" b="1" dirty="0"/>
              <a:t>Bible </a:t>
            </a:r>
            <a:r>
              <a:rPr lang="en-US" sz="2800" b="1" dirty="0" smtClean="0"/>
              <a:t>Errors/Contradictions?</a:t>
            </a:r>
            <a:endParaRPr lang="en-US" sz="2800" b="1" dirty="0"/>
          </a:p>
        </p:txBody>
      </p:sp>
      <p:sp>
        <p:nvSpPr>
          <p:cNvPr id="123907" name="Rectangle 3"/>
          <p:cNvSpPr>
            <a:spLocks noGrp="1" noChangeArrowheads="1"/>
          </p:cNvSpPr>
          <p:nvPr>
            <p:ph type="body" idx="1"/>
          </p:nvPr>
        </p:nvSpPr>
        <p:spPr/>
        <p:txBody>
          <a:bodyPr/>
          <a:lstStyle/>
          <a:p>
            <a:r>
              <a:rPr lang="en-US" sz="2000" b="1" dirty="0"/>
              <a:t>Matthew 2:23  Where is the prophecy that Jesus will be called a Nazarene?    Answer: Isaiah 11:1-2, Zechariah 6:9-15 </a:t>
            </a:r>
          </a:p>
          <a:p>
            <a:endParaRPr lang="en-US" sz="2000" b="1" dirty="0"/>
          </a:p>
          <a:p>
            <a:r>
              <a:rPr lang="en-US" sz="2000" b="1" dirty="0"/>
              <a:t>Two different and contradictory Genealogies in Matthew and Luke.   Answer: Matthew is genealogy of Joseph and Luke is genealogy of Mary (Joseph the son in law of </a:t>
            </a:r>
            <a:r>
              <a:rPr lang="en-US" sz="2000" b="1" dirty="0" err="1"/>
              <a:t>Heli</a:t>
            </a:r>
            <a:r>
              <a:rPr lang="en-US" sz="2000" b="1" dirty="0"/>
              <a:t>)</a:t>
            </a:r>
          </a:p>
          <a:p>
            <a:endParaRPr lang="en-US" sz="2000" b="1" dirty="0"/>
          </a:p>
          <a:p>
            <a:r>
              <a:rPr lang="en-US" sz="2000" b="1" dirty="0"/>
              <a:t>Matthew 1:23  “The </a:t>
            </a:r>
            <a:r>
              <a:rPr lang="en-US" sz="2000" b="1" i="1" dirty="0"/>
              <a:t>virgin</a:t>
            </a:r>
            <a:r>
              <a:rPr lang="en-US" sz="2000" b="1" dirty="0"/>
              <a:t> will be with child” is a misquote of the Bible.</a:t>
            </a:r>
          </a:p>
          <a:p>
            <a:endParaRPr lang="en-US" sz="2000" b="1" dirty="0"/>
          </a:p>
          <a:p>
            <a:r>
              <a:rPr lang="en-US" sz="2000" b="1" dirty="0"/>
              <a:t>Matthew 2:15  Mistakenly makes Hosea 11:1 a prophecy (no, it is a fulfilled foreshadow, not a fulfilled historical prophecy)</a:t>
            </a:r>
          </a:p>
          <a:p>
            <a:endParaRPr lang="en-US" sz="2000" b="1" dirty="0"/>
          </a:p>
        </p:txBody>
      </p:sp>
    </p:spTree>
    <p:extLst>
      <p:ext uri="{BB962C8B-B14F-4D97-AF65-F5344CB8AC3E}">
        <p14:creationId xmlns:p14="http://schemas.microsoft.com/office/powerpoint/2010/main" val="31666833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81000"/>
            <a:ext cx="7772400" cy="762000"/>
          </a:xfrm>
        </p:spPr>
        <p:txBody>
          <a:bodyPr>
            <a:normAutofit fontScale="90000"/>
          </a:bodyPr>
          <a:lstStyle/>
          <a:p>
            <a:r>
              <a:rPr lang="en-US" sz="3600" b="1" dirty="0"/>
              <a:t>More Thoughts on Biblical Inspiration</a:t>
            </a:r>
            <a:endParaRPr lang="en-US" sz="3600" dirty="0"/>
          </a:p>
        </p:txBody>
      </p:sp>
      <p:sp>
        <p:nvSpPr>
          <p:cNvPr id="98307" name="Rectangle 3"/>
          <p:cNvSpPr>
            <a:spLocks noGrp="1" noChangeArrowheads="1"/>
          </p:cNvSpPr>
          <p:nvPr>
            <p:ph type="body" idx="1"/>
          </p:nvPr>
        </p:nvSpPr>
        <p:spPr>
          <a:xfrm>
            <a:off x="685800" y="1447800"/>
            <a:ext cx="7772400" cy="5181600"/>
          </a:xfrm>
        </p:spPr>
        <p:txBody>
          <a:bodyPr>
            <a:normAutofit/>
          </a:bodyPr>
          <a:lstStyle/>
          <a:p>
            <a:r>
              <a:rPr lang="en-US" sz="2400" b="1" dirty="0"/>
              <a:t>The Bible has dozens of authors, yet a miraculously consistent message and theme. </a:t>
            </a:r>
            <a:endParaRPr lang="en-US" sz="2400" b="1" dirty="0" smtClean="0"/>
          </a:p>
          <a:p>
            <a:pPr lvl="1"/>
            <a:r>
              <a:rPr lang="en-US" sz="2000" b="1" dirty="0"/>
              <a:t>Mesopotamians, Egyptians, Bedouins and Greeks</a:t>
            </a:r>
          </a:p>
          <a:p>
            <a:pPr lvl="1"/>
            <a:r>
              <a:rPr lang="en-US" sz="2000" b="1" dirty="0"/>
              <a:t>Priests, farmers, soldiers, kings, fishermen, prophets and prime ministers  Historians, poets, seers, </a:t>
            </a:r>
            <a:r>
              <a:rPr lang="en-US" sz="2000" b="1" dirty="0" smtClean="0"/>
              <a:t>teachers</a:t>
            </a:r>
            <a:endParaRPr lang="en-US" sz="2200" b="1" dirty="0"/>
          </a:p>
          <a:p>
            <a:endParaRPr lang="en-US" sz="800" b="1" dirty="0" smtClean="0"/>
          </a:p>
          <a:p>
            <a:r>
              <a:rPr lang="en-US" sz="2400" b="1" dirty="0"/>
              <a:t>The whole Bible is about Jesus</a:t>
            </a:r>
            <a:r>
              <a:rPr lang="en-US" sz="2400" b="1" dirty="0" smtClean="0"/>
              <a:t>.  (John 5:39-40)</a:t>
            </a:r>
            <a:endParaRPr lang="en-US" sz="2400" b="1" dirty="0"/>
          </a:p>
          <a:p>
            <a:r>
              <a:rPr lang="en-US" sz="2400" b="1" dirty="0"/>
              <a:t>Moses frees God’s </a:t>
            </a:r>
            <a:r>
              <a:rPr lang="en-US" sz="2400" b="1" dirty="0" smtClean="0"/>
              <a:t>people</a:t>
            </a:r>
            <a:endParaRPr lang="en-US" sz="2400" b="1" dirty="0"/>
          </a:p>
          <a:p>
            <a:r>
              <a:rPr lang="en-US" sz="2400" b="1" dirty="0"/>
              <a:t>Abraham offers his only </a:t>
            </a:r>
            <a:r>
              <a:rPr lang="en-US" sz="2400" b="1" dirty="0" smtClean="0"/>
              <a:t>son</a:t>
            </a:r>
            <a:endParaRPr lang="en-US" sz="2400" b="1" dirty="0"/>
          </a:p>
          <a:p>
            <a:r>
              <a:rPr lang="en-US" sz="2400" b="1" dirty="0"/>
              <a:t>A snake is lifted up on a pole</a:t>
            </a:r>
            <a:r>
              <a:rPr lang="en-US" sz="2400" b="1" dirty="0" smtClean="0"/>
              <a:t>.</a:t>
            </a:r>
            <a:endParaRPr lang="en-US" sz="2400" b="1" dirty="0"/>
          </a:p>
          <a:p>
            <a:r>
              <a:rPr lang="en-US" sz="2400" b="1" dirty="0"/>
              <a:t>No dualism, polytheism, animism, deism</a:t>
            </a:r>
            <a:r>
              <a:rPr lang="en-US" sz="2400" b="1" dirty="0" smtClean="0"/>
              <a:t>.</a:t>
            </a:r>
            <a:endParaRPr lang="en-US" sz="2400" b="1" dirty="0"/>
          </a:p>
          <a:p>
            <a:r>
              <a:rPr lang="en-US" sz="2400" b="1" dirty="0"/>
              <a:t>Balance of judgment and grace</a:t>
            </a:r>
            <a:r>
              <a:rPr lang="en-US" sz="2400" b="1" dirty="0" smtClean="0"/>
              <a:t>.</a:t>
            </a:r>
            <a:r>
              <a:rPr lang="en-US" sz="2400" dirty="0" smtClean="0"/>
              <a:t> </a:t>
            </a:r>
          </a:p>
          <a:p>
            <a:r>
              <a:rPr lang="en-US" sz="2400" b="1" dirty="0" smtClean="0"/>
              <a:t>Etc.</a:t>
            </a:r>
            <a:endParaRPr lang="en-US" sz="2400" b="1" dirty="0"/>
          </a:p>
          <a:p>
            <a:pPr lvl="1"/>
            <a:endParaRPr lang="en-US" sz="2000" dirty="0"/>
          </a:p>
        </p:txBody>
      </p:sp>
    </p:spTree>
    <p:extLst>
      <p:ext uri="{BB962C8B-B14F-4D97-AF65-F5344CB8AC3E}">
        <p14:creationId xmlns:p14="http://schemas.microsoft.com/office/powerpoint/2010/main" val="4491279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a:bodyPr>
          <a:lstStyle/>
          <a:p>
            <a:pPr algn="ctr"/>
            <a:r>
              <a:rPr lang="en-US" sz="3200" b="1" dirty="0">
                <a:solidFill>
                  <a:srgbClr val="FFFF00"/>
                </a:solidFill>
              </a:rPr>
              <a:t>The Bible is the best book in the world on…</a:t>
            </a:r>
            <a:br>
              <a:rPr lang="en-US" sz="3200" b="1" dirty="0">
                <a:solidFill>
                  <a:srgbClr val="FFFF00"/>
                </a:solidFill>
              </a:rPr>
            </a:br>
            <a:endParaRPr lang="en-US" sz="3200" b="1" dirty="0">
              <a:solidFill>
                <a:srgbClr val="FFFF00"/>
              </a:solidFill>
            </a:endParaRPr>
          </a:p>
        </p:txBody>
      </p:sp>
      <p:sp>
        <p:nvSpPr>
          <p:cNvPr id="132099" name="Rectangle 3"/>
          <p:cNvSpPr>
            <a:spLocks noGrp="1" noChangeArrowheads="1"/>
          </p:cNvSpPr>
          <p:nvPr>
            <p:ph type="body" idx="1"/>
          </p:nvPr>
        </p:nvSpPr>
        <p:spPr>
          <a:xfrm>
            <a:off x="457200" y="1447800"/>
            <a:ext cx="8229600" cy="5181600"/>
          </a:xfrm>
        </p:spPr>
        <p:txBody>
          <a:bodyPr/>
          <a:lstStyle/>
          <a:p>
            <a:pPr lvl="1">
              <a:lnSpc>
                <a:spcPct val="90000"/>
              </a:lnSpc>
            </a:pPr>
            <a:endParaRPr lang="en-US" sz="900" b="1" dirty="0"/>
          </a:p>
          <a:p>
            <a:pPr lvl="1">
              <a:lnSpc>
                <a:spcPct val="90000"/>
              </a:lnSpc>
            </a:pPr>
            <a:r>
              <a:rPr lang="en-US" b="1" dirty="0" smtClean="0"/>
              <a:t>Psychology</a:t>
            </a:r>
            <a:endParaRPr lang="en-US" b="1" dirty="0"/>
          </a:p>
          <a:p>
            <a:pPr lvl="1">
              <a:lnSpc>
                <a:spcPct val="90000"/>
              </a:lnSpc>
            </a:pPr>
            <a:r>
              <a:rPr lang="en-US" b="1" dirty="0"/>
              <a:t>Teaching   Look at Jesus’ parables</a:t>
            </a:r>
          </a:p>
          <a:p>
            <a:pPr lvl="1">
              <a:lnSpc>
                <a:spcPct val="90000"/>
              </a:lnSpc>
            </a:pPr>
            <a:r>
              <a:rPr lang="en-US" b="1" dirty="0"/>
              <a:t>Literature (Psalms)</a:t>
            </a:r>
          </a:p>
          <a:p>
            <a:pPr lvl="1">
              <a:lnSpc>
                <a:spcPct val="90000"/>
              </a:lnSpc>
            </a:pPr>
            <a:r>
              <a:rPr lang="en-US" b="1" dirty="0"/>
              <a:t>Wisdom (Proverbs)</a:t>
            </a:r>
          </a:p>
          <a:p>
            <a:pPr lvl="1">
              <a:lnSpc>
                <a:spcPct val="90000"/>
              </a:lnSpc>
            </a:pPr>
            <a:r>
              <a:rPr lang="en-US" b="1" dirty="0"/>
              <a:t>Philosophy</a:t>
            </a:r>
          </a:p>
          <a:p>
            <a:pPr lvl="1">
              <a:lnSpc>
                <a:spcPct val="90000"/>
              </a:lnSpc>
            </a:pPr>
            <a:r>
              <a:rPr lang="en-US" b="1" dirty="0"/>
              <a:t>Character, Ethics</a:t>
            </a:r>
          </a:p>
          <a:p>
            <a:pPr lvl="1">
              <a:lnSpc>
                <a:spcPct val="90000"/>
              </a:lnSpc>
            </a:pPr>
            <a:r>
              <a:rPr lang="en-US" b="1" dirty="0"/>
              <a:t>Child Raising</a:t>
            </a:r>
          </a:p>
          <a:p>
            <a:pPr lvl="1">
              <a:lnSpc>
                <a:spcPct val="90000"/>
              </a:lnSpc>
            </a:pPr>
            <a:r>
              <a:rPr lang="en-US" b="1" dirty="0"/>
              <a:t>Finances</a:t>
            </a:r>
          </a:p>
          <a:p>
            <a:pPr lvl="1">
              <a:lnSpc>
                <a:spcPct val="90000"/>
              </a:lnSpc>
            </a:pPr>
            <a:r>
              <a:rPr lang="en-US" b="1" dirty="0" smtClean="0"/>
              <a:t>Government                 </a:t>
            </a:r>
            <a:r>
              <a:rPr lang="en-US" b="1" dirty="0"/>
              <a:t>Q: Other</a:t>
            </a:r>
            <a:r>
              <a:rPr lang="en-US" b="1" dirty="0" smtClean="0"/>
              <a:t>????</a:t>
            </a:r>
          </a:p>
          <a:p>
            <a:pPr lvl="1">
              <a:lnSpc>
                <a:spcPct val="90000"/>
              </a:lnSpc>
            </a:pPr>
            <a:endParaRPr lang="en-US" b="1" dirty="0" smtClean="0"/>
          </a:p>
          <a:p>
            <a:pPr>
              <a:lnSpc>
                <a:spcPct val="90000"/>
              </a:lnSpc>
            </a:pPr>
            <a:r>
              <a:rPr lang="en-US" sz="2400" b="1" dirty="0"/>
              <a:t>The Bible works</a:t>
            </a:r>
          </a:p>
          <a:p>
            <a:pPr lvl="1">
              <a:lnSpc>
                <a:spcPct val="90000"/>
              </a:lnSpc>
            </a:pPr>
            <a:r>
              <a:rPr lang="en-US" sz="2000" b="1" dirty="0"/>
              <a:t>Changed Lives.   John 7:17</a:t>
            </a:r>
          </a:p>
          <a:p>
            <a:pPr lvl="1">
              <a:lnSpc>
                <a:spcPct val="90000"/>
              </a:lnSpc>
            </a:pPr>
            <a:endParaRPr lang="en-US" sz="2000" b="1" dirty="0" smtClean="0"/>
          </a:p>
        </p:txBody>
      </p:sp>
    </p:spTree>
    <p:extLst>
      <p:ext uri="{BB962C8B-B14F-4D97-AF65-F5344CB8AC3E}">
        <p14:creationId xmlns:p14="http://schemas.microsoft.com/office/powerpoint/2010/main" val="1628999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r>
              <a:rPr lang="en-US" sz="2800"/>
              <a:t>Content (cont.)</a:t>
            </a:r>
          </a:p>
        </p:txBody>
      </p:sp>
      <p:sp>
        <p:nvSpPr>
          <p:cNvPr id="16387" name="Rectangle 3"/>
          <p:cNvSpPr>
            <a:spLocks noGrp="1" noChangeArrowheads="1"/>
          </p:cNvSpPr>
          <p:nvPr>
            <p:ph type="body" idx="1"/>
          </p:nvPr>
        </p:nvSpPr>
        <p:spPr>
          <a:xfrm>
            <a:off x="457200" y="1066800"/>
            <a:ext cx="8229600" cy="5059363"/>
          </a:xfrm>
        </p:spPr>
        <p:txBody>
          <a:bodyPr/>
          <a:lstStyle/>
          <a:p>
            <a:r>
              <a:rPr lang="en-US" sz="2000"/>
              <a:t>The key like comes near the end:  “For you will sacrifice the man that clothes me.” (GJ p. 56)    Believe it or not, this makes sense (to a Gnostic)!</a:t>
            </a:r>
          </a:p>
        </p:txBody>
      </p:sp>
      <p:pic>
        <p:nvPicPr>
          <p:cNvPr id="16388" name="Picture 4" descr="SAVE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3913"/>
            <a:ext cx="7434263" cy="476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4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3600"/>
              <a:t>What about the other “gospels?”</a:t>
            </a:r>
          </a:p>
        </p:txBody>
      </p:sp>
      <p:sp>
        <p:nvSpPr>
          <p:cNvPr id="78851" name="Rectangle 3"/>
          <p:cNvSpPr>
            <a:spLocks noGrp="1" noChangeArrowheads="1"/>
          </p:cNvSpPr>
          <p:nvPr>
            <p:ph type="body" idx="1"/>
          </p:nvPr>
        </p:nvSpPr>
        <p:spPr/>
        <p:txBody>
          <a:bodyPr/>
          <a:lstStyle/>
          <a:p>
            <a:r>
              <a:rPr lang="en-US" sz="2400"/>
              <a:t>There were several Gnostic “gospels,” such as the Gospel of Thomas, the Gospel of Phillip, and the gospel of Judas.</a:t>
            </a:r>
          </a:p>
          <a:p>
            <a:endParaRPr lang="en-US" sz="2400"/>
          </a:p>
          <a:p>
            <a:r>
              <a:rPr lang="en-US" sz="2400"/>
              <a:t>These books were written AD 150-250 and definitely were not written by the apostles.</a:t>
            </a:r>
          </a:p>
          <a:p>
            <a:endParaRPr lang="en-US" sz="2400"/>
          </a:p>
          <a:p>
            <a:r>
              <a:rPr lang="en-US" sz="2400"/>
              <a:t>Even the Gnostics such as Marcion did not include them in their canon of scripture, because everyone knew they did not have apostolic authority.</a:t>
            </a:r>
          </a:p>
        </p:txBody>
      </p:sp>
    </p:spTree>
    <p:extLst>
      <p:ext uri="{BB962C8B-B14F-4D97-AF65-F5344CB8AC3E}">
        <p14:creationId xmlns:p14="http://schemas.microsoft.com/office/powerpoint/2010/main" val="321222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sz="2700"/>
              <a:t>The </a:t>
            </a:r>
            <a:r>
              <a:rPr lang="en-US" sz="2700" i="1"/>
              <a:t>fictional</a:t>
            </a:r>
            <a:r>
              <a:rPr lang="en-US" sz="2700"/>
              <a:t> conspiracy </a:t>
            </a:r>
            <a:br>
              <a:rPr lang="en-US" sz="2700"/>
            </a:br>
            <a:r>
              <a:rPr lang="en-US" sz="2700"/>
              <a:t>of the book</a:t>
            </a:r>
          </a:p>
        </p:txBody>
      </p:sp>
      <p:sp>
        <p:nvSpPr>
          <p:cNvPr id="13315" name="Rectangle 3"/>
          <p:cNvSpPr>
            <a:spLocks noGrp="1" noChangeArrowheads="1"/>
          </p:cNvSpPr>
          <p:nvPr>
            <p:ph type="body" sz="half" idx="2"/>
          </p:nvPr>
        </p:nvSpPr>
        <p:spPr>
          <a:xfrm>
            <a:off x="838200" y="4286250"/>
            <a:ext cx="7693025" cy="1800225"/>
          </a:xfrm>
        </p:spPr>
        <p:txBody>
          <a:bodyPr/>
          <a:lstStyle/>
          <a:p>
            <a:pPr lvl="1">
              <a:buFont typeface="Courier New" pitchFamily="49" charset="0"/>
              <a:buChar char="o"/>
            </a:pPr>
            <a:r>
              <a:rPr lang="en-US" sz="2000" dirty="0"/>
              <a:t>Quote from </a:t>
            </a:r>
            <a:r>
              <a:rPr lang="en-US" sz="2000" i="1" dirty="0"/>
              <a:t>The Da Vinci Code</a:t>
            </a:r>
          </a:p>
          <a:p>
            <a:pPr lvl="1">
              <a:buFont typeface="Courier New" pitchFamily="49" charset="0"/>
              <a:buNone/>
            </a:pPr>
            <a:endParaRPr lang="en-US" sz="2000" i="1" dirty="0"/>
          </a:p>
          <a:p>
            <a:pPr lvl="2">
              <a:buFont typeface="Courier New" pitchFamily="49" charset="0"/>
              <a:buChar char="o"/>
            </a:pPr>
            <a:r>
              <a:rPr lang="en-US" sz="1800" dirty="0"/>
              <a:t>“…almost everything our fathers taught us about Christ is </a:t>
            </a:r>
            <a:r>
              <a:rPr lang="en-US" sz="1800" i="1" dirty="0"/>
              <a:t>false</a:t>
            </a:r>
            <a:r>
              <a:rPr lang="en-US" sz="1800" dirty="0"/>
              <a:t>.” (page 255, DVC)</a:t>
            </a:r>
          </a:p>
        </p:txBody>
      </p:sp>
      <p:pic>
        <p:nvPicPr>
          <p:cNvPr id="13316" name="Picture 4" descr="davinci_object[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22600" y="2362200"/>
            <a:ext cx="3322638" cy="180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286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lstStyle/>
          <a:p>
            <a:r>
              <a:rPr lang="en-US"/>
              <a:t>Excerpt from DVC</a:t>
            </a:r>
          </a:p>
        </p:txBody>
      </p:sp>
      <p:sp>
        <p:nvSpPr>
          <p:cNvPr id="84995" name="Rectangle 3"/>
          <p:cNvSpPr>
            <a:spLocks noGrp="1" noChangeArrowheads="1"/>
          </p:cNvSpPr>
          <p:nvPr>
            <p:ph type="body" idx="1"/>
          </p:nvPr>
        </p:nvSpPr>
        <p:spPr/>
        <p:txBody>
          <a:bodyPr/>
          <a:lstStyle/>
          <a:p>
            <a:pPr lvl="1"/>
            <a:r>
              <a:rPr lang="en-US"/>
              <a:t>“Constantine turned Jesus into a deity who existed beyond the scope of the human world, an entity whose power was unchallengeable. …It was all about power… the early Church literally stole Jesus from his original followers, hijacking His human message, shrouding it in an impenetrable cloak of divinity, and using it to expand their own power.” (page 253, DVC) </a:t>
            </a:r>
          </a:p>
        </p:txBody>
      </p:sp>
    </p:spTree>
    <p:extLst>
      <p:ext uri="{BB962C8B-B14F-4D97-AF65-F5344CB8AC3E}">
        <p14:creationId xmlns:p14="http://schemas.microsoft.com/office/powerpoint/2010/main" val="4233375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en-US"/>
              <a:t>Excerpt from DVC</a:t>
            </a:r>
          </a:p>
        </p:txBody>
      </p:sp>
      <p:sp>
        <p:nvSpPr>
          <p:cNvPr id="86019" name="Rectangle 3"/>
          <p:cNvSpPr>
            <a:spLocks noGrp="1" noChangeArrowheads="1"/>
          </p:cNvSpPr>
          <p:nvPr>
            <p:ph type="body" idx="1"/>
          </p:nvPr>
        </p:nvSpPr>
        <p:spPr/>
        <p:txBody>
          <a:bodyPr/>
          <a:lstStyle/>
          <a:p>
            <a:pPr lvl="2"/>
            <a:r>
              <a:rPr lang="en-US"/>
              <a:t>(speaking of the Council of Nicaea, in 325 A.D.) “My dear,’ Teabing declared, ‘until that moment in history, Jesus was viewed by His followers as a mortal prophet… a great and powerful man, but a </a:t>
            </a:r>
            <a:r>
              <a:rPr lang="en-US" i="1"/>
              <a:t>man</a:t>
            </a:r>
            <a:r>
              <a:rPr lang="en-US"/>
              <a:t> nonetheless.  A mortal.” </a:t>
            </a:r>
          </a:p>
          <a:p>
            <a:pPr lvl="2"/>
            <a:r>
              <a:rPr lang="en-US"/>
              <a:t>“Not the Son of God?” </a:t>
            </a:r>
          </a:p>
          <a:p>
            <a:pPr lvl="2"/>
            <a:r>
              <a:rPr lang="en-US"/>
              <a:t>“Right,’ Teabing said, ‘Jesus’ establishment as ‘the Son of God’ was officially proposed and voted on by the Council of Nicaea. ‘…A relatively close vote at that.’  (page 253, DVC) </a:t>
            </a:r>
          </a:p>
        </p:txBody>
      </p:sp>
    </p:spTree>
    <p:extLst>
      <p:ext uri="{BB962C8B-B14F-4D97-AF65-F5344CB8AC3E}">
        <p14:creationId xmlns:p14="http://schemas.microsoft.com/office/powerpoint/2010/main" val="3654803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p:txBody>
          <a:bodyPr/>
          <a:lstStyle/>
          <a:p>
            <a:r>
              <a:rPr lang="en-US"/>
              <a:t>Excerpt from DVC</a:t>
            </a:r>
          </a:p>
        </p:txBody>
      </p:sp>
      <p:sp>
        <p:nvSpPr>
          <p:cNvPr id="102403" name="Rectangle 3"/>
          <p:cNvSpPr>
            <a:spLocks noGrp="1" noChangeArrowheads="1"/>
          </p:cNvSpPr>
          <p:nvPr>
            <p:ph type="body" idx="1"/>
          </p:nvPr>
        </p:nvSpPr>
        <p:spPr/>
        <p:txBody>
          <a:bodyPr/>
          <a:lstStyle/>
          <a:p>
            <a:r>
              <a:rPr lang="en-US"/>
              <a:t>“More than eighty gospels were considered for the New Testament, and yet only a relative few were chosen for inclusion – Matthew, Mark, Luke and John among them.” (page 251, DVC) </a:t>
            </a:r>
          </a:p>
        </p:txBody>
      </p:sp>
    </p:spTree>
    <p:extLst>
      <p:ext uri="{BB962C8B-B14F-4D97-AF65-F5344CB8AC3E}">
        <p14:creationId xmlns:p14="http://schemas.microsoft.com/office/powerpoint/2010/main" val="2759566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p:cNvSpPr>
            <a:spLocks noGrp="1" noChangeArrowheads="1"/>
          </p:cNvSpPr>
          <p:nvPr>
            <p:ph type="title"/>
          </p:nvPr>
        </p:nvSpPr>
        <p:spPr/>
        <p:txBody>
          <a:bodyPr/>
          <a:lstStyle/>
          <a:p>
            <a:r>
              <a:rPr lang="en-US" sz="2800"/>
              <a:t>The Gnostic “Gospels”</a:t>
            </a:r>
          </a:p>
        </p:txBody>
      </p:sp>
      <p:sp>
        <p:nvSpPr>
          <p:cNvPr id="218115" name="Rectangle 3"/>
          <p:cNvSpPr>
            <a:spLocks noGrp="1" noChangeArrowheads="1"/>
          </p:cNvSpPr>
          <p:nvPr>
            <p:ph type="body" idx="1"/>
          </p:nvPr>
        </p:nvSpPr>
        <p:spPr>
          <a:xfrm>
            <a:off x="838200" y="2362200"/>
            <a:ext cx="7693025" cy="4343400"/>
          </a:xfrm>
        </p:spPr>
        <p:txBody>
          <a:bodyPr/>
          <a:lstStyle/>
          <a:p>
            <a:r>
              <a:rPr lang="en-US" sz="2000"/>
              <a:t>The “Gospel” of Thomas.  Written about AD 150.  Definitely not written by Thomas.   A forgery.</a:t>
            </a:r>
          </a:p>
          <a:p>
            <a:endParaRPr lang="en-US" sz="2000"/>
          </a:p>
          <a:p>
            <a:pPr lvl="1"/>
            <a:r>
              <a:rPr lang="en-US" sz="1600"/>
              <a:t>1:22 They said to him, "Then shall we enter the kingdom as babies?" Jesus said to them, "When you make the two into one, and when you make the inner like the outer and the outer like the inner, and the upper like the lower, and when you make male and female into a single one, so that the male will not be male nor the female be female, when you make eyes in place of an eye, a hand in place of a hand, a foot in place of a foot, an image in place of an image, then you will enter [the kingdom].“</a:t>
            </a:r>
          </a:p>
          <a:p>
            <a:pPr lvl="1"/>
            <a:endParaRPr lang="en-US" sz="1600"/>
          </a:p>
          <a:p>
            <a:pPr lvl="1"/>
            <a:r>
              <a:rPr lang="en-US" sz="1600"/>
              <a:t>1:114  Simon Peter said to him, "Let Mary leave us, for women are not worthy of life.“  Jesus said, "I myself shall lead her in order to make her male, so that she too may become a living spirit resembling you males. For every woman who will make herself male will enter the kingdom of heaven. </a:t>
            </a:r>
          </a:p>
        </p:txBody>
      </p:sp>
    </p:spTree>
    <p:extLst>
      <p:ext uri="{BB962C8B-B14F-4D97-AF65-F5344CB8AC3E}">
        <p14:creationId xmlns:p14="http://schemas.microsoft.com/office/powerpoint/2010/main" val="332280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962400"/>
          </a:xfrm>
        </p:spPr>
        <p:txBody>
          <a:bodyPr/>
          <a:lstStyle/>
          <a:p>
            <a:pPr marL="514350" indent="-514350">
              <a:buAutoNum type="alphaUcPeriod"/>
            </a:pPr>
            <a:r>
              <a:rPr lang="en-US" b="1" dirty="0" smtClean="0"/>
              <a:t>Definitions</a:t>
            </a:r>
          </a:p>
          <a:p>
            <a:pPr marL="514350" indent="-514350">
              <a:buAutoNum type="alphaUcPeriod"/>
            </a:pPr>
            <a:r>
              <a:rPr lang="en-US" b="1" dirty="0" smtClean="0"/>
              <a:t>Manuscripts</a:t>
            </a:r>
          </a:p>
          <a:p>
            <a:pPr marL="514350" indent="-514350">
              <a:buAutoNum type="alphaUcPeriod"/>
            </a:pPr>
            <a:r>
              <a:rPr lang="en-US" b="1" dirty="0" smtClean="0"/>
              <a:t>Church Father Quotes</a:t>
            </a:r>
          </a:p>
          <a:p>
            <a:pPr marL="514350" indent="-514350">
              <a:buAutoNum type="alphaUcPeriod"/>
            </a:pPr>
            <a:r>
              <a:rPr lang="en-US" b="1" dirty="0" smtClean="0"/>
              <a:t>The Question of Greek Manuscript Errors</a:t>
            </a:r>
            <a:endParaRPr lang="en-US" b="1" dirty="0"/>
          </a:p>
        </p:txBody>
      </p:sp>
      <p:sp>
        <p:nvSpPr>
          <p:cNvPr id="3" name="Title 2"/>
          <p:cNvSpPr>
            <a:spLocks noGrp="1"/>
          </p:cNvSpPr>
          <p:nvPr>
            <p:ph type="title"/>
          </p:nvPr>
        </p:nvSpPr>
        <p:spPr/>
        <p:txBody>
          <a:bodyPr>
            <a:normAutofit/>
          </a:bodyPr>
          <a:lstStyle/>
          <a:p>
            <a:pPr algn="ctr"/>
            <a:r>
              <a:rPr lang="en-US" sz="3200" b="1" dirty="0" smtClean="0"/>
              <a:t>II.  New Testament Manuscript Evidence</a:t>
            </a:r>
            <a:endParaRPr lang="en-US" sz="3200" b="1" dirty="0"/>
          </a:p>
        </p:txBody>
      </p:sp>
    </p:spTree>
    <p:extLst>
      <p:ext uri="{BB962C8B-B14F-4D97-AF65-F5344CB8AC3E}">
        <p14:creationId xmlns:p14="http://schemas.microsoft.com/office/powerpoint/2010/main" val="3924083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fontScale="55000" lnSpcReduction="20000"/>
          </a:bodyPr>
          <a:lstStyle/>
          <a:p>
            <a:r>
              <a:rPr lang="en-US" sz="3300" b="1" dirty="0">
                <a:solidFill>
                  <a:srgbClr val="FFFF00"/>
                </a:solidFill>
              </a:rPr>
              <a:t>manuscript</a:t>
            </a:r>
            <a:r>
              <a:rPr lang="en-US" sz="3300" dirty="0"/>
              <a:t>  </a:t>
            </a:r>
          </a:p>
          <a:p>
            <a:r>
              <a:rPr lang="en-US" sz="3300" dirty="0" smtClean="0"/>
              <a:t>Any </a:t>
            </a:r>
            <a:r>
              <a:rPr lang="en-US" sz="3300" dirty="0"/>
              <a:t>ancient document which contains all or parts of either the New of the Old Testament.  The word literally means hand-written.  Manuscripts may be in the original language or they may be a translation from the original language.  </a:t>
            </a:r>
          </a:p>
          <a:p>
            <a:r>
              <a:rPr lang="en-US" sz="3300" b="1" dirty="0"/>
              <a:t> </a:t>
            </a:r>
            <a:endParaRPr lang="en-US" sz="3300" dirty="0"/>
          </a:p>
          <a:p>
            <a:r>
              <a:rPr lang="en-US" sz="3300" b="1" dirty="0">
                <a:solidFill>
                  <a:srgbClr val="FFFF00"/>
                </a:solidFill>
              </a:rPr>
              <a:t>canon</a:t>
            </a:r>
            <a:endParaRPr lang="en-US" sz="3300" dirty="0">
              <a:solidFill>
                <a:srgbClr val="FFFF00"/>
              </a:solidFill>
            </a:endParaRPr>
          </a:p>
          <a:p>
            <a:r>
              <a:rPr lang="en-US" sz="3300" dirty="0"/>
              <a:t>	The canon </a:t>
            </a:r>
            <a:r>
              <a:rPr lang="en-US" sz="3300" dirty="0" smtClean="0"/>
              <a:t> (Greek: reed, or measuring stick) of </a:t>
            </a:r>
            <a:r>
              <a:rPr lang="en-US" sz="3300" dirty="0"/>
              <a:t>either the New or the Old Testament is the officially accepted list of books to be included in the scriptures.  </a:t>
            </a:r>
          </a:p>
          <a:p>
            <a:r>
              <a:rPr lang="en-US" sz="3300" dirty="0"/>
              <a:t> </a:t>
            </a:r>
          </a:p>
          <a:p>
            <a:r>
              <a:rPr lang="en-US" sz="3300" b="1" dirty="0">
                <a:solidFill>
                  <a:srgbClr val="FFFF00"/>
                </a:solidFill>
              </a:rPr>
              <a:t>scroll</a:t>
            </a:r>
            <a:endParaRPr lang="en-US" sz="3300" dirty="0">
              <a:solidFill>
                <a:srgbClr val="FFFF00"/>
              </a:solidFill>
            </a:endParaRPr>
          </a:p>
          <a:p>
            <a:r>
              <a:rPr lang="en-US" sz="3300" dirty="0"/>
              <a:t>	A long piece of material, usually leather, which </a:t>
            </a:r>
            <a:r>
              <a:rPr lang="en-US" sz="3300" dirty="0" smtClean="0"/>
              <a:t>contains </a:t>
            </a:r>
            <a:r>
              <a:rPr lang="en-US" sz="3300" dirty="0"/>
              <a:t>a number of pages of writing in rows, arranged in columns, designed to be rolled up and stored.  This was the principal form of manuscripts before the time of Christ (2 Timothy 4:13).</a:t>
            </a:r>
          </a:p>
          <a:p>
            <a:r>
              <a:rPr lang="en-US" sz="3300" dirty="0"/>
              <a:t> </a:t>
            </a:r>
          </a:p>
          <a:p>
            <a:r>
              <a:rPr lang="en-US" sz="3300" b="1" dirty="0">
                <a:solidFill>
                  <a:srgbClr val="FFFF00"/>
                </a:solidFill>
              </a:rPr>
              <a:t>codex</a:t>
            </a:r>
            <a:endParaRPr lang="en-US" sz="3300" dirty="0">
              <a:solidFill>
                <a:srgbClr val="FFFF00"/>
              </a:solidFill>
            </a:endParaRPr>
          </a:p>
          <a:p>
            <a:r>
              <a:rPr lang="en-US" sz="3300" dirty="0"/>
              <a:t>	A long piece of either leather or papyrus, folded up in a format basically like a modern book.  This was the most common form of manuscripts after about 200 AD</a:t>
            </a:r>
            <a:r>
              <a:rPr lang="en-US" sz="3300" dirty="0" smtClean="0"/>
              <a:t>.</a:t>
            </a:r>
            <a:r>
              <a:rPr lang="en-US" sz="3300" dirty="0"/>
              <a:t> </a:t>
            </a:r>
          </a:p>
          <a:p>
            <a:endParaRPr lang="en-US" dirty="0"/>
          </a:p>
        </p:txBody>
      </p:sp>
      <p:sp>
        <p:nvSpPr>
          <p:cNvPr id="3" name="Title 2"/>
          <p:cNvSpPr>
            <a:spLocks noGrp="1"/>
          </p:cNvSpPr>
          <p:nvPr>
            <p:ph type="title"/>
          </p:nvPr>
        </p:nvSpPr>
        <p:spPr>
          <a:xfrm>
            <a:off x="457200" y="152400"/>
            <a:ext cx="8229600" cy="838200"/>
          </a:xfrm>
        </p:spPr>
        <p:txBody>
          <a:bodyPr>
            <a:normAutofit/>
          </a:bodyPr>
          <a:lstStyle/>
          <a:p>
            <a:pPr algn="ctr"/>
            <a:r>
              <a:rPr lang="en-US" sz="2800" b="1" dirty="0" smtClean="0"/>
              <a:t>Definitions</a:t>
            </a:r>
            <a:endParaRPr lang="en-US" sz="2800" b="1" dirty="0"/>
          </a:p>
        </p:txBody>
      </p:sp>
    </p:spTree>
    <p:extLst>
      <p:ext uri="{BB962C8B-B14F-4D97-AF65-F5344CB8AC3E}">
        <p14:creationId xmlns:p14="http://schemas.microsoft.com/office/powerpoint/2010/main" val="223871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Required Reading  30%</a:t>
            </a:r>
          </a:p>
          <a:p>
            <a:pPr lvl="1"/>
            <a:r>
              <a:rPr lang="en-US" dirty="0" smtClean="0"/>
              <a:t>Reasons for Belief, John Oakes, IPI Books, </a:t>
            </a:r>
            <a:r>
              <a:rPr lang="en-US" dirty="0" err="1" smtClean="0"/>
              <a:t>Ch</a:t>
            </a:r>
            <a:r>
              <a:rPr lang="en-US" dirty="0" smtClean="0"/>
              <a:t> 6,9</a:t>
            </a:r>
          </a:p>
          <a:p>
            <a:pPr lvl="1"/>
            <a:r>
              <a:rPr lang="en-US" dirty="0" smtClean="0"/>
              <a:t>How We Got the Bible, Neil Lightfoot, Baker Books</a:t>
            </a:r>
          </a:p>
          <a:p>
            <a:pPr lvl="1"/>
            <a:r>
              <a:rPr lang="en-US" dirty="0" smtClean="0"/>
              <a:t>Extra credit for related books accepted</a:t>
            </a:r>
          </a:p>
          <a:p>
            <a:endParaRPr lang="en-US" dirty="0"/>
          </a:p>
          <a:p>
            <a:r>
              <a:rPr lang="en-US" dirty="0" smtClean="0"/>
              <a:t>Final Exam  30%</a:t>
            </a:r>
          </a:p>
          <a:p>
            <a:endParaRPr lang="en-US" dirty="0"/>
          </a:p>
          <a:p>
            <a:r>
              <a:rPr lang="en-US" dirty="0" smtClean="0"/>
              <a:t>Paper  40%</a:t>
            </a:r>
            <a:endParaRPr lang="en-US" dirty="0"/>
          </a:p>
        </p:txBody>
      </p:sp>
      <p:sp>
        <p:nvSpPr>
          <p:cNvPr id="3" name="Title 2"/>
          <p:cNvSpPr>
            <a:spLocks noGrp="1"/>
          </p:cNvSpPr>
          <p:nvPr>
            <p:ph type="title"/>
          </p:nvPr>
        </p:nvSpPr>
        <p:spPr/>
        <p:txBody>
          <a:bodyPr>
            <a:normAutofit/>
          </a:bodyPr>
          <a:lstStyle/>
          <a:p>
            <a:pPr algn="ctr"/>
            <a:r>
              <a:rPr lang="en-US" sz="3200" b="1" dirty="0" smtClean="0"/>
              <a:t>Syllabus</a:t>
            </a:r>
            <a:endParaRPr lang="en-US" sz="3200" b="1" dirty="0"/>
          </a:p>
        </p:txBody>
      </p:sp>
    </p:spTree>
    <p:extLst>
      <p:ext uri="{BB962C8B-B14F-4D97-AF65-F5344CB8AC3E}">
        <p14:creationId xmlns:p14="http://schemas.microsoft.com/office/powerpoint/2010/main" val="1905613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562600"/>
          </a:xfrm>
        </p:spPr>
        <p:txBody>
          <a:bodyPr>
            <a:normAutofit fontScale="85000" lnSpcReduction="10000"/>
          </a:bodyPr>
          <a:lstStyle/>
          <a:p>
            <a:r>
              <a:rPr lang="en-US" sz="2000" b="1" dirty="0">
                <a:solidFill>
                  <a:srgbClr val="FFFF00"/>
                </a:solidFill>
              </a:rPr>
              <a:t>papyrus</a:t>
            </a:r>
            <a:endParaRPr lang="en-US" sz="2000" dirty="0">
              <a:solidFill>
                <a:srgbClr val="FFFF00"/>
              </a:solidFill>
            </a:endParaRPr>
          </a:p>
          <a:p>
            <a:r>
              <a:rPr lang="en-US" sz="2000" dirty="0"/>
              <a:t>	Papyrus is </a:t>
            </a:r>
            <a:r>
              <a:rPr lang="en-US" sz="2000" dirty="0" smtClean="0"/>
              <a:t> found in the </a:t>
            </a:r>
            <a:r>
              <a:rPr lang="en-US" sz="2000" dirty="0"/>
              <a:t>Nile delta.  </a:t>
            </a:r>
            <a:r>
              <a:rPr lang="en-US" sz="2000" dirty="0" smtClean="0"/>
              <a:t> </a:t>
            </a:r>
            <a:r>
              <a:rPr lang="en-US" sz="2000" dirty="0"/>
              <a:t>Horizontal and vertical layers were glued together to create a light and easy-to-use writing substrate.  Unfortunately, papyrus is the least likely of the ancient writing materials to survive for long periods without disintegrating</a:t>
            </a:r>
            <a:r>
              <a:rPr lang="en-US" sz="2000" dirty="0" smtClean="0"/>
              <a:t>.  Commonly used in the first and second century.</a:t>
            </a:r>
            <a:endParaRPr lang="en-US" sz="2000" dirty="0"/>
          </a:p>
          <a:p>
            <a:r>
              <a:rPr lang="en-US" sz="2000" dirty="0"/>
              <a:t> </a:t>
            </a:r>
          </a:p>
          <a:p>
            <a:r>
              <a:rPr lang="en-US" sz="2000" b="1" dirty="0">
                <a:solidFill>
                  <a:srgbClr val="FFFF00"/>
                </a:solidFill>
              </a:rPr>
              <a:t>vellum, parchment</a:t>
            </a:r>
            <a:endParaRPr lang="en-US" sz="2000" dirty="0">
              <a:solidFill>
                <a:srgbClr val="FFFF00"/>
              </a:solidFill>
            </a:endParaRPr>
          </a:p>
          <a:p>
            <a:r>
              <a:rPr lang="en-US" sz="2000" dirty="0"/>
              <a:t>	</a:t>
            </a:r>
            <a:r>
              <a:rPr lang="en-US" sz="2000" dirty="0" smtClean="0"/>
              <a:t>Parchments are specially prepared sheep of goat skins used as </a:t>
            </a:r>
            <a:r>
              <a:rPr lang="en-US" sz="2000" dirty="0"/>
              <a:t>writing materials.  V</a:t>
            </a:r>
            <a:r>
              <a:rPr lang="en-US" sz="2000" dirty="0" smtClean="0"/>
              <a:t>ellum </a:t>
            </a:r>
            <a:r>
              <a:rPr lang="en-US" sz="2000" dirty="0"/>
              <a:t>was made of calf or antelope skins.  When papyrus became scarce in the early centuries AD, vellum became the chief material for creating manuscripts.</a:t>
            </a:r>
          </a:p>
          <a:p>
            <a:r>
              <a:rPr lang="en-US" sz="2000" dirty="0"/>
              <a:t> </a:t>
            </a:r>
          </a:p>
          <a:p>
            <a:r>
              <a:rPr lang="en-US" sz="2000" b="1" dirty="0">
                <a:solidFill>
                  <a:srgbClr val="FFFF00"/>
                </a:solidFill>
              </a:rPr>
              <a:t>uncial</a:t>
            </a:r>
            <a:endParaRPr lang="en-US" sz="2000" dirty="0">
              <a:solidFill>
                <a:srgbClr val="FFFF00"/>
              </a:solidFill>
            </a:endParaRPr>
          </a:p>
          <a:p>
            <a:r>
              <a:rPr lang="en-US" sz="2000" dirty="0"/>
              <a:t>	These are manuscripts which are written using all capital letters.  The oldest Greek manuscripts are uncials.</a:t>
            </a:r>
          </a:p>
          <a:p>
            <a:r>
              <a:rPr lang="en-US" sz="2000" dirty="0"/>
              <a:t> </a:t>
            </a:r>
          </a:p>
          <a:p>
            <a:r>
              <a:rPr lang="en-US" sz="2000" b="1" dirty="0">
                <a:solidFill>
                  <a:srgbClr val="FFFF00"/>
                </a:solidFill>
              </a:rPr>
              <a:t>Cursive/miniscule</a:t>
            </a:r>
            <a:endParaRPr lang="en-US" sz="2000" dirty="0">
              <a:solidFill>
                <a:srgbClr val="FFFF00"/>
              </a:solidFill>
            </a:endParaRPr>
          </a:p>
          <a:p>
            <a:r>
              <a:rPr lang="en-US" sz="2000" dirty="0"/>
              <a:t>	These are manuscripts which use both capital and small letters, similar to a modern style of writing.  The later manuscripts—after about AD 800—are usually cursives.</a:t>
            </a:r>
          </a:p>
          <a:p>
            <a:endParaRPr lang="en-US" sz="2000" b="1" dirty="0"/>
          </a:p>
        </p:txBody>
      </p:sp>
      <p:sp>
        <p:nvSpPr>
          <p:cNvPr id="3" name="Title 2"/>
          <p:cNvSpPr>
            <a:spLocks noGrp="1"/>
          </p:cNvSpPr>
          <p:nvPr>
            <p:ph type="title"/>
          </p:nvPr>
        </p:nvSpPr>
        <p:spPr>
          <a:xfrm>
            <a:off x="457200" y="152400"/>
            <a:ext cx="8229600" cy="762000"/>
          </a:xfrm>
        </p:spPr>
        <p:txBody>
          <a:bodyPr>
            <a:normAutofit/>
          </a:bodyPr>
          <a:lstStyle/>
          <a:p>
            <a:pPr algn="ctr"/>
            <a:r>
              <a:rPr lang="en-US" sz="3200" b="1" dirty="0" smtClean="0"/>
              <a:t>Definitions (cont.)</a:t>
            </a:r>
            <a:endParaRPr lang="en-US" sz="3200" b="1" dirty="0"/>
          </a:p>
        </p:txBody>
      </p:sp>
    </p:spTree>
    <p:extLst>
      <p:ext uri="{BB962C8B-B14F-4D97-AF65-F5344CB8AC3E}">
        <p14:creationId xmlns:p14="http://schemas.microsoft.com/office/powerpoint/2010/main" val="1004637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I6Q-KiSwrKY/TEodLXmjb1I/AAAAAAAABt8/yQy_5O5N87o/s400/Greek_manuscript_uncial_4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 y="1600200"/>
            <a:ext cx="26193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bledifferences.com/wp-content/uploads/2011/05/ms157smal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9400"/>
            <a:ext cx="4229100" cy="2562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4667766"/>
            <a:ext cx="3200400" cy="461665"/>
          </a:xfrm>
          <a:prstGeom prst="rect">
            <a:avLst/>
          </a:prstGeom>
          <a:noFill/>
        </p:spPr>
        <p:txBody>
          <a:bodyPr wrap="square" rtlCol="0">
            <a:spAutoFit/>
          </a:bodyPr>
          <a:lstStyle/>
          <a:p>
            <a:r>
              <a:rPr lang="en-US" sz="2400" dirty="0" smtClean="0">
                <a:solidFill>
                  <a:srgbClr val="FFFF00"/>
                </a:solidFill>
              </a:rPr>
              <a:t>An Uncial Manuscript</a:t>
            </a:r>
            <a:endParaRPr lang="en-US" sz="2400" dirty="0">
              <a:solidFill>
                <a:srgbClr val="FFFF00"/>
              </a:solidFill>
            </a:endParaRPr>
          </a:p>
        </p:txBody>
      </p:sp>
      <p:sp>
        <p:nvSpPr>
          <p:cNvPr id="3" name="TextBox 2"/>
          <p:cNvSpPr txBox="1"/>
          <p:nvPr/>
        </p:nvSpPr>
        <p:spPr>
          <a:xfrm>
            <a:off x="4953000" y="2057400"/>
            <a:ext cx="3733800" cy="461665"/>
          </a:xfrm>
          <a:prstGeom prst="rect">
            <a:avLst/>
          </a:prstGeom>
          <a:noFill/>
        </p:spPr>
        <p:txBody>
          <a:bodyPr wrap="square" rtlCol="0">
            <a:spAutoFit/>
          </a:bodyPr>
          <a:lstStyle/>
          <a:p>
            <a:r>
              <a:rPr lang="en-US" sz="2400" dirty="0" smtClean="0">
                <a:solidFill>
                  <a:srgbClr val="FFFF00"/>
                </a:solidFill>
              </a:rPr>
              <a:t>A Miniscule Manuscript</a:t>
            </a:r>
            <a:endParaRPr lang="en-US" sz="2400" dirty="0">
              <a:solidFill>
                <a:srgbClr val="FFFF00"/>
              </a:solidFill>
            </a:endParaRPr>
          </a:p>
        </p:txBody>
      </p:sp>
    </p:spTree>
    <p:extLst>
      <p:ext uri="{BB962C8B-B14F-4D97-AF65-F5344CB8AC3E}">
        <p14:creationId xmlns:p14="http://schemas.microsoft.com/office/powerpoint/2010/main" val="548147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antiques.com/vendor_item_images/ori__363369802_1062845_Papyrus_Manuscript_-_CK.0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2760345" cy="438150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laurabuffa.files.wordpress.com/2011/03/codex_sinaiticus_open_fu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09600"/>
            <a:ext cx="50673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3917434"/>
            <a:ext cx="3162300" cy="461665"/>
          </a:xfrm>
          <a:prstGeom prst="rect">
            <a:avLst/>
          </a:prstGeom>
          <a:noFill/>
        </p:spPr>
        <p:txBody>
          <a:bodyPr wrap="square" rtlCol="0">
            <a:spAutoFit/>
          </a:bodyPr>
          <a:lstStyle/>
          <a:p>
            <a:r>
              <a:rPr lang="en-US" sz="2400" b="1" dirty="0" smtClean="0">
                <a:solidFill>
                  <a:srgbClr val="FFFF00"/>
                </a:solidFill>
              </a:rPr>
              <a:t>A vellum codex</a:t>
            </a:r>
            <a:endParaRPr lang="en-US" sz="2400" b="1" dirty="0">
              <a:solidFill>
                <a:srgbClr val="FFFF00"/>
              </a:solidFill>
            </a:endParaRPr>
          </a:p>
        </p:txBody>
      </p:sp>
      <p:sp>
        <p:nvSpPr>
          <p:cNvPr id="4" name="TextBox 3"/>
          <p:cNvSpPr txBox="1"/>
          <p:nvPr/>
        </p:nvSpPr>
        <p:spPr>
          <a:xfrm>
            <a:off x="381000" y="990600"/>
            <a:ext cx="3048000" cy="830997"/>
          </a:xfrm>
          <a:prstGeom prst="rect">
            <a:avLst/>
          </a:prstGeom>
          <a:noFill/>
        </p:spPr>
        <p:txBody>
          <a:bodyPr wrap="square" rtlCol="0">
            <a:spAutoFit/>
          </a:bodyPr>
          <a:lstStyle/>
          <a:p>
            <a:r>
              <a:rPr lang="en-US" sz="2400" b="1" dirty="0" smtClean="0">
                <a:solidFill>
                  <a:srgbClr val="FFFF00"/>
                </a:solidFill>
              </a:rPr>
              <a:t>A papyrus manuscript</a:t>
            </a:r>
            <a:endParaRPr lang="en-US" sz="2400" b="1" dirty="0">
              <a:solidFill>
                <a:srgbClr val="FFFF00"/>
              </a:solidFill>
            </a:endParaRPr>
          </a:p>
        </p:txBody>
      </p:sp>
    </p:spTree>
    <p:extLst>
      <p:ext uri="{BB962C8B-B14F-4D97-AF65-F5344CB8AC3E}">
        <p14:creationId xmlns:p14="http://schemas.microsoft.com/office/powerpoint/2010/main" val="3290148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Times New Roman" pitchFamily="18" charset="0"/>
            </a:endParaRPr>
          </a:p>
        </p:txBody>
      </p:sp>
      <p:sp>
        <p:nvSpPr>
          <p:cNvPr id="35846" name="Rectangle 6"/>
          <p:cNvSpPr>
            <a:spLocks noChangeArrowheads="1"/>
          </p:cNvSpPr>
          <p:nvPr/>
        </p:nvSpPr>
        <p:spPr bwMode="auto">
          <a:xfrm>
            <a:off x="3175" y="-1317625"/>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grpSp>
        <p:nvGrpSpPr>
          <p:cNvPr id="35847" name="Group 7"/>
          <p:cNvGrpSpPr>
            <a:grpSpLocks/>
          </p:cNvGrpSpPr>
          <p:nvPr/>
        </p:nvGrpSpPr>
        <p:grpSpPr bwMode="auto">
          <a:xfrm>
            <a:off x="381000" y="838200"/>
            <a:ext cx="8459788" cy="5715000"/>
            <a:chOff x="-3" y="400"/>
            <a:chExt cx="3128" cy="4948"/>
          </a:xfrm>
        </p:grpSpPr>
        <p:grpSp>
          <p:nvGrpSpPr>
            <p:cNvPr id="35848" name="Group 8"/>
            <p:cNvGrpSpPr>
              <a:grpSpLocks/>
            </p:cNvGrpSpPr>
            <p:nvPr/>
          </p:nvGrpSpPr>
          <p:grpSpPr bwMode="auto">
            <a:xfrm>
              <a:off x="0" y="403"/>
              <a:ext cx="3122" cy="4942"/>
              <a:chOff x="0" y="403"/>
              <a:chExt cx="3122" cy="4942"/>
            </a:xfrm>
          </p:grpSpPr>
          <p:grpSp>
            <p:nvGrpSpPr>
              <p:cNvPr id="35849" name="Group 9"/>
              <p:cNvGrpSpPr>
                <a:grpSpLocks/>
              </p:cNvGrpSpPr>
              <p:nvPr/>
            </p:nvGrpSpPr>
            <p:grpSpPr bwMode="auto">
              <a:xfrm>
                <a:off x="0" y="403"/>
                <a:ext cx="756" cy="394"/>
                <a:chOff x="0" y="403"/>
                <a:chExt cx="756" cy="394"/>
              </a:xfrm>
            </p:grpSpPr>
            <p:sp>
              <p:nvSpPr>
                <p:cNvPr id="35850" name="Rectangle 10"/>
                <p:cNvSpPr>
                  <a:spLocks noChangeArrowheads="1"/>
                </p:cNvSpPr>
                <p:nvPr/>
              </p:nvSpPr>
              <p:spPr bwMode="auto">
                <a:xfrm>
                  <a:off x="43" y="403"/>
                  <a:ext cx="670"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Author</a:t>
                  </a:r>
                </a:p>
                <a:p>
                  <a:pPr algn="ctr" eaLnBrk="0" hangingPunct="0"/>
                  <a:endParaRPr lang="en-US" sz="2000">
                    <a:latin typeface="Times New Roman" pitchFamily="18" charset="0"/>
                  </a:endParaRPr>
                </a:p>
              </p:txBody>
            </p:sp>
            <p:sp>
              <p:nvSpPr>
                <p:cNvPr id="35851" name="Rectangle 11"/>
                <p:cNvSpPr>
                  <a:spLocks noChangeArrowheads="1"/>
                </p:cNvSpPr>
                <p:nvPr/>
              </p:nvSpPr>
              <p:spPr bwMode="auto">
                <a:xfrm>
                  <a:off x="0" y="403"/>
                  <a:ext cx="756"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2" name="Group 12"/>
              <p:cNvGrpSpPr>
                <a:grpSpLocks/>
              </p:cNvGrpSpPr>
              <p:nvPr/>
            </p:nvGrpSpPr>
            <p:grpSpPr bwMode="auto">
              <a:xfrm>
                <a:off x="756" y="403"/>
                <a:ext cx="599" cy="394"/>
                <a:chOff x="756" y="403"/>
                <a:chExt cx="599" cy="394"/>
              </a:xfrm>
            </p:grpSpPr>
            <p:sp>
              <p:nvSpPr>
                <p:cNvPr id="35853" name="Rectangle 13"/>
                <p:cNvSpPr>
                  <a:spLocks noChangeArrowheads="1"/>
                </p:cNvSpPr>
                <p:nvPr/>
              </p:nvSpPr>
              <p:spPr bwMode="auto">
                <a:xfrm>
                  <a:off x="799" y="403"/>
                  <a:ext cx="513"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Date</a:t>
                  </a:r>
                </a:p>
                <a:p>
                  <a:pPr algn="ctr" eaLnBrk="0" hangingPunct="0"/>
                  <a:endParaRPr lang="en-US" sz="2000">
                    <a:latin typeface="Times New Roman" pitchFamily="18" charset="0"/>
                  </a:endParaRPr>
                </a:p>
              </p:txBody>
            </p:sp>
            <p:sp>
              <p:nvSpPr>
                <p:cNvPr id="35854" name="Rectangle 14"/>
                <p:cNvSpPr>
                  <a:spLocks noChangeArrowheads="1"/>
                </p:cNvSpPr>
                <p:nvPr/>
              </p:nvSpPr>
              <p:spPr bwMode="auto">
                <a:xfrm>
                  <a:off x="756" y="403"/>
                  <a:ext cx="599"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5" name="Group 15"/>
              <p:cNvGrpSpPr>
                <a:grpSpLocks/>
              </p:cNvGrpSpPr>
              <p:nvPr/>
            </p:nvGrpSpPr>
            <p:grpSpPr bwMode="auto">
              <a:xfrm>
                <a:off x="1355" y="403"/>
                <a:ext cx="690" cy="394"/>
                <a:chOff x="1355" y="403"/>
                <a:chExt cx="690" cy="394"/>
              </a:xfrm>
            </p:grpSpPr>
            <p:sp>
              <p:nvSpPr>
                <p:cNvPr id="35856" name="Rectangle 16"/>
                <p:cNvSpPr>
                  <a:spLocks noChangeArrowheads="1"/>
                </p:cNvSpPr>
                <p:nvPr/>
              </p:nvSpPr>
              <p:spPr bwMode="auto">
                <a:xfrm>
                  <a:off x="1398" y="403"/>
                  <a:ext cx="60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a:latin typeface="Times New Roman" pitchFamily="18" charset="0"/>
                      <a:cs typeface="Times New Roman" pitchFamily="18" charset="0"/>
                    </a:rPr>
                    <a:t>Oldest Copy</a:t>
                  </a:r>
                </a:p>
                <a:p>
                  <a:pPr algn="ctr" eaLnBrk="0" hangingPunct="0"/>
                  <a:endParaRPr lang="en-US" sz="2000">
                    <a:latin typeface="Times New Roman" pitchFamily="18" charset="0"/>
                  </a:endParaRPr>
                </a:p>
              </p:txBody>
            </p:sp>
            <p:sp>
              <p:nvSpPr>
                <p:cNvPr id="35857" name="Rectangle 17"/>
                <p:cNvSpPr>
                  <a:spLocks noChangeArrowheads="1"/>
                </p:cNvSpPr>
                <p:nvPr/>
              </p:nvSpPr>
              <p:spPr bwMode="auto">
                <a:xfrm>
                  <a:off x="1355" y="403"/>
                  <a:ext cx="69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8" name="Group 18"/>
              <p:cNvGrpSpPr>
                <a:grpSpLocks/>
              </p:cNvGrpSpPr>
              <p:nvPr/>
            </p:nvGrpSpPr>
            <p:grpSpPr bwMode="auto">
              <a:xfrm>
                <a:off x="2045" y="403"/>
                <a:ext cx="607" cy="394"/>
                <a:chOff x="2045" y="403"/>
                <a:chExt cx="607" cy="394"/>
              </a:xfrm>
            </p:grpSpPr>
            <p:sp>
              <p:nvSpPr>
                <p:cNvPr id="35859" name="Rectangle 19"/>
                <p:cNvSpPr>
                  <a:spLocks noChangeArrowheads="1"/>
                </p:cNvSpPr>
                <p:nvPr/>
              </p:nvSpPr>
              <p:spPr bwMode="auto">
                <a:xfrm>
                  <a:off x="2088" y="403"/>
                  <a:ext cx="521"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Interval</a:t>
                  </a:r>
                </a:p>
                <a:p>
                  <a:pPr algn="ctr" eaLnBrk="0" hangingPunct="0"/>
                  <a:endParaRPr lang="en-US" sz="2000">
                    <a:latin typeface="Times New Roman" pitchFamily="18" charset="0"/>
                  </a:endParaRPr>
                </a:p>
              </p:txBody>
            </p:sp>
            <p:sp>
              <p:nvSpPr>
                <p:cNvPr id="35860" name="Rectangle 20"/>
                <p:cNvSpPr>
                  <a:spLocks noChangeArrowheads="1"/>
                </p:cNvSpPr>
                <p:nvPr/>
              </p:nvSpPr>
              <p:spPr bwMode="auto">
                <a:xfrm>
                  <a:off x="2045" y="403"/>
                  <a:ext cx="607"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1" name="Group 21"/>
              <p:cNvGrpSpPr>
                <a:grpSpLocks/>
              </p:cNvGrpSpPr>
              <p:nvPr/>
            </p:nvGrpSpPr>
            <p:grpSpPr bwMode="auto">
              <a:xfrm>
                <a:off x="2652" y="403"/>
                <a:ext cx="470" cy="394"/>
                <a:chOff x="2652" y="403"/>
                <a:chExt cx="470" cy="394"/>
              </a:xfrm>
            </p:grpSpPr>
            <p:sp>
              <p:nvSpPr>
                <p:cNvPr id="35862" name="Rectangle 22"/>
                <p:cNvSpPr>
                  <a:spLocks noChangeArrowheads="1"/>
                </p:cNvSpPr>
                <p:nvPr/>
              </p:nvSpPr>
              <p:spPr bwMode="auto">
                <a:xfrm>
                  <a:off x="2695" y="403"/>
                  <a:ext cx="38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Copies</a:t>
                  </a:r>
                </a:p>
                <a:p>
                  <a:pPr algn="ctr" eaLnBrk="0" hangingPunct="0"/>
                  <a:endParaRPr lang="en-US" sz="2000">
                    <a:latin typeface="Times New Roman" pitchFamily="18" charset="0"/>
                  </a:endParaRPr>
                </a:p>
              </p:txBody>
            </p:sp>
            <p:sp>
              <p:nvSpPr>
                <p:cNvPr id="35863" name="Rectangle 23"/>
                <p:cNvSpPr>
                  <a:spLocks noChangeArrowheads="1"/>
                </p:cNvSpPr>
                <p:nvPr/>
              </p:nvSpPr>
              <p:spPr bwMode="auto">
                <a:xfrm>
                  <a:off x="2652" y="403"/>
                  <a:ext cx="47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4" name="Group 24"/>
              <p:cNvGrpSpPr>
                <a:grpSpLocks/>
              </p:cNvGrpSpPr>
              <p:nvPr/>
            </p:nvGrpSpPr>
            <p:grpSpPr bwMode="auto">
              <a:xfrm>
                <a:off x="0" y="797"/>
                <a:ext cx="756" cy="403"/>
                <a:chOff x="0" y="797"/>
                <a:chExt cx="756" cy="403"/>
              </a:xfrm>
            </p:grpSpPr>
            <p:sp>
              <p:nvSpPr>
                <p:cNvPr id="35865" name="Rectangle 25"/>
                <p:cNvSpPr>
                  <a:spLocks noChangeArrowheads="1"/>
                </p:cNvSpPr>
                <p:nvPr/>
              </p:nvSpPr>
              <p:spPr bwMode="auto">
                <a:xfrm>
                  <a:off x="43" y="797"/>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latin typeface="Times New Roman" pitchFamily="18" charset="0"/>
                      <a:cs typeface="Times New Roman" pitchFamily="18" charset="0"/>
                    </a:rPr>
                    <a:t>Aristophanes</a:t>
                  </a:r>
                </a:p>
                <a:p>
                  <a:pPr eaLnBrk="0" hangingPunct="0"/>
                  <a:endParaRPr lang="en-US" sz="1800" dirty="0">
                    <a:latin typeface="Times New Roman" pitchFamily="18" charset="0"/>
                  </a:endParaRPr>
                </a:p>
              </p:txBody>
            </p:sp>
            <p:sp>
              <p:nvSpPr>
                <p:cNvPr id="35866" name="Rectangle 26"/>
                <p:cNvSpPr>
                  <a:spLocks noChangeArrowheads="1"/>
                </p:cNvSpPr>
                <p:nvPr/>
              </p:nvSpPr>
              <p:spPr bwMode="auto">
                <a:xfrm>
                  <a:off x="0" y="797"/>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7" name="Group 27"/>
              <p:cNvGrpSpPr>
                <a:grpSpLocks/>
              </p:cNvGrpSpPr>
              <p:nvPr/>
            </p:nvGrpSpPr>
            <p:grpSpPr bwMode="auto">
              <a:xfrm>
                <a:off x="756" y="797"/>
                <a:ext cx="599" cy="403"/>
                <a:chOff x="756" y="797"/>
                <a:chExt cx="599" cy="403"/>
              </a:xfrm>
            </p:grpSpPr>
            <p:sp>
              <p:nvSpPr>
                <p:cNvPr id="35868" name="Rectangle 28"/>
                <p:cNvSpPr>
                  <a:spLocks noChangeArrowheads="1"/>
                </p:cNvSpPr>
                <p:nvPr/>
              </p:nvSpPr>
              <p:spPr bwMode="auto">
                <a:xfrm>
                  <a:off x="799" y="797"/>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400 BC</a:t>
                  </a:r>
                </a:p>
                <a:p>
                  <a:pPr algn="ctr" eaLnBrk="0" hangingPunct="0"/>
                  <a:endParaRPr lang="en-US" sz="2000">
                    <a:latin typeface="Times New Roman" pitchFamily="18" charset="0"/>
                  </a:endParaRPr>
                </a:p>
              </p:txBody>
            </p:sp>
            <p:sp>
              <p:nvSpPr>
                <p:cNvPr id="35869" name="Rectangle 29"/>
                <p:cNvSpPr>
                  <a:spLocks noChangeArrowheads="1"/>
                </p:cNvSpPr>
                <p:nvPr/>
              </p:nvSpPr>
              <p:spPr bwMode="auto">
                <a:xfrm>
                  <a:off x="756" y="797"/>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0" name="Group 30"/>
              <p:cNvGrpSpPr>
                <a:grpSpLocks/>
              </p:cNvGrpSpPr>
              <p:nvPr/>
            </p:nvGrpSpPr>
            <p:grpSpPr bwMode="auto">
              <a:xfrm>
                <a:off x="1355" y="797"/>
                <a:ext cx="690" cy="403"/>
                <a:chOff x="1355" y="797"/>
                <a:chExt cx="690" cy="403"/>
              </a:xfrm>
            </p:grpSpPr>
            <p:sp>
              <p:nvSpPr>
                <p:cNvPr id="35871" name="Rectangle 31"/>
                <p:cNvSpPr>
                  <a:spLocks noChangeArrowheads="1"/>
                </p:cNvSpPr>
                <p:nvPr/>
              </p:nvSpPr>
              <p:spPr bwMode="auto">
                <a:xfrm>
                  <a:off x="1398" y="797"/>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872" name="Rectangle 32"/>
                <p:cNvSpPr>
                  <a:spLocks noChangeArrowheads="1"/>
                </p:cNvSpPr>
                <p:nvPr/>
              </p:nvSpPr>
              <p:spPr bwMode="auto">
                <a:xfrm>
                  <a:off x="1355" y="797"/>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3" name="Group 33"/>
              <p:cNvGrpSpPr>
                <a:grpSpLocks/>
              </p:cNvGrpSpPr>
              <p:nvPr/>
            </p:nvGrpSpPr>
            <p:grpSpPr bwMode="auto">
              <a:xfrm>
                <a:off x="2045" y="797"/>
                <a:ext cx="607" cy="403"/>
                <a:chOff x="2045" y="797"/>
                <a:chExt cx="607" cy="403"/>
              </a:xfrm>
            </p:grpSpPr>
            <p:sp>
              <p:nvSpPr>
                <p:cNvPr id="35874" name="Rectangle 34"/>
                <p:cNvSpPr>
                  <a:spLocks noChangeArrowheads="1"/>
                </p:cNvSpPr>
                <p:nvPr/>
              </p:nvSpPr>
              <p:spPr bwMode="auto">
                <a:xfrm>
                  <a:off x="2088" y="797"/>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1,300 years</a:t>
                  </a:r>
                </a:p>
                <a:p>
                  <a:pPr eaLnBrk="0" hangingPunct="0"/>
                  <a:endParaRPr lang="en-US" sz="2000">
                    <a:latin typeface="Times New Roman" pitchFamily="18" charset="0"/>
                  </a:endParaRPr>
                </a:p>
              </p:txBody>
            </p:sp>
            <p:sp>
              <p:nvSpPr>
                <p:cNvPr id="35875" name="Rectangle 35"/>
                <p:cNvSpPr>
                  <a:spLocks noChangeArrowheads="1"/>
                </p:cNvSpPr>
                <p:nvPr/>
              </p:nvSpPr>
              <p:spPr bwMode="auto">
                <a:xfrm>
                  <a:off x="2045" y="797"/>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6" name="Group 36"/>
              <p:cNvGrpSpPr>
                <a:grpSpLocks/>
              </p:cNvGrpSpPr>
              <p:nvPr/>
            </p:nvGrpSpPr>
            <p:grpSpPr bwMode="auto">
              <a:xfrm>
                <a:off x="2652" y="797"/>
                <a:ext cx="470" cy="403"/>
                <a:chOff x="2652" y="797"/>
                <a:chExt cx="470" cy="403"/>
              </a:xfrm>
            </p:grpSpPr>
            <p:sp>
              <p:nvSpPr>
                <p:cNvPr id="35877" name="Rectangle 37"/>
                <p:cNvSpPr>
                  <a:spLocks noChangeArrowheads="1"/>
                </p:cNvSpPr>
                <p:nvPr/>
              </p:nvSpPr>
              <p:spPr bwMode="auto">
                <a:xfrm>
                  <a:off x="2695" y="797"/>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45</a:t>
                  </a:r>
                </a:p>
                <a:p>
                  <a:pPr algn="ctr" eaLnBrk="0" hangingPunct="0"/>
                  <a:endParaRPr lang="en-US" sz="2000">
                    <a:latin typeface="Times New Roman" pitchFamily="18" charset="0"/>
                  </a:endParaRPr>
                </a:p>
              </p:txBody>
            </p:sp>
            <p:sp>
              <p:nvSpPr>
                <p:cNvPr id="35878" name="Rectangle 38"/>
                <p:cNvSpPr>
                  <a:spLocks noChangeArrowheads="1"/>
                </p:cNvSpPr>
                <p:nvPr/>
              </p:nvSpPr>
              <p:spPr bwMode="auto">
                <a:xfrm>
                  <a:off x="2652" y="797"/>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9" name="Group 39"/>
              <p:cNvGrpSpPr>
                <a:grpSpLocks/>
              </p:cNvGrpSpPr>
              <p:nvPr/>
            </p:nvGrpSpPr>
            <p:grpSpPr bwMode="auto">
              <a:xfrm>
                <a:off x="0" y="1200"/>
                <a:ext cx="756" cy="403"/>
                <a:chOff x="0" y="1200"/>
                <a:chExt cx="756" cy="403"/>
              </a:xfrm>
            </p:grpSpPr>
            <p:sp>
              <p:nvSpPr>
                <p:cNvPr id="35880" name="Rectangle 40"/>
                <p:cNvSpPr>
                  <a:spLocks noChangeArrowheads="1"/>
                </p:cNvSpPr>
                <p:nvPr/>
              </p:nvSpPr>
              <p:spPr bwMode="auto">
                <a:xfrm>
                  <a:off x="43" y="1200"/>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Aristotle</a:t>
                  </a:r>
                </a:p>
                <a:p>
                  <a:pPr eaLnBrk="0" hangingPunct="0"/>
                  <a:endParaRPr lang="en-US" sz="2000">
                    <a:latin typeface="Times New Roman" pitchFamily="18" charset="0"/>
                  </a:endParaRPr>
                </a:p>
              </p:txBody>
            </p:sp>
            <p:sp>
              <p:nvSpPr>
                <p:cNvPr id="35881" name="Rectangle 41"/>
                <p:cNvSpPr>
                  <a:spLocks noChangeArrowheads="1"/>
                </p:cNvSpPr>
                <p:nvPr/>
              </p:nvSpPr>
              <p:spPr bwMode="auto">
                <a:xfrm>
                  <a:off x="0" y="1200"/>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2" name="Group 42"/>
              <p:cNvGrpSpPr>
                <a:grpSpLocks/>
              </p:cNvGrpSpPr>
              <p:nvPr/>
            </p:nvGrpSpPr>
            <p:grpSpPr bwMode="auto">
              <a:xfrm>
                <a:off x="756" y="1200"/>
                <a:ext cx="599" cy="403"/>
                <a:chOff x="756" y="1200"/>
                <a:chExt cx="599" cy="403"/>
              </a:xfrm>
            </p:grpSpPr>
            <p:sp>
              <p:nvSpPr>
                <p:cNvPr id="35883" name="Rectangle 43"/>
                <p:cNvSpPr>
                  <a:spLocks noChangeArrowheads="1"/>
                </p:cNvSpPr>
                <p:nvPr/>
              </p:nvSpPr>
              <p:spPr bwMode="auto">
                <a:xfrm>
                  <a:off x="799" y="1200"/>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340 BC</a:t>
                  </a:r>
                </a:p>
                <a:p>
                  <a:pPr algn="ctr" eaLnBrk="0" hangingPunct="0"/>
                  <a:endParaRPr lang="en-US" sz="2400">
                    <a:latin typeface="Times New Roman" pitchFamily="18" charset="0"/>
                  </a:endParaRPr>
                </a:p>
              </p:txBody>
            </p:sp>
            <p:sp>
              <p:nvSpPr>
                <p:cNvPr id="35884" name="Rectangle 44"/>
                <p:cNvSpPr>
                  <a:spLocks noChangeArrowheads="1"/>
                </p:cNvSpPr>
                <p:nvPr/>
              </p:nvSpPr>
              <p:spPr bwMode="auto">
                <a:xfrm>
                  <a:off x="756" y="1200"/>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5" name="Group 45"/>
              <p:cNvGrpSpPr>
                <a:grpSpLocks/>
              </p:cNvGrpSpPr>
              <p:nvPr/>
            </p:nvGrpSpPr>
            <p:grpSpPr bwMode="auto">
              <a:xfrm>
                <a:off x="1355" y="1200"/>
                <a:ext cx="690" cy="403"/>
                <a:chOff x="1355" y="1200"/>
                <a:chExt cx="690" cy="403"/>
              </a:xfrm>
            </p:grpSpPr>
            <p:sp>
              <p:nvSpPr>
                <p:cNvPr id="35886" name="Rectangle 46"/>
                <p:cNvSpPr>
                  <a:spLocks noChangeArrowheads="1"/>
                </p:cNvSpPr>
                <p:nvPr/>
              </p:nvSpPr>
              <p:spPr bwMode="auto">
                <a:xfrm>
                  <a:off x="1398" y="1200"/>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1100</a:t>
                  </a:r>
                </a:p>
                <a:p>
                  <a:pPr eaLnBrk="0" hangingPunct="0"/>
                  <a:endParaRPr lang="en-US" sz="2000">
                    <a:latin typeface="Times New Roman" pitchFamily="18" charset="0"/>
                  </a:endParaRPr>
                </a:p>
              </p:txBody>
            </p:sp>
            <p:sp>
              <p:nvSpPr>
                <p:cNvPr id="35887" name="Rectangle 47"/>
                <p:cNvSpPr>
                  <a:spLocks noChangeArrowheads="1"/>
                </p:cNvSpPr>
                <p:nvPr/>
              </p:nvSpPr>
              <p:spPr bwMode="auto">
                <a:xfrm>
                  <a:off x="1355" y="1200"/>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8" name="Group 48"/>
              <p:cNvGrpSpPr>
                <a:grpSpLocks/>
              </p:cNvGrpSpPr>
              <p:nvPr/>
            </p:nvGrpSpPr>
            <p:grpSpPr bwMode="auto">
              <a:xfrm>
                <a:off x="2045" y="1200"/>
                <a:ext cx="607" cy="403"/>
                <a:chOff x="2045" y="1200"/>
                <a:chExt cx="607" cy="403"/>
              </a:xfrm>
            </p:grpSpPr>
            <p:sp>
              <p:nvSpPr>
                <p:cNvPr id="35889" name="Rectangle 49"/>
                <p:cNvSpPr>
                  <a:spLocks noChangeArrowheads="1"/>
                </p:cNvSpPr>
                <p:nvPr/>
              </p:nvSpPr>
              <p:spPr bwMode="auto">
                <a:xfrm>
                  <a:off x="2088" y="1200"/>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1,450 years</a:t>
                  </a:r>
                </a:p>
                <a:p>
                  <a:pPr eaLnBrk="0" hangingPunct="0"/>
                  <a:endParaRPr lang="en-US" sz="2000">
                    <a:latin typeface="Times New Roman" pitchFamily="18" charset="0"/>
                  </a:endParaRPr>
                </a:p>
              </p:txBody>
            </p:sp>
            <p:sp>
              <p:nvSpPr>
                <p:cNvPr id="35890" name="Rectangle 50"/>
                <p:cNvSpPr>
                  <a:spLocks noChangeArrowheads="1"/>
                </p:cNvSpPr>
                <p:nvPr/>
              </p:nvSpPr>
              <p:spPr bwMode="auto">
                <a:xfrm>
                  <a:off x="2045" y="1200"/>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1" name="Group 51"/>
              <p:cNvGrpSpPr>
                <a:grpSpLocks/>
              </p:cNvGrpSpPr>
              <p:nvPr/>
            </p:nvGrpSpPr>
            <p:grpSpPr bwMode="auto">
              <a:xfrm>
                <a:off x="2652" y="1200"/>
                <a:ext cx="470" cy="403"/>
                <a:chOff x="2652" y="1200"/>
                <a:chExt cx="470" cy="403"/>
              </a:xfrm>
            </p:grpSpPr>
            <p:sp>
              <p:nvSpPr>
                <p:cNvPr id="35892" name="Rectangle 52"/>
                <p:cNvSpPr>
                  <a:spLocks noChangeArrowheads="1"/>
                </p:cNvSpPr>
                <p:nvPr/>
              </p:nvSpPr>
              <p:spPr bwMode="auto">
                <a:xfrm>
                  <a:off x="2695" y="1200"/>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a:t>
                  </a:r>
                </a:p>
                <a:p>
                  <a:pPr algn="ctr" eaLnBrk="0" hangingPunct="0"/>
                  <a:endParaRPr lang="en-US" sz="2400">
                    <a:latin typeface="Times New Roman" pitchFamily="18" charset="0"/>
                  </a:endParaRPr>
                </a:p>
              </p:txBody>
            </p:sp>
            <p:sp>
              <p:nvSpPr>
                <p:cNvPr id="35893" name="Rectangle 53"/>
                <p:cNvSpPr>
                  <a:spLocks noChangeArrowheads="1"/>
                </p:cNvSpPr>
                <p:nvPr/>
              </p:nvSpPr>
              <p:spPr bwMode="auto">
                <a:xfrm>
                  <a:off x="2652" y="1200"/>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4" name="Group 54"/>
              <p:cNvGrpSpPr>
                <a:grpSpLocks/>
              </p:cNvGrpSpPr>
              <p:nvPr/>
            </p:nvGrpSpPr>
            <p:grpSpPr bwMode="auto">
              <a:xfrm>
                <a:off x="0" y="1603"/>
                <a:ext cx="756" cy="403"/>
                <a:chOff x="0" y="1603"/>
                <a:chExt cx="756" cy="403"/>
              </a:xfrm>
            </p:grpSpPr>
            <p:sp>
              <p:nvSpPr>
                <p:cNvPr id="35895" name="Rectangle 55"/>
                <p:cNvSpPr>
                  <a:spLocks noChangeArrowheads="1"/>
                </p:cNvSpPr>
                <p:nvPr/>
              </p:nvSpPr>
              <p:spPr bwMode="auto">
                <a:xfrm>
                  <a:off x="43" y="1603"/>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Demosthenes</a:t>
                  </a:r>
                </a:p>
                <a:p>
                  <a:pPr eaLnBrk="0" hangingPunct="0"/>
                  <a:endParaRPr lang="en-US" sz="2000">
                    <a:latin typeface="Times New Roman" pitchFamily="18" charset="0"/>
                  </a:endParaRPr>
                </a:p>
              </p:txBody>
            </p:sp>
            <p:sp>
              <p:nvSpPr>
                <p:cNvPr id="35896" name="Rectangle 56"/>
                <p:cNvSpPr>
                  <a:spLocks noChangeArrowheads="1"/>
                </p:cNvSpPr>
                <p:nvPr/>
              </p:nvSpPr>
              <p:spPr bwMode="auto">
                <a:xfrm>
                  <a:off x="0" y="1603"/>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7" name="Group 57"/>
              <p:cNvGrpSpPr>
                <a:grpSpLocks/>
              </p:cNvGrpSpPr>
              <p:nvPr/>
            </p:nvGrpSpPr>
            <p:grpSpPr bwMode="auto">
              <a:xfrm>
                <a:off x="756" y="1603"/>
                <a:ext cx="599" cy="403"/>
                <a:chOff x="756" y="1603"/>
                <a:chExt cx="599" cy="403"/>
              </a:xfrm>
            </p:grpSpPr>
            <p:sp>
              <p:nvSpPr>
                <p:cNvPr id="35898" name="Rectangle 58"/>
                <p:cNvSpPr>
                  <a:spLocks noChangeArrowheads="1"/>
                </p:cNvSpPr>
                <p:nvPr/>
              </p:nvSpPr>
              <p:spPr bwMode="auto">
                <a:xfrm>
                  <a:off x="799" y="1603"/>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300 BC</a:t>
                  </a:r>
                </a:p>
                <a:p>
                  <a:pPr eaLnBrk="0" hangingPunct="0"/>
                  <a:endParaRPr lang="en-US" sz="2000">
                    <a:latin typeface="Times New Roman" pitchFamily="18" charset="0"/>
                  </a:endParaRPr>
                </a:p>
              </p:txBody>
            </p:sp>
            <p:sp>
              <p:nvSpPr>
                <p:cNvPr id="35899" name="Rectangle 59"/>
                <p:cNvSpPr>
                  <a:spLocks noChangeArrowheads="1"/>
                </p:cNvSpPr>
                <p:nvPr/>
              </p:nvSpPr>
              <p:spPr bwMode="auto">
                <a:xfrm>
                  <a:off x="756" y="1603"/>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0" name="Group 60"/>
              <p:cNvGrpSpPr>
                <a:grpSpLocks/>
              </p:cNvGrpSpPr>
              <p:nvPr/>
            </p:nvGrpSpPr>
            <p:grpSpPr bwMode="auto">
              <a:xfrm>
                <a:off x="1355" y="1603"/>
                <a:ext cx="690" cy="403"/>
                <a:chOff x="1355" y="1603"/>
                <a:chExt cx="690" cy="403"/>
              </a:xfrm>
            </p:grpSpPr>
            <p:sp>
              <p:nvSpPr>
                <p:cNvPr id="35901" name="Rectangle 61"/>
                <p:cNvSpPr>
                  <a:spLocks noChangeArrowheads="1"/>
                </p:cNvSpPr>
                <p:nvPr/>
              </p:nvSpPr>
              <p:spPr bwMode="auto">
                <a:xfrm>
                  <a:off x="1398" y="1603"/>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1100</a:t>
                  </a:r>
                </a:p>
                <a:p>
                  <a:pPr algn="ctr" eaLnBrk="0" hangingPunct="0"/>
                  <a:endParaRPr lang="en-US" sz="2000">
                    <a:latin typeface="Times New Roman" pitchFamily="18" charset="0"/>
                  </a:endParaRPr>
                </a:p>
              </p:txBody>
            </p:sp>
            <p:sp>
              <p:nvSpPr>
                <p:cNvPr id="35902" name="Rectangle 62"/>
                <p:cNvSpPr>
                  <a:spLocks noChangeArrowheads="1"/>
                </p:cNvSpPr>
                <p:nvPr/>
              </p:nvSpPr>
              <p:spPr bwMode="auto">
                <a:xfrm>
                  <a:off x="1355" y="1603"/>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3" name="Group 63"/>
              <p:cNvGrpSpPr>
                <a:grpSpLocks/>
              </p:cNvGrpSpPr>
              <p:nvPr/>
            </p:nvGrpSpPr>
            <p:grpSpPr bwMode="auto">
              <a:xfrm>
                <a:off x="2045" y="1603"/>
                <a:ext cx="607" cy="403"/>
                <a:chOff x="2045" y="1603"/>
                <a:chExt cx="607" cy="403"/>
              </a:xfrm>
            </p:grpSpPr>
            <p:sp>
              <p:nvSpPr>
                <p:cNvPr id="35904" name="Rectangle 64"/>
                <p:cNvSpPr>
                  <a:spLocks noChangeArrowheads="1"/>
                </p:cNvSpPr>
                <p:nvPr/>
              </p:nvSpPr>
              <p:spPr bwMode="auto">
                <a:xfrm>
                  <a:off x="2088" y="1603"/>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1,400 years</a:t>
                  </a:r>
                </a:p>
                <a:p>
                  <a:pPr eaLnBrk="0" hangingPunct="0"/>
                  <a:endParaRPr lang="en-US" sz="2000">
                    <a:latin typeface="Times New Roman" pitchFamily="18" charset="0"/>
                  </a:endParaRPr>
                </a:p>
              </p:txBody>
            </p:sp>
            <p:sp>
              <p:nvSpPr>
                <p:cNvPr id="35905" name="Rectangle 65"/>
                <p:cNvSpPr>
                  <a:spLocks noChangeArrowheads="1"/>
                </p:cNvSpPr>
                <p:nvPr/>
              </p:nvSpPr>
              <p:spPr bwMode="auto">
                <a:xfrm>
                  <a:off x="2045" y="1603"/>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6" name="Group 66"/>
              <p:cNvGrpSpPr>
                <a:grpSpLocks/>
              </p:cNvGrpSpPr>
              <p:nvPr/>
            </p:nvGrpSpPr>
            <p:grpSpPr bwMode="auto">
              <a:xfrm>
                <a:off x="2652" y="1603"/>
                <a:ext cx="470" cy="403"/>
                <a:chOff x="2652" y="1603"/>
                <a:chExt cx="470" cy="403"/>
              </a:xfrm>
            </p:grpSpPr>
            <p:sp>
              <p:nvSpPr>
                <p:cNvPr id="35907" name="Rectangle 67"/>
                <p:cNvSpPr>
                  <a:spLocks noChangeArrowheads="1"/>
                </p:cNvSpPr>
                <p:nvPr/>
              </p:nvSpPr>
              <p:spPr bwMode="auto">
                <a:xfrm>
                  <a:off x="2695" y="1603"/>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200</a:t>
                  </a:r>
                </a:p>
                <a:p>
                  <a:pPr algn="ctr" eaLnBrk="0" hangingPunct="0"/>
                  <a:endParaRPr lang="en-US" sz="2000">
                    <a:latin typeface="Times New Roman" pitchFamily="18" charset="0"/>
                  </a:endParaRPr>
                </a:p>
              </p:txBody>
            </p:sp>
            <p:sp>
              <p:nvSpPr>
                <p:cNvPr id="35908" name="Rectangle 68"/>
                <p:cNvSpPr>
                  <a:spLocks noChangeArrowheads="1"/>
                </p:cNvSpPr>
                <p:nvPr/>
              </p:nvSpPr>
              <p:spPr bwMode="auto">
                <a:xfrm>
                  <a:off x="2652" y="1603"/>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9" name="Group 69"/>
              <p:cNvGrpSpPr>
                <a:grpSpLocks/>
              </p:cNvGrpSpPr>
              <p:nvPr/>
            </p:nvGrpSpPr>
            <p:grpSpPr bwMode="auto">
              <a:xfrm>
                <a:off x="0" y="2006"/>
                <a:ext cx="756" cy="403"/>
                <a:chOff x="0" y="2006"/>
                <a:chExt cx="756" cy="403"/>
              </a:xfrm>
            </p:grpSpPr>
            <p:sp>
              <p:nvSpPr>
                <p:cNvPr id="35910" name="Rectangle 70"/>
                <p:cNvSpPr>
                  <a:spLocks noChangeArrowheads="1"/>
                </p:cNvSpPr>
                <p:nvPr/>
              </p:nvSpPr>
              <p:spPr bwMode="auto">
                <a:xfrm>
                  <a:off x="43" y="2006"/>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Julius Caesar</a:t>
                  </a:r>
                </a:p>
                <a:p>
                  <a:pPr eaLnBrk="0" hangingPunct="0"/>
                  <a:endParaRPr lang="en-US" sz="2000">
                    <a:latin typeface="Times New Roman" pitchFamily="18" charset="0"/>
                  </a:endParaRPr>
                </a:p>
              </p:txBody>
            </p:sp>
            <p:sp>
              <p:nvSpPr>
                <p:cNvPr id="35911" name="Rectangle 71"/>
                <p:cNvSpPr>
                  <a:spLocks noChangeArrowheads="1"/>
                </p:cNvSpPr>
                <p:nvPr/>
              </p:nvSpPr>
              <p:spPr bwMode="auto">
                <a:xfrm>
                  <a:off x="0" y="2006"/>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2" name="Group 72"/>
              <p:cNvGrpSpPr>
                <a:grpSpLocks/>
              </p:cNvGrpSpPr>
              <p:nvPr/>
            </p:nvGrpSpPr>
            <p:grpSpPr bwMode="auto">
              <a:xfrm>
                <a:off x="756" y="2006"/>
                <a:ext cx="599" cy="403"/>
                <a:chOff x="756" y="2006"/>
                <a:chExt cx="599" cy="403"/>
              </a:xfrm>
            </p:grpSpPr>
            <p:sp>
              <p:nvSpPr>
                <p:cNvPr id="35913" name="Rectangle 73"/>
                <p:cNvSpPr>
                  <a:spLocks noChangeArrowheads="1"/>
                </p:cNvSpPr>
                <p:nvPr/>
              </p:nvSpPr>
              <p:spPr bwMode="auto">
                <a:xfrm>
                  <a:off x="799" y="2006"/>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50 BC</a:t>
                  </a:r>
                </a:p>
                <a:p>
                  <a:pPr eaLnBrk="0" hangingPunct="0"/>
                  <a:endParaRPr lang="en-US" sz="2000">
                    <a:latin typeface="Times New Roman" pitchFamily="18" charset="0"/>
                  </a:endParaRPr>
                </a:p>
              </p:txBody>
            </p:sp>
            <p:sp>
              <p:nvSpPr>
                <p:cNvPr id="35914" name="Rectangle 74"/>
                <p:cNvSpPr>
                  <a:spLocks noChangeArrowheads="1"/>
                </p:cNvSpPr>
                <p:nvPr/>
              </p:nvSpPr>
              <p:spPr bwMode="auto">
                <a:xfrm>
                  <a:off x="756" y="2006"/>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5" name="Group 75"/>
              <p:cNvGrpSpPr>
                <a:grpSpLocks/>
              </p:cNvGrpSpPr>
              <p:nvPr/>
            </p:nvGrpSpPr>
            <p:grpSpPr bwMode="auto">
              <a:xfrm>
                <a:off x="1355" y="2006"/>
                <a:ext cx="690" cy="403"/>
                <a:chOff x="1355" y="2006"/>
                <a:chExt cx="690" cy="403"/>
              </a:xfrm>
            </p:grpSpPr>
            <p:sp>
              <p:nvSpPr>
                <p:cNvPr id="35916" name="Rectangle 76"/>
                <p:cNvSpPr>
                  <a:spLocks noChangeArrowheads="1"/>
                </p:cNvSpPr>
                <p:nvPr/>
              </p:nvSpPr>
              <p:spPr bwMode="auto">
                <a:xfrm>
                  <a:off x="1398" y="2006"/>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917" name="Rectangle 77"/>
                <p:cNvSpPr>
                  <a:spLocks noChangeArrowheads="1"/>
                </p:cNvSpPr>
                <p:nvPr/>
              </p:nvSpPr>
              <p:spPr bwMode="auto">
                <a:xfrm>
                  <a:off x="1355" y="2006"/>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8" name="Group 78"/>
              <p:cNvGrpSpPr>
                <a:grpSpLocks/>
              </p:cNvGrpSpPr>
              <p:nvPr/>
            </p:nvGrpSpPr>
            <p:grpSpPr bwMode="auto">
              <a:xfrm>
                <a:off x="2045" y="2006"/>
                <a:ext cx="607" cy="403"/>
                <a:chOff x="2045" y="2006"/>
                <a:chExt cx="607" cy="403"/>
              </a:xfrm>
            </p:grpSpPr>
            <p:sp>
              <p:nvSpPr>
                <p:cNvPr id="35919" name="Rectangle 79"/>
                <p:cNvSpPr>
                  <a:spLocks noChangeArrowheads="1"/>
                </p:cNvSpPr>
                <p:nvPr/>
              </p:nvSpPr>
              <p:spPr bwMode="auto">
                <a:xfrm>
                  <a:off x="2088" y="2006"/>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950 years</a:t>
                  </a:r>
                </a:p>
                <a:p>
                  <a:pPr eaLnBrk="0" hangingPunct="0"/>
                  <a:endParaRPr lang="en-US" sz="2000">
                    <a:latin typeface="Times New Roman" pitchFamily="18" charset="0"/>
                  </a:endParaRPr>
                </a:p>
              </p:txBody>
            </p:sp>
            <p:sp>
              <p:nvSpPr>
                <p:cNvPr id="35920" name="Rectangle 80"/>
                <p:cNvSpPr>
                  <a:spLocks noChangeArrowheads="1"/>
                </p:cNvSpPr>
                <p:nvPr/>
              </p:nvSpPr>
              <p:spPr bwMode="auto">
                <a:xfrm>
                  <a:off x="2045" y="2006"/>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1" name="Group 81"/>
              <p:cNvGrpSpPr>
                <a:grpSpLocks/>
              </p:cNvGrpSpPr>
              <p:nvPr/>
            </p:nvGrpSpPr>
            <p:grpSpPr bwMode="auto">
              <a:xfrm>
                <a:off x="2652" y="2006"/>
                <a:ext cx="470" cy="403"/>
                <a:chOff x="2652" y="2006"/>
                <a:chExt cx="470" cy="403"/>
              </a:xfrm>
            </p:grpSpPr>
            <p:sp>
              <p:nvSpPr>
                <p:cNvPr id="35922" name="Rectangle 82"/>
                <p:cNvSpPr>
                  <a:spLocks noChangeArrowheads="1"/>
                </p:cNvSpPr>
                <p:nvPr/>
              </p:nvSpPr>
              <p:spPr bwMode="auto">
                <a:xfrm>
                  <a:off x="2695" y="2006"/>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10</a:t>
                  </a:r>
                </a:p>
                <a:p>
                  <a:pPr algn="ctr" eaLnBrk="0" hangingPunct="0"/>
                  <a:endParaRPr lang="en-US" sz="2000">
                    <a:latin typeface="Times New Roman" pitchFamily="18" charset="0"/>
                  </a:endParaRPr>
                </a:p>
              </p:txBody>
            </p:sp>
            <p:sp>
              <p:nvSpPr>
                <p:cNvPr id="35923" name="Rectangle 83"/>
                <p:cNvSpPr>
                  <a:spLocks noChangeArrowheads="1"/>
                </p:cNvSpPr>
                <p:nvPr/>
              </p:nvSpPr>
              <p:spPr bwMode="auto">
                <a:xfrm>
                  <a:off x="2652" y="2006"/>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4" name="Group 84"/>
              <p:cNvGrpSpPr>
                <a:grpSpLocks/>
              </p:cNvGrpSpPr>
              <p:nvPr/>
            </p:nvGrpSpPr>
            <p:grpSpPr bwMode="auto">
              <a:xfrm>
                <a:off x="0" y="2409"/>
                <a:ext cx="756" cy="403"/>
                <a:chOff x="0" y="2409"/>
                <a:chExt cx="756" cy="403"/>
              </a:xfrm>
            </p:grpSpPr>
            <p:sp>
              <p:nvSpPr>
                <p:cNvPr id="35925" name="Rectangle 85"/>
                <p:cNvSpPr>
                  <a:spLocks noChangeArrowheads="1"/>
                </p:cNvSpPr>
                <p:nvPr/>
              </p:nvSpPr>
              <p:spPr bwMode="auto">
                <a:xfrm>
                  <a:off x="43" y="2409"/>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Herodotus</a:t>
                  </a:r>
                </a:p>
                <a:p>
                  <a:pPr eaLnBrk="0" hangingPunct="0"/>
                  <a:endParaRPr lang="en-US" sz="2000">
                    <a:latin typeface="Times New Roman" pitchFamily="18" charset="0"/>
                  </a:endParaRPr>
                </a:p>
              </p:txBody>
            </p:sp>
            <p:sp>
              <p:nvSpPr>
                <p:cNvPr id="35926" name="Rectangle 86"/>
                <p:cNvSpPr>
                  <a:spLocks noChangeArrowheads="1"/>
                </p:cNvSpPr>
                <p:nvPr/>
              </p:nvSpPr>
              <p:spPr bwMode="auto">
                <a:xfrm>
                  <a:off x="0" y="2409"/>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7" name="Group 87"/>
              <p:cNvGrpSpPr>
                <a:grpSpLocks/>
              </p:cNvGrpSpPr>
              <p:nvPr/>
            </p:nvGrpSpPr>
            <p:grpSpPr bwMode="auto">
              <a:xfrm>
                <a:off x="756" y="2409"/>
                <a:ext cx="599" cy="403"/>
                <a:chOff x="756" y="2409"/>
                <a:chExt cx="599" cy="403"/>
              </a:xfrm>
            </p:grpSpPr>
            <p:sp>
              <p:nvSpPr>
                <p:cNvPr id="35928" name="Rectangle 88"/>
                <p:cNvSpPr>
                  <a:spLocks noChangeArrowheads="1"/>
                </p:cNvSpPr>
                <p:nvPr/>
              </p:nvSpPr>
              <p:spPr bwMode="auto">
                <a:xfrm>
                  <a:off x="799" y="2409"/>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435 BC</a:t>
                  </a:r>
                </a:p>
                <a:p>
                  <a:pPr eaLnBrk="0" hangingPunct="0"/>
                  <a:endParaRPr lang="en-US" sz="2000">
                    <a:latin typeface="Times New Roman" pitchFamily="18" charset="0"/>
                  </a:endParaRPr>
                </a:p>
              </p:txBody>
            </p:sp>
            <p:sp>
              <p:nvSpPr>
                <p:cNvPr id="35929" name="Rectangle 89"/>
                <p:cNvSpPr>
                  <a:spLocks noChangeArrowheads="1"/>
                </p:cNvSpPr>
                <p:nvPr/>
              </p:nvSpPr>
              <p:spPr bwMode="auto">
                <a:xfrm>
                  <a:off x="756" y="2409"/>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0" name="Group 90"/>
              <p:cNvGrpSpPr>
                <a:grpSpLocks/>
              </p:cNvGrpSpPr>
              <p:nvPr/>
            </p:nvGrpSpPr>
            <p:grpSpPr bwMode="auto">
              <a:xfrm>
                <a:off x="1355" y="2409"/>
                <a:ext cx="690" cy="403"/>
                <a:chOff x="1355" y="2409"/>
                <a:chExt cx="690" cy="403"/>
              </a:xfrm>
            </p:grpSpPr>
            <p:sp>
              <p:nvSpPr>
                <p:cNvPr id="35931" name="Rectangle 91"/>
                <p:cNvSpPr>
                  <a:spLocks noChangeArrowheads="1"/>
                </p:cNvSpPr>
                <p:nvPr/>
              </p:nvSpPr>
              <p:spPr bwMode="auto">
                <a:xfrm>
                  <a:off x="1398" y="2409"/>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932" name="Rectangle 92"/>
                <p:cNvSpPr>
                  <a:spLocks noChangeArrowheads="1"/>
                </p:cNvSpPr>
                <p:nvPr/>
              </p:nvSpPr>
              <p:spPr bwMode="auto">
                <a:xfrm>
                  <a:off x="1355" y="2409"/>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3" name="Group 93"/>
              <p:cNvGrpSpPr>
                <a:grpSpLocks/>
              </p:cNvGrpSpPr>
              <p:nvPr/>
            </p:nvGrpSpPr>
            <p:grpSpPr bwMode="auto">
              <a:xfrm>
                <a:off x="2045" y="2409"/>
                <a:ext cx="607" cy="403"/>
                <a:chOff x="2045" y="2409"/>
                <a:chExt cx="607" cy="403"/>
              </a:xfrm>
            </p:grpSpPr>
            <p:sp>
              <p:nvSpPr>
                <p:cNvPr id="35934" name="Rectangle 94"/>
                <p:cNvSpPr>
                  <a:spLocks noChangeArrowheads="1"/>
                </p:cNvSpPr>
                <p:nvPr/>
              </p:nvSpPr>
              <p:spPr bwMode="auto">
                <a:xfrm>
                  <a:off x="2088" y="2409"/>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1,350 years</a:t>
                  </a:r>
                </a:p>
                <a:p>
                  <a:pPr eaLnBrk="0" hangingPunct="0"/>
                  <a:endParaRPr lang="en-US" sz="2400">
                    <a:latin typeface="Times New Roman" pitchFamily="18" charset="0"/>
                  </a:endParaRPr>
                </a:p>
              </p:txBody>
            </p:sp>
            <p:sp>
              <p:nvSpPr>
                <p:cNvPr id="35935" name="Rectangle 95"/>
                <p:cNvSpPr>
                  <a:spLocks noChangeArrowheads="1"/>
                </p:cNvSpPr>
                <p:nvPr/>
              </p:nvSpPr>
              <p:spPr bwMode="auto">
                <a:xfrm>
                  <a:off x="2045" y="2409"/>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6" name="Group 96"/>
              <p:cNvGrpSpPr>
                <a:grpSpLocks/>
              </p:cNvGrpSpPr>
              <p:nvPr/>
            </p:nvGrpSpPr>
            <p:grpSpPr bwMode="auto">
              <a:xfrm>
                <a:off x="2652" y="2409"/>
                <a:ext cx="470" cy="403"/>
                <a:chOff x="2652" y="2409"/>
                <a:chExt cx="470" cy="403"/>
              </a:xfrm>
            </p:grpSpPr>
            <p:sp>
              <p:nvSpPr>
                <p:cNvPr id="35937" name="Rectangle 97"/>
                <p:cNvSpPr>
                  <a:spLocks noChangeArrowheads="1"/>
                </p:cNvSpPr>
                <p:nvPr/>
              </p:nvSpPr>
              <p:spPr bwMode="auto">
                <a:xfrm>
                  <a:off x="2695" y="2409"/>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a:t>
                  </a:r>
                </a:p>
                <a:p>
                  <a:pPr algn="ctr" eaLnBrk="0" hangingPunct="0"/>
                  <a:endParaRPr lang="en-US" sz="2000">
                    <a:latin typeface="Times New Roman" pitchFamily="18" charset="0"/>
                  </a:endParaRPr>
                </a:p>
              </p:txBody>
            </p:sp>
            <p:sp>
              <p:nvSpPr>
                <p:cNvPr id="35938" name="Rectangle 98"/>
                <p:cNvSpPr>
                  <a:spLocks noChangeArrowheads="1"/>
                </p:cNvSpPr>
                <p:nvPr/>
              </p:nvSpPr>
              <p:spPr bwMode="auto">
                <a:xfrm>
                  <a:off x="2652" y="2409"/>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9" name="Group 99"/>
              <p:cNvGrpSpPr>
                <a:grpSpLocks/>
              </p:cNvGrpSpPr>
              <p:nvPr/>
            </p:nvGrpSpPr>
            <p:grpSpPr bwMode="auto">
              <a:xfrm>
                <a:off x="0" y="2812"/>
                <a:ext cx="756" cy="403"/>
                <a:chOff x="0" y="2812"/>
                <a:chExt cx="756" cy="403"/>
              </a:xfrm>
            </p:grpSpPr>
            <p:sp>
              <p:nvSpPr>
                <p:cNvPr id="35940" name="Rectangle 100"/>
                <p:cNvSpPr>
                  <a:spLocks noChangeArrowheads="1"/>
                </p:cNvSpPr>
                <p:nvPr/>
              </p:nvSpPr>
              <p:spPr bwMode="auto">
                <a:xfrm>
                  <a:off x="43" y="2812"/>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Homer</a:t>
                  </a:r>
                </a:p>
                <a:p>
                  <a:pPr eaLnBrk="0" hangingPunct="0"/>
                  <a:endParaRPr lang="en-US" sz="2000">
                    <a:latin typeface="Times New Roman" pitchFamily="18" charset="0"/>
                  </a:endParaRPr>
                </a:p>
              </p:txBody>
            </p:sp>
            <p:sp>
              <p:nvSpPr>
                <p:cNvPr id="35941" name="Rectangle 101"/>
                <p:cNvSpPr>
                  <a:spLocks noChangeArrowheads="1"/>
                </p:cNvSpPr>
                <p:nvPr/>
              </p:nvSpPr>
              <p:spPr bwMode="auto">
                <a:xfrm>
                  <a:off x="0" y="2812"/>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2" name="Group 102"/>
              <p:cNvGrpSpPr>
                <a:grpSpLocks/>
              </p:cNvGrpSpPr>
              <p:nvPr/>
            </p:nvGrpSpPr>
            <p:grpSpPr bwMode="auto">
              <a:xfrm>
                <a:off x="756" y="2812"/>
                <a:ext cx="599" cy="403"/>
                <a:chOff x="756" y="2812"/>
                <a:chExt cx="599" cy="403"/>
              </a:xfrm>
            </p:grpSpPr>
            <p:sp>
              <p:nvSpPr>
                <p:cNvPr id="35943" name="Rectangle 103"/>
                <p:cNvSpPr>
                  <a:spLocks noChangeArrowheads="1"/>
                </p:cNvSpPr>
                <p:nvPr/>
              </p:nvSpPr>
              <p:spPr bwMode="auto">
                <a:xfrm>
                  <a:off x="799" y="2812"/>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800 BC</a:t>
                  </a:r>
                </a:p>
                <a:p>
                  <a:pPr eaLnBrk="0" hangingPunct="0"/>
                  <a:endParaRPr lang="en-US" sz="2000">
                    <a:latin typeface="Times New Roman" pitchFamily="18" charset="0"/>
                  </a:endParaRPr>
                </a:p>
              </p:txBody>
            </p:sp>
            <p:sp>
              <p:nvSpPr>
                <p:cNvPr id="35944" name="Rectangle 104"/>
                <p:cNvSpPr>
                  <a:spLocks noChangeArrowheads="1"/>
                </p:cNvSpPr>
                <p:nvPr/>
              </p:nvSpPr>
              <p:spPr bwMode="auto">
                <a:xfrm>
                  <a:off x="756" y="2812"/>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5" name="Group 105"/>
              <p:cNvGrpSpPr>
                <a:grpSpLocks/>
              </p:cNvGrpSpPr>
              <p:nvPr/>
            </p:nvGrpSpPr>
            <p:grpSpPr bwMode="auto">
              <a:xfrm>
                <a:off x="1355" y="2812"/>
                <a:ext cx="690" cy="403"/>
                <a:chOff x="1355" y="2812"/>
                <a:chExt cx="690" cy="403"/>
              </a:xfrm>
            </p:grpSpPr>
            <p:sp>
              <p:nvSpPr>
                <p:cNvPr id="35946" name="Rectangle 106"/>
                <p:cNvSpPr>
                  <a:spLocks noChangeArrowheads="1"/>
                </p:cNvSpPr>
                <p:nvPr/>
              </p:nvSpPr>
              <p:spPr bwMode="auto">
                <a:xfrm>
                  <a:off x="1398" y="2812"/>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100</a:t>
                  </a:r>
                </a:p>
                <a:p>
                  <a:pPr eaLnBrk="0" hangingPunct="0"/>
                  <a:endParaRPr lang="en-US" sz="2000">
                    <a:latin typeface="Times New Roman" pitchFamily="18" charset="0"/>
                  </a:endParaRPr>
                </a:p>
              </p:txBody>
            </p:sp>
            <p:sp>
              <p:nvSpPr>
                <p:cNvPr id="35947" name="Rectangle 107"/>
                <p:cNvSpPr>
                  <a:spLocks noChangeArrowheads="1"/>
                </p:cNvSpPr>
                <p:nvPr/>
              </p:nvSpPr>
              <p:spPr bwMode="auto">
                <a:xfrm>
                  <a:off x="1355" y="2812"/>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8" name="Group 108"/>
              <p:cNvGrpSpPr>
                <a:grpSpLocks/>
              </p:cNvGrpSpPr>
              <p:nvPr/>
            </p:nvGrpSpPr>
            <p:grpSpPr bwMode="auto">
              <a:xfrm>
                <a:off x="2045" y="2812"/>
                <a:ext cx="607" cy="403"/>
                <a:chOff x="2045" y="2812"/>
                <a:chExt cx="607" cy="403"/>
              </a:xfrm>
            </p:grpSpPr>
            <p:sp>
              <p:nvSpPr>
                <p:cNvPr id="35949" name="Rectangle 109"/>
                <p:cNvSpPr>
                  <a:spLocks noChangeArrowheads="1"/>
                </p:cNvSpPr>
                <p:nvPr/>
              </p:nvSpPr>
              <p:spPr bwMode="auto">
                <a:xfrm>
                  <a:off x="2088" y="2812"/>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900 years</a:t>
                  </a:r>
                </a:p>
                <a:p>
                  <a:pPr eaLnBrk="0" hangingPunct="0"/>
                  <a:endParaRPr lang="en-US" sz="2000">
                    <a:latin typeface="Times New Roman" pitchFamily="18" charset="0"/>
                  </a:endParaRPr>
                </a:p>
              </p:txBody>
            </p:sp>
            <p:sp>
              <p:nvSpPr>
                <p:cNvPr id="35950" name="Rectangle 110"/>
                <p:cNvSpPr>
                  <a:spLocks noChangeArrowheads="1"/>
                </p:cNvSpPr>
                <p:nvPr/>
              </p:nvSpPr>
              <p:spPr bwMode="auto">
                <a:xfrm>
                  <a:off x="2045" y="2812"/>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1" name="Group 111"/>
              <p:cNvGrpSpPr>
                <a:grpSpLocks/>
              </p:cNvGrpSpPr>
              <p:nvPr/>
            </p:nvGrpSpPr>
            <p:grpSpPr bwMode="auto">
              <a:xfrm>
                <a:off x="2652" y="2812"/>
                <a:ext cx="470" cy="403"/>
                <a:chOff x="2652" y="2812"/>
                <a:chExt cx="470" cy="403"/>
              </a:xfrm>
            </p:grpSpPr>
            <p:sp>
              <p:nvSpPr>
                <p:cNvPr id="35952" name="Rectangle 112"/>
                <p:cNvSpPr>
                  <a:spLocks noChangeArrowheads="1"/>
                </p:cNvSpPr>
                <p:nvPr/>
              </p:nvSpPr>
              <p:spPr bwMode="auto">
                <a:xfrm>
                  <a:off x="2695" y="2812"/>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643</a:t>
                  </a:r>
                </a:p>
                <a:p>
                  <a:pPr algn="ctr" eaLnBrk="0" hangingPunct="0"/>
                  <a:endParaRPr lang="en-US" sz="2400">
                    <a:latin typeface="Times New Roman" pitchFamily="18" charset="0"/>
                  </a:endParaRPr>
                </a:p>
              </p:txBody>
            </p:sp>
            <p:sp>
              <p:nvSpPr>
                <p:cNvPr id="35953" name="Rectangle 113"/>
                <p:cNvSpPr>
                  <a:spLocks noChangeArrowheads="1"/>
                </p:cNvSpPr>
                <p:nvPr/>
              </p:nvSpPr>
              <p:spPr bwMode="auto">
                <a:xfrm>
                  <a:off x="2652" y="2812"/>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4" name="Group 114"/>
              <p:cNvGrpSpPr>
                <a:grpSpLocks/>
              </p:cNvGrpSpPr>
              <p:nvPr/>
            </p:nvGrpSpPr>
            <p:grpSpPr bwMode="auto">
              <a:xfrm>
                <a:off x="0" y="3215"/>
                <a:ext cx="756" cy="403"/>
                <a:chOff x="0" y="3215"/>
                <a:chExt cx="756" cy="403"/>
              </a:xfrm>
            </p:grpSpPr>
            <p:sp>
              <p:nvSpPr>
                <p:cNvPr id="35955" name="Rectangle 115"/>
                <p:cNvSpPr>
                  <a:spLocks noChangeArrowheads="1"/>
                </p:cNvSpPr>
                <p:nvPr/>
              </p:nvSpPr>
              <p:spPr bwMode="auto">
                <a:xfrm>
                  <a:off x="43" y="3215"/>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Plato</a:t>
                  </a:r>
                </a:p>
                <a:p>
                  <a:pPr eaLnBrk="0" hangingPunct="0"/>
                  <a:endParaRPr lang="en-US" sz="2000">
                    <a:latin typeface="Times New Roman" pitchFamily="18" charset="0"/>
                  </a:endParaRPr>
                </a:p>
              </p:txBody>
            </p:sp>
            <p:sp>
              <p:nvSpPr>
                <p:cNvPr id="35956" name="Rectangle 116"/>
                <p:cNvSpPr>
                  <a:spLocks noChangeArrowheads="1"/>
                </p:cNvSpPr>
                <p:nvPr/>
              </p:nvSpPr>
              <p:spPr bwMode="auto">
                <a:xfrm>
                  <a:off x="0" y="3215"/>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7" name="Group 117"/>
              <p:cNvGrpSpPr>
                <a:grpSpLocks/>
              </p:cNvGrpSpPr>
              <p:nvPr/>
            </p:nvGrpSpPr>
            <p:grpSpPr bwMode="auto">
              <a:xfrm>
                <a:off x="756" y="3215"/>
                <a:ext cx="599" cy="403"/>
                <a:chOff x="756" y="3215"/>
                <a:chExt cx="599" cy="403"/>
              </a:xfrm>
            </p:grpSpPr>
            <p:sp>
              <p:nvSpPr>
                <p:cNvPr id="35958" name="Rectangle 118"/>
                <p:cNvSpPr>
                  <a:spLocks noChangeArrowheads="1"/>
                </p:cNvSpPr>
                <p:nvPr/>
              </p:nvSpPr>
              <p:spPr bwMode="auto">
                <a:xfrm>
                  <a:off x="799" y="3215"/>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360 BC</a:t>
                  </a:r>
                </a:p>
                <a:p>
                  <a:pPr eaLnBrk="0" hangingPunct="0"/>
                  <a:endParaRPr lang="en-US" sz="2000">
                    <a:latin typeface="Times New Roman" pitchFamily="18" charset="0"/>
                  </a:endParaRPr>
                </a:p>
              </p:txBody>
            </p:sp>
            <p:sp>
              <p:nvSpPr>
                <p:cNvPr id="35959" name="Rectangle 119"/>
                <p:cNvSpPr>
                  <a:spLocks noChangeArrowheads="1"/>
                </p:cNvSpPr>
                <p:nvPr/>
              </p:nvSpPr>
              <p:spPr bwMode="auto">
                <a:xfrm>
                  <a:off x="756" y="3215"/>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0" name="Group 120"/>
              <p:cNvGrpSpPr>
                <a:grpSpLocks/>
              </p:cNvGrpSpPr>
              <p:nvPr/>
            </p:nvGrpSpPr>
            <p:grpSpPr bwMode="auto">
              <a:xfrm>
                <a:off x="1355" y="3215"/>
                <a:ext cx="690" cy="403"/>
                <a:chOff x="1355" y="3215"/>
                <a:chExt cx="690" cy="403"/>
              </a:xfrm>
            </p:grpSpPr>
            <p:sp>
              <p:nvSpPr>
                <p:cNvPr id="35961" name="Rectangle 121"/>
                <p:cNvSpPr>
                  <a:spLocks noChangeArrowheads="1"/>
                </p:cNvSpPr>
                <p:nvPr/>
              </p:nvSpPr>
              <p:spPr bwMode="auto">
                <a:xfrm>
                  <a:off x="1398" y="3215"/>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800</a:t>
                  </a:r>
                </a:p>
                <a:p>
                  <a:pPr eaLnBrk="0" hangingPunct="0"/>
                  <a:endParaRPr lang="en-US" sz="2000">
                    <a:latin typeface="Times New Roman" pitchFamily="18" charset="0"/>
                  </a:endParaRPr>
                </a:p>
              </p:txBody>
            </p:sp>
            <p:sp>
              <p:nvSpPr>
                <p:cNvPr id="35962" name="Rectangle 122"/>
                <p:cNvSpPr>
                  <a:spLocks noChangeArrowheads="1"/>
                </p:cNvSpPr>
                <p:nvPr/>
              </p:nvSpPr>
              <p:spPr bwMode="auto">
                <a:xfrm>
                  <a:off x="1355" y="3215"/>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3" name="Group 123"/>
              <p:cNvGrpSpPr>
                <a:grpSpLocks/>
              </p:cNvGrpSpPr>
              <p:nvPr/>
            </p:nvGrpSpPr>
            <p:grpSpPr bwMode="auto">
              <a:xfrm>
                <a:off x="2045" y="3215"/>
                <a:ext cx="607" cy="403"/>
                <a:chOff x="2045" y="3215"/>
                <a:chExt cx="607" cy="403"/>
              </a:xfrm>
            </p:grpSpPr>
            <p:sp>
              <p:nvSpPr>
                <p:cNvPr id="35964" name="Rectangle 124"/>
                <p:cNvSpPr>
                  <a:spLocks noChangeArrowheads="1"/>
                </p:cNvSpPr>
                <p:nvPr/>
              </p:nvSpPr>
              <p:spPr bwMode="auto">
                <a:xfrm>
                  <a:off x="2088" y="3215"/>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1,150 years</a:t>
                  </a:r>
                </a:p>
                <a:p>
                  <a:pPr eaLnBrk="0" hangingPunct="0"/>
                  <a:endParaRPr lang="en-US" sz="2400">
                    <a:latin typeface="Times New Roman" pitchFamily="18" charset="0"/>
                  </a:endParaRPr>
                </a:p>
              </p:txBody>
            </p:sp>
            <p:sp>
              <p:nvSpPr>
                <p:cNvPr id="35965" name="Rectangle 125"/>
                <p:cNvSpPr>
                  <a:spLocks noChangeArrowheads="1"/>
                </p:cNvSpPr>
                <p:nvPr/>
              </p:nvSpPr>
              <p:spPr bwMode="auto">
                <a:xfrm>
                  <a:off x="2045" y="3215"/>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6" name="Group 126"/>
              <p:cNvGrpSpPr>
                <a:grpSpLocks/>
              </p:cNvGrpSpPr>
              <p:nvPr/>
            </p:nvGrpSpPr>
            <p:grpSpPr bwMode="auto">
              <a:xfrm>
                <a:off x="2652" y="3215"/>
                <a:ext cx="470" cy="403"/>
                <a:chOff x="2652" y="3215"/>
                <a:chExt cx="470" cy="403"/>
              </a:xfrm>
            </p:grpSpPr>
            <p:sp>
              <p:nvSpPr>
                <p:cNvPr id="35967" name="Rectangle 127"/>
                <p:cNvSpPr>
                  <a:spLocks noChangeArrowheads="1"/>
                </p:cNvSpPr>
                <p:nvPr/>
              </p:nvSpPr>
              <p:spPr bwMode="auto">
                <a:xfrm>
                  <a:off x="2695" y="3215"/>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15</a:t>
                  </a:r>
                </a:p>
                <a:p>
                  <a:pPr algn="ctr" eaLnBrk="0" hangingPunct="0"/>
                  <a:endParaRPr lang="en-US" sz="2400">
                    <a:latin typeface="Times New Roman" pitchFamily="18" charset="0"/>
                  </a:endParaRPr>
                </a:p>
              </p:txBody>
            </p:sp>
            <p:sp>
              <p:nvSpPr>
                <p:cNvPr id="35968" name="Rectangle 128"/>
                <p:cNvSpPr>
                  <a:spLocks noChangeArrowheads="1"/>
                </p:cNvSpPr>
                <p:nvPr/>
              </p:nvSpPr>
              <p:spPr bwMode="auto">
                <a:xfrm>
                  <a:off x="2652" y="3215"/>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9" name="Group 129"/>
              <p:cNvGrpSpPr>
                <a:grpSpLocks/>
              </p:cNvGrpSpPr>
              <p:nvPr/>
            </p:nvGrpSpPr>
            <p:grpSpPr bwMode="auto">
              <a:xfrm>
                <a:off x="0" y="3618"/>
                <a:ext cx="756" cy="403"/>
                <a:chOff x="0" y="3618"/>
                <a:chExt cx="756" cy="403"/>
              </a:xfrm>
            </p:grpSpPr>
            <p:sp>
              <p:nvSpPr>
                <p:cNvPr id="35970" name="Rectangle 130"/>
                <p:cNvSpPr>
                  <a:spLocks noChangeArrowheads="1"/>
                </p:cNvSpPr>
                <p:nvPr/>
              </p:nvSpPr>
              <p:spPr bwMode="auto">
                <a:xfrm>
                  <a:off x="43" y="3618"/>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Sophocles</a:t>
                  </a:r>
                </a:p>
                <a:p>
                  <a:pPr eaLnBrk="0" hangingPunct="0"/>
                  <a:endParaRPr lang="en-US" sz="2000">
                    <a:latin typeface="Times New Roman" pitchFamily="18" charset="0"/>
                  </a:endParaRPr>
                </a:p>
              </p:txBody>
            </p:sp>
            <p:sp>
              <p:nvSpPr>
                <p:cNvPr id="35971" name="Rectangle 131"/>
                <p:cNvSpPr>
                  <a:spLocks noChangeArrowheads="1"/>
                </p:cNvSpPr>
                <p:nvPr/>
              </p:nvSpPr>
              <p:spPr bwMode="auto">
                <a:xfrm>
                  <a:off x="0" y="3618"/>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2" name="Group 132"/>
              <p:cNvGrpSpPr>
                <a:grpSpLocks/>
              </p:cNvGrpSpPr>
              <p:nvPr/>
            </p:nvGrpSpPr>
            <p:grpSpPr bwMode="auto">
              <a:xfrm>
                <a:off x="756" y="3618"/>
                <a:ext cx="599" cy="403"/>
                <a:chOff x="756" y="3618"/>
                <a:chExt cx="599" cy="403"/>
              </a:xfrm>
            </p:grpSpPr>
            <p:sp>
              <p:nvSpPr>
                <p:cNvPr id="35973" name="Rectangle 133"/>
                <p:cNvSpPr>
                  <a:spLocks noChangeArrowheads="1"/>
                </p:cNvSpPr>
                <p:nvPr/>
              </p:nvSpPr>
              <p:spPr bwMode="auto">
                <a:xfrm>
                  <a:off x="799" y="3618"/>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415 BC</a:t>
                  </a:r>
                </a:p>
                <a:p>
                  <a:pPr eaLnBrk="0" hangingPunct="0"/>
                  <a:endParaRPr lang="en-US" sz="2400">
                    <a:latin typeface="Times New Roman" pitchFamily="18" charset="0"/>
                  </a:endParaRPr>
                </a:p>
              </p:txBody>
            </p:sp>
            <p:sp>
              <p:nvSpPr>
                <p:cNvPr id="35974" name="Rectangle 134"/>
                <p:cNvSpPr>
                  <a:spLocks noChangeArrowheads="1"/>
                </p:cNvSpPr>
                <p:nvPr/>
              </p:nvSpPr>
              <p:spPr bwMode="auto">
                <a:xfrm>
                  <a:off x="756" y="3618"/>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5" name="Group 135"/>
              <p:cNvGrpSpPr>
                <a:grpSpLocks/>
              </p:cNvGrpSpPr>
              <p:nvPr/>
            </p:nvGrpSpPr>
            <p:grpSpPr bwMode="auto">
              <a:xfrm>
                <a:off x="1355" y="3618"/>
                <a:ext cx="690" cy="403"/>
                <a:chOff x="1355" y="3618"/>
                <a:chExt cx="690" cy="403"/>
              </a:xfrm>
            </p:grpSpPr>
            <p:sp>
              <p:nvSpPr>
                <p:cNvPr id="35976" name="Rectangle 136"/>
                <p:cNvSpPr>
                  <a:spLocks noChangeArrowheads="1"/>
                </p:cNvSpPr>
                <p:nvPr/>
              </p:nvSpPr>
              <p:spPr bwMode="auto">
                <a:xfrm>
                  <a:off x="1398" y="3618"/>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1000</a:t>
                  </a:r>
                </a:p>
                <a:p>
                  <a:pPr eaLnBrk="0" hangingPunct="0"/>
                  <a:endParaRPr lang="en-US" sz="2000">
                    <a:latin typeface="Times New Roman" pitchFamily="18" charset="0"/>
                  </a:endParaRPr>
                </a:p>
              </p:txBody>
            </p:sp>
            <p:sp>
              <p:nvSpPr>
                <p:cNvPr id="35977" name="Rectangle 137"/>
                <p:cNvSpPr>
                  <a:spLocks noChangeArrowheads="1"/>
                </p:cNvSpPr>
                <p:nvPr/>
              </p:nvSpPr>
              <p:spPr bwMode="auto">
                <a:xfrm>
                  <a:off x="1355" y="3618"/>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8" name="Group 138"/>
              <p:cNvGrpSpPr>
                <a:grpSpLocks/>
              </p:cNvGrpSpPr>
              <p:nvPr/>
            </p:nvGrpSpPr>
            <p:grpSpPr bwMode="auto">
              <a:xfrm>
                <a:off x="2045" y="3618"/>
                <a:ext cx="607" cy="403"/>
                <a:chOff x="2045" y="3618"/>
                <a:chExt cx="607" cy="403"/>
              </a:xfrm>
            </p:grpSpPr>
            <p:sp>
              <p:nvSpPr>
                <p:cNvPr id="35979" name="Rectangle 139"/>
                <p:cNvSpPr>
                  <a:spLocks noChangeArrowheads="1"/>
                </p:cNvSpPr>
                <p:nvPr/>
              </p:nvSpPr>
              <p:spPr bwMode="auto">
                <a:xfrm>
                  <a:off x="2088" y="3618"/>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1,400 years</a:t>
                  </a:r>
                </a:p>
                <a:p>
                  <a:pPr eaLnBrk="0" hangingPunct="0"/>
                  <a:endParaRPr lang="en-US" sz="2000">
                    <a:latin typeface="Times New Roman" pitchFamily="18" charset="0"/>
                  </a:endParaRPr>
                </a:p>
              </p:txBody>
            </p:sp>
            <p:sp>
              <p:nvSpPr>
                <p:cNvPr id="35980" name="Rectangle 140"/>
                <p:cNvSpPr>
                  <a:spLocks noChangeArrowheads="1"/>
                </p:cNvSpPr>
                <p:nvPr/>
              </p:nvSpPr>
              <p:spPr bwMode="auto">
                <a:xfrm>
                  <a:off x="2045" y="3618"/>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1" name="Group 141"/>
              <p:cNvGrpSpPr>
                <a:grpSpLocks/>
              </p:cNvGrpSpPr>
              <p:nvPr/>
            </p:nvGrpSpPr>
            <p:grpSpPr bwMode="auto">
              <a:xfrm>
                <a:off x="2652" y="3618"/>
                <a:ext cx="470" cy="403"/>
                <a:chOff x="2652" y="3618"/>
                <a:chExt cx="470" cy="403"/>
              </a:xfrm>
            </p:grpSpPr>
            <p:sp>
              <p:nvSpPr>
                <p:cNvPr id="35982" name="Rectangle 142"/>
                <p:cNvSpPr>
                  <a:spLocks noChangeArrowheads="1"/>
                </p:cNvSpPr>
                <p:nvPr/>
              </p:nvSpPr>
              <p:spPr bwMode="auto">
                <a:xfrm>
                  <a:off x="2695" y="3618"/>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7</a:t>
                  </a:r>
                </a:p>
                <a:p>
                  <a:pPr algn="ctr" eaLnBrk="0" hangingPunct="0"/>
                  <a:endParaRPr lang="en-US" sz="2000">
                    <a:latin typeface="Times New Roman" pitchFamily="18" charset="0"/>
                  </a:endParaRPr>
                </a:p>
              </p:txBody>
            </p:sp>
            <p:sp>
              <p:nvSpPr>
                <p:cNvPr id="35983" name="Rectangle 143"/>
                <p:cNvSpPr>
                  <a:spLocks noChangeArrowheads="1"/>
                </p:cNvSpPr>
                <p:nvPr/>
              </p:nvSpPr>
              <p:spPr bwMode="auto">
                <a:xfrm>
                  <a:off x="2652" y="3618"/>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4" name="Group 144"/>
              <p:cNvGrpSpPr>
                <a:grpSpLocks/>
              </p:cNvGrpSpPr>
              <p:nvPr/>
            </p:nvGrpSpPr>
            <p:grpSpPr bwMode="auto">
              <a:xfrm>
                <a:off x="0" y="4021"/>
                <a:ext cx="756" cy="403"/>
                <a:chOff x="0" y="4021"/>
                <a:chExt cx="756" cy="403"/>
              </a:xfrm>
            </p:grpSpPr>
            <p:sp>
              <p:nvSpPr>
                <p:cNvPr id="35985" name="Rectangle 145"/>
                <p:cNvSpPr>
                  <a:spLocks noChangeArrowheads="1"/>
                </p:cNvSpPr>
                <p:nvPr/>
              </p:nvSpPr>
              <p:spPr bwMode="auto">
                <a:xfrm>
                  <a:off x="43" y="4021"/>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Thucydides</a:t>
                  </a:r>
                </a:p>
                <a:p>
                  <a:pPr eaLnBrk="0" hangingPunct="0"/>
                  <a:endParaRPr lang="en-US" sz="2000">
                    <a:latin typeface="Times New Roman" pitchFamily="18" charset="0"/>
                  </a:endParaRPr>
                </a:p>
              </p:txBody>
            </p:sp>
            <p:sp>
              <p:nvSpPr>
                <p:cNvPr id="35986" name="Rectangle 146"/>
                <p:cNvSpPr>
                  <a:spLocks noChangeArrowheads="1"/>
                </p:cNvSpPr>
                <p:nvPr/>
              </p:nvSpPr>
              <p:spPr bwMode="auto">
                <a:xfrm>
                  <a:off x="0" y="4021"/>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7" name="Group 147"/>
              <p:cNvGrpSpPr>
                <a:grpSpLocks/>
              </p:cNvGrpSpPr>
              <p:nvPr/>
            </p:nvGrpSpPr>
            <p:grpSpPr bwMode="auto">
              <a:xfrm>
                <a:off x="756" y="4021"/>
                <a:ext cx="599" cy="403"/>
                <a:chOff x="756" y="4021"/>
                <a:chExt cx="599" cy="403"/>
              </a:xfrm>
            </p:grpSpPr>
            <p:sp>
              <p:nvSpPr>
                <p:cNvPr id="35988" name="Rectangle 148"/>
                <p:cNvSpPr>
                  <a:spLocks noChangeArrowheads="1"/>
                </p:cNvSpPr>
                <p:nvPr/>
              </p:nvSpPr>
              <p:spPr bwMode="auto">
                <a:xfrm>
                  <a:off x="799" y="4021"/>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410 BC</a:t>
                  </a:r>
                </a:p>
                <a:p>
                  <a:pPr eaLnBrk="0" hangingPunct="0"/>
                  <a:endParaRPr lang="en-US" sz="2000">
                    <a:latin typeface="Times New Roman" pitchFamily="18" charset="0"/>
                  </a:endParaRPr>
                </a:p>
              </p:txBody>
            </p:sp>
            <p:sp>
              <p:nvSpPr>
                <p:cNvPr id="35989" name="Rectangle 149"/>
                <p:cNvSpPr>
                  <a:spLocks noChangeArrowheads="1"/>
                </p:cNvSpPr>
                <p:nvPr/>
              </p:nvSpPr>
              <p:spPr bwMode="auto">
                <a:xfrm>
                  <a:off x="756" y="4021"/>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0" name="Group 150"/>
              <p:cNvGrpSpPr>
                <a:grpSpLocks/>
              </p:cNvGrpSpPr>
              <p:nvPr/>
            </p:nvGrpSpPr>
            <p:grpSpPr bwMode="auto">
              <a:xfrm>
                <a:off x="1355" y="4021"/>
                <a:ext cx="690" cy="403"/>
                <a:chOff x="1355" y="4021"/>
                <a:chExt cx="690" cy="403"/>
              </a:xfrm>
            </p:grpSpPr>
            <p:sp>
              <p:nvSpPr>
                <p:cNvPr id="35991" name="Rectangle 151"/>
                <p:cNvSpPr>
                  <a:spLocks noChangeArrowheads="1"/>
                </p:cNvSpPr>
                <p:nvPr/>
              </p:nvSpPr>
              <p:spPr bwMode="auto">
                <a:xfrm>
                  <a:off x="1398" y="4021"/>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algn="ctr" eaLnBrk="0" hangingPunct="0"/>
                  <a:endParaRPr lang="en-US" sz="2000">
                    <a:latin typeface="Times New Roman" pitchFamily="18" charset="0"/>
                  </a:endParaRPr>
                </a:p>
              </p:txBody>
            </p:sp>
            <p:sp>
              <p:nvSpPr>
                <p:cNvPr id="35992" name="Rectangle 152"/>
                <p:cNvSpPr>
                  <a:spLocks noChangeArrowheads="1"/>
                </p:cNvSpPr>
                <p:nvPr/>
              </p:nvSpPr>
              <p:spPr bwMode="auto">
                <a:xfrm>
                  <a:off x="1355" y="4021"/>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3" name="Group 153"/>
              <p:cNvGrpSpPr>
                <a:grpSpLocks/>
              </p:cNvGrpSpPr>
              <p:nvPr/>
            </p:nvGrpSpPr>
            <p:grpSpPr bwMode="auto">
              <a:xfrm>
                <a:off x="2045" y="4021"/>
                <a:ext cx="607" cy="403"/>
                <a:chOff x="2045" y="4021"/>
                <a:chExt cx="607" cy="403"/>
              </a:xfrm>
            </p:grpSpPr>
            <p:sp>
              <p:nvSpPr>
                <p:cNvPr id="35994" name="Rectangle 154"/>
                <p:cNvSpPr>
                  <a:spLocks noChangeArrowheads="1"/>
                </p:cNvSpPr>
                <p:nvPr/>
              </p:nvSpPr>
              <p:spPr bwMode="auto">
                <a:xfrm>
                  <a:off x="2088" y="4021"/>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1,300 years</a:t>
                  </a:r>
                </a:p>
                <a:p>
                  <a:pPr eaLnBrk="0" hangingPunct="0"/>
                  <a:endParaRPr lang="en-US" sz="2400">
                    <a:latin typeface="Times New Roman" pitchFamily="18" charset="0"/>
                  </a:endParaRPr>
                </a:p>
              </p:txBody>
            </p:sp>
            <p:sp>
              <p:nvSpPr>
                <p:cNvPr id="35995" name="Rectangle 155"/>
                <p:cNvSpPr>
                  <a:spLocks noChangeArrowheads="1"/>
                </p:cNvSpPr>
                <p:nvPr/>
              </p:nvSpPr>
              <p:spPr bwMode="auto">
                <a:xfrm>
                  <a:off x="2045" y="4021"/>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6" name="Group 156"/>
              <p:cNvGrpSpPr>
                <a:grpSpLocks/>
              </p:cNvGrpSpPr>
              <p:nvPr/>
            </p:nvGrpSpPr>
            <p:grpSpPr bwMode="auto">
              <a:xfrm>
                <a:off x="2652" y="4021"/>
                <a:ext cx="470" cy="403"/>
                <a:chOff x="2652" y="4021"/>
                <a:chExt cx="470" cy="403"/>
              </a:xfrm>
            </p:grpSpPr>
            <p:sp>
              <p:nvSpPr>
                <p:cNvPr id="35997" name="Rectangle 157"/>
                <p:cNvSpPr>
                  <a:spLocks noChangeArrowheads="1"/>
                </p:cNvSpPr>
                <p:nvPr/>
              </p:nvSpPr>
              <p:spPr bwMode="auto">
                <a:xfrm>
                  <a:off x="2695" y="4021"/>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a:t>
                  </a:r>
                </a:p>
                <a:p>
                  <a:pPr algn="ctr" eaLnBrk="0" hangingPunct="0"/>
                  <a:endParaRPr lang="en-US" sz="2000">
                    <a:latin typeface="Times New Roman" pitchFamily="18" charset="0"/>
                  </a:endParaRPr>
                </a:p>
              </p:txBody>
            </p:sp>
            <p:sp>
              <p:nvSpPr>
                <p:cNvPr id="35998" name="Rectangle 158"/>
                <p:cNvSpPr>
                  <a:spLocks noChangeArrowheads="1"/>
                </p:cNvSpPr>
                <p:nvPr/>
              </p:nvSpPr>
              <p:spPr bwMode="auto">
                <a:xfrm>
                  <a:off x="2652" y="4021"/>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9" name="Group 159"/>
              <p:cNvGrpSpPr>
                <a:grpSpLocks/>
              </p:cNvGrpSpPr>
              <p:nvPr/>
            </p:nvGrpSpPr>
            <p:grpSpPr bwMode="auto">
              <a:xfrm>
                <a:off x="0" y="4424"/>
                <a:ext cx="756" cy="518"/>
                <a:chOff x="0" y="4424"/>
                <a:chExt cx="756" cy="518"/>
              </a:xfrm>
            </p:grpSpPr>
            <p:sp>
              <p:nvSpPr>
                <p:cNvPr id="36000" name="Rectangle 160"/>
                <p:cNvSpPr>
                  <a:spLocks noChangeArrowheads="1"/>
                </p:cNvSpPr>
                <p:nvPr/>
              </p:nvSpPr>
              <p:spPr bwMode="auto">
                <a:xfrm>
                  <a:off x="43" y="4424"/>
                  <a:ext cx="67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Old Testament</a:t>
                  </a:r>
                </a:p>
                <a:p>
                  <a:pPr eaLnBrk="0" hangingPunct="0"/>
                  <a:endParaRPr lang="en-US" sz="2000">
                    <a:latin typeface="Times New Roman" pitchFamily="18" charset="0"/>
                  </a:endParaRPr>
                </a:p>
              </p:txBody>
            </p:sp>
            <p:sp>
              <p:nvSpPr>
                <p:cNvPr id="36001" name="Rectangle 161"/>
                <p:cNvSpPr>
                  <a:spLocks noChangeArrowheads="1"/>
                </p:cNvSpPr>
                <p:nvPr/>
              </p:nvSpPr>
              <p:spPr bwMode="auto">
                <a:xfrm>
                  <a:off x="0" y="4424"/>
                  <a:ext cx="75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2" name="Group 162"/>
              <p:cNvGrpSpPr>
                <a:grpSpLocks/>
              </p:cNvGrpSpPr>
              <p:nvPr/>
            </p:nvGrpSpPr>
            <p:grpSpPr bwMode="auto">
              <a:xfrm>
                <a:off x="756" y="4424"/>
                <a:ext cx="599" cy="518"/>
                <a:chOff x="756" y="4424"/>
                <a:chExt cx="599" cy="518"/>
              </a:xfrm>
            </p:grpSpPr>
            <p:sp>
              <p:nvSpPr>
                <p:cNvPr id="36003" name="Rectangle 163"/>
                <p:cNvSpPr>
                  <a:spLocks noChangeArrowheads="1"/>
                </p:cNvSpPr>
                <p:nvPr/>
              </p:nvSpPr>
              <p:spPr bwMode="auto">
                <a:xfrm>
                  <a:off x="799" y="4424"/>
                  <a:ext cx="5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latin typeface="Times New Roman" pitchFamily="18" charset="0"/>
                      <a:cs typeface="Times New Roman" pitchFamily="18" charset="0"/>
                    </a:rPr>
                    <a:t>1400 BC – 430 BC</a:t>
                  </a:r>
                </a:p>
                <a:p>
                  <a:pPr eaLnBrk="0" hangingPunct="0"/>
                  <a:endParaRPr lang="en-US" sz="1800">
                    <a:latin typeface="Times New Roman" pitchFamily="18" charset="0"/>
                  </a:endParaRPr>
                </a:p>
              </p:txBody>
            </p:sp>
            <p:sp>
              <p:nvSpPr>
                <p:cNvPr id="36004" name="Rectangle 164"/>
                <p:cNvSpPr>
                  <a:spLocks noChangeArrowheads="1"/>
                </p:cNvSpPr>
                <p:nvPr/>
              </p:nvSpPr>
              <p:spPr bwMode="auto">
                <a:xfrm>
                  <a:off x="756" y="4424"/>
                  <a:ext cx="59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5" name="Group 165"/>
              <p:cNvGrpSpPr>
                <a:grpSpLocks/>
              </p:cNvGrpSpPr>
              <p:nvPr/>
            </p:nvGrpSpPr>
            <p:grpSpPr bwMode="auto">
              <a:xfrm>
                <a:off x="1355" y="4424"/>
                <a:ext cx="690" cy="518"/>
                <a:chOff x="1355" y="4424"/>
                <a:chExt cx="690" cy="518"/>
              </a:xfrm>
            </p:grpSpPr>
            <p:sp>
              <p:nvSpPr>
                <p:cNvPr id="36006" name="Rectangle 166"/>
                <p:cNvSpPr>
                  <a:spLocks noChangeArrowheads="1"/>
                </p:cNvSpPr>
                <p:nvPr/>
              </p:nvSpPr>
              <p:spPr bwMode="auto">
                <a:xfrm>
                  <a:off x="1398" y="4424"/>
                  <a:ext cx="6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250 BC</a:t>
                  </a:r>
                </a:p>
                <a:p>
                  <a:pPr eaLnBrk="0" hangingPunct="0"/>
                  <a:endParaRPr lang="en-US" sz="2000">
                    <a:latin typeface="Times New Roman" pitchFamily="18" charset="0"/>
                  </a:endParaRPr>
                </a:p>
              </p:txBody>
            </p:sp>
            <p:sp>
              <p:nvSpPr>
                <p:cNvPr id="36007" name="Rectangle 167"/>
                <p:cNvSpPr>
                  <a:spLocks noChangeArrowheads="1"/>
                </p:cNvSpPr>
                <p:nvPr/>
              </p:nvSpPr>
              <p:spPr bwMode="auto">
                <a:xfrm>
                  <a:off x="1355" y="4424"/>
                  <a:ext cx="6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8" name="Group 168"/>
              <p:cNvGrpSpPr>
                <a:grpSpLocks/>
              </p:cNvGrpSpPr>
              <p:nvPr/>
            </p:nvGrpSpPr>
            <p:grpSpPr bwMode="auto">
              <a:xfrm>
                <a:off x="2045" y="4424"/>
                <a:ext cx="607" cy="518"/>
                <a:chOff x="2045" y="4424"/>
                <a:chExt cx="607" cy="518"/>
              </a:xfrm>
            </p:grpSpPr>
            <p:sp>
              <p:nvSpPr>
                <p:cNvPr id="36009" name="Rectangle 169"/>
                <p:cNvSpPr>
                  <a:spLocks noChangeArrowheads="1"/>
                </p:cNvSpPr>
                <p:nvPr/>
              </p:nvSpPr>
              <p:spPr bwMode="auto">
                <a:xfrm>
                  <a:off x="2088" y="4424"/>
                  <a:ext cx="52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latin typeface="Times New Roman" pitchFamily="18" charset="0"/>
                      <a:cs typeface="Times New Roman" pitchFamily="18" charset="0"/>
                    </a:rPr>
                    <a:t>200-400 years</a:t>
                  </a:r>
                </a:p>
                <a:p>
                  <a:pPr eaLnBrk="0" hangingPunct="0"/>
                  <a:endParaRPr lang="en-US" sz="2400">
                    <a:latin typeface="Times New Roman" pitchFamily="18" charset="0"/>
                  </a:endParaRPr>
                </a:p>
              </p:txBody>
            </p:sp>
            <p:sp>
              <p:nvSpPr>
                <p:cNvPr id="36010" name="Rectangle 170"/>
                <p:cNvSpPr>
                  <a:spLocks noChangeArrowheads="1"/>
                </p:cNvSpPr>
                <p:nvPr/>
              </p:nvSpPr>
              <p:spPr bwMode="auto">
                <a:xfrm>
                  <a:off x="2045" y="4424"/>
                  <a:ext cx="607"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1" name="Group 171"/>
              <p:cNvGrpSpPr>
                <a:grpSpLocks/>
              </p:cNvGrpSpPr>
              <p:nvPr/>
            </p:nvGrpSpPr>
            <p:grpSpPr bwMode="auto">
              <a:xfrm>
                <a:off x="2652" y="4424"/>
                <a:ext cx="470" cy="518"/>
                <a:chOff x="2652" y="4424"/>
                <a:chExt cx="470" cy="518"/>
              </a:xfrm>
            </p:grpSpPr>
            <p:sp>
              <p:nvSpPr>
                <p:cNvPr id="36012" name="Rectangle 172"/>
                <p:cNvSpPr>
                  <a:spLocks noChangeArrowheads="1"/>
                </p:cNvSpPr>
                <p:nvPr/>
              </p:nvSpPr>
              <p:spPr bwMode="auto">
                <a:xfrm>
                  <a:off x="2695" y="4424"/>
                  <a:ext cx="38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5,000</a:t>
                  </a:r>
                </a:p>
                <a:p>
                  <a:pPr algn="ctr" eaLnBrk="0" hangingPunct="0"/>
                  <a:endParaRPr lang="en-US" sz="2400">
                    <a:latin typeface="Times New Roman" pitchFamily="18" charset="0"/>
                  </a:endParaRPr>
                </a:p>
              </p:txBody>
            </p:sp>
            <p:sp>
              <p:nvSpPr>
                <p:cNvPr id="36013" name="Rectangle 173"/>
                <p:cNvSpPr>
                  <a:spLocks noChangeArrowheads="1"/>
                </p:cNvSpPr>
                <p:nvPr/>
              </p:nvSpPr>
              <p:spPr bwMode="auto">
                <a:xfrm>
                  <a:off x="2652" y="4424"/>
                  <a:ext cx="47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4" name="Group 174"/>
              <p:cNvGrpSpPr>
                <a:grpSpLocks/>
              </p:cNvGrpSpPr>
              <p:nvPr/>
            </p:nvGrpSpPr>
            <p:grpSpPr bwMode="auto">
              <a:xfrm>
                <a:off x="0" y="4942"/>
                <a:ext cx="756" cy="403"/>
                <a:chOff x="0" y="4942"/>
                <a:chExt cx="756" cy="403"/>
              </a:xfrm>
            </p:grpSpPr>
            <p:sp>
              <p:nvSpPr>
                <p:cNvPr id="36015" name="Rectangle 175"/>
                <p:cNvSpPr>
                  <a:spLocks noChangeArrowheads="1"/>
                </p:cNvSpPr>
                <p:nvPr/>
              </p:nvSpPr>
              <p:spPr bwMode="auto">
                <a:xfrm>
                  <a:off x="43" y="4942"/>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latin typeface="Times New Roman" pitchFamily="18" charset="0"/>
                      <a:cs typeface="Times New Roman" pitchFamily="18" charset="0"/>
                    </a:rPr>
                    <a:t>New Testament</a:t>
                  </a:r>
                </a:p>
                <a:p>
                  <a:pPr eaLnBrk="0" hangingPunct="0"/>
                  <a:endParaRPr lang="en-US" sz="2400">
                    <a:latin typeface="Times New Roman" pitchFamily="18" charset="0"/>
                  </a:endParaRPr>
                </a:p>
              </p:txBody>
            </p:sp>
            <p:sp>
              <p:nvSpPr>
                <p:cNvPr id="36016" name="Rectangle 176"/>
                <p:cNvSpPr>
                  <a:spLocks noChangeArrowheads="1"/>
                </p:cNvSpPr>
                <p:nvPr/>
              </p:nvSpPr>
              <p:spPr bwMode="auto">
                <a:xfrm>
                  <a:off x="0" y="4942"/>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7" name="Group 177"/>
              <p:cNvGrpSpPr>
                <a:grpSpLocks/>
              </p:cNvGrpSpPr>
              <p:nvPr/>
            </p:nvGrpSpPr>
            <p:grpSpPr bwMode="auto">
              <a:xfrm>
                <a:off x="756" y="4942"/>
                <a:ext cx="599" cy="403"/>
                <a:chOff x="756" y="4942"/>
                <a:chExt cx="599" cy="403"/>
              </a:xfrm>
            </p:grpSpPr>
            <p:sp>
              <p:nvSpPr>
                <p:cNvPr id="36018" name="Rectangle 178"/>
                <p:cNvSpPr>
                  <a:spLocks noChangeArrowheads="1"/>
                </p:cNvSpPr>
                <p:nvPr/>
              </p:nvSpPr>
              <p:spPr bwMode="auto">
                <a:xfrm>
                  <a:off x="799" y="4942"/>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50-90</a:t>
                  </a:r>
                </a:p>
                <a:p>
                  <a:pPr eaLnBrk="0" hangingPunct="0"/>
                  <a:endParaRPr lang="en-US" sz="2400">
                    <a:latin typeface="Times New Roman" pitchFamily="18" charset="0"/>
                  </a:endParaRPr>
                </a:p>
              </p:txBody>
            </p:sp>
            <p:sp>
              <p:nvSpPr>
                <p:cNvPr id="36019" name="Rectangle 179"/>
                <p:cNvSpPr>
                  <a:spLocks noChangeArrowheads="1"/>
                </p:cNvSpPr>
                <p:nvPr/>
              </p:nvSpPr>
              <p:spPr bwMode="auto">
                <a:xfrm>
                  <a:off x="756" y="4942"/>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0" name="Group 180"/>
              <p:cNvGrpSpPr>
                <a:grpSpLocks/>
              </p:cNvGrpSpPr>
              <p:nvPr/>
            </p:nvGrpSpPr>
            <p:grpSpPr bwMode="auto">
              <a:xfrm>
                <a:off x="1355" y="4942"/>
                <a:ext cx="690" cy="403"/>
                <a:chOff x="1355" y="4942"/>
                <a:chExt cx="690" cy="403"/>
              </a:xfrm>
            </p:grpSpPr>
            <p:sp>
              <p:nvSpPr>
                <p:cNvPr id="36021" name="Rectangle 181"/>
                <p:cNvSpPr>
                  <a:spLocks noChangeArrowheads="1"/>
                </p:cNvSpPr>
                <p:nvPr/>
              </p:nvSpPr>
              <p:spPr bwMode="auto">
                <a:xfrm>
                  <a:off x="1398" y="4942"/>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125 </a:t>
                  </a:r>
                </a:p>
                <a:p>
                  <a:pPr eaLnBrk="0" hangingPunct="0"/>
                  <a:endParaRPr lang="en-US" sz="2000">
                    <a:latin typeface="Times New Roman" pitchFamily="18" charset="0"/>
                  </a:endParaRPr>
                </a:p>
              </p:txBody>
            </p:sp>
            <p:sp>
              <p:nvSpPr>
                <p:cNvPr id="36022" name="Rectangle 182"/>
                <p:cNvSpPr>
                  <a:spLocks noChangeArrowheads="1"/>
                </p:cNvSpPr>
                <p:nvPr/>
              </p:nvSpPr>
              <p:spPr bwMode="auto">
                <a:xfrm>
                  <a:off x="1355" y="4942"/>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3" name="Group 183"/>
              <p:cNvGrpSpPr>
                <a:grpSpLocks/>
              </p:cNvGrpSpPr>
              <p:nvPr/>
            </p:nvGrpSpPr>
            <p:grpSpPr bwMode="auto">
              <a:xfrm>
                <a:off x="2045" y="4942"/>
                <a:ext cx="607" cy="403"/>
                <a:chOff x="2045" y="4942"/>
                <a:chExt cx="607" cy="403"/>
              </a:xfrm>
            </p:grpSpPr>
            <p:sp>
              <p:nvSpPr>
                <p:cNvPr id="36024" name="Rectangle 184"/>
                <p:cNvSpPr>
                  <a:spLocks noChangeArrowheads="1"/>
                </p:cNvSpPr>
                <p:nvPr/>
              </p:nvSpPr>
              <p:spPr bwMode="auto">
                <a:xfrm>
                  <a:off x="2088" y="4942"/>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50 years</a:t>
                  </a:r>
                </a:p>
                <a:p>
                  <a:pPr eaLnBrk="0" hangingPunct="0"/>
                  <a:endParaRPr lang="en-US" sz="2000">
                    <a:latin typeface="Times New Roman" pitchFamily="18" charset="0"/>
                  </a:endParaRPr>
                </a:p>
              </p:txBody>
            </p:sp>
            <p:sp>
              <p:nvSpPr>
                <p:cNvPr id="36025" name="Rectangle 185"/>
                <p:cNvSpPr>
                  <a:spLocks noChangeArrowheads="1"/>
                </p:cNvSpPr>
                <p:nvPr/>
              </p:nvSpPr>
              <p:spPr bwMode="auto">
                <a:xfrm>
                  <a:off x="2045" y="4942"/>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6" name="Group 186"/>
              <p:cNvGrpSpPr>
                <a:grpSpLocks/>
              </p:cNvGrpSpPr>
              <p:nvPr/>
            </p:nvGrpSpPr>
            <p:grpSpPr bwMode="auto">
              <a:xfrm>
                <a:off x="2652" y="4942"/>
                <a:ext cx="470" cy="403"/>
                <a:chOff x="2652" y="4942"/>
                <a:chExt cx="470" cy="403"/>
              </a:xfrm>
            </p:grpSpPr>
            <p:sp>
              <p:nvSpPr>
                <p:cNvPr id="36027" name="Rectangle 187"/>
                <p:cNvSpPr>
                  <a:spLocks noChangeArrowheads="1"/>
                </p:cNvSpPr>
                <p:nvPr/>
              </p:nvSpPr>
              <p:spPr bwMode="auto">
                <a:xfrm>
                  <a:off x="2695" y="4942"/>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8,000</a:t>
                  </a:r>
                </a:p>
                <a:p>
                  <a:pPr algn="ctr" eaLnBrk="0" hangingPunct="0"/>
                  <a:endParaRPr lang="en-US" sz="2400">
                    <a:latin typeface="Times New Roman" pitchFamily="18" charset="0"/>
                  </a:endParaRPr>
                </a:p>
              </p:txBody>
            </p:sp>
            <p:sp>
              <p:nvSpPr>
                <p:cNvPr id="36028" name="Rectangle 188"/>
                <p:cNvSpPr>
                  <a:spLocks noChangeArrowheads="1"/>
                </p:cNvSpPr>
                <p:nvPr/>
              </p:nvSpPr>
              <p:spPr bwMode="auto">
                <a:xfrm>
                  <a:off x="2652" y="4942"/>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029" name="Rectangle 189"/>
            <p:cNvSpPr>
              <a:spLocks noChangeArrowheads="1"/>
            </p:cNvSpPr>
            <p:nvPr/>
          </p:nvSpPr>
          <p:spPr bwMode="auto">
            <a:xfrm>
              <a:off x="-3" y="400"/>
              <a:ext cx="3128" cy="494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030" name="Text Box 190"/>
          <p:cNvSpPr txBox="1">
            <a:spLocks noChangeArrowheads="1"/>
          </p:cNvSpPr>
          <p:nvPr/>
        </p:nvSpPr>
        <p:spPr bwMode="auto">
          <a:xfrm>
            <a:off x="1143000" y="26987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Times New Roman" pitchFamily="18" charset="0"/>
              </a:rPr>
              <a:t>Textual Evidence for Ancient Manuscripts</a:t>
            </a:r>
          </a:p>
        </p:txBody>
      </p:sp>
    </p:spTree>
    <p:extLst>
      <p:ext uri="{BB962C8B-B14F-4D97-AF65-F5344CB8AC3E}">
        <p14:creationId xmlns:p14="http://schemas.microsoft.com/office/powerpoint/2010/main" val="3843206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4108578" y="1600200"/>
            <a:ext cx="3962400" cy="5791200"/>
            <a:chOff x="1060" y="75"/>
            <a:chExt cx="4140" cy="6510"/>
          </a:xfrm>
        </p:grpSpPr>
        <p:pic>
          <p:nvPicPr>
            <p:cNvPr id="28675" name="Picture 3" descr="Rylands Frag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 y="75"/>
              <a:ext cx="4035" cy="5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1060" y="5940"/>
              <a:ext cx="4140" cy="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latin typeface="Times New Roman" pitchFamily="18" charset="0"/>
              </a:endParaRPr>
            </a:p>
          </p:txBody>
        </p:sp>
      </p:grpSp>
      <p:sp>
        <p:nvSpPr>
          <p:cNvPr id="28677" name="Text Box 5"/>
          <p:cNvSpPr txBox="1">
            <a:spLocks noChangeArrowheads="1"/>
          </p:cNvSpPr>
          <p:nvPr/>
        </p:nvSpPr>
        <p:spPr bwMode="auto">
          <a:xfrm>
            <a:off x="609600" y="2708275"/>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Times New Roman" pitchFamily="18" charset="0"/>
              </a:rPr>
              <a:t>The Rylands </a:t>
            </a:r>
          </a:p>
          <a:p>
            <a:r>
              <a:rPr lang="en-US" sz="2400" b="1">
                <a:latin typeface="Times New Roman" pitchFamily="18" charset="0"/>
              </a:rPr>
              <a:t>Fragment</a:t>
            </a:r>
          </a:p>
          <a:p>
            <a:r>
              <a:rPr lang="en-US" sz="2400" b="1">
                <a:latin typeface="Times New Roman" pitchFamily="18" charset="0"/>
              </a:rPr>
              <a:t>John 18:31-33, 37</a:t>
            </a:r>
          </a:p>
          <a:p>
            <a:r>
              <a:rPr lang="en-US" sz="2400" b="1">
                <a:latin typeface="Times New Roman" pitchFamily="18" charset="0"/>
              </a:rPr>
              <a:t>AD 125</a:t>
            </a:r>
          </a:p>
        </p:txBody>
      </p:sp>
      <p:sp>
        <p:nvSpPr>
          <p:cNvPr id="28678" name="Text Box 6"/>
          <p:cNvSpPr txBox="1">
            <a:spLocks noChangeArrowheads="1"/>
          </p:cNvSpPr>
          <p:nvPr/>
        </p:nvSpPr>
        <p:spPr bwMode="auto">
          <a:xfrm>
            <a:off x="990600" y="381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Manuscript evidence for the canonical gospels</a:t>
            </a:r>
          </a:p>
        </p:txBody>
      </p:sp>
    </p:spTree>
    <p:extLst>
      <p:ext uri="{BB962C8B-B14F-4D97-AF65-F5344CB8AC3E}">
        <p14:creationId xmlns:p14="http://schemas.microsoft.com/office/powerpoint/2010/main" val="123641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pload.wikimedia.org/wikipedia/commons/thumb/5/5c/P46.jpg/220px-P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4038600" cy="5709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2286000"/>
            <a:ext cx="2590800" cy="1200329"/>
          </a:xfrm>
          <a:prstGeom prst="rect">
            <a:avLst/>
          </a:prstGeom>
          <a:noFill/>
        </p:spPr>
        <p:txBody>
          <a:bodyPr wrap="square" rtlCol="0">
            <a:spAutoFit/>
          </a:bodyPr>
          <a:lstStyle/>
          <a:p>
            <a:r>
              <a:rPr lang="en-US" sz="2400" dirty="0" smtClean="0">
                <a:solidFill>
                  <a:srgbClr val="FFFF00"/>
                </a:solidFill>
              </a:rPr>
              <a:t>Chester Beatty Papyrus</a:t>
            </a:r>
          </a:p>
          <a:p>
            <a:r>
              <a:rPr lang="en-US" sz="2400" dirty="0" smtClean="0">
                <a:solidFill>
                  <a:srgbClr val="FFFF00"/>
                </a:solidFill>
              </a:rPr>
              <a:t>2 </a:t>
            </a:r>
            <a:r>
              <a:rPr lang="en-US" sz="2400" dirty="0" err="1" smtClean="0">
                <a:solidFill>
                  <a:srgbClr val="FFFF00"/>
                </a:solidFill>
              </a:rPr>
              <a:t>Cor</a:t>
            </a:r>
            <a:r>
              <a:rPr lang="en-US" sz="2400" dirty="0" smtClean="0">
                <a:solidFill>
                  <a:srgbClr val="FFFF00"/>
                </a:solidFill>
              </a:rPr>
              <a:t> 11:33-12:9</a:t>
            </a:r>
            <a:endParaRPr lang="en-US" sz="2400" dirty="0">
              <a:solidFill>
                <a:srgbClr val="FFFF00"/>
              </a:solidFill>
            </a:endParaRPr>
          </a:p>
        </p:txBody>
      </p:sp>
    </p:spTree>
    <p:extLst>
      <p:ext uri="{BB962C8B-B14F-4D97-AF65-F5344CB8AC3E}">
        <p14:creationId xmlns:p14="http://schemas.microsoft.com/office/powerpoint/2010/main" val="51229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upload.wikimedia.org/wikipedia/commons/3/38/Papyrus_Bodmer_VI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7603067" cy="4561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58433" y="685800"/>
            <a:ext cx="5410200" cy="461665"/>
          </a:xfrm>
          <a:prstGeom prst="rect">
            <a:avLst/>
          </a:prstGeom>
          <a:noFill/>
        </p:spPr>
        <p:txBody>
          <a:bodyPr wrap="square" rtlCol="0">
            <a:spAutoFit/>
          </a:bodyPr>
          <a:lstStyle/>
          <a:p>
            <a:pPr algn="ctr"/>
            <a:r>
              <a:rPr lang="en-US" sz="2400" b="1" dirty="0" err="1" smtClean="0">
                <a:solidFill>
                  <a:srgbClr val="FFFF00"/>
                </a:solidFill>
              </a:rPr>
              <a:t>Bodmer</a:t>
            </a:r>
            <a:r>
              <a:rPr lang="en-US" sz="2400" b="1" dirty="0" smtClean="0">
                <a:solidFill>
                  <a:srgbClr val="FFFF00"/>
                </a:solidFill>
              </a:rPr>
              <a:t> Papyrus Codex</a:t>
            </a:r>
            <a:endParaRPr lang="en-US" sz="2400" b="1" dirty="0">
              <a:solidFill>
                <a:srgbClr val="FFFF00"/>
              </a:solidFill>
            </a:endParaRPr>
          </a:p>
        </p:txBody>
      </p:sp>
    </p:spTree>
    <p:extLst>
      <p:ext uri="{BB962C8B-B14F-4D97-AF65-F5344CB8AC3E}">
        <p14:creationId xmlns:p14="http://schemas.microsoft.com/office/powerpoint/2010/main" val="1939073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Times New Roman" pitchFamily="18" charset="0"/>
            </a:endParaRPr>
          </a:p>
        </p:txBody>
      </p:sp>
      <p:graphicFrame>
        <p:nvGraphicFramePr>
          <p:cNvPr id="33797" name="Object 5"/>
          <p:cNvGraphicFramePr>
            <a:graphicFrameLocks noChangeAspect="1"/>
          </p:cNvGraphicFramePr>
          <p:nvPr/>
        </p:nvGraphicFramePr>
        <p:xfrm>
          <a:off x="2057400" y="1047750"/>
          <a:ext cx="5715000" cy="5715000"/>
        </p:xfrm>
        <a:graphic>
          <a:graphicData uri="http://schemas.openxmlformats.org/presentationml/2006/ole">
            <mc:AlternateContent xmlns:mc="http://schemas.openxmlformats.org/markup-compatibility/2006">
              <mc:Choice xmlns:v="urn:schemas-microsoft-com:vml" Requires="v">
                <p:oleObj spid="_x0000_s43039" name="Photo Editor Photo" r:id="rId4" imgW="4761905" imgH="4761905" progId="MSPhotoEd.3">
                  <p:embed/>
                </p:oleObj>
              </mc:Choice>
              <mc:Fallback>
                <p:oleObj name="Photo Editor Photo" r:id="rId4" imgW="4761905" imgH="476190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047750"/>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Text Box 6"/>
          <p:cNvSpPr txBox="1">
            <a:spLocks noChangeArrowheads="1"/>
          </p:cNvSpPr>
          <p:nvPr/>
        </p:nvSpPr>
        <p:spPr bwMode="auto">
          <a:xfrm>
            <a:off x="609600" y="2286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t>Codex Sinaiticus AD 350 British Museum</a:t>
            </a:r>
          </a:p>
        </p:txBody>
      </p:sp>
    </p:spTree>
    <p:extLst>
      <p:ext uri="{BB962C8B-B14F-4D97-AF65-F5344CB8AC3E}">
        <p14:creationId xmlns:p14="http://schemas.microsoft.com/office/powerpoint/2010/main" val="2048762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legacy.earlham.edu/~seidti/iam/codex_beza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068102"/>
            <a:ext cx="3886200" cy="5580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304800"/>
            <a:ext cx="2819400" cy="523220"/>
          </a:xfrm>
          <a:prstGeom prst="rect">
            <a:avLst/>
          </a:prstGeom>
          <a:noFill/>
        </p:spPr>
        <p:txBody>
          <a:bodyPr wrap="square" rtlCol="0">
            <a:spAutoFit/>
          </a:bodyPr>
          <a:lstStyle/>
          <a:p>
            <a:r>
              <a:rPr lang="en-US" sz="2800" dirty="0" smtClean="0">
                <a:solidFill>
                  <a:srgbClr val="FFFF00"/>
                </a:solidFill>
              </a:rPr>
              <a:t>Codex </a:t>
            </a:r>
            <a:r>
              <a:rPr lang="en-US" sz="2800" dirty="0" err="1" smtClean="0">
                <a:solidFill>
                  <a:srgbClr val="FFFF00"/>
                </a:solidFill>
              </a:rPr>
              <a:t>Bezae</a:t>
            </a:r>
            <a:r>
              <a:rPr lang="en-US" sz="2800" dirty="0" smtClean="0">
                <a:solidFill>
                  <a:srgbClr val="FFFF00"/>
                </a:solidFill>
              </a:rPr>
              <a:t>  D</a:t>
            </a:r>
            <a:endParaRPr lang="en-US" sz="2800" dirty="0">
              <a:solidFill>
                <a:srgbClr val="FFFF00"/>
              </a:solidFill>
            </a:endParaRPr>
          </a:p>
        </p:txBody>
      </p:sp>
    </p:spTree>
    <p:extLst>
      <p:ext uri="{BB962C8B-B14F-4D97-AF65-F5344CB8AC3E}">
        <p14:creationId xmlns:p14="http://schemas.microsoft.com/office/powerpoint/2010/main" val="1855691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066800" y="838200"/>
            <a:ext cx="6934200" cy="569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00" dirty="0">
              <a:solidFill>
                <a:schemeClr val="tx2"/>
              </a:solidFill>
            </a:endParaRPr>
          </a:p>
          <a:p>
            <a:pPr>
              <a:lnSpc>
                <a:spcPct val="155000"/>
              </a:lnSpc>
            </a:pPr>
            <a:r>
              <a:rPr lang="en-US" sz="2800" b="1" dirty="0" smtClean="0"/>
              <a:t>John </a:t>
            </a:r>
            <a:r>
              <a:rPr lang="en-US" sz="2800" b="1" dirty="0" err="1" smtClean="0"/>
              <a:t>Rylands</a:t>
            </a:r>
            <a:r>
              <a:rPr lang="en-US" sz="2800" b="1" dirty="0" smtClean="0"/>
              <a:t> Papyrus (AD 125)</a:t>
            </a:r>
          </a:p>
          <a:p>
            <a:pPr>
              <a:lnSpc>
                <a:spcPct val="155000"/>
              </a:lnSpc>
            </a:pPr>
            <a:r>
              <a:rPr lang="en-US" sz="2800" b="1" dirty="0" smtClean="0"/>
              <a:t>Chester Beatty Papyrus (AD 200)</a:t>
            </a:r>
          </a:p>
          <a:p>
            <a:pPr>
              <a:lnSpc>
                <a:spcPct val="155000"/>
              </a:lnSpc>
            </a:pPr>
            <a:r>
              <a:rPr lang="en-US" sz="2800" b="1" dirty="0" err="1" smtClean="0"/>
              <a:t>Bodmer</a:t>
            </a:r>
            <a:r>
              <a:rPr lang="en-US" sz="2800" b="1" dirty="0" smtClean="0"/>
              <a:t> Papyri (AD 200)</a:t>
            </a:r>
          </a:p>
          <a:p>
            <a:pPr>
              <a:lnSpc>
                <a:spcPct val="155000"/>
              </a:lnSpc>
            </a:pPr>
            <a:r>
              <a:rPr lang="en-US" sz="2800" b="1" dirty="0" smtClean="0"/>
              <a:t>Codex </a:t>
            </a:r>
            <a:r>
              <a:rPr lang="en-US" sz="2800" b="1" dirty="0" err="1" smtClean="0"/>
              <a:t>Vaticanus</a:t>
            </a:r>
            <a:r>
              <a:rPr lang="en-US" sz="2800" b="1" dirty="0" smtClean="0"/>
              <a:t> (AD 325)</a:t>
            </a:r>
            <a:endParaRPr lang="en-US" sz="2800" b="1" dirty="0"/>
          </a:p>
          <a:p>
            <a:pPr>
              <a:lnSpc>
                <a:spcPct val="155000"/>
              </a:lnSpc>
            </a:pPr>
            <a:r>
              <a:rPr lang="en-US" sz="2800" b="1" dirty="0" smtClean="0"/>
              <a:t>Codex </a:t>
            </a:r>
            <a:r>
              <a:rPr lang="en-US" sz="2800" b="1" dirty="0" err="1"/>
              <a:t>Sinaiticus</a:t>
            </a:r>
            <a:r>
              <a:rPr lang="en-US" sz="2800" b="1" dirty="0"/>
              <a:t>  (350 AD)</a:t>
            </a:r>
          </a:p>
          <a:p>
            <a:pPr>
              <a:lnSpc>
                <a:spcPct val="155000"/>
              </a:lnSpc>
            </a:pPr>
            <a:r>
              <a:rPr lang="en-US" sz="2800" b="1" dirty="0" smtClean="0"/>
              <a:t>Codex </a:t>
            </a:r>
            <a:r>
              <a:rPr lang="en-US" sz="2800" b="1" dirty="0" err="1" smtClean="0"/>
              <a:t>Alexandrinus</a:t>
            </a:r>
            <a:r>
              <a:rPr lang="en-US" sz="2800" b="1" dirty="0" smtClean="0"/>
              <a:t>  (400 </a:t>
            </a:r>
            <a:r>
              <a:rPr lang="en-US" sz="2800" b="1" dirty="0"/>
              <a:t>AD)</a:t>
            </a:r>
          </a:p>
          <a:p>
            <a:pPr>
              <a:lnSpc>
                <a:spcPct val="155000"/>
              </a:lnSpc>
            </a:pPr>
            <a:r>
              <a:rPr lang="en-US" sz="2800" b="1" dirty="0"/>
              <a:t>Codex </a:t>
            </a:r>
            <a:r>
              <a:rPr lang="en-US" sz="2800" b="1" dirty="0" err="1"/>
              <a:t>Bezae</a:t>
            </a:r>
            <a:r>
              <a:rPr lang="en-US" sz="2800" b="1" dirty="0"/>
              <a:t>  </a:t>
            </a:r>
            <a:r>
              <a:rPr lang="en-US" sz="2800" b="1" dirty="0" smtClean="0"/>
              <a:t>(450 </a:t>
            </a:r>
            <a:r>
              <a:rPr lang="en-US" sz="2800" b="1" dirty="0"/>
              <a:t>AD)</a:t>
            </a:r>
          </a:p>
          <a:p>
            <a:pPr>
              <a:spcBef>
                <a:spcPct val="50000"/>
              </a:spcBef>
              <a:buFontTx/>
              <a:buChar char="•"/>
            </a:pPr>
            <a:endParaRPr lang="en-US" sz="2800" b="1" dirty="0">
              <a:latin typeface="Times New Roman" pitchFamily="18" charset="0"/>
            </a:endParaRPr>
          </a:p>
        </p:txBody>
      </p:sp>
    </p:spTree>
    <p:extLst>
      <p:ext uri="{BB962C8B-B14F-4D97-AF65-F5344CB8AC3E}">
        <p14:creationId xmlns:p14="http://schemas.microsoft.com/office/powerpoint/2010/main" val="273089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800"/>
              <a:t>Apologetic Strategies:  John Oakes</a:t>
            </a:r>
          </a:p>
        </p:txBody>
      </p:sp>
      <p:sp>
        <p:nvSpPr>
          <p:cNvPr id="9219" name="Rectangle 3"/>
          <p:cNvSpPr>
            <a:spLocks noGrp="1" noChangeArrowheads="1"/>
          </p:cNvSpPr>
          <p:nvPr>
            <p:ph type="body" sz="half" idx="1"/>
          </p:nvPr>
        </p:nvSpPr>
        <p:spPr>
          <a:xfrm>
            <a:off x="304800" y="1600200"/>
            <a:ext cx="4191000" cy="4419600"/>
          </a:xfrm>
        </p:spPr>
        <p:txBody>
          <a:bodyPr/>
          <a:lstStyle/>
          <a:p>
            <a:r>
              <a:rPr lang="en-US" sz="2400" b="1">
                <a:solidFill>
                  <a:srgbClr val="FFFF00"/>
                </a:solidFill>
              </a:rPr>
              <a:t>Defending the Faith</a:t>
            </a:r>
          </a:p>
          <a:p>
            <a:endParaRPr lang="en-US" sz="2400" b="1">
              <a:solidFill>
                <a:srgbClr val="FFFF00"/>
              </a:solidFill>
            </a:endParaRPr>
          </a:p>
          <a:p>
            <a:pPr lvl="1"/>
            <a:r>
              <a:rPr lang="en-US" sz="2000" b="1">
                <a:solidFill>
                  <a:srgbClr val="FFFF00"/>
                </a:solidFill>
              </a:rPr>
              <a:t>History and Archaeology</a:t>
            </a:r>
          </a:p>
          <a:p>
            <a:pPr lvl="1"/>
            <a:endParaRPr lang="en-US" sz="2000" b="1">
              <a:solidFill>
                <a:srgbClr val="FFFF00"/>
              </a:solidFill>
            </a:endParaRPr>
          </a:p>
          <a:p>
            <a:pPr lvl="1"/>
            <a:r>
              <a:rPr lang="en-US" sz="2000" b="1">
                <a:solidFill>
                  <a:srgbClr val="FFFF00"/>
                </a:solidFill>
              </a:rPr>
              <a:t>How We Got the Bible (including response to form criticism, etc.)</a:t>
            </a:r>
          </a:p>
          <a:p>
            <a:pPr lvl="1"/>
            <a:endParaRPr lang="en-US" sz="2000" b="1">
              <a:solidFill>
                <a:srgbClr val="FFFF00"/>
              </a:solidFill>
            </a:endParaRPr>
          </a:p>
          <a:p>
            <a:pPr lvl="1"/>
            <a:r>
              <a:rPr lang="en-US" sz="2000" b="1">
                <a:solidFill>
                  <a:srgbClr val="FFFF00"/>
                </a:solidFill>
              </a:rPr>
              <a:t>Science</a:t>
            </a:r>
          </a:p>
          <a:p>
            <a:pPr lvl="1"/>
            <a:endParaRPr lang="en-US" sz="2000" b="1">
              <a:solidFill>
                <a:srgbClr val="FFFF00"/>
              </a:solidFill>
            </a:endParaRPr>
          </a:p>
          <a:p>
            <a:pPr lvl="1"/>
            <a:r>
              <a:rPr lang="en-US" sz="2000" b="1">
                <a:solidFill>
                  <a:srgbClr val="FFFF00"/>
                </a:solidFill>
              </a:rPr>
              <a:t>Contradictions in the Bible</a:t>
            </a:r>
          </a:p>
        </p:txBody>
      </p:sp>
      <p:sp>
        <p:nvSpPr>
          <p:cNvPr id="9220" name="Rectangle 4"/>
          <p:cNvSpPr>
            <a:spLocks noGrp="1" noChangeArrowheads="1"/>
          </p:cNvSpPr>
          <p:nvPr>
            <p:ph type="body" sz="half" idx="2"/>
          </p:nvPr>
        </p:nvSpPr>
        <p:spPr/>
        <p:txBody>
          <a:bodyPr/>
          <a:lstStyle/>
          <a:p>
            <a:r>
              <a:rPr lang="en-US" sz="2400" b="1">
                <a:solidFill>
                  <a:srgbClr val="FFFF00"/>
                </a:solidFill>
              </a:rPr>
              <a:t>Creating Faith</a:t>
            </a:r>
          </a:p>
          <a:p>
            <a:endParaRPr lang="en-US" sz="2400" b="1">
              <a:solidFill>
                <a:srgbClr val="FFFF00"/>
              </a:solidFill>
            </a:endParaRPr>
          </a:p>
          <a:p>
            <a:pPr lvl="1"/>
            <a:r>
              <a:rPr lang="en-US" sz="2000" b="1">
                <a:solidFill>
                  <a:srgbClr val="FFFF00"/>
                </a:solidFill>
              </a:rPr>
              <a:t>World View</a:t>
            </a:r>
          </a:p>
          <a:p>
            <a:pPr lvl="1"/>
            <a:endParaRPr lang="en-US" sz="2000" b="1">
              <a:solidFill>
                <a:srgbClr val="FFFF00"/>
              </a:solidFill>
            </a:endParaRPr>
          </a:p>
          <a:p>
            <a:pPr lvl="1"/>
            <a:r>
              <a:rPr lang="en-US" sz="2000" b="1">
                <a:solidFill>
                  <a:srgbClr val="FFFF00"/>
                </a:solidFill>
              </a:rPr>
              <a:t>Prophecy</a:t>
            </a:r>
          </a:p>
          <a:p>
            <a:pPr lvl="1"/>
            <a:endParaRPr lang="en-US" sz="2000" b="1">
              <a:solidFill>
                <a:srgbClr val="FFFF00"/>
              </a:solidFill>
            </a:endParaRPr>
          </a:p>
          <a:p>
            <a:pPr lvl="1"/>
            <a:r>
              <a:rPr lang="en-US" sz="2000" b="1">
                <a:solidFill>
                  <a:srgbClr val="FFFF00"/>
                </a:solidFill>
              </a:rPr>
              <a:t>Miracles/Resurrection</a:t>
            </a:r>
          </a:p>
          <a:p>
            <a:pPr lvl="1"/>
            <a:endParaRPr lang="en-US" sz="2000" b="1">
              <a:solidFill>
                <a:srgbClr val="FFFF00"/>
              </a:solidFill>
            </a:endParaRPr>
          </a:p>
          <a:p>
            <a:pPr lvl="1"/>
            <a:r>
              <a:rPr lang="en-US" sz="2000" b="1">
                <a:solidFill>
                  <a:srgbClr val="FFFF00"/>
                </a:solidFill>
              </a:rPr>
              <a:t>Claims of Jesus</a:t>
            </a:r>
          </a:p>
        </p:txBody>
      </p:sp>
    </p:spTree>
    <p:extLst>
      <p:ext uri="{BB962C8B-B14F-4D97-AF65-F5344CB8AC3E}">
        <p14:creationId xmlns:p14="http://schemas.microsoft.com/office/powerpoint/2010/main" val="36622517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ancientroadpublications.com/Studies/StudiesGraphics/Magda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638800" cy="3575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457200"/>
            <a:ext cx="4356100" cy="954107"/>
          </a:xfrm>
          <a:prstGeom prst="rect">
            <a:avLst/>
          </a:prstGeom>
          <a:noFill/>
        </p:spPr>
        <p:txBody>
          <a:bodyPr wrap="square" rtlCol="0">
            <a:spAutoFit/>
          </a:bodyPr>
          <a:lstStyle/>
          <a:p>
            <a:r>
              <a:rPr lang="en-US" sz="2800" b="1" dirty="0" err="1" smtClean="0">
                <a:solidFill>
                  <a:srgbClr val="FFFF00"/>
                </a:solidFill>
              </a:rPr>
              <a:t>Magdalen</a:t>
            </a:r>
            <a:r>
              <a:rPr lang="en-US" sz="2800" b="1" dirty="0" smtClean="0">
                <a:solidFill>
                  <a:srgbClr val="FFFF00"/>
                </a:solidFill>
              </a:rPr>
              <a:t> Manuscript Matthew 3:5,26  AD 175</a:t>
            </a:r>
            <a:endParaRPr lang="en-US" sz="2800" b="1" dirty="0">
              <a:solidFill>
                <a:srgbClr val="FFFF00"/>
              </a:solidFill>
            </a:endParaRPr>
          </a:p>
        </p:txBody>
      </p:sp>
    </p:spTree>
    <p:extLst>
      <p:ext uri="{BB962C8B-B14F-4D97-AF65-F5344CB8AC3E}">
        <p14:creationId xmlns:p14="http://schemas.microsoft.com/office/powerpoint/2010/main" val="1848928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Text Types</a:t>
            </a:r>
            <a:endParaRPr lang="en-US" sz="3600" b="1" dirty="0"/>
          </a:p>
        </p:txBody>
      </p:sp>
      <p:sp>
        <p:nvSpPr>
          <p:cNvPr id="3" name="Content Placeholder 2"/>
          <p:cNvSpPr>
            <a:spLocks noGrp="1"/>
          </p:cNvSpPr>
          <p:nvPr>
            <p:ph idx="1"/>
          </p:nvPr>
        </p:nvSpPr>
        <p:spPr>
          <a:xfrm>
            <a:off x="457200" y="1676400"/>
            <a:ext cx="8229600" cy="4419600"/>
          </a:xfrm>
        </p:spPr>
        <p:txBody>
          <a:bodyPr/>
          <a:lstStyle/>
          <a:p>
            <a:r>
              <a:rPr lang="en-US" b="1" dirty="0" smtClean="0">
                <a:solidFill>
                  <a:srgbClr val="FFFF00"/>
                </a:solidFill>
              </a:rPr>
              <a:t>Alexandrine</a:t>
            </a:r>
          </a:p>
          <a:p>
            <a:endParaRPr lang="en-US" b="1" dirty="0">
              <a:solidFill>
                <a:srgbClr val="FFFF00"/>
              </a:solidFill>
            </a:endParaRPr>
          </a:p>
          <a:p>
            <a:r>
              <a:rPr lang="en-US" b="1" dirty="0" smtClean="0">
                <a:solidFill>
                  <a:srgbClr val="FFFF00"/>
                </a:solidFill>
              </a:rPr>
              <a:t>Western</a:t>
            </a:r>
          </a:p>
          <a:p>
            <a:endParaRPr lang="en-US" b="1" dirty="0">
              <a:solidFill>
                <a:srgbClr val="FFFF00"/>
              </a:solidFill>
            </a:endParaRPr>
          </a:p>
          <a:p>
            <a:r>
              <a:rPr lang="en-US" b="1" dirty="0" smtClean="0">
                <a:solidFill>
                  <a:srgbClr val="FFFF00"/>
                </a:solidFill>
              </a:rPr>
              <a:t>Byzantine</a:t>
            </a:r>
          </a:p>
          <a:p>
            <a:endParaRPr lang="en-US" b="1" dirty="0">
              <a:solidFill>
                <a:srgbClr val="FFFF00"/>
              </a:solidFill>
            </a:endParaRPr>
          </a:p>
          <a:p>
            <a:r>
              <a:rPr lang="en-US" b="1" dirty="0" err="1" smtClean="0">
                <a:solidFill>
                  <a:srgbClr val="FFFF00"/>
                </a:solidFill>
              </a:rPr>
              <a:t>Caeserean</a:t>
            </a:r>
            <a:r>
              <a:rPr lang="en-US" b="1" dirty="0" smtClean="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1398069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lstStyle/>
          <a:p>
            <a:r>
              <a:rPr lang="en-US" b="1" dirty="0" smtClean="0">
                <a:solidFill>
                  <a:srgbClr val="FFFF00"/>
                </a:solidFill>
              </a:rPr>
              <a:t>Coptic  (Alexandrine)</a:t>
            </a:r>
          </a:p>
          <a:p>
            <a:endParaRPr lang="en-US" b="1" dirty="0">
              <a:solidFill>
                <a:srgbClr val="FFFF00"/>
              </a:solidFill>
            </a:endParaRPr>
          </a:p>
          <a:p>
            <a:r>
              <a:rPr lang="en-US" b="1" dirty="0" smtClean="0">
                <a:solidFill>
                  <a:srgbClr val="FFFF00"/>
                </a:solidFill>
              </a:rPr>
              <a:t>Old </a:t>
            </a:r>
            <a:r>
              <a:rPr lang="en-US" b="1" dirty="0" err="1" smtClean="0">
                <a:solidFill>
                  <a:srgbClr val="FFFF00"/>
                </a:solidFill>
              </a:rPr>
              <a:t>Syriac</a:t>
            </a:r>
            <a:endParaRPr lang="en-US" b="1" dirty="0" smtClean="0">
              <a:solidFill>
                <a:srgbClr val="FFFF00"/>
              </a:solidFill>
            </a:endParaRPr>
          </a:p>
          <a:p>
            <a:endParaRPr lang="en-US" b="1" dirty="0">
              <a:solidFill>
                <a:srgbClr val="FFFF00"/>
              </a:solidFill>
            </a:endParaRPr>
          </a:p>
          <a:p>
            <a:r>
              <a:rPr lang="en-US" b="1" dirty="0" smtClean="0">
                <a:solidFill>
                  <a:srgbClr val="FFFF00"/>
                </a:solidFill>
              </a:rPr>
              <a:t>Old Latin  (Western?)</a:t>
            </a:r>
          </a:p>
          <a:p>
            <a:endParaRPr lang="en-US" b="1" dirty="0">
              <a:solidFill>
                <a:srgbClr val="FFFF00"/>
              </a:solidFill>
            </a:endParaRPr>
          </a:p>
          <a:p>
            <a:r>
              <a:rPr lang="en-US" b="1" dirty="0" smtClean="0">
                <a:solidFill>
                  <a:srgbClr val="FFFF00"/>
                </a:solidFill>
              </a:rPr>
              <a:t>Jerome:  The Vulgate</a:t>
            </a:r>
            <a:endParaRPr lang="en-US" b="1" dirty="0">
              <a:solidFill>
                <a:srgbClr val="FFFF00"/>
              </a:solidFill>
            </a:endParaRPr>
          </a:p>
        </p:txBody>
      </p:sp>
      <p:sp>
        <p:nvSpPr>
          <p:cNvPr id="3" name="Title 2"/>
          <p:cNvSpPr>
            <a:spLocks noGrp="1"/>
          </p:cNvSpPr>
          <p:nvPr>
            <p:ph type="title"/>
          </p:nvPr>
        </p:nvSpPr>
        <p:spPr/>
        <p:txBody>
          <a:bodyPr>
            <a:normAutofit/>
          </a:bodyPr>
          <a:lstStyle/>
          <a:p>
            <a:pPr algn="ctr"/>
            <a:r>
              <a:rPr lang="en-US" sz="3200" b="1" dirty="0" smtClean="0"/>
              <a:t>Other Evidence:  Translations</a:t>
            </a:r>
            <a:endParaRPr lang="en-US" sz="3200" b="1" dirty="0"/>
          </a:p>
        </p:txBody>
      </p:sp>
    </p:spTree>
    <p:extLst>
      <p:ext uri="{BB962C8B-B14F-4D97-AF65-F5344CB8AC3E}">
        <p14:creationId xmlns:p14="http://schemas.microsoft.com/office/powerpoint/2010/main" val="1710606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609600"/>
            <a:ext cx="7772400" cy="639763"/>
          </a:xfrm>
        </p:spPr>
        <p:txBody>
          <a:bodyPr/>
          <a:lstStyle/>
          <a:p>
            <a:r>
              <a:rPr lang="en-US" sz="2800"/>
              <a:t>Church Father Quotes</a:t>
            </a:r>
          </a:p>
        </p:txBody>
      </p:sp>
      <p:sp>
        <p:nvSpPr>
          <p:cNvPr id="86019" name="Rectangle 3"/>
          <p:cNvSpPr>
            <a:spLocks noGrp="1" noChangeArrowheads="1"/>
          </p:cNvSpPr>
          <p:nvPr>
            <p:ph type="body" idx="1"/>
          </p:nvPr>
        </p:nvSpPr>
        <p:spPr>
          <a:xfrm>
            <a:off x="457200" y="1143000"/>
            <a:ext cx="8229600" cy="4983163"/>
          </a:xfrm>
        </p:spPr>
        <p:txBody>
          <a:bodyPr>
            <a:normAutofit fontScale="92500" lnSpcReduction="20000"/>
          </a:bodyPr>
          <a:lstStyle/>
          <a:p>
            <a:endParaRPr lang="en-US" sz="2000" dirty="0" smtClean="0"/>
          </a:p>
          <a:p>
            <a:r>
              <a:rPr lang="en-US" sz="2000" dirty="0" smtClean="0"/>
              <a:t>Clement </a:t>
            </a:r>
            <a:r>
              <a:rPr lang="en-US" sz="2000" dirty="0"/>
              <a:t>of Rome AD 95 or 96 quotes from ten of the twenty-seven New Testament books</a:t>
            </a:r>
            <a:r>
              <a:rPr lang="en-US" sz="2000" dirty="0" smtClean="0"/>
              <a:t>.   </a:t>
            </a:r>
            <a:r>
              <a:rPr lang="en-US" sz="1800" dirty="0" smtClean="0"/>
              <a:t>Matthew</a:t>
            </a:r>
            <a:r>
              <a:rPr lang="en-US" sz="1800" dirty="0"/>
              <a:t>, Mark Luke (possibly only two of the three), Acts, Romans 1 Corinthians, Hebrews, James, 1,2 Peter. </a:t>
            </a:r>
            <a:endParaRPr lang="en-US" sz="2000" dirty="0" smtClean="0"/>
          </a:p>
          <a:p>
            <a:endParaRPr lang="en-US" sz="2000" dirty="0"/>
          </a:p>
          <a:p>
            <a:r>
              <a:rPr lang="en-US" sz="2000" dirty="0" smtClean="0"/>
              <a:t>Ignatius </a:t>
            </a:r>
            <a:r>
              <a:rPr lang="en-US" sz="2000" dirty="0"/>
              <a:t>d. AD </a:t>
            </a:r>
            <a:r>
              <a:rPr lang="en-US" sz="2000" dirty="0" smtClean="0"/>
              <a:t>108     </a:t>
            </a:r>
            <a:r>
              <a:rPr lang="en-US" sz="1800" dirty="0" smtClean="0"/>
              <a:t>Letter </a:t>
            </a:r>
            <a:r>
              <a:rPr lang="en-US" sz="1800" dirty="0"/>
              <a:t>to Ephesians:  Matthew, Luke, John, Romans, 1,2 Corinthians, Ephesians, 2 Timothy, James, 1 Pet.   </a:t>
            </a:r>
          </a:p>
          <a:p>
            <a:r>
              <a:rPr lang="en-US" sz="1800" dirty="0"/>
              <a:t>Also quoted in other letters, 1 Tim, 2 </a:t>
            </a:r>
            <a:r>
              <a:rPr lang="en-US" sz="1800" dirty="0" err="1"/>
              <a:t>Thess</a:t>
            </a:r>
            <a:r>
              <a:rPr lang="en-US" sz="1800" dirty="0"/>
              <a:t>, Acts, Hebrews, Galatians, Revelation</a:t>
            </a:r>
            <a:r>
              <a:rPr lang="en-US" sz="1800" dirty="0" smtClean="0"/>
              <a:t>.</a:t>
            </a:r>
            <a:endParaRPr lang="en-US" sz="2000" dirty="0"/>
          </a:p>
          <a:p>
            <a:endParaRPr lang="en-US" sz="2000" dirty="0"/>
          </a:p>
          <a:p>
            <a:r>
              <a:rPr lang="en-US" sz="2000" dirty="0"/>
              <a:t>Polycarp, writing to the Philippians in AD 120 quotes from Matthew, Mark, Luke, Acts, 1,2 Corinthians, Galatians, Ephesians, Philippians, 1,2 Thessalonians, 1,2 Timothy, Hebrews, 1 Peter, and 1,3 John</a:t>
            </a:r>
          </a:p>
          <a:p>
            <a:endParaRPr lang="en-US" sz="2000" dirty="0"/>
          </a:p>
          <a:p>
            <a:r>
              <a:rPr lang="en-US" sz="2000" dirty="0" smtClean="0"/>
              <a:t>Nearly </a:t>
            </a:r>
            <a:r>
              <a:rPr lang="en-US" sz="2000" dirty="0"/>
              <a:t>the entire New Testament can be reconstructed from quotes of the church fathers in the 2</a:t>
            </a:r>
            <a:r>
              <a:rPr lang="en-US" sz="2000" baseline="30000" dirty="0"/>
              <a:t>nd</a:t>
            </a:r>
            <a:r>
              <a:rPr lang="en-US" sz="2000" dirty="0"/>
              <a:t> and 3</a:t>
            </a:r>
            <a:r>
              <a:rPr lang="en-US" sz="2000" baseline="30000" dirty="0"/>
              <a:t>rd</a:t>
            </a:r>
            <a:r>
              <a:rPr lang="en-US" sz="2000" dirty="0"/>
              <a:t> centuries.</a:t>
            </a:r>
          </a:p>
          <a:p>
            <a:endParaRPr lang="en-US" sz="2000" dirty="0"/>
          </a:p>
          <a:p>
            <a:r>
              <a:rPr lang="en-US" sz="2000" dirty="0"/>
              <a:t>None of these ever quoted from a Gnostic gospel, </a:t>
            </a:r>
            <a:r>
              <a:rPr lang="en-US" sz="2000" dirty="0" smtClean="0"/>
              <a:t>ever! (although they quoted the OT Apocrypha)</a:t>
            </a:r>
            <a:endParaRPr lang="en-US" sz="2000" dirty="0"/>
          </a:p>
        </p:txBody>
      </p:sp>
    </p:spTree>
    <p:extLst>
      <p:ext uri="{BB962C8B-B14F-4D97-AF65-F5344CB8AC3E}">
        <p14:creationId xmlns:p14="http://schemas.microsoft.com/office/powerpoint/2010/main" val="2077542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295400" y="381000"/>
            <a:ext cx="678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t>What about the </a:t>
            </a:r>
            <a:r>
              <a:rPr lang="en-US" sz="2400" dirty="0" smtClean="0"/>
              <a:t>200,000 </a:t>
            </a:r>
            <a:r>
              <a:rPr lang="en-US" sz="2400" dirty="0"/>
              <a:t>manuscript errors in the New Testament?</a:t>
            </a:r>
          </a:p>
        </p:txBody>
      </p:sp>
      <p:graphicFrame>
        <p:nvGraphicFramePr>
          <p:cNvPr id="40965" name="Object 5"/>
          <p:cNvGraphicFramePr>
            <a:graphicFrameLocks noChangeAspect="1"/>
          </p:cNvGraphicFramePr>
          <p:nvPr/>
        </p:nvGraphicFramePr>
        <p:xfrm>
          <a:off x="1600200" y="2819400"/>
          <a:ext cx="7162800" cy="2109788"/>
        </p:xfrm>
        <a:graphic>
          <a:graphicData uri="http://schemas.openxmlformats.org/presentationml/2006/ole">
            <mc:AlternateContent xmlns:mc="http://schemas.openxmlformats.org/markup-compatibility/2006">
              <mc:Choice xmlns:v="urn:schemas-microsoft-com:vml" Requires="v">
                <p:oleObj spid="_x0000_s44064" name="Photo Editor Photo" r:id="rId4" imgW="4761905" imgH="1905266" progId="MSPhotoEd.3">
                  <p:embed/>
                </p:oleObj>
              </mc:Choice>
              <mc:Fallback>
                <p:oleObj name="Photo Editor Photo" r:id="rId4" imgW="4761905" imgH="190526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19400"/>
                        <a:ext cx="716280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6"/>
          <p:cNvSpPr txBox="1">
            <a:spLocks noChangeArrowheads="1"/>
          </p:cNvSpPr>
          <p:nvPr/>
        </p:nvSpPr>
        <p:spPr bwMode="auto">
          <a:xfrm>
            <a:off x="1447800" y="1801813"/>
            <a:ext cx="5483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Times New Roman" pitchFamily="18" charset="0"/>
              </a:rPr>
              <a:t>Blow-up of text from Codex Sinaiticus</a:t>
            </a:r>
          </a:p>
          <a:p>
            <a:pPr algn="ctr"/>
            <a:r>
              <a:rPr lang="en-US" sz="2400" b="1">
                <a:latin typeface="Times New Roman" pitchFamily="18" charset="0"/>
              </a:rPr>
              <a:t>Showing uncial manuscript type</a:t>
            </a:r>
          </a:p>
        </p:txBody>
      </p:sp>
      <p:sp>
        <p:nvSpPr>
          <p:cNvPr id="40967" name="Text Box 7"/>
          <p:cNvSpPr txBox="1">
            <a:spLocks noChangeArrowheads="1"/>
          </p:cNvSpPr>
          <p:nvPr/>
        </p:nvSpPr>
        <p:spPr bwMode="auto">
          <a:xfrm>
            <a:off x="1066800" y="5257800"/>
            <a:ext cx="739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1800"/>
              <a:t>NOTEVERYONEWHOSAYSTOMELORDLORDWILLENTERTHEKINGDOMOFHEAVENBUTONLYHEWHODOESTHEWILLOFMYFATHERWHOISINHEAVEN</a:t>
            </a:r>
          </a:p>
        </p:txBody>
      </p:sp>
    </p:spTree>
    <p:extLst>
      <p:ext uri="{BB962C8B-B14F-4D97-AF65-F5344CB8AC3E}">
        <p14:creationId xmlns:p14="http://schemas.microsoft.com/office/powerpoint/2010/main" val="1753649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Slips of the pen</a:t>
            </a:r>
          </a:p>
          <a:p>
            <a:endParaRPr lang="en-US" b="1" dirty="0"/>
          </a:p>
          <a:p>
            <a:r>
              <a:rPr lang="en-US" b="1" dirty="0" smtClean="0"/>
              <a:t>Lines repeated, switched, etc.</a:t>
            </a:r>
          </a:p>
          <a:p>
            <a:endParaRPr lang="en-US" b="1" dirty="0"/>
          </a:p>
          <a:p>
            <a:r>
              <a:rPr lang="en-US" b="1" dirty="0" smtClean="0"/>
              <a:t>Scribes’ attempts to “improve” or “smooth” the text.</a:t>
            </a:r>
          </a:p>
          <a:p>
            <a:endParaRPr lang="en-US" b="1" dirty="0"/>
          </a:p>
          <a:p>
            <a:r>
              <a:rPr lang="en-US" b="1" dirty="0" smtClean="0"/>
              <a:t>Interpolations.</a:t>
            </a:r>
            <a:endParaRPr lang="en-US" b="1" dirty="0"/>
          </a:p>
        </p:txBody>
      </p:sp>
      <p:sp>
        <p:nvSpPr>
          <p:cNvPr id="3" name="Title 2"/>
          <p:cNvSpPr>
            <a:spLocks noGrp="1"/>
          </p:cNvSpPr>
          <p:nvPr>
            <p:ph type="title"/>
          </p:nvPr>
        </p:nvSpPr>
        <p:spPr>
          <a:xfrm>
            <a:off x="457200" y="152400"/>
            <a:ext cx="8229600" cy="838200"/>
          </a:xfrm>
        </p:spPr>
        <p:txBody>
          <a:bodyPr>
            <a:normAutofit/>
          </a:bodyPr>
          <a:lstStyle/>
          <a:p>
            <a:pPr algn="ctr"/>
            <a:r>
              <a:rPr lang="en-US" sz="3200" b="1" dirty="0" smtClean="0">
                <a:solidFill>
                  <a:srgbClr val="FFFF00"/>
                </a:solidFill>
              </a:rPr>
              <a:t>Copying Errors/Editing of the Text?</a:t>
            </a:r>
            <a:endParaRPr lang="en-US" sz="3200" b="1" dirty="0">
              <a:solidFill>
                <a:srgbClr val="FFFF00"/>
              </a:solidFill>
            </a:endParaRPr>
          </a:p>
        </p:txBody>
      </p:sp>
    </p:spTree>
    <p:extLst>
      <p:ext uri="{BB962C8B-B14F-4D97-AF65-F5344CB8AC3E}">
        <p14:creationId xmlns:p14="http://schemas.microsoft.com/office/powerpoint/2010/main" val="3202058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19600"/>
          </a:xfrm>
        </p:spPr>
        <p:txBody>
          <a:bodyPr/>
          <a:lstStyle/>
          <a:p>
            <a:r>
              <a:rPr lang="en-US" b="1" dirty="0" smtClean="0">
                <a:solidFill>
                  <a:srgbClr val="FFFF00"/>
                </a:solidFill>
              </a:rPr>
              <a:t>About 60 in number</a:t>
            </a:r>
          </a:p>
          <a:p>
            <a:endParaRPr lang="en-US" b="1" dirty="0">
              <a:solidFill>
                <a:srgbClr val="FFFF00"/>
              </a:solidFill>
            </a:endParaRPr>
          </a:p>
          <a:p>
            <a:r>
              <a:rPr lang="en-US" b="1" smtClean="0">
                <a:solidFill>
                  <a:srgbClr val="FFFF00"/>
                </a:solidFill>
              </a:rPr>
              <a:t>Matthew 11:19 </a:t>
            </a:r>
            <a:r>
              <a:rPr lang="en-US" b="1" dirty="0" smtClean="0">
                <a:solidFill>
                  <a:srgbClr val="FFFF00"/>
                </a:solidFill>
              </a:rPr>
              <a:t>for example</a:t>
            </a:r>
          </a:p>
          <a:p>
            <a:endParaRPr lang="en-US" b="1" dirty="0">
              <a:solidFill>
                <a:srgbClr val="FFFF00"/>
              </a:solidFill>
            </a:endParaRPr>
          </a:p>
          <a:p>
            <a:pPr lvl="1"/>
            <a:r>
              <a:rPr lang="en-US" b="1" dirty="0" smtClean="0">
                <a:solidFill>
                  <a:srgbClr val="FFFF00"/>
                </a:solidFill>
              </a:rPr>
              <a:t>But wisdom is proved right by her actions/deeds</a:t>
            </a:r>
          </a:p>
          <a:p>
            <a:pPr lvl="1"/>
            <a:endParaRPr lang="en-US" b="1" dirty="0">
              <a:solidFill>
                <a:srgbClr val="FFFF00"/>
              </a:solidFill>
            </a:endParaRPr>
          </a:p>
          <a:p>
            <a:pPr lvl="1"/>
            <a:r>
              <a:rPr lang="en-US" b="1" dirty="0" smtClean="0">
                <a:solidFill>
                  <a:srgbClr val="FFFF00"/>
                </a:solidFill>
              </a:rPr>
              <a:t>But wisdom is proved right by her children</a:t>
            </a:r>
          </a:p>
          <a:p>
            <a:pPr lvl="1"/>
            <a:endParaRPr lang="en-US" b="1" dirty="0">
              <a:solidFill>
                <a:srgbClr val="FFFF00"/>
              </a:solidFill>
            </a:endParaRPr>
          </a:p>
          <a:p>
            <a:pPr lvl="1"/>
            <a:r>
              <a:rPr lang="en-US" b="1" dirty="0" smtClean="0">
                <a:solidFill>
                  <a:srgbClr val="FFFF00"/>
                </a:solidFill>
              </a:rPr>
              <a:t>Compare to Luke 7:35</a:t>
            </a:r>
            <a:endParaRPr lang="en-US" b="1" dirty="0">
              <a:solidFill>
                <a:srgbClr val="FFFF00"/>
              </a:solidFill>
            </a:endParaRPr>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t>Significant Textual Issues</a:t>
            </a:r>
            <a:endParaRPr lang="en-US" sz="3200" b="1" dirty="0"/>
          </a:p>
        </p:txBody>
      </p:sp>
    </p:spTree>
    <p:extLst>
      <p:ext uri="{BB962C8B-B14F-4D97-AF65-F5344CB8AC3E}">
        <p14:creationId xmlns:p14="http://schemas.microsoft.com/office/powerpoint/2010/main" val="370778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lstStyle/>
          <a:p>
            <a:r>
              <a:rPr lang="en-US" b="1" dirty="0" smtClean="0">
                <a:solidFill>
                  <a:srgbClr val="FFFF00"/>
                </a:solidFill>
              </a:rPr>
              <a:t>Age and quality of witnesses.</a:t>
            </a:r>
          </a:p>
          <a:p>
            <a:endParaRPr lang="en-US" b="1" dirty="0">
              <a:solidFill>
                <a:srgbClr val="FFFF00"/>
              </a:solidFill>
            </a:endParaRPr>
          </a:p>
          <a:p>
            <a:r>
              <a:rPr lang="en-US" b="1" dirty="0" err="1" smtClean="0">
                <a:solidFill>
                  <a:srgbClr val="FFFF00"/>
                </a:solidFill>
              </a:rPr>
              <a:t>Unharmonized</a:t>
            </a:r>
            <a:r>
              <a:rPr lang="en-US" b="1" dirty="0" smtClean="0">
                <a:solidFill>
                  <a:srgbClr val="FFFF00"/>
                </a:solidFill>
              </a:rPr>
              <a:t> reading is preferred.</a:t>
            </a:r>
          </a:p>
          <a:p>
            <a:endParaRPr lang="en-US" b="1" dirty="0">
              <a:solidFill>
                <a:srgbClr val="FFFF00"/>
              </a:solidFill>
            </a:endParaRPr>
          </a:p>
          <a:p>
            <a:r>
              <a:rPr lang="en-US" b="1" dirty="0" smtClean="0">
                <a:solidFill>
                  <a:srgbClr val="FFFF00"/>
                </a:solidFill>
              </a:rPr>
              <a:t>The “more difficult” reading is preferred.</a:t>
            </a:r>
            <a:endParaRPr lang="en-US" b="1" dirty="0">
              <a:solidFill>
                <a:srgbClr val="FFFF00"/>
              </a:solidFill>
            </a:endParaRPr>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t>Textual (Lower) Criticism</a:t>
            </a:r>
            <a:endParaRPr lang="en-US" sz="3200" b="1" dirty="0"/>
          </a:p>
        </p:txBody>
      </p:sp>
    </p:spTree>
    <p:extLst>
      <p:ext uri="{BB962C8B-B14F-4D97-AF65-F5344CB8AC3E}">
        <p14:creationId xmlns:p14="http://schemas.microsoft.com/office/powerpoint/2010/main" val="2583778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lstStyle/>
          <a:p>
            <a:r>
              <a:rPr lang="en-US" sz="2400" b="1" dirty="0" smtClean="0"/>
              <a:t>John 7:53-8:11  Woman caught in adultery</a:t>
            </a:r>
          </a:p>
          <a:p>
            <a:endParaRPr lang="en-US" sz="2400" b="1" dirty="0"/>
          </a:p>
          <a:p>
            <a:r>
              <a:rPr lang="en-US" sz="2400" b="1" dirty="0" smtClean="0"/>
              <a:t>Acts 8:37  If you believe with all your heart…</a:t>
            </a:r>
          </a:p>
          <a:p>
            <a:endParaRPr lang="en-US" sz="2400" b="1" dirty="0"/>
          </a:p>
          <a:p>
            <a:r>
              <a:rPr lang="en-US" sz="2400" b="1" dirty="0" smtClean="0"/>
              <a:t>1 John 5:7   There are three that testify…</a:t>
            </a:r>
          </a:p>
          <a:p>
            <a:endParaRPr lang="en-US" sz="2400" b="1" dirty="0"/>
          </a:p>
          <a:p>
            <a:r>
              <a:rPr lang="en-US" sz="2400" b="1" dirty="0" smtClean="0"/>
              <a:t>John 5:4   The angel stirred the water…</a:t>
            </a:r>
          </a:p>
          <a:p>
            <a:endParaRPr lang="en-US" sz="2400" b="1" dirty="0"/>
          </a:p>
          <a:p>
            <a:r>
              <a:rPr lang="en-US" sz="2400" b="1" dirty="0" smtClean="0"/>
              <a:t>Mark 16:9-20</a:t>
            </a:r>
          </a:p>
          <a:p>
            <a:endParaRPr lang="en-US" b="1" dirty="0" smtClean="0"/>
          </a:p>
          <a:p>
            <a:endParaRPr lang="en-US" b="1" dirty="0"/>
          </a:p>
          <a:p>
            <a:endParaRPr lang="en-US"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Significant Textual Issues</a:t>
            </a:r>
            <a:endParaRPr lang="en-US" sz="3200" b="1" dirty="0"/>
          </a:p>
        </p:txBody>
      </p:sp>
    </p:spTree>
    <p:extLst>
      <p:ext uri="{BB962C8B-B14F-4D97-AF65-F5344CB8AC3E}">
        <p14:creationId xmlns:p14="http://schemas.microsoft.com/office/powerpoint/2010/main" val="2301442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Luke 3:22</a:t>
            </a:r>
          </a:p>
          <a:p>
            <a:pPr lvl="1"/>
            <a:r>
              <a:rPr lang="en-US" b="1" dirty="0" smtClean="0"/>
              <a:t>You are my beloved Son; in you I am well pleased.</a:t>
            </a:r>
          </a:p>
          <a:p>
            <a:pPr lvl="1"/>
            <a:r>
              <a:rPr lang="en-US" b="1" dirty="0" err="1" smtClean="0"/>
              <a:t>Vaticanus</a:t>
            </a:r>
            <a:r>
              <a:rPr lang="en-US" b="1" dirty="0" smtClean="0"/>
              <a:t>, </a:t>
            </a:r>
            <a:r>
              <a:rPr lang="en-US" b="1" dirty="0" err="1" smtClean="0"/>
              <a:t>Sinaiticus</a:t>
            </a:r>
            <a:r>
              <a:rPr lang="en-US" b="1" dirty="0" smtClean="0"/>
              <a:t>, </a:t>
            </a:r>
            <a:r>
              <a:rPr lang="en-US" b="1" dirty="0" err="1" smtClean="0"/>
              <a:t>Alexandrinus</a:t>
            </a:r>
            <a:r>
              <a:rPr lang="en-US" b="1" dirty="0" smtClean="0"/>
              <a:t>, etc.</a:t>
            </a:r>
          </a:p>
          <a:p>
            <a:pPr lvl="1"/>
            <a:endParaRPr lang="en-US" b="1" dirty="0" smtClean="0"/>
          </a:p>
          <a:p>
            <a:pPr lvl="1"/>
            <a:r>
              <a:rPr lang="en-US" b="1" dirty="0" smtClean="0"/>
              <a:t>You are my beloved Son; today I have begotten you.</a:t>
            </a:r>
          </a:p>
          <a:p>
            <a:pPr lvl="1"/>
            <a:r>
              <a:rPr lang="en-US" b="1" dirty="0" err="1" smtClean="0"/>
              <a:t>Bezae</a:t>
            </a:r>
            <a:r>
              <a:rPr lang="en-US" b="1" dirty="0" smtClean="0"/>
              <a:t>, Justin Martyr, Clement of Alexandria, Old Latin</a:t>
            </a:r>
          </a:p>
          <a:p>
            <a:endParaRPr lang="en-US" b="1" dirty="0"/>
          </a:p>
          <a:p>
            <a:r>
              <a:rPr lang="en-US" b="1" dirty="0" smtClean="0"/>
              <a:t>Compare to Mark 1:11</a:t>
            </a:r>
          </a:p>
          <a:p>
            <a:endParaRPr lang="en-US" b="1" dirty="0"/>
          </a:p>
          <a:p>
            <a:r>
              <a:rPr lang="en-US" b="1" dirty="0" smtClean="0"/>
              <a:t>Compare to Psalm 2:7</a:t>
            </a:r>
            <a:endParaRPr lang="en-US" b="1" dirty="0"/>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solidFill>
                  <a:srgbClr val="FFFF00"/>
                </a:solidFill>
              </a:rPr>
              <a:t>Orthodox Corruption of Scripture?</a:t>
            </a:r>
            <a:endParaRPr lang="en-US" sz="3200" b="1" dirty="0">
              <a:solidFill>
                <a:srgbClr val="FFFF00"/>
              </a:solidFill>
            </a:endParaRPr>
          </a:p>
        </p:txBody>
      </p:sp>
    </p:spTree>
    <p:extLst>
      <p:ext uri="{BB962C8B-B14F-4D97-AF65-F5344CB8AC3E}">
        <p14:creationId xmlns:p14="http://schemas.microsoft.com/office/powerpoint/2010/main" val="3753803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00600"/>
          </a:xfrm>
        </p:spPr>
        <p:txBody>
          <a:bodyPr>
            <a:normAutofit fontScale="92500"/>
          </a:bodyPr>
          <a:lstStyle/>
          <a:p>
            <a:r>
              <a:rPr lang="en-US" sz="2400" dirty="0"/>
              <a:t>I.  General </a:t>
            </a:r>
            <a:r>
              <a:rPr lang="en-US" sz="2400" dirty="0" smtClean="0"/>
              <a:t>Introduction:  How to handle apologetic questions.</a:t>
            </a:r>
            <a:endParaRPr lang="en-US" sz="800" strike="sngStrike" dirty="0"/>
          </a:p>
          <a:p>
            <a:r>
              <a:rPr lang="en-US" sz="2400" dirty="0"/>
              <a:t>II.  </a:t>
            </a:r>
            <a:r>
              <a:rPr lang="en-US" sz="2400" dirty="0" smtClean="0"/>
              <a:t>New Testament Documents </a:t>
            </a:r>
          </a:p>
          <a:p>
            <a:r>
              <a:rPr lang="en-US" sz="2400" dirty="0" smtClean="0"/>
              <a:t>III.  New Testament Canon</a:t>
            </a:r>
            <a:endParaRPr lang="en-US" sz="2400" dirty="0"/>
          </a:p>
          <a:p>
            <a:r>
              <a:rPr lang="en-US" sz="2400" dirty="0" smtClean="0"/>
              <a:t>IV. Old Testament Documents and Canon</a:t>
            </a:r>
            <a:endParaRPr lang="en-US" sz="2400" dirty="0"/>
          </a:p>
          <a:p>
            <a:r>
              <a:rPr lang="en-US" sz="2400" dirty="0" smtClean="0"/>
              <a:t>V. </a:t>
            </a:r>
            <a:r>
              <a:rPr lang="en-US" sz="2400" dirty="0"/>
              <a:t>Contrast:  </a:t>
            </a:r>
            <a:r>
              <a:rPr lang="en-US" sz="2400" dirty="0" err="1"/>
              <a:t>Extrabiblical</a:t>
            </a:r>
            <a:r>
              <a:rPr lang="en-US" sz="2400" dirty="0"/>
              <a:t> </a:t>
            </a:r>
            <a:r>
              <a:rPr lang="en-US" sz="2400" dirty="0" smtClean="0"/>
              <a:t>documents</a:t>
            </a:r>
            <a:endParaRPr lang="en-US" sz="2400" dirty="0"/>
          </a:p>
          <a:p>
            <a:r>
              <a:rPr lang="en-US" sz="2400" dirty="0" smtClean="0"/>
              <a:t>VI.</a:t>
            </a:r>
            <a:r>
              <a:rPr lang="en-US" sz="2400" dirty="0"/>
              <a:t>  Contrast:  Scriptures of other religions</a:t>
            </a:r>
            <a:r>
              <a:rPr lang="en-US" sz="2400" dirty="0" smtClean="0"/>
              <a:t>.</a:t>
            </a:r>
          </a:p>
          <a:p>
            <a:r>
              <a:rPr lang="en-US" sz="2400" dirty="0" smtClean="0"/>
              <a:t>VII. Definition and Defense of Biblical Inspiration.</a:t>
            </a:r>
          </a:p>
          <a:p>
            <a:r>
              <a:rPr lang="en-US" sz="2400" dirty="0" smtClean="0"/>
              <a:t>VIII. Definition and Defense of Biblical Inerrancy.</a:t>
            </a:r>
          </a:p>
          <a:p>
            <a:r>
              <a:rPr lang="en-US" sz="2400" dirty="0" smtClean="0"/>
              <a:t>IX. Supposed Bible Contradictions.</a:t>
            </a:r>
          </a:p>
          <a:p>
            <a:r>
              <a:rPr lang="en-US" sz="2400" dirty="0"/>
              <a:t>X</a:t>
            </a:r>
            <a:r>
              <a:rPr lang="en-US" sz="2400" dirty="0" smtClean="0"/>
              <a:t>.  Internal Evidence; Consistency, etc.</a:t>
            </a:r>
          </a:p>
          <a:p>
            <a:r>
              <a:rPr lang="en-US" sz="2400" dirty="0" smtClean="0"/>
              <a:t>XI. The Bible: The Best Book of….</a:t>
            </a:r>
            <a:r>
              <a:rPr lang="en-US" sz="2400" dirty="0"/>
              <a:t> </a:t>
            </a:r>
          </a:p>
          <a:p>
            <a:endParaRPr lang="en-US" sz="2400"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Outline</a:t>
            </a:r>
            <a:endParaRPr lang="en-US" sz="3200" b="1" dirty="0"/>
          </a:p>
        </p:txBody>
      </p:sp>
    </p:spTree>
    <p:extLst>
      <p:ext uri="{BB962C8B-B14F-4D97-AF65-F5344CB8AC3E}">
        <p14:creationId xmlns:p14="http://schemas.microsoft.com/office/powerpoint/2010/main" val="230329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028343"/>
            <a:ext cx="6705600" cy="3693319"/>
          </a:xfrm>
          <a:prstGeom prst="rect">
            <a:avLst/>
          </a:prstGeom>
        </p:spPr>
        <p:txBody>
          <a:bodyPr wrap="square">
            <a:spAutoFit/>
          </a:bodyPr>
          <a:lstStyle/>
          <a:p>
            <a:r>
              <a:rPr lang="en-US" b="1" dirty="0"/>
              <a:t>Even the hyper-critic </a:t>
            </a:r>
            <a:r>
              <a:rPr lang="en-US" b="1" dirty="0" smtClean="0"/>
              <a:t> Bart </a:t>
            </a:r>
            <a:r>
              <a:rPr lang="en-US" b="1" dirty="0" err="1" smtClean="0"/>
              <a:t>Ehrman</a:t>
            </a:r>
            <a:r>
              <a:rPr lang="en-US" b="1" dirty="0" smtClean="0"/>
              <a:t> </a:t>
            </a:r>
            <a:r>
              <a:rPr lang="en-US" b="1" dirty="0"/>
              <a:t>says:</a:t>
            </a:r>
          </a:p>
          <a:p>
            <a:r>
              <a:rPr lang="en-US" b="1" dirty="0"/>
              <a:t> </a:t>
            </a:r>
          </a:p>
          <a:p>
            <a:r>
              <a:rPr lang="en-US" b="1" i="1" dirty="0">
                <a:solidFill>
                  <a:srgbClr val="FFFF00"/>
                </a:solidFill>
              </a:rPr>
              <a:t>I do not think that the "corruption" of Scripture means that scribes changed everything in the text, or even most things. The original texts certainly spoke at great length about Jesus' crucifixion and resurrection. The issues involved in the corruption of the text usually entail nuances of interpretation. These are important nuances; but most of the New Testament can be reconstructed by scholars with reasonable certainty -- as much certainty as we can reconstruct *any* book of the ancient world.</a:t>
            </a:r>
            <a:endParaRPr lang="en-US" b="1" dirty="0">
              <a:solidFill>
                <a:srgbClr val="FFFF00"/>
              </a:solidFill>
            </a:endParaRPr>
          </a:p>
        </p:txBody>
      </p:sp>
    </p:spTree>
    <p:extLst>
      <p:ext uri="{BB962C8B-B14F-4D97-AF65-F5344CB8AC3E}">
        <p14:creationId xmlns:p14="http://schemas.microsoft.com/office/powerpoint/2010/main" val="1765273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Summary:</a:t>
            </a:r>
            <a:endParaRPr lang="en-US" sz="3200" b="1" dirty="0"/>
          </a:p>
        </p:txBody>
      </p:sp>
      <p:sp>
        <p:nvSpPr>
          <p:cNvPr id="3" name="Content Placeholder 2"/>
          <p:cNvSpPr>
            <a:spLocks noGrp="1"/>
          </p:cNvSpPr>
          <p:nvPr>
            <p:ph idx="1"/>
          </p:nvPr>
        </p:nvSpPr>
        <p:spPr/>
        <p:txBody>
          <a:bodyPr/>
          <a:lstStyle/>
          <a:p>
            <a:r>
              <a:rPr lang="en-US" sz="2400" b="1" dirty="0" smtClean="0"/>
              <a:t>Westcott and </a:t>
            </a:r>
            <a:r>
              <a:rPr lang="en-US" sz="2400" b="1" dirty="0" err="1" smtClean="0"/>
              <a:t>Hort</a:t>
            </a:r>
            <a:r>
              <a:rPr lang="en-US" sz="2400" b="1" dirty="0" smtClean="0"/>
              <a:t>  1881.  .1%?  1%? 2%?</a:t>
            </a:r>
          </a:p>
          <a:p>
            <a:endParaRPr lang="en-US" sz="2400" b="1" dirty="0"/>
          </a:p>
          <a:p>
            <a:r>
              <a:rPr lang="en-US" sz="2400" b="1" dirty="0" smtClean="0"/>
              <a:t>No significant point of doctrine or theology is at stake.</a:t>
            </a:r>
          </a:p>
          <a:p>
            <a:endParaRPr lang="en-US" sz="2400" b="1" dirty="0"/>
          </a:p>
          <a:p>
            <a:r>
              <a:rPr lang="en-US" sz="2400" b="1" dirty="0" smtClean="0"/>
              <a:t>The Greek text we have at this point is a nearly perfect representation of the autographs of the New Testament. </a:t>
            </a:r>
            <a:endParaRPr lang="en-US" sz="2400" b="1" dirty="0"/>
          </a:p>
        </p:txBody>
      </p:sp>
    </p:spTree>
    <p:extLst>
      <p:ext uri="{BB962C8B-B14F-4D97-AF65-F5344CB8AC3E}">
        <p14:creationId xmlns:p14="http://schemas.microsoft.com/office/powerpoint/2010/main" val="4256987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III.  The Canon of the New Testament</a:t>
            </a:r>
            <a:endParaRPr lang="en-US" sz="3600" dirty="0"/>
          </a:p>
        </p:txBody>
      </p:sp>
      <p:pic>
        <p:nvPicPr>
          <p:cNvPr id="45058" name="Picture 2" descr="Lodovico Antonio Muratori, discoverer of the Muratorian fragment">
            <a:hlinkClick r:id="rId3" tooltip="Lodovico Antonio Muratori, discoverer of the Muratorian fragmen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708052"/>
            <a:ext cx="2095500" cy="285221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www.scrollpublishing.com/store/media/Muratori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3056156"/>
            <a:ext cx="3943350" cy="3008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5500" y="4681834"/>
            <a:ext cx="2908300" cy="400110"/>
          </a:xfrm>
          <a:prstGeom prst="rect">
            <a:avLst/>
          </a:prstGeom>
          <a:noFill/>
        </p:spPr>
        <p:txBody>
          <a:bodyPr wrap="square" rtlCol="0">
            <a:spAutoFit/>
          </a:bodyPr>
          <a:lstStyle/>
          <a:p>
            <a:r>
              <a:rPr lang="en-US" sz="2000" b="1" dirty="0" err="1" smtClean="0"/>
              <a:t>Ledovio</a:t>
            </a:r>
            <a:r>
              <a:rPr lang="en-US" sz="2000" b="1" dirty="0" smtClean="0"/>
              <a:t> </a:t>
            </a:r>
            <a:r>
              <a:rPr lang="en-US" sz="2000" b="1" dirty="0" err="1" smtClean="0"/>
              <a:t>Muratori</a:t>
            </a:r>
            <a:endParaRPr lang="en-US" sz="2000" b="1" dirty="0"/>
          </a:p>
        </p:txBody>
      </p:sp>
      <p:sp>
        <p:nvSpPr>
          <p:cNvPr id="6" name="TextBox 5"/>
          <p:cNvSpPr txBox="1"/>
          <p:nvPr/>
        </p:nvSpPr>
        <p:spPr>
          <a:xfrm>
            <a:off x="4648200" y="2286000"/>
            <a:ext cx="4114800" cy="400110"/>
          </a:xfrm>
          <a:prstGeom prst="rect">
            <a:avLst/>
          </a:prstGeom>
          <a:noFill/>
        </p:spPr>
        <p:txBody>
          <a:bodyPr wrap="square" rtlCol="0">
            <a:spAutoFit/>
          </a:bodyPr>
          <a:lstStyle/>
          <a:p>
            <a:r>
              <a:rPr lang="en-US" sz="2000" b="1" dirty="0" smtClean="0"/>
              <a:t>The </a:t>
            </a:r>
            <a:r>
              <a:rPr lang="en-US" sz="2000" b="1" dirty="0" err="1" smtClean="0"/>
              <a:t>Muratorian</a:t>
            </a:r>
            <a:r>
              <a:rPr lang="en-US" sz="2000" b="1" dirty="0" smtClean="0"/>
              <a:t> Fragment?</a:t>
            </a:r>
            <a:endParaRPr lang="en-US" sz="2000" b="1" dirty="0"/>
          </a:p>
        </p:txBody>
      </p:sp>
    </p:spTree>
    <p:extLst>
      <p:ext uri="{BB962C8B-B14F-4D97-AF65-F5344CB8AC3E}">
        <p14:creationId xmlns:p14="http://schemas.microsoft.com/office/powerpoint/2010/main" val="4038432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609600"/>
            <a:ext cx="7772400" cy="685799"/>
          </a:xfrm>
        </p:spPr>
        <p:txBody>
          <a:bodyPr>
            <a:normAutofit/>
          </a:bodyPr>
          <a:lstStyle/>
          <a:p>
            <a:r>
              <a:rPr lang="en-US" sz="2800" b="1" dirty="0"/>
              <a:t>Development of the New Testament Canon</a:t>
            </a:r>
          </a:p>
        </p:txBody>
      </p:sp>
      <p:sp>
        <p:nvSpPr>
          <p:cNvPr id="88067" name="Rectangle 3"/>
          <p:cNvSpPr>
            <a:spLocks noGrp="1" noChangeArrowheads="1"/>
          </p:cNvSpPr>
          <p:nvPr>
            <p:ph type="body" idx="1"/>
          </p:nvPr>
        </p:nvSpPr>
        <p:spPr>
          <a:xfrm>
            <a:off x="533400" y="1676400"/>
            <a:ext cx="8229600" cy="4754563"/>
          </a:xfrm>
        </p:spPr>
        <p:txBody>
          <a:bodyPr>
            <a:normAutofit/>
          </a:bodyPr>
          <a:lstStyle/>
          <a:p>
            <a:pPr>
              <a:lnSpc>
                <a:spcPct val="90000"/>
              </a:lnSpc>
            </a:pPr>
            <a:r>
              <a:rPr lang="en-US" sz="2400" dirty="0" smtClean="0"/>
              <a:t>A collection of Paul’s letters, perhaps not including the Pastoral Epistles, was circulating among the churches by the 90s AD</a:t>
            </a:r>
          </a:p>
          <a:p>
            <a:pPr>
              <a:lnSpc>
                <a:spcPct val="90000"/>
              </a:lnSpc>
            </a:pPr>
            <a:endParaRPr lang="en-US" sz="2400" dirty="0"/>
          </a:p>
          <a:p>
            <a:pPr>
              <a:lnSpc>
                <a:spcPct val="90000"/>
              </a:lnSpc>
            </a:pPr>
            <a:r>
              <a:rPr lang="en-US" sz="2400" dirty="0" smtClean="0"/>
              <a:t>Four </a:t>
            </a:r>
            <a:r>
              <a:rPr lang="en-US" sz="2400" dirty="0"/>
              <a:t>gospels circulating and recognized as apostolic by AD 100 or even by AD 90</a:t>
            </a:r>
            <a:r>
              <a:rPr lang="en-US" sz="2400" dirty="0" smtClean="0"/>
              <a:t>.</a:t>
            </a:r>
          </a:p>
          <a:p>
            <a:pPr>
              <a:lnSpc>
                <a:spcPct val="90000"/>
              </a:lnSpc>
            </a:pPr>
            <a:endParaRPr lang="en-US" sz="2400" dirty="0"/>
          </a:p>
          <a:p>
            <a:pPr>
              <a:lnSpc>
                <a:spcPct val="90000"/>
              </a:lnSpc>
            </a:pPr>
            <a:r>
              <a:rPr lang="en-US" sz="2400" dirty="0" err="1" smtClean="0"/>
              <a:t>Marcion</a:t>
            </a:r>
            <a:r>
              <a:rPr lang="en-US" sz="2400" dirty="0" smtClean="0"/>
              <a:t>:  AD 140  Developed and alternative canon.</a:t>
            </a:r>
            <a:endParaRPr lang="en-US" sz="2400" dirty="0"/>
          </a:p>
          <a:p>
            <a:pPr marL="0" indent="0">
              <a:lnSpc>
                <a:spcPct val="90000"/>
              </a:lnSpc>
              <a:buNone/>
            </a:pPr>
            <a:endParaRPr lang="en-US" sz="2400" dirty="0"/>
          </a:p>
          <a:p>
            <a:pPr>
              <a:lnSpc>
                <a:spcPct val="90000"/>
              </a:lnSpc>
            </a:pPr>
            <a:r>
              <a:rPr lang="en-US" sz="2400" dirty="0"/>
              <a:t>A still fluid, but developing list of canonical books </a:t>
            </a:r>
            <a:r>
              <a:rPr lang="en-US" sz="2400" dirty="0" smtClean="0"/>
              <a:t>being read in the church by </a:t>
            </a:r>
            <a:r>
              <a:rPr lang="en-US" sz="2400" dirty="0"/>
              <a:t>AD 150.  </a:t>
            </a:r>
            <a:r>
              <a:rPr lang="en-US" sz="2400" dirty="0" smtClean="0"/>
              <a:t>“The memoirs of the apostles.”</a:t>
            </a:r>
            <a:endParaRPr lang="en-US" sz="2400" dirty="0"/>
          </a:p>
        </p:txBody>
      </p:sp>
    </p:spTree>
    <p:extLst>
      <p:ext uri="{BB962C8B-B14F-4D97-AF65-F5344CB8AC3E}">
        <p14:creationId xmlns:p14="http://schemas.microsoft.com/office/powerpoint/2010/main" val="1071722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90000"/>
              </a:lnSpc>
            </a:pPr>
            <a:r>
              <a:rPr lang="en-US" sz="2400" dirty="0" err="1" smtClean="0"/>
              <a:t>Irenaeus</a:t>
            </a:r>
            <a:r>
              <a:rPr lang="en-US" sz="2400" dirty="0" smtClean="0"/>
              <a:t> AD 180.  </a:t>
            </a:r>
            <a:r>
              <a:rPr lang="en-US" sz="2400" dirty="0" err="1" smtClean="0"/>
              <a:t>Gosples</a:t>
            </a:r>
            <a:r>
              <a:rPr lang="en-US" sz="2400" dirty="0" smtClean="0"/>
              <a:t> “the four pillars” of the church.</a:t>
            </a:r>
          </a:p>
          <a:p>
            <a:pPr>
              <a:lnSpc>
                <a:spcPct val="90000"/>
              </a:lnSpc>
            </a:pPr>
            <a:endParaRPr lang="en-US" sz="2400" dirty="0"/>
          </a:p>
          <a:p>
            <a:pPr>
              <a:lnSpc>
                <a:spcPct val="90000"/>
              </a:lnSpc>
            </a:pPr>
            <a:r>
              <a:rPr lang="en-US" sz="2400" dirty="0" err="1" smtClean="0"/>
              <a:t>Muratorian</a:t>
            </a:r>
            <a:r>
              <a:rPr lang="en-US" sz="2400" dirty="0" smtClean="0"/>
              <a:t> Fragment.  AD 180.</a:t>
            </a:r>
          </a:p>
          <a:p>
            <a:pPr marL="0" indent="0">
              <a:lnSpc>
                <a:spcPct val="90000"/>
              </a:lnSpc>
              <a:buNone/>
            </a:pPr>
            <a:endParaRPr lang="en-US" sz="2400" dirty="0"/>
          </a:p>
          <a:p>
            <a:pPr>
              <a:lnSpc>
                <a:spcPct val="90000"/>
              </a:lnSpc>
            </a:pPr>
            <a:r>
              <a:rPr lang="en-US" sz="2400" dirty="0"/>
              <a:t>By AD 200, the New Testament as we know it was canonized by acclamation of the church. </a:t>
            </a:r>
            <a:endParaRPr lang="en-US" sz="2400" dirty="0" smtClean="0"/>
          </a:p>
          <a:p>
            <a:pPr>
              <a:lnSpc>
                <a:spcPct val="90000"/>
              </a:lnSpc>
            </a:pPr>
            <a:endParaRPr lang="en-US" sz="2400" dirty="0"/>
          </a:p>
          <a:p>
            <a:pPr>
              <a:lnSpc>
                <a:spcPct val="90000"/>
              </a:lnSpc>
            </a:pPr>
            <a:r>
              <a:rPr lang="en-US" sz="2400" dirty="0" smtClean="0"/>
              <a:t>Origen 220 AD Still some doubt about Hebrews, 2 Peter, 2,3 John, Jude, Revelation. </a:t>
            </a:r>
            <a:endParaRPr lang="en-US" sz="2400" dirty="0"/>
          </a:p>
          <a:p>
            <a:endParaRPr lang="en-US" dirty="0" smtClean="0"/>
          </a:p>
          <a:p>
            <a:r>
              <a:rPr lang="en-US" dirty="0" smtClean="0"/>
              <a:t>Shepherd of </a:t>
            </a:r>
            <a:r>
              <a:rPr lang="en-US" dirty="0" err="1" smtClean="0"/>
              <a:t>Hermas</a:t>
            </a:r>
            <a:r>
              <a:rPr lang="en-US" dirty="0" smtClean="0"/>
              <a:t>, Epistle of Barnabas, </a:t>
            </a:r>
            <a:r>
              <a:rPr lang="en-US" dirty="0" err="1" smtClean="0"/>
              <a:t>Didache</a:t>
            </a:r>
            <a:r>
              <a:rPr lang="en-US" dirty="0" smtClean="0"/>
              <a:t> “profitable for reading in the church.”</a:t>
            </a:r>
            <a:endParaRPr lang="en-US" dirty="0"/>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t>Development of the New Testament Canon</a:t>
            </a:r>
            <a:endParaRPr lang="en-US" sz="3200" b="1" dirty="0"/>
          </a:p>
        </p:txBody>
      </p:sp>
    </p:spTree>
    <p:extLst>
      <p:ext uri="{BB962C8B-B14F-4D97-AF65-F5344CB8AC3E}">
        <p14:creationId xmlns:p14="http://schemas.microsoft.com/office/powerpoint/2010/main" val="3327146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3200"/>
              <a:t>Summary</a:t>
            </a:r>
          </a:p>
        </p:txBody>
      </p:sp>
      <p:sp>
        <p:nvSpPr>
          <p:cNvPr id="90115" name="Rectangle 3"/>
          <p:cNvSpPr>
            <a:spLocks noGrp="1" noChangeArrowheads="1"/>
          </p:cNvSpPr>
          <p:nvPr>
            <p:ph type="body" idx="1"/>
          </p:nvPr>
        </p:nvSpPr>
        <p:spPr/>
        <p:txBody>
          <a:bodyPr/>
          <a:lstStyle/>
          <a:p>
            <a:r>
              <a:rPr lang="en-US" sz="2400"/>
              <a:t>The New Testament canon was selected by consensus of the church in the second century as those books with apostolic authority.</a:t>
            </a:r>
          </a:p>
          <a:p>
            <a:endParaRPr lang="en-US" sz="2400"/>
          </a:p>
          <a:p>
            <a:r>
              <a:rPr lang="en-US" sz="2400"/>
              <a:t>The evidence is conclusive that the Greek New Testament we have is virtually identical to the original writings of the inspired writers.</a:t>
            </a:r>
          </a:p>
        </p:txBody>
      </p:sp>
    </p:spTree>
    <p:extLst>
      <p:ext uri="{BB962C8B-B14F-4D97-AF65-F5344CB8AC3E}">
        <p14:creationId xmlns:p14="http://schemas.microsoft.com/office/powerpoint/2010/main" val="240885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dirty="0" smtClean="0"/>
              <a:t>IV.  The Hebrew Text of the Old Testament</a:t>
            </a:r>
            <a:endParaRPr lang="en-US" sz="3200" b="1" dirty="0"/>
          </a:p>
        </p:txBody>
      </p:sp>
      <p:sp>
        <p:nvSpPr>
          <p:cNvPr id="5" name="TextBox 4"/>
          <p:cNvSpPr txBox="1"/>
          <p:nvPr/>
        </p:nvSpPr>
        <p:spPr>
          <a:xfrm>
            <a:off x="1066799" y="2133600"/>
            <a:ext cx="7239001" cy="461665"/>
          </a:xfrm>
          <a:prstGeom prst="rect">
            <a:avLst/>
          </a:prstGeom>
          <a:noFill/>
        </p:spPr>
        <p:txBody>
          <a:bodyPr wrap="square" rtlCol="0">
            <a:spAutoFit/>
          </a:bodyPr>
          <a:lstStyle/>
          <a:p>
            <a:r>
              <a:rPr lang="en-US" sz="2400" b="1" dirty="0" smtClean="0">
                <a:solidFill>
                  <a:srgbClr val="FFFF00"/>
                </a:solidFill>
              </a:rPr>
              <a:t>A section of the Psalms from the Dead Sea Scrolls</a:t>
            </a:r>
            <a:endParaRPr lang="en-US" sz="2400" b="1" dirty="0">
              <a:solidFill>
                <a:srgbClr val="FFFF00"/>
              </a:solidFill>
            </a:endParaRPr>
          </a:p>
        </p:txBody>
      </p:sp>
      <p:pic>
        <p:nvPicPr>
          <p:cNvPr id="64516" name="Picture 4" descr="http://www.sdnhm.org/scrolls/images/11QPsalmsI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391400" cy="208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1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2800" b="1"/>
              <a:t>Reliability of the Old Testament Hebrew and Aramaic Text</a:t>
            </a:r>
          </a:p>
        </p:txBody>
      </p:sp>
      <p:sp>
        <p:nvSpPr>
          <p:cNvPr id="100355" name="Rectangle 3"/>
          <p:cNvSpPr>
            <a:spLocks noGrp="1" noChangeArrowheads="1"/>
          </p:cNvSpPr>
          <p:nvPr>
            <p:ph type="body" idx="1"/>
          </p:nvPr>
        </p:nvSpPr>
        <p:spPr>
          <a:xfrm>
            <a:off x="685800" y="1981200"/>
            <a:ext cx="7772400" cy="3352800"/>
          </a:xfrm>
        </p:spPr>
        <p:txBody>
          <a:bodyPr>
            <a:normAutofit/>
          </a:bodyPr>
          <a:lstStyle/>
          <a:p>
            <a:r>
              <a:rPr lang="en-US" sz="2400" b="1" dirty="0" smtClean="0">
                <a:solidFill>
                  <a:srgbClr val="FFFF00"/>
                </a:solidFill>
              </a:rPr>
              <a:t>The Masoretic Text</a:t>
            </a:r>
          </a:p>
          <a:p>
            <a:endParaRPr lang="en-US" sz="2400" b="1" dirty="0">
              <a:solidFill>
                <a:srgbClr val="FFFF00"/>
              </a:solidFill>
            </a:endParaRPr>
          </a:p>
          <a:p>
            <a:r>
              <a:rPr lang="en-US" sz="2400" b="1" dirty="0" smtClean="0">
                <a:solidFill>
                  <a:srgbClr val="FFFF00"/>
                </a:solidFill>
              </a:rPr>
              <a:t>The Dead Sea Scrolls</a:t>
            </a:r>
          </a:p>
          <a:p>
            <a:endParaRPr lang="en-US" sz="2400" b="1" dirty="0">
              <a:solidFill>
                <a:srgbClr val="FFFF00"/>
              </a:solidFill>
            </a:endParaRPr>
          </a:p>
          <a:p>
            <a:r>
              <a:rPr lang="en-US" sz="2400" b="1" dirty="0" smtClean="0">
                <a:solidFill>
                  <a:srgbClr val="FFFF00"/>
                </a:solidFill>
              </a:rPr>
              <a:t>The Septuagint and Other Early Translations</a:t>
            </a:r>
            <a:endParaRPr lang="en-US" sz="2400" b="1" dirty="0">
              <a:solidFill>
                <a:srgbClr val="FFFF00"/>
              </a:solidFill>
            </a:endParaRPr>
          </a:p>
        </p:txBody>
      </p:sp>
    </p:spTree>
    <p:extLst>
      <p:ext uri="{BB962C8B-B14F-4D97-AF65-F5344CB8AC3E}">
        <p14:creationId xmlns:p14="http://schemas.microsoft.com/office/powerpoint/2010/main" val="2467937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609600"/>
            <a:ext cx="7772400" cy="762000"/>
          </a:xfrm>
        </p:spPr>
        <p:txBody>
          <a:bodyPr/>
          <a:lstStyle/>
          <a:p>
            <a:r>
              <a:rPr lang="en-US" sz="3200" b="1"/>
              <a:t>Early Translations of the Old Testament</a:t>
            </a:r>
          </a:p>
        </p:txBody>
      </p:sp>
      <p:sp>
        <p:nvSpPr>
          <p:cNvPr id="102403" name="Rectangle 3"/>
          <p:cNvSpPr>
            <a:spLocks noGrp="1" noChangeArrowheads="1"/>
          </p:cNvSpPr>
          <p:nvPr>
            <p:ph type="body" idx="1"/>
          </p:nvPr>
        </p:nvSpPr>
        <p:spPr>
          <a:xfrm>
            <a:off x="685800" y="2209800"/>
            <a:ext cx="7772400" cy="3886200"/>
          </a:xfrm>
        </p:spPr>
        <p:txBody>
          <a:bodyPr/>
          <a:lstStyle/>
          <a:p>
            <a:r>
              <a:rPr lang="en-US" sz="2400" b="1" dirty="0"/>
              <a:t>Samaritan Pentateuch   400 BC        6000 errors</a:t>
            </a:r>
            <a:r>
              <a:rPr lang="en-US" sz="2400" b="1" dirty="0" smtClean="0"/>
              <a:t>?</a:t>
            </a:r>
          </a:p>
          <a:p>
            <a:endParaRPr lang="en-US" sz="2400" b="1" dirty="0"/>
          </a:p>
          <a:p>
            <a:r>
              <a:rPr lang="en-US" sz="2400" b="1" dirty="0"/>
              <a:t>Septuagint    200 BC  </a:t>
            </a:r>
            <a:endParaRPr lang="en-US" sz="2400" b="1" dirty="0" smtClean="0"/>
          </a:p>
          <a:p>
            <a:endParaRPr lang="en-US" sz="2400" b="1" dirty="0"/>
          </a:p>
          <a:p>
            <a:r>
              <a:rPr lang="en-US" sz="2400" b="1" dirty="0" err="1"/>
              <a:t>Syriac</a:t>
            </a:r>
            <a:r>
              <a:rPr lang="en-US" sz="2400" b="1" dirty="0"/>
              <a:t> Version  AD </a:t>
            </a:r>
            <a:r>
              <a:rPr lang="en-US" sz="2400" b="1" dirty="0" smtClean="0"/>
              <a:t>100</a:t>
            </a:r>
          </a:p>
          <a:p>
            <a:endParaRPr lang="en-US" sz="2400" b="1" dirty="0"/>
          </a:p>
          <a:p>
            <a:r>
              <a:rPr lang="en-US" sz="2400" b="1" dirty="0"/>
              <a:t>Quotes from the Mishnah/Talmud</a:t>
            </a:r>
          </a:p>
        </p:txBody>
      </p:sp>
    </p:spTree>
    <p:extLst>
      <p:ext uri="{BB962C8B-B14F-4D97-AF65-F5344CB8AC3E}">
        <p14:creationId xmlns:p14="http://schemas.microsoft.com/office/powerpoint/2010/main" val="2695487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15963"/>
            <a:ext cx="7772400" cy="868362"/>
          </a:xfrm>
        </p:spPr>
        <p:txBody>
          <a:bodyPr/>
          <a:lstStyle/>
          <a:p>
            <a:pPr algn="ctr"/>
            <a:r>
              <a:rPr lang="en-US" sz="2800" b="1" dirty="0"/>
              <a:t>The </a:t>
            </a:r>
            <a:r>
              <a:rPr lang="en-US" sz="2800" b="1" dirty="0" smtClean="0"/>
              <a:t>Hebrew Text </a:t>
            </a:r>
            <a:r>
              <a:rPr lang="en-US" sz="2800" b="1" dirty="0"/>
              <a:t>of the Old Testament</a:t>
            </a:r>
          </a:p>
        </p:txBody>
      </p:sp>
      <p:sp>
        <p:nvSpPr>
          <p:cNvPr id="92163" name="Rectangle 3"/>
          <p:cNvSpPr>
            <a:spLocks noGrp="1" noChangeArrowheads="1"/>
          </p:cNvSpPr>
          <p:nvPr>
            <p:ph type="body" idx="1"/>
          </p:nvPr>
        </p:nvSpPr>
        <p:spPr>
          <a:xfrm>
            <a:off x="685800" y="1828800"/>
            <a:ext cx="7772400" cy="4267200"/>
          </a:xfrm>
        </p:spPr>
        <p:txBody>
          <a:bodyPr>
            <a:normAutofit/>
          </a:bodyPr>
          <a:lstStyle/>
          <a:p>
            <a:pPr>
              <a:lnSpc>
                <a:spcPct val="90000"/>
              </a:lnSpc>
            </a:pPr>
            <a:endParaRPr lang="en-US" sz="2400" dirty="0"/>
          </a:p>
          <a:p>
            <a:pPr>
              <a:lnSpc>
                <a:spcPct val="90000"/>
              </a:lnSpc>
            </a:pPr>
            <a:r>
              <a:rPr lang="en-US" sz="2400" dirty="0"/>
              <a:t>The Cairo Codex: The former and latter prophets AD 895</a:t>
            </a:r>
          </a:p>
          <a:p>
            <a:pPr>
              <a:lnSpc>
                <a:spcPct val="90000"/>
              </a:lnSpc>
            </a:pPr>
            <a:r>
              <a:rPr lang="en-US" sz="2400" dirty="0"/>
              <a:t>The Aleppo Codex: Oldest Hebrew manuscript of the entire Old Testament  AD 920</a:t>
            </a:r>
          </a:p>
          <a:p>
            <a:pPr>
              <a:lnSpc>
                <a:spcPct val="90000"/>
              </a:lnSpc>
            </a:pPr>
            <a:r>
              <a:rPr lang="en-US" sz="2400" dirty="0"/>
              <a:t>The Leningrad Codex:  Manuscript of the whole Old Testament   AD 1008</a:t>
            </a:r>
          </a:p>
          <a:p>
            <a:pPr>
              <a:lnSpc>
                <a:spcPct val="90000"/>
              </a:lnSpc>
            </a:pPr>
            <a:endParaRPr lang="en-US" sz="2400" dirty="0"/>
          </a:p>
          <a:p>
            <a:pPr>
              <a:lnSpc>
                <a:spcPct val="90000"/>
              </a:lnSpc>
            </a:pPr>
            <a:r>
              <a:rPr lang="en-US" sz="2400" dirty="0"/>
              <a:t>The </a:t>
            </a:r>
            <a:r>
              <a:rPr lang="en-US" sz="2400" dirty="0" err="1"/>
              <a:t>Masoretes</a:t>
            </a:r>
            <a:r>
              <a:rPr lang="en-US" sz="2400" dirty="0"/>
              <a:t> and the Masoretic Text.  These guys were fanatics!</a:t>
            </a:r>
          </a:p>
        </p:txBody>
      </p:sp>
    </p:spTree>
    <p:extLst>
      <p:ext uri="{BB962C8B-B14F-4D97-AF65-F5344CB8AC3E}">
        <p14:creationId xmlns:p14="http://schemas.microsoft.com/office/powerpoint/2010/main" val="3998893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67200"/>
          </a:xfrm>
        </p:spPr>
        <p:txBody>
          <a:bodyPr>
            <a:normAutofit fontScale="92500" lnSpcReduction="10000"/>
          </a:bodyPr>
          <a:lstStyle/>
          <a:p>
            <a:r>
              <a:rPr lang="en-US" b="1" dirty="0" smtClean="0"/>
              <a:t>Don’t overreach.  Don’t oversell the evidence.</a:t>
            </a:r>
          </a:p>
          <a:p>
            <a:pPr lvl="1"/>
            <a:endParaRPr lang="en-US" b="1" dirty="0" smtClean="0"/>
          </a:p>
          <a:p>
            <a:r>
              <a:rPr lang="en-US" b="1" dirty="0" smtClean="0"/>
              <a:t>Don’t paint yourself into a corner.</a:t>
            </a:r>
          </a:p>
          <a:p>
            <a:endParaRPr lang="en-US" b="1" dirty="0"/>
          </a:p>
          <a:p>
            <a:r>
              <a:rPr lang="en-US" b="1" dirty="0" smtClean="0"/>
              <a:t>Don’t undersell either.</a:t>
            </a:r>
          </a:p>
          <a:p>
            <a:endParaRPr lang="en-US" b="1" dirty="0"/>
          </a:p>
          <a:p>
            <a:r>
              <a:rPr lang="en-US" b="1" dirty="0" smtClean="0"/>
              <a:t>Leave some ammunition.</a:t>
            </a:r>
          </a:p>
          <a:p>
            <a:endParaRPr lang="en-US" b="1" dirty="0"/>
          </a:p>
          <a:p>
            <a:r>
              <a:rPr lang="en-US" b="1" dirty="0" smtClean="0"/>
              <a:t>Be confident:  You are right! (at least in the big picture)    </a:t>
            </a:r>
          </a:p>
        </p:txBody>
      </p:sp>
      <p:sp>
        <p:nvSpPr>
          <p:cNvPr id="3" name="Title 2"/>
          <p:cNvSpPr>
            <a:spLocks noGrp="1"/>
          </p:cNvSpPr>
          <p:nvPr>
            <p:ph type="title"/>
          </p:nvPr>
        </p:nvSpPr>
        <p:spPr/>
        <p:txBody>
          <a:bodyPr>
            <a:normAutofit/>
          </a:bodyPr>
          <a:lstStyle/>
          <a:p>
            <a:pPr algn="ctr"/>
            <a:r>
              <a:rPr lang="en-US" sz="3200" b="1" dirty="0" smtClean="0"/>
              <a:t>I. Introduction:  How Do I Answer Questions?</a:t>
            </a:r>
            <a:endParaRPr lang="en-US" sz="3200" b="1" dirty="0"/>
          </a:p>
        </p:txBody>
      </p:sp>
    </p:spTree>
    <p:extLst>
      <p:ext uri="{BB962C8B-B14F-4D97-AF65-F5344CB8AC3E}">
        <p14:creationId xmlns:p14="http://schemas.microsoft.com/office/powerpoint/2010/main" val="2051124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762000"/>
          </a:xfrm>
        </p:spPr>
        <p:txBody>
          <a:bodyPr/>
          <a:lstStyle/>
          <a:p>
            <a:r>
              <a:rPr lang="en-US" sz="2800"/>
              <a:t>The Masoretes AD 500-1000  Tiberias</a:t>
            </a:r>
          </a:p>
        </p:txBody>
      </p:sp>
      <p:sp>
        <p:nvSpPr>
          <p:cNvPr id="110595" name="Rectangle 3"/>
          <p:cNvSpPr>
            <a:spLocks noGrp="1" noChangeArrowheads="1"/>
          </p:cNvSpPr>
          <p:nvPr>
            <p:ph type="body" idx="1"/>
          </p:nvPr>
        </p:nvSpPr>
        <p:spPr>
          <a:xfrm>
            <a:off x="685800" y="1600200"/>
            <a:ext cx="7772400" cy="4495800"/>
          </a:xfrm>
        </p:spPr>
        <p:txBody>
          <a:bodyPr/>
          <a:lstStyle/>
          <a:p>
            <a:pPr>
              <a:buFontTx/>
              <a:buNone/>
            </a:pPr>
            <a:r>
              <a:rPr lang="en-US" sz="2000"/>
              <a:t>	Before starting to copy the scrolls or codices, the scribe required by the Masoretes to go through an elaborate ceremony.  In order to preserve the integrity of the text, the Masorete scribes counted all the letters in the Old Testament.  They kept track of such arcane details as the middle verse of the Pentateuch (Leviticus 8:7).  They also found the middle verse of the entire Hebrew Bible (Jeremiah 6:7). They were aware of the middle word of the whole Old Testament, as well as the middle word of each book.  They also kept record of the middle letter and verse of each book.  Taking it to the extreme, they also counted the number of times each Hebrew letter appeared in each book and counted the number of verses which contained all the letters of the Hebrew alphabet.  All this was intended to produce exact copies of the Scriptures.  All this without word processors.</a:t>
            </a:r>
          </a:p>
        </p:txBody>
      </p:sp>
    </p:spTree>
    <p:extLst>
      <p:ext uri="{BB962C8B-B14F-4D97-AF65-F5344CB8AC3E}">
        <p14:creationId xmlns:p14="http://schemas.microsoft.com/office/powerpoint/2010/main" val="539522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a:latin typeface="Times New Roman"/>
                <a:ea typeface="Times New Roman"/>
              </a:rPr>
              <a:t>A synagogue roll must be written on the skins of clean animals, prepared for the particular use of the synagogue by a Jew.  These must be fastened together with strings taken from clean animals.  Every skin must contain a certain number of columns, equal throughout the entire codex.  The length of each column must not extend over less than forty-eight, or more than sixty lines; and the breadth must consist of thirty letters.  The whole copy must be first lined; and if three words be written in it without a line, it is worthless.  The ink should be black, neither red, green, nor any other color and be prepared according to a definite recipe.  An authentic copy must be the exemplar, from which the transcriber ought not in the least deviate.  No word or letter, not even a </a:t>
            </a:r>
            <a:r>
              <a:rPr lang="en-US" sz="2000" i="1" dirty="0" err="1">
                <a:latin typeface="Times New Roman"/>
                <a:ea typeface="Times New Roman"/>
              </a:rPr>
              <a:t>yod</a:t>
            </a:r>
            <a:r>
              <a:rPr lang="en-US" sz="2000" dirty="0">
                <a:latin typeface="Times New Roman"/>
                <a:ea typeface="Times New Roman"/>
              </a:rPr>
              <a:t> (a vowel mark), must be written from memory, the scribe not having looked at the codex before him…. Between every consonant the space of a hair or thread must intervene; between every word, the breadth of a narrow consonant; between every new section, the breadth of nine consonants; between every book, three lines.  The fifth book of Moses must terminate exactly with a line, but the rest need not do so.  Besides this, the copyist must sit in full Jewish dress, wash his whole body, not begin to write the name of God with a pen newly dipped in ink, and should a king address him while writing that name he must take no notice of him…. The rolls in which these regulations are not observed are condemned to be buried in the ground or burned; or they are banished to the schools, to be used as reading books.</a:t>
            </a:r>
            <a:endParaRPr lang="en-US" sz="2000" dirty="0"/>
          </a:p>
        </p:txBody>
      </p:sp>
      <p:sp>
        <p:nvSpPr>
          <p:cNvPr id="3" name="Title 2"/>
          <p:cNvSpPr>
            <a:spLocks noGrp="1"/>
          </p:cNvSpPr>
          <p:nvPr>
            <p:ph type="title"/>
          </p:nvPr>
        </p:nvSpPr>
        <p:spPr/>
        <p:txBody>
          <a:bodyPr>
            <a:normAutofit/>
          </a:bodyPr>
          <a:lstStyle/>
          <a:p>
            <a:r>
              <a:rPr lang="en-US" sz="2800" b="1" dirty="0" smtClean="0"/>
              <a:t>The Talmudists  (AD 100-400) were radical too!!!</a:t>
            </a:r>
            <a:endParaRPr lang="en-US" sz="2800" b="1" dirty="0"/>
          </a:p>
        </p:txBody>
      </p:sp>
    </p:spTree>
    <p:extLst>
      <p:ext uri="{BB962C8B-B14F-4D97-AF65-F5344CB8AC3E}">
        <p14:creationId xmlns:p14="http://schemas.microsoft.com/office/powerpoint/2010/main" val="919577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200400"/>
          </a:xfrm>
        </p:spPr>
        <p:txBody>
          <a:bodyPr>
            <a:normAutofit/>
          </a:bodyPr>
          <a:lstStyle/>
          <a:p>
            <a:r>
              <a:rPr lang="en-US" sz="2800" b="1" dirty="0" smtClean="0"/>
              <a:t>But…</a:t>
            </a:r>
            <a:br>
              <a:rPr lang="en-US" sz="2800" b="1" dirty="0" smtClean="0"/>
            </a:br>
            <a:r>
              <a:rPr lang="en-US" sz="2800" b="1" dirty="0"/>
              <a:t/>
            </a:r>
            <a:br>
              <a:rPr lang="en-US" sz="2800" b="1" dirty="0"/>
            </a:br>
            <a:r>
              <a:rPr lang="en-US" sz="2800" b="1" dirty="0" smtClean="0"/>
              <a:t>There is still that annoying 1400 years or so!</a:t>
            </a:r>
            <a:r>
              <a:rPr lang="en-US" dirty="0" smtClean="0"/>
              <a:t/>
            </a:r>
            <a:br>
              <a:rPr lang="en-US" dirty="0" smtClean="0"/>
            </a:br>
            <a:endParaRPr lang="en-US" dirty="0"/>
          </a:p>
        </p:txBody>
      </p:sp>
    </p:spTree>
    <p:extLst>
      <p:ext uri="{BB962C8B-B14F-4D97-AF65-F5344CB8AC3E}">
        <p14:creationId xmlns:p14="http://schemas.microsoft.com/office/powerpoint/2010/main" val="493480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1430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08549" name="Text Box 5"/>
          <p:cNvSpPr txBox="1">
            <a:spLocks noChangeArrowheads="1"/>
          </p:cNvSpPr>
          <p:nvPr/>
        </p:nvSpPr>
        <p:spPr bwMode="auto">
          <a:xfrm>
            <a:off x="990600" y="2209800"/>
            <a:ext cx="2514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400" dirty="0">
                <a:solidFill>
                  <a:srgbClr val="FFFF00"/>
                </a:solidFill>
              </a:rPr>
              <a:t>All this changed in 1947 with an Arab child in the hills east of Jerusalem</a:t>
            </a:r>
            <a:r>
              <a:rPr lang="en-US" sz="2400" dirty="0" smtClean="0">
                <a:solidFill>
                  <a:srgbClr val="FFFF00"/>
                </a:solidFill>
              </a:rPr>
              <a:t>….</a:t>
            </a:r>
            <a:endParaRPr lang="en-US" sz="2400" dirty="0">
              <a:solidFill>
                <a:srgbClr val="FFFF00"/>
              </a:solidFill>
            </a:endParaRPr>
          </a:p>
        </p:txBody>
      </p:sp>
      <p:pic>
        <p:nvPicPr>
          <p:cNvPr id="65538" name="Picture 2" descr="http://greatcommission.com/israel/QumranJarThatHeldDeadSeaSc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3886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36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QumranCav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28600"/>
            <a:ext cx="4568825" cy="6400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4211" name="Rectangle 3"/>
          <p:cNvSpPr>
            <a:spLocks noChangeArrowheads="1"/>
          </p:cNvSpPr>
          <p:nvPr/>
        </p:nvSpPr>
        <p:spPr bwMode="auto">
          <a:xfrm>
            <a:off x="0" y="-54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4212" name="Rectangle 4"/>
          <p:cNvSpPr>
            <a:spLocks noChangeArrowheads="1"/>
          </p:cNvSpPr>
          <p:nvPr/>
        </p:nvSpPr>
        <p:spPr bwMode="auto">
          <a:xfrm>
            <a:off x="6172200" y="2133600"/>
            <a:ext cx="1941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cs typeface="Times New Roman" pitchFamily="18" charset="0"/>
              </a:rPr>
              <a:t>Qumran</a:t>
            </a:r>
          </a:p>
          <a:p>
            <a:r>
              <a:rPr lang="en-US" sz="2800" b="1" dirty="0">
                <a:cs typeface="Times New Roman" pitchFamily="18" charset="0"/>
              </a:rPr>
              <a:t>Cave #4</a:t>
            </a:r>
          </a:p>
        </p:txBody>
      </p:sp>
    </p:spTree>
    <p:extLst>
      <p:ext uri="{BB962C8B-B14F-4D97-AF65-F5344CB8AC3E}">
        <p14:creationId xmlns:p14="http://schemas.microsoft.com/office/powerpoint/2010/main" val="4237336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timeline"/>
          <p:cNvPicPr>
            <a:picLocks noChangeAspect="1" noChangeArrowheads="1"/>
          </p:cNvPicPr>
          <p:nvPr/>
        </p:nvPicPr>
        <p:blipFill>
          <a:blip r:embed="rId3">
            <a:extLst>
              <a:ext uri="{28A0092B-C50C-407E-A947-70E740481C1C}">
                <a14:useLocalDpi xmlns:a14="http://schemas.microsoft.com/office/drawing/2010/main" val="0"/>
              </a:ext>
            </a:extLst>
          </a:blip>
          <a:srcRect b="67209"/>
          <a:stretch>
            <a:fillRect/>
          </a:stretch>
        </p:blipFill>
        <p:spPr bwMode="auto">
          <a:xfrm>
            <a:off x="838200" y="1676400"/>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259" name="Group 3"/>
          <p:cNvGraphicFramePr>
            <a:graphicFrameLocks noGrp="1"/>
          </p:cNvGraphicFramePr>
          <p:nvPr/>
        </p:nvGraphicFramePr>
        <p:xfrm>
          <a:off x="685800" y="2794000"/>
          <a:ext cx="7391400" cy="1158240"/>
        </p:xfrm>
        <a:graphic>
          <a:graphicData uri="http://schemas.openxmlformats.org/drawingml/2006/table">
            <a:tbl>
              <a:tblPr/>
              <a:tblGrid>
                <a:gridCol w="1143000"/>
                <a:gridCol w="4191000"/>
                <a:gridCol w="2057400"/>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Last Old Testament Book Written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Autograph</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Dead Sea Scrolls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Written</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Oldest Old Testament Manuscript Before Dead Sea Scrolls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269" name="Rectangle 13"/>
          <p:cNvSpPr>
            <a:spLocks noChangeArrowheads="1"/>
          </p:cNvSpPr>
          <p:nvPr/>
        </p:nvSpPr>
        <p:spPr bwMode="auto">
          <a:xfrm>
            <a:off x="0" y="4062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latin typeface="Arial" pitchFamily="34" charset="0"/>
              <a:cs typeface="Arial" pitchFamily="34" charset="0"/>
            </a:endParaRPr>
          </a:p>
        </p:txBody>
      </p:sp>
      <p:sp>
        <p:nvSpPr>
          <p:cNvPr id="96270" name="Text Box 14"/>
          <p:cNvSpPr txBox="1">
            <a:spLocks noChangeArrowheads="1"/>
          </p:cNvSpPr>
          <p:nvPr/>
        </p:nvSpPr>
        <p:spPr bwMode="auto">
          <a:xfrm>
            <a:off x="1600200" y="725488"/>
            <a:ext cx="556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pitchFamily="34" charset="0"/>
                <a:cs typeface="Arial" pitchFamily="34" charset="0"/>
              </a:rPr>
              <a:t>The Effect of the Dead Sea Scrolls</a:t>
            </a:r>
          </a:p>
        </p:txBody>
      </p:sp>
    </p:spTree>
    <p:extLst>
      <p:ext uri="{BB962C8B-B14F-4D97-AF65-F5344CB8AC3E}">
        <p14:creationId xmlns:p14="http://schemas.microsoft.com/office/powerpoint/2010/main" val="9189432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3200" b="1" dirty="0" smtClean="0"/>
              <a:t>Important Dead Sea Scrolls</a:t>
            </a:r>
            <a:endParaRPr lang="en-US" sz="3200" b="1" dirty="0"/>
          </a:p>
        </p:txBody>
      </p:sp>
      <p:sp>
        <p:nvSpPr>
          <p:cNvPr id="3" name="Content Placeholder 2"/>
          <p:cNvSpPr>
            <a:spLocks noGrp="1"/>
          </p:cNvSpPr>
          <p:nvPr>
            <p:ph idx="1"/>
          </p:nvPr>
        </p:nvSpPr>
        <p:spPr>
          <a:xfrm>
            <a:off x="457200" y="3810000"/>
            <a:ext cx="6400800" cy="3200400"/>
          </a:xfrm>
        </p:spPr>
        <p:txBody>
          <a:bodyPr>
            <a:noAutofit/>
          </a:bodyPr>
          <a:lstStyle/>
          <a:p>
            <a:r>
              <a:rPr lang="en-US" sz="2400" b="1" dirty="0" smtClean="0"/>
              <a:t>Isaiah A    13 changes t0 1952 RSV  </a:t>
            </a:r>
          </a:p>
          <a:p>
            <a:r>
              <a:rPr lang="en-US" sz="2400" b="1" dirty="0" smtClean="0"/>
              <a:t>Isaiah B</a:t>
            </a:r>
          </a:p>
          <a:p>
            <a:r>
              <a:rPr lang="en-US" sz="2400" b="1" dirty="0" smtClean="0"/>
              <a:t>Samuel</a:t>
            </a:r>
          </a:p>
          <a:p>
            <a:r>
              <a:rPr lang="en-US" sz="2400" b="1" dirty="0" smtClean="0"/>
              <a:t>1 &amp; 2 Samuel    250 BC</a:t>
            </a:r>
          </a:p>
          <a:p>
            <a:r>
              <a:rPr lang="en-US" sz="2400" b="1" dirty="0" smtClean="0"/>
              <a:t>Psalms</a:t>
            </a:r>
          </a:p>
          <a:p>
            <a:r>
              <a:rPr lang="en-US" sz="2400" b="1" dirty="0" smtClean="0"/>
              <a:t>Exodus    </a:t>
            </a:r>
            <a:r>
              <a:rPr lang="en-US" sz="2400" b="1" dirty="0" err="1"/>
              <a:t>p</a:t>
            </a:r>
            <a:r>
              <a:rPr lang="en-US" sz="2400" b="1" dirty="0" err="1" smtClean="0"/>
              <a:t>aleo</a:t>
            </a:r>
            <a:r>
              <a:rPr lang="en-US" sz="2400" b="1" dirty="0" smtClean="0"/>
              <a:t>-Hebrew  200 BC</a:t>
            </a:r>
            <a:endParaRPr lang="en-US" sz="2400" b="1" dirty="0"/>
          </a:p>
        </p:txBody>
      </p:sp>
      <p:pic>
        <p:nvPicPr>
          <p:cNvPr id="66561" name="Picture 1" descr="http://www.english.imjnet.org.il/Media/Uploads/Isaiah-Scroll-Qumeran-c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598170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2133600"/>
            <a:ext cx="1752600" cy="830997"/>
          </a:xfrm>
          <a:prstGeom prst="rect">
            <a:avLst/>
          </a:prstGeom>
          <a:noFill/>
        </p:spPr>
        <p:txBody>
          <a:bodyPr wrap="square" rtlCol="0">
            <a:spAutoFit/>
          </a:bodyPr>
          <a:lstStyle/>
          <a:p>
            <a:r>
              <a:rPr lang="en-US" sz="2400" b="1" dirty="0" smtClean="0">
                <a:solidFill>
                  <a:srgbClr val="FFFF00"/>
                </a:solidFill>
              </a:rPr>
              <a:t>Isaiah 58:6-65:4</a:t>
            </a:r>
            <a:endParaRPr lang="en-US" sz="2400" b="1" dirty="0">
              <a:solidFill>
                <a:srgbClr val="FFFF00"/>
              </a:solidFill>
            </a:endParaRPr>
          </a:p>
        </p:txBody>
      </p:sp>
    </p:spTree>
    <p:extLst>
      <p:ext uri="{BB962C8B-B14F-4D97-AF65-F5344CB8AC3E}">
        <p14:creationId xmlns:p14="http://schemas.microsoft.com/office/powerpoint/2010/main" val="1961760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029200" cy="4572000"/>
          </a:xfrm>
        </p:spPr>
        <p:txBody>
          <a:bodyPr>
            <a:normAutofit fontScale="92500" lnSpcReduction="20000"/>
          </a:bodyPr>
          <a:lstStyle/>
          <a:p>
            <a:r>
              <a:rPr lang="en-US" b="1" dirty="0" smtClean="0"/>
              <a:t>Samaritan Pentateuch  400 BC  </a:t>
            </a:r>
          </a:p>
          <a:p>
            <a:pPr marL="0" indent="0">
              <a:buNone/>
            </a:pPr>
            <a:r>
              <a:rPr lang="en-US" b="1" dirty="0"/>
              <a:t> </a:t>
            </a:r>
            <a:r>
              <a:rPr lang="en-US" b="1" dirty="0" smtClean="0"/>
              <a:t>    6000 errors?</a:t>
            </a:r>
          </a:p>
          <a:p>
            <a:endParaRPr lang="en-US" b="1" dirty="0"/>
          </a:p>
          <a:p>
            <a:r>
              <a:rPr lang="en-US" b="1" dirty="0" smtClean="0"/>
              <a:t>Septuagint  250 BC</a:t>
            </a:r>
          </a:p>
          <a:p>
            <a:endParaRPr lang="en-US" b="1" dirty="0"/>
          </a:p>
          <a:p>
            <a:r>
              <a:rPr lang="en-US" b="1" dirty="0" smtClean="0"/>
              <a:t>Aramaic </a:t>
            </a:r>
            <a:r>
              <a:rPr lang="en-US" b="1" dirty="0" err="1" smtClean="0"/>
              <a:t>Targums</a:t>
            </a:r>
            <a:r>
              <a:rPr lang="en-US" b="1" dirty="0" smtClean="0"/>
              <a:t>    about 0 BC</a:t>
            </a:r>
          </a:p>
          <a:p>
            <a:endParaRPr lang="en-US" b="1" dirty="0"/>
          </a:p>
          <a:p>
            <a:r>
              <a:rPr lang="en-US" b="1" dirty="0" smtClean="0"/>
              <a:t>Old </a:t>
            </a:r>
            <a:r>
              <a:rPr lang="en-US" b="1" dirty="0" err="1" smtClean="0"/>
              <a:t>Syriac</a:t>
            </a:r>
            <a:r>
              <a:rPr lang="en-US" b="1" dirty="0" smtClean="0"/>
              <a:t>  AD 100</a:t>
            </a:r>
          </a:p>
          <a:p>
            <a:endParaRPr lang="en-US" b="1" dirty="0"/>
          </a:p>
          <a:p>
            <a:r>
              <a:rPr lang="en-US" b="1" dirty="0" smtClean="0"/>
              <a:t>Old Latin AD 100</a:t>
            </a:r>
          </a:p>
          <a:p>
            <a:endParaRPr lang="en-US" b="1" dirty="0"/>
          </a:p>
          <a:p>
            <a:r>
              <a:rPr lang="en-US" b="1" dirty="0" smtClean="0"/>
              <a:t>Vulgate  Jerome  AD 386</a:t>
            </a:r>
            <a:endParaRPr lang="en-US" b="1" dirty="0"/>
          </a:p>
        </p:txBody>
      </p:sp>
      <p:sp>
        <p:nvSpPr>
          <p:cNvPr id="3" name="Title 2"/>
          <p:cNvSpPr>
            <a:spLocks noGrp="1"/>
          </p:cNvSpPr>
          <p:nvPr>
            <p:ph type="title"/>
          </p:nvPr>
        </p:nvSpPr>
        <p:spPr>
          <a:xfrm>
            <a:off x="457200" y="152400"/>
            <a:ext cx="8229600" cy="1066800"/>
          </a:xfrm>
        </p:spPr>
        <p:txBody>
          <a:bodyPr>
            <a:normAutofit/>
          </a:bodyPr>
          <a:lstStyle/>
          <a:p>
            <a:pPr algn="ctr"/>
            <a:r>
              <a:rPr lang="en-US" sz="3200" b="1" dirty="0" smtClean="0">
                <a:solidFill>
                  <a:srgbClr val="FFFF00"/>
                </a:solidFill>
              </a:rPr>
              <a:t>Other Hebrew Bible Translations</a:t>
            </a:r>
            <a:endParaRPr lang="en-US" sz="3200" b="1" dirty="0">
              <a:solidFill>
                <a:srgbClr val="FFFF00"/>
              </a:solidFill>
            </a:endParaRPr>
          </a:p>
        </p:txBody>
      </p:sp>
      <p:pic>
        <p:nvPicPr>
          <p:cNvPr id="67586" name="Picture 2" descr="http://www.lib.cam.ac.uk/Taylor-Schechter/fotm/november-2007/T-S_Ar.1a.136,v.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758" y="2590800"/>
            <a:ext cx="2848341" cy="3872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1752600"/>
            <a:ext cx="3276600" cy="707886"/>
          </a:xfrm>
          <a:prstGeom prst="rect">
            <a:avLst/>
          </a:prstGeom>
          <a:noFill/>
        </p:spPr>
        <p:txBody>
          <a:bodyPr wrap="square" rtlCol="0">
            <a:spAutoFit/>
          </a:bodyPr>
          <a:lstStyle/>
          <a:p>
            <a:r>
              <a:rPr lang="en-US" sz="2000" b="1" dirty="0" smtClean="0"/>
              <a:t>Arab Translation of Samaritan Pentateuch</a:t>
            </a:r>
            <a:endParaRPr lang="en-US" sz="2000" b="1" dirty="0"/>
          </a:p>
        </p:txBody>
      </p:sp>
    </p:spTree>
    <p:extLst>
      <p:ext uri="{BB962C8B-B14F-4D97-AF65-F5344CB8AC3E}">
        <p14:creationId xmlns:p14="http://schemas.microsoft.com/office/powerpoint/2010/main" val="79269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normAutofit/>
          </a:bodyPr>
          <a:lstStyle/>
          <a:p>
            <a:r>
              <a:rPr lang="en-US" sz="2400" b="1" dirty="0" smtClean="0"/>
              <a:t>Names and numbers</a:t>
            </a:r>
          </a:p>
          <a:p>
            <a:endParaRPr lang="en-US" sz="2400" b="1" dirty="0"/>
          </a:p>
          <a:p>
            <a:r>
              <a:rPr lang="en-US" sz="2400" dirty="0" err="1"/>
              <a:t>Amerixan</a:t>
            </a:r>
            <a:r>
              <a:rPr lang="en-US" sz="2400" dirty="0"/>
              <a:t>    </a:t>
            </a:r>
            <a:r>
              <a:rPr lang="en-US" sz="2400" dirty="0" err="1"/>
              <a:t>vs</a:t>
            </a:r>
            <a:r>
              <a:rPr lang="en-US" sz="2400" dirty="0"/>
              <a:t>   </a:t>
            </a:r>
            <a:r>
              <a:rPr lang="en-US" sz="2400" dirty="0" smtClean="0"/>
              <a:t>American   510 </a:t>
            </a:r>
            <a:r>
              <a:rPr lang="en-US" sz="2400" dirty="0" err="1" smtClean="0"/>
              <a:t>vs</a:t>
            </a:r>
            <a:r>
              <a:rPr lang="en-US" sz="2400" dirty="0" smtClean="0"/>
              <a:t> </a:t>
            </a:r>
            <a:r>
              <a:rPr lang="en-US" sz="2400" dirty="0"/>
              <a:t>51 or 5100 or 500 </a:t>
            </a:r>
            <a:r>
              <a:rPr lang="en-US" sz="2400" dirty="0" smtClean="0"/>
              <a:t>soldiers</a:t>
            </a:r>
          </a:p>
          <a:p>
            <a:r>
              <a:rPr lang="en-US" sz="2400" dirty="0" smtClean="0"/>
              <a:t> </a:t>
            </a:r>
            <a:r>
              <a:rPr lang="en-US" sz="2400" dirty="0"/>
              <a:t> </a:t>
            </a:r>
          </a:p>
          <a:p>
            <a:r>
              <a:rPr lang="en-US" sz="2400" dirty="0"/>
              <a:t>The Hebrew letters </a:t>
            </a:r>
            <a:r>
              <a:rPr lang="en-US" sz="2400" i="1" dirty="0" err="1"/>
              <a:t>kaleth</a:t>
            </a:r>
            <a:r>
              <a:rPr lang="en-US" sz="2400" i="1" dirty="0"/>
              <a:t> </a:t>
            </a:r>
            <a:r>
              <a:rPr lang="en-US" sz="2400" dirty="0"/>
              <a:t>(ד) and </a:t>
            </a:r>
            <a:r>
              <a:rPr lang="en-US" sz="2400" dirty="0" err="1"/>
              <a:t>resh</a:t>
            </a:r>
            <a:r>
              <a:rPr lang="en-US" sz="2400" dirty="0"/>
              <a:t> (ר) are very difficult to distinguish.  Similarly, the letters </a:t>
            </a:r>
            <a:r>
              <a:rPr lang="en-US" sz="2400" i="1" dirty="0"/>
              <a:t>he</a:t>
            </a:r>
            <a:r>
              <a:rPr lang="en-US" sz="2400" dirty="0"/>
              <a:t> (ה) and </a:t>
            </a:r>
            <a:r>
              <a:rPr lang="en-US" sz="2400" i="1" dirty="0" err="1"/>
              <a:t>heth</a:t>
            </a:r>
            <a:r>
              <a:rPr lang="en-US" sz="2400" i="1" u="sng" dirty="0"/>
              <a:t> </a:t>
            </a:r>
            <a:r>
              <a:rPr lang="en-US" sz="2400" dirty="0"/>
              <a:t>(ח) could easily be mistaken for one another.  </a:t>
            </a:r>
          </a:p>
          <a:p>
            <a:endParaRPr lang="en-US" sz="2400"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Textual Errors in the Hebrew Bible</a:t>
            </a:r>
            <a:endParaRPr lang="en-US" sz="3200" b="1" dirty="0"/>
          </a:p>
        </p:txBody>
      </p:sp>
    </p:spTree>
    <p:extLst>
      <p:ext uri="{BB962C8B-B14F-4D97-AF65-F5344CB8AC3E}">
        <p14:creationId xmlns:p14="http://schemas.microsoft.com/office/powerpoint/2010/main" val="472884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err="1" smtClean="0"/>
              <a:t>Targums</a:t>
            </a:r>
            <a:r>
              <a:rPr lang="en-US" sz="2800" dirty="0" smtClean="0"/>
              <a:t>, Talmud, </a:t>
            </a:r>
            <a:r>
              <a:rPr lang="en-US" sz="2800" dirty="0" err="1" smtClean="0"/>
              <a:t>Mishna</a:t>
            </a:r>
            <a:endParaRPr lang="en-US" sz="2800" dirty="0" smtClean="0"/>
          </a:p>
          <a:p>
            <a:endParaRPr lang="en-US" sz="2800" dirty="0"/>
          </a:p>
          <a:p>
            <a:r>
              <a:rPr lang="en-US" sz="2800" dirty="0" smtClean="0"/>
              <a:t>Josephus   Not 10,000 but 22 books</a:t>
            </a:r>
          </a:p>
          <a:p>
            <a:endParaRPr lang="en-US" sz="2800" dirty="0"/>
          </a:p>
          <a:p>
            <a:r>
              <a:rPr lang="en-US" sz="2800" dirty="0" smtClean="0"/>
              <a:t>New Testament!!!</a:t>
            </a:r>
          </a:p>
          <a:p>
            <a:endParaRPr lang="en-US" sz="2800" dirty="0"/>
          </a:p>
          <a:p>
            <a:r>
              <a:rPr lang="en-US" sz="2800" dirty="0" smtClean="0"/>
              <a:t>Council </a:t>
            </a:r>
            <a:r>
              <a:rPr lang="en-US" sz="2800" dirty="0"/>
              <a:t>of </a:t>
            </a:r>
            <a:r>
              <a:rPr lang="en-US" sz="2800" dirty="0" err="1"/>
              <a:t>Jamnia</a:t>
            </a:r>
            <a:r>
              <a:rPr lang="en-US" sz="2800" dirty="0"/>
              <a:t> AD 90-100  Confirmed that Ecclesiastes and Song of Solomon should remain included in the accepted canon.  Did NOT create an OT canon.</a:t>
            </a:r>
          </a:p>
          <a:p>
            <a:endParaRPr lang="en-US" dirty="0"/>
          </a:p>
        </p:txBody>
      </p:sp>
      <p:sp>
        <p:nvSpPr>
          <p:cNvPr id="3" name="Title 2"/>
          <p:cNvSpPr>
            <a:spLocks noGrp="1"/>
          </p:cNvSpPr>
          <p:nvPr>
            <p:ph type="title"/>
          </p:nvPr>
        </p:nvSpPr>
        <p:spPr/>
        <p:txBody>
          <a:bodyPr>
            <a:normAutofit/>
          </a:bodyPr>
          <a:lstStyle/>
          <a:p>
            <a:pPr algn="ctr"/>
            <a:r>
              <a:rPr lang="en-US" sz="3200" b="1" dirty="0" smtClean="0"/>
              <a:t>VI.  Old Testament Canon</a:t>
            </a:r>
            <a:endParaRPr lang="en-US" sz="3200" b="1" dirty="0"/>
          </a:p>
        </p:txBody>
      </p:sp>
    </p:spTree>
    <p:extLst>
      <p:ext uri="{BB962C8B-B14F-4D97-AF65-F5344CB8AC3E}">
        <p14:creationId xmlns:p14="http://schemas.microsoft.com/office/powerpoint/2010/main" val="238153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92500" lnSpcReduction="10000"/>
          </a:bodyPr>
          <a:lstStyle/>
          <a:p>
            <a:r>
              <a:rPr lang="en-US" sz="2400" dirty="0" smtClean="0"/>
              <a:t>The </a:t>
            </a:r>
            <a:r>
              <a:rPr lang="en-US" sz="2400" dirty="0"/>
              <a:t>gospels were written in the second century and are fabrications, designed to make Jesus into some sort of God, with virtually no historical content at all.</a:t>
            </a:r>
          </a:p>
          <a:p>
            <a:r>
              <a:rPr lang="en-US" sz="2400" dirty="0"/>
              <a:t>2. There were dozens of gospels in existence in the second and third century.  There was no consensus about which of these “gospels” was the most reliable picture of Jesus.  In the 4</a:t>
            </a:r>
            <a:r>
              <a:rPr lang="en-US" sz="2400" baseline="30000" dirty="0"/>
              <a:t>th</a:t>
            </a:r>
            <a:r>
              <a:rPr lang="en-US" sz="2400" dirty="0"/>
              <a:t> century, Constantine became emperor, what is now the Orthodox position won out.  At this time, all the other gospels were suppressed, and the New Testament documents which remain were edited to fit Orthodox doctrine.</a:t>
            </a:r>
          </a:p>
          <a:p>
            <a:r>
              <a:rPr lang="en-US" sz="2400" dirty="0"/>
              <a:t>3. Bart </a:t>
            </a:r>
            <a:r>
              <a:rPr lang="en-US" sz="2400" dirty="0" err="1"/>
              <a:t>Ehrman</a:t>
            </a:r>
            <a:r>
              <a:rPr lang="en-US" sz="2400" dirty="0"/>
              <a:t>:  The Orthodox Corruption of Scripture.   The New Testament was a very fluid document until well into the fifth century, with copyists feeling free to edit the text in order to make it fit their own theology.</a:t>
            </a:r>
          </a:p>
          <a:p>
            <a:endParaRPr lang="en-US" sz="2400"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Common Criticisms</a:t>
            </a:r>
            <a:endParaRPr lang="en-US" sz="3200" b="1" dirty="0"/>
          </a:p>
        </p:txBody>
      </p:sp>
    </p:spTree>
    <p:extLst>
      <p:ext uri="{BB962C8B-B14F-4D97-AF65-F5344CB8AC3E}">
        <p14:creationId xmlns:p14="http://schemas.microsoft.com/office/powerpoint/2010/main" val="28109051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normAutofit lnSpcReduction="10000"/>
          </a:bodyPr>
          <a:lstStyle/>
          <a:p>
            <a:r>
              <a:rPr lang="en-US" sz="2400" b="1" dirty="0" smtClean="0">
                <a:solidFill>
                  <a:srgbClr val="FFFF00"/>
                </a:solidFill>
              </a:rPr>
              <a:t>Included in the Septuagint?</a:t>
            </a:r>
          </a:p>
          <a:p>
            <a:endParaRPr lang="en-US" sz="2400" b="1" dirty="0">
              <a:solidFill>
                <a:srgbClr val="FFFF00"/>
              </a:solidFill>
            </a:endParaRPr>
          </a:p>
          <a:p>
            <a:r>
              <a:rPr lang="en-US" sz="2400" b="1" dirty="0" smtClean="0">
                <a:solidFill>
                  <a:srgbClr val="FFFF00"/>
                </a:solidFill>
              </a:rPr>
              <a:t>Included by Jerome in Vulgate under protest.</a:t>
            </a:r>
          </a:p>
          <a:p>
            <a:endParaRPr lang="en-US" sz="2400" b="1" dirty="0">
              <a:solidFill>
                <a:srgbClr val="FFFF00"/>
              </a:solidFill>
            </a:endParaRPr>
          </a:p>
          <a:p>
            <a:r>
              <a:rPr lang="en-US" sz="2400" b="1" dirty="0" smtClean="0">
                <a:solidFill>
                  <a:srgbClr val="FFFF00"/>
                </a:solidFill>
              </a:rPr>
              <a:t>Never quoted by Jesus.  Mentioned in Jude, alluded to in Hebrews.</a:t>
            </a:r>
          </a:p>
          <a:p>
            <a:endParaRPr lang="en-US" sz="2400" b="1" dirty="0">
              <a:solidFill>
                <a:srgbClr val="FFFF00"/>
              </a:solidFill>
            </a:endParaRPr>
          </a:p>
          <a:p>
            <a:r>
              <a:rPr lang="en-US" sz="2400" b="1" dirty="0" smtClean="0">
                <a:solidFill>
                  <a:srgbClr val="FFFF00"/>
                </a:solidFill>
              </a:rPr>
              <a:t>Used extensively by the Church Fathers, esp. after AD 200.  1 </a:t>
            </a:r>
            <a:r>
              <a:rPr lang="en-US" sz="2400" b="1" dirty="0" err="1" smtClean="0">
                <a:solidFill>
                  <a:srgbClr val="FFFF00"/>
                </a:solidFill>
              </a:rPr>
              <a:t>Esdras</a:t>
            </a:r>
            <a:r>
              <a:rPr lang="en-US" sz="2400" b="1" dirty="0" smtClean="0">
                <a:solidFill>
                  <a:srgbClr val="FFFF00"/>
                </a:solidFill>
              </a:rPr>
              <a:t> included in Coptic Bibles.</a:t>
            </a:r>
          </a:p>
          <a:p>
            <a:endParaRPr lang="en-US" sz="2400" b="1" dirty="0">
              <a:solidFill>
                <a:srgbClr val="FFFF00"/>
              </a:solidFill>
            </a:endParaRPr>
          </a:p>
          <a:p>
            <a:r>
              <a:rPr lang="en-US" sz="2400" b="1" dirty="0" smtClean="0">
                <a:solidFill>
                  <a:srgbClr val="FFFF00"/>
                </a:solidFill>
              </a:rPr>
              <a:t>Finally rejected definitively by Jewish Rabbis.</a:t>
            </a:r>
            <a:endParaRPr lang="en-US" sz="2400" b="1" dirty="0">
              <a:solidFill>
                <a:srgbClr val="FFFF00"/>
              </a:solidFill>
            </a:endParaRPr>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Old Testament Apocrypha</a:t>
            </a:r>
            <a:endParaRPr lang="en-US" sz="3200" b="1" dirty="0"/>
          </a:p>
        </p:txBody>
      </p:sp>
    </p:spTree>
    <p:extLst>
      <p:ext uri="{BB962C8B-B14F-4D97-AF65-F5344CB8AC3E}">
        <p14:creationId xmlns:p14="http://schemas.microsoft.com/office/powerpoint/2010/main" val="265228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200"/>
              <a:t>Old Testament Reliability: A Summary</a:t>
            </a:r>
          </a:p>
        </p:txBody>
      </p:sp>
      <p:sp>
        <p:nvSpPr>
          <p:cNvPr id="112643" name="Rectangle 3"/>
          <p:cNvSpPr>
            <a:spLocks noGrp="1" noChangeArrowheads="1"/>
          </p:cNvSpPr>
          <p:nvPr>
            <p:ph type="body" idx="1"/>
          </p:nvPr>
        </p:nvSpPr>
        <p:spPr>
          <a:xfrm>
            <a:off x="685800" y="1905000"/>
            <a:ext cx="7772400" cy="4191000"/>
          </a:xfrm>
        </p:spPr>
        <p:txBody>
          <a:bodyPr/>
          <a:lstStyle/>
          <a:p>
            <a:r>
              <a:rPr lang="en-US" sz="2400"/>
              <a:t>The canon of the Old Testament was set by general consensus of the Jewish rabbis perhaps as early as 300 BC, but almost certainly by 200 BC.  The council of Jamnia more or less confirmed this list of books.</a:t>
            </a:r>
          </a:p>
          <a:p>
            <a:endParaRPr lang="en-US" sz="2400"/>
          </a:p>
          <a:p>
            <a:r>
              <a:rPr lang="en-US" sz="2400"/>
              <a:t>The Hebrew and Aramaic text of the Old Testament is remarkable close to that of the original writings.</a:t>
            </a:r>
          </a:p>
        </p:txBody>
      </p:sp>
    </p:spTree>
    <p:extLst>
      <p:ext uri="{BB962C8B-B14F-4D97-AF65-F5344CB8AC3E}">
        <p14:creationId xmlns:p14="http://schemas.microsoft.com/office/powerpoint/2010/main" val="2602639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normAutofit/>
          </a:bodyPr>
          <a:lstStyle/>
          <a:p>
            <a:r>
              <a:rPr lang="en-US" sz="2400" b="1" dirty="0" smtClean="0"/>
              <a:t>Old Testament Apocrypha</a:t>
            </a:r>
          </a:p>
          <a:p>
            <a:endParaRPr lang="en-US" sz="2400" b="1" dirty="0"/>
          </a:p>
          <a:p>
            <a:r>
              <a:rPr lang="en-US" sz="2400" b="1" dirty="0" smtClean="0"/>
              <a:t>Other Jewish Extra-Biblical Writings (1 </a:t>
            </a:r>
            <a:r>
              <a:rPr lang="en-US" sz="2400" b="1" dirty="0" err="1" smtClean="0"/>
              <a:t>Esdras</a:t>
            </a:r>
            <a:r>
              <a:rPr lang="en-US" sz="2400" b="1" dirty="0" smtClean="0"/>
              <a:t>, 1 Enoch, etc…)</a:t>
            </a:r>
          </a:p>
          <a:p>
            <a:endParaRPr lang="en-US" sz="2400" b="1" dirty="0"/>
          </a:p>
          <a:p>
            <a:r>
              <a:rPr lang="en-US" sz="2400" b="1" dirty="0" smtClean="0"/>
              <a:t>Church Father writings not included in NT canon.</a:t>
            </a:r>
          </a:p>
          <a:p>
            <a:endParaRPr lang="en-US" sz="2400" b="1" dirty="0"/>
          </a:p>
          <a:p>
            <a:r>
              <a:rPr lang="en-US" sz="2400" b="1" dirty="0" smtClean="0"/>
              <a:t>Heretical </a:t>
            </a:r>
            <a:r>
              <a:rPr lang="en-US" sz="2400" b="1" dirty="0" smtClean="0"/>
              <a:t>Writings (Gospel of Thomas, Gospel of Peter, Gospel of Judas, etc.)</a:t>
            </a:r>
            <a:endParaRPr lang="en-US" sz="2400" b="1" dirty="0"/>
          </a:p>
        </p:txBody>
      </p:sp>
      <p:sp>
        <p:nvSpPr>
          <p:cNvPr id="3" name="Title 2"/>
          <p:cNvSpPr>
            <a:spLocks noGrp="1"/>
          </p:cNvSpPr>
          <p:nvPr>
            <p:ph type="title"/>
          </p:nvPr>
        </p:nvSpPr>
        <p:spPr/>
        <p:txBody>
          <a:bodyPr>
            <a:normAutofit/>
          </a:bodyPr>
          <a:lstStyle/>
          <a:p>
            <a:pPr algn="ctr"/>
            <a:r>
              <a:rPr lang="en-US" sz="2800" b="1" dirty="0" smtClean="0">
                <a:solidFill>
                  <a:srgbClr val="FFFF00"/>
                </a:solidFill>
              </a:rPr>
              <a:t>VI.  Further Evidence:  Compare to  Extra-Biblical Writings</a:t>
            </a:r>
            <a:endParaRPr lang="en-US" sz="2800" b="1" dirty="0">
              <a:solidFill>
                <a:srgbClr val="FFFF00"/>
              </a:solidFill>
            </a:endParaRPr>
          </a:p>
        </p:txBody>
      </p:sp>
    </p:spTree>
    <p:extLst>
      <p:ext uri="{BB962C8B-B14F-4D97-AF65-F5344CB8AC3E}">
        <p14:creationId xmlns:p14="http://schemas.microsoft.com/office/powerpoint/2010/main" val="1375469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lstStyle/>
          <a:p>
            <a:r>
              <a:rPr lang="en-US" dirty="0"/>
              <a:t>Shepherd of </a:t>
            </a:r>
            <a:r>
              <a:rPr lang="en-US" dirty="0" err="1"/>
              <a:t>Hermas</a:t>
            </a:r>
            <a:r>
              <a:rPr lang="en-US" dirty="0"/>
              <a:t>, Epistle of Barnabas, </a:t>
            </a:r>
            <a:r>
              <a:rPr lang="en-US" dirty="0" err="1" smtClean="0"/>
              <a:t>Didache</a:t>
            </a:r>
            <a:r>
              <a:rPr lang="en-US" dirty="0" smtClean="0"/>
              <a:t>,     1</a:t>
            </a:r>
            <a:r>
              <a:rPr lang="en-US" baseline="30000" dirty="0" smtClean="0"/>
              <a:t>st</a:t>
            </a:r>
            <a:r>
              <a:rPr lang="en-US" dirty="0" smtClean="0"/>
              <a:t>  Clement </a:t>
            </a:r>
            <a:r>
              <a:rPr lang="en-US" dirty="0"/>
              <a:t>“profitable for reading in the church</a:t>
            </a:r>
            <a:r>
              <a:rPr lang="en-US" dirty="0" smtClean="0"/>
              <a:t>.”</a:t>
            </a:r>
          </a:p>
          <a:p>
            <a:endParaRPr lang="en-US" dirty="0"/>
          </a:p>
          <a:p>
            <a:r>
              <a:rPr lang="en-US" dirty="0" smtClean="0"/>
              <a:t>Epistle of Barnabas:  </a:t>
            </a:r>
          </a:p>
          <a:p>
            <a:pPr lvl="1"/>
            <a:r>
              <a:rPr lang="en-US" dirty="0" smtClean="0"/>
              <a:t>Unfounded allegorical interpretation of the Old Testament.</a:t>
            </a:r>
          </a:p>
          <a:p>
            <a:pPr lvl="1"/>
            <a:r>
              <a:rPr lang="en-US" dirty="0" smtClean="0"/>
              <a:t>Anti-Semitic attitude which contradicts Paul’s statements.</a:t>
            </a:r>
          </a:p>
          <a:p>
            <a:r>
              <a:rPr lang="en-US" dirty="0" smtClean="0"/>
              <a:t>Shepherd of </a:t>
            </a:r>
            <a:r>
              <a:rPr lang="en-US" dirty="0" err="1" smtClean="0"/>
              <a:t>Hermas</a:t>
            </a:r>
            <a:r>
              <a:rPr lang="en-US" dirty="0" smtClean="0"/>
              <a:t>.</a:t>
            </a:r>
          </a:p>
          <a:p>
            <a:pPr lvl="1"/>
            <a:r>
              <a:rPr lang="en-US" dirty="0" smtClean="0"/>
              <a:t>Highly allegorized interpretation of the Old Testament.</a:t>
            </a:r>
            <a:endParaRPr lang="en-US" dirty="0"/>
          </a:p>
          <a:p>
            <a:endParaRPr lang="en-US" dirty="0"/>
          </a:p>
        </p:txBody>
      </p:sp>
      <p:sp>
        <p:nvSpPr>
          <p:cNvPr id="3" name="Title 2"/>
          <p:cNvSpPr>
            <a:spLocks noGrp="1"/>
          </p:cNvSpPr>
          <p:nvPr>
            <p:ph type="title"/>
          </p:nvPr>
        </p:nvSpPr>
        <p:spPr/>
        <p:txBody>
          <a:bodyPr>
            <a:normAutofit/>
          </a:bodyPr>
          <a:lstStyle/>
          <a:p>
            <a:pPr algn="ctr"/>
            <a:r>
              <a:rPr lang="en-US" sz="2800" b="1" dirty="0" smtClean="0">
                <a:solidFill>
                  <a:srgbClr val="FFFF00"/>
                </a:solidFill>
              </a:rPr>
              <a:t>Documents Considered for Inclusion in the New Testament</a:t>
            </a:r>
            <a:endParaRPr lang="en-US" sz="2800" b="1" dirty="0">
              <a:solidFill>
                <a:srgbClr val="FFFF00"/>
              </a:solidFill>
            </a:endParaRPr>
          </a:p>
        </p:txBody>
      </p:sp>
    </p:spTree>
    <p:extLst>
      <p:ext uri="{BB962C8B-B14F-4D97-AF65-F5344CB8AC3E}">
        <p14:creationId xmlns:p14="http://schemas.microsoft.com/office/powerpoint/2010/main" val="2472203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19600"/>
          </a:xfrm>
        </p:spPr>
        <p:txBody>
          <a:bodyPr>
            <a:normAutofit lnSpcReduction="10000"/>
          </a:bodyPr>
          <a:lstStyle/>
          <a:p>
            <a:r>
              <a:rPr lang="en-US" b="1" dirty="0" smtClean="0"/>
              <a:t>Islam</a:t>
            </a:r>
          </a:p>
          <a:p>
            <a:endParaRPr lang="en-US" b="1" dirty="0"/>
          </a:p>
          <a:p>
            <a:r>
              <a:rPr lang="en-US" b="1" dirty="0" err="1" smtClean="0"/>
              <a:t>Bahai</a:t>
            </a:r>
            <a:endParaRPr lang="en-US" b="1" dirty="0" smtClean="0"/>
          </a:p>
          <a:p>
            <a:endParaRPr lang="en-US" b="1" dirty="0"/>
          </a:p>
          <a:p>
            <a:r>
              <a:rPr lang="en-US" b="1" dirty="0" smtClean="0"/>
              <a:t>Mormonism  (Don’t go there!)</a:t>
            </a:r>
          </a:p>
          <a:p>
            <a:endParaRPr lang="en-US" b="1" dirty="0"/>
          </a:p>
          <a:p>
            <a:r>
              <a:rPr lang="en-US" b="1" dirty="0" smtClean="0"/>
              <a:t>Hinduism, Buddhism, etc</a:t>
            </a:r>
            <a:r>
              <a:rPr lang="en-US" b="1" dirty="0" smtClean="0"/>
              <a:t>.</a:t>
            </a:r>
          </a:p>
          <a:p>
            <a:endParaRPr lang="en-US" b="1" dirty="0"/>
          </a:p>
          <a:p>
            <a:pPr marL="0" indent="0">
              <a:buNone/>
            </a:pPr>
            <a:r>
              <a:rPr lang="en-US" b="1" dirty="0" smtClean="0"/>
              <a:t>In all religions, it is clear the Bible is the standard of inspiration to which all others are compared!!!!</a:t>
            </a:r>
            <a:endParaRPr lang="en-US" b="1" dirty="0"/>
          </a:p>
        </p:txBody>
      </p:sp>
      <p:sp>
        <p:nvSpPr>
          <p:cNvPr id="3" name="Title 2"/>
          <p:cNvSpPr>
            <a:spLocks noGrp="1"/>
          </p:cNvSpPr>
          <p:nvPr>
            <p:ph type="title"/>
          </p:nvPr>
        </p:nvSpPr>
        <p:spPr/>
        <p:txBody>
          <a:bodyPr>
            <a:normAutofit/>
          </a:bodyPr>
          <a:lstStyle/>
          <a:p>
            <a:pPr algn="ctr"/>
            <a:r>
              <a:rPr lang="en-US" sz="2800" b="1" dirty="0" smtClean="0"/>
              <a:t>VII.  </a:t>
            </a:r>
            <a:r>
              <a:rPr lang="en-US" sz="2800" b="1" dirty="0" smtClean="0"/>
              <a:t>Inspiration of the Bible:  Compare to the </a:t>
            </a:r>
            <a:r>
              <a:rPr lang="en-US" sz="2800" b="1" dirty="0" smtClean="0"/>
              <a:t> </a:t>
            </a:r>
            <a:r>
              <a:rPr lang="en-US" sz="2800" b="1" dirty="0" smtClean="0"/>
              <a:t>Scriptures of Other Religions</a:t>
            </a:r>
            <a:endParaRPr lang="en-US" sz="2800" b="1" dirty="0"/>
          </a:p>
        </p:txBody>
      </p:sp>
    </p:spTree>
    <p:extLst>
      <p:ext uri="{BB962C8B-B14F-4D97-AF65-F5344CB8AC3E}">
        <p14:creationId xmlns:p14="http://schemas.microsoft.com/office/powerpoint/2010/main" val="2419650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thumb/5/5b/Uthman_Koran_Taschkent_a.jpg/250px-Uthman_Koran_Taschkent_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719513"/>
            <a:ext cx="2381250" cy="1266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242571"/>
            <a:ext cx="6172200" cy="461665"/>
          </a:xfrm>
          <a:prstGeom prst="rect">
            <a:avLst/>
          </a:prstGeom>
          <a:noFill/>
        </p:spPr>
        <p:txBody>
          <a:bodyPr wrap="square" rtlCol="0">
            <a:spAutoFit/>
          </a:bodyPr>
          <a:lstStyle/>
          <a:p>
            <a:r>
              <a:rPr lang="en-US" sz="2400" b="1" dirty="0" smtClean="0"/>
              <a:t>Tashkent Manuscript  AD 850</a:t>
            </a:r>
            <a:endParaRPr lang="en-US" sz="2400" b="1" dirty="0"/>
          </a:p>
        </p:txBody>
      </p:sp>
      <p:pic>
        <p:nvPicPr>
          <p:cNvPr id="45060" name="Picture 4" descr="http://upload.wikimedia.org/wikipedia/en/thumb/a/a7/SanaaQuoranDoubleVersions.jpg/350px-SanaaQuoranDoubleVersion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066800"/>
            <a:ext cx="333375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908601"/>
            <a:ext cx="3429000" cy="830997"/>
          </a:xfrm>
          <a:prstGeom prst="rect">
            <a:avLst/>
          </a:prstGeom>
          <a:noFill/>
        </p:spPr>
        <p:txBody>
          <a:bodyPr wrap="square" rtlCol="0">
            <a:spAutoFit/>
          </a:bodyPr>
          <a:lstStyle/>
          <a:p>
            <a:r>
              <a:rPr lang="en-US" sz="2400" b="1" dirty="0" smtClean="0"/>
              <a:t>Sana’a Manuscript</a:t>
            </a:r>
          </a:p>
          <a:p>
            <a:r>
              <a:rPr lang="en-US" sz="2400" b="1" dirty="0" smtClean="0"/>
              <a:t>AD 710</a:t>
            </a:r>
            <a:endParaRPr lang="en-US" sz="2400" b="1" dirty="0"/>
          </a:p>
        </p:txBody>
      </p:sp>
      <p:sp>
        <p:nvSpPr>
          <p:cNvPr id="2" name="TextBox 1"/>
          <p:cNvSpPr txBox="1"/>
          <p:nvPr/>
        </p:nvSpPr>
        <p:spPr>
          <a:xfrm>
            <a:off x="1524000" y="697468"/>
            <a:ext cx="2324100" cy="584775"/>
          </a:xfrm>
          <a:prstGeom prst="rect">
            <a:avLst/>
          </a:prstGeom>
          <a:noFill/>
        </p:spPr>
        <p:txBody>
          <a:bodyPr wrap="square" rtlCol="0">
            <a:spAutoFit/>
          </a:bodyPr>
          <a:lstStyle/>
          <a:p>
            <a:r>
              <a:rPr lang="en-US" sz="3200" dirty="0" smtClean="0">
                <a:solidFill>
                  <a:srgbClr val="FFFF00"/>
                </a:solidFill>
              </a:rPr>
              <a:t>Islam</a:t>
            </a:r>
            <a:endParaRPr lang="en-US" sz="3200" dirty="0">
              <a:solidFill>
                <a:srgbClr val="FFFF00"/>
              </a:solidFill>
            </a:endParaRPr>
          </a:p>
        </p:txBody>
      </p:sp>
    </p:spTree>
    <p:extLst>
      <p:ext uri="{BB962C8B-B14F-4D97-AF65-F5344CB8AC3E}">
        <p14:creationId xmlns:p14="http://schemas.microsoft.com/office/powerpoint/2010/main" val="1831874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Numerology.</a:t>
            </a:r>
          </a:p>
          <a:p>
            <a:endParaRPr lang="en-US" sz="800" b="1" dirty="0"/>
          </a:p>
          <a:p>
            <a:r>
              <a:rPr lang="en-US" b="1" dirty="0" smtClean="0"/>
              <a:t>Scientific </a:t>
            </a:r>
            <a:r>
              <a:rPr lang="en-US" b="1" dirty="0" smtClean="0"/>
              <a:t>accuracy</a:t>
            </a:r>
            <a:r>
              <a:rPr lang="en-US" b="1" dirty="0" smtClean="0"/>
              <a:t>?</a:t>
            </a:r>
          </a:p>
          <a:p>
            <a:endParaRPr lang="en-US" sz="800" b="1" dirty="0"/>
          </a:p>
          <a:p>
            <a:r>
              <a:rPr lang="en-US" b="1" dirty="0" smtClean="0"/>
              <a:t>Fulfilled Prophecy?</a:t>
            </a:r>
          </a:p>
          <a:p>
            <a:endParaRPr lang="en-US" sz="800" b="1" dirty="0"/>
          </a:p>
          <a:p>
            <a:r>
              <a:rPr lang="en-US" b="1" dirty="0" smtClean="0"/>
              <a:t>Historical Accuracy?</a:t>
            </a:r>
            <a:endParaRPr lang="en-US" b="1" dirty="0" smtClean="0"/>
          </a:p>
          <a:p>
            <a:endParaRPr lang="en-US" sz="800" b="1" dirty="0"/>
          </a:p>
          <a:p>
            <a:r>
              <a:rPr lang="en-US" b="1" dirty="0" smtClean="0"/>
              <a:t>Perfectly reliable </a:t>
            </a:r>
            <a:r>
              <a:rPr lang="en-US" b="1" dirty="0" smtClean="0"/>
              <a:t>text?</a:t>
            </a:r>
            <a:endParaRPr lang="en-US" b="1" dirty="0" smtClean="0"/>
          </a:p>
          <a:p>
            <a:endParaRPr lang="en-US" sz="800" b="1" dirty="0"/>
          </a:p>
          <a:p>
            <a:r>
              <a:rPr lang="en-US" b="1" dirty="0" smtClean="0"/>
              <a:t>Beauty of the Arabic text.</a:t>
            </a:r>
          </a:p>
          <a:p>
            <a:endParaRPr lang="en-US" sz="800" b="1" dirty="0"/>
          </a:p>
          <a:p>
            <a:r>
              <a:rPr lang="en-US" b="1" dirty="0" smtClean="0"/>
              <a:t>The main thing:  Undermine the Bible at any cost!</a:t>
            </a:r>
            <a:endParaRPr lang="en-US" b="1" dirty="0"/>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t>Muslim Apologetics</a:t>
            </a:r>
            <a:endParaRPr lang="en-US" sz="3200" b="1" dirty="0"/>
          </a:p>
        </p:txBody>
      </p:sp>
    </p:spTree>
    <p:extLst>
      <p:ext uri="{BB962C8B-B14F-4D97-AF65-F5344CB8AC3E}">
        <p14:creationId xmlns:p14="http://schemas.microsoft.com/office/powerpoint/2010/main" val="1611563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sz="3300" b="1">
                <a:solidFill>
                  <a:srgbClr val="FFFF00"/>
                </a:solidFill>
              </a:rPr>
              <a:t>Quranic view of biblical inspiration</a:t>
            </a:r>
            <a:r>
              <a:rPr lang="en-US" sz="2800">
                <a:solidFill>
                  <a:srgbClr val="FFFF00"/>
                </a:solidFill>
              </a:rPr>
              <a:t>		</a:t>
            </a:r>
          </a:p>
        </p:txBody>
      </p:sp>
      <p:sp>
        <p:nvSpPr>
          <p:cNvPr id="337923" name="Rectangle 3"/>
          <p:cNvSpPr>
            <a:spLocks noGrp="1" noChangeArrowheads="1"/>
          </p:cNvSpPr>
          <p:nvPr>
            <p:ph type="body" idx="1"/>
          </p:nvPr>
        </p:nvSpPr>
        <p:spPr>
          <a:xfrm>
            <a:off x="685800" y="1600200"/>
            <a:ext cx="7772400" cy="4495800"/>
          </a:xfrm>
        </p:spPr>
        <p:txBody>
          <a:bodyPr>
            <a:normAutofit fontScale="92500"/>
          </a:bodyPr>
          <a:lstStyle/>
          <a:p>
            <a:pPr>
              <a:lnSpc>
                <a:spcPct val="90000"/>
              </a:lnSpc>
            </a:pPr>
            <a:r>
              <a:rPr lang="en-US" sz="2600" b="1" dirty="0"/>
              <a:t>Follow the </a:t>
            </a:r>
            <a:r>
              <a:rPr lang="en-US" sz="2600" b="1" dirty="0" err="1"/>
              <a:t>Injil</a:t>
            </a:r>
            <a:r>
              <a:rPr lang="en-US" sz="2600" b="1" dirty="0"/>
              <a:t>					       5:47</a:t>
            </a:r>
          </a:p>
          <a:p>
            <a:pPr>
              <a:lnSpc>
                <a:spcPct val="90000"/>
              </a:lnSpc>
              <a:buFontTx/>
              <a:buNone/>
            </a:pPr>
            <a:r>
              <a:rPr lang="en-US" sz="2600" b="1" dirty="0"/>
              <a:t>	( </a:t>
            </a:r>
            <a:r>
              <a:rPr lang="en-US" sz="2500" b="1" dirty="0" err="1">
                <a:latin typeface="Bwgrkl" pitchFamily="18" charset="0"/>
              </a:rPr>
              <a:t>euvaggelion</a:t>
            </a:r>
            <a:r>
              <a:rPr lang="en-US" sz="2600" b="1" dirty="0"/>
              <a:t> )				            (below)</a:t>
            </a:r>
          </a:p>
          <a:p>
            <a:pPr>
              <a:lnSpc>
                <a:spcPct val="90000"/>
              </a:lnSpc>
            </a:pPr>
            <a:r>
              <a:rPr lang="en-US" sz="2600" b="1" dirty="0"/>
              <a:t>Follow the O.T.			    6:92, 37:117, 40:53</a:t>
            </a:r>
          </a:p>
          <a:p>
            <a:pPr>
              <a:lnSpc>
                <a:spcPct val="90000"/>
              </a:lnSpc>
            </a:pPr>
            <a:r>
              <a:rPr lang="en-US" sz="2600" b="1" dirty="0"/>
              <a:t>“Qur’an unchanged”	                  MS Discoveries...</a:t>
            </a:r>
          </a:p>
          <a:p>
            <a:pPr>
              <a:lnSpc>
                <a:spcPct val="90000"/>
              </a:lnSpc>
              <a:buFontTx/>
              <a:buNone/>
            </a:pPr>
            <a:endParaRPr lang="en-US" sz="900" b="1" dirty="0"/>
          </a:p>
          <a:p>
            <a:pPr>
              <a:lnSpc>
                <a:spcPct val="90000"/>
              </a:lnSpc>
            </a:pPr>
            <a:endParaRPr lang="en-US" sz="900" b="1" dirty="0"/>
          </a:p>
          <a:p>
            <a:pPr>
              <a:lnSpc>
                <a:spcPct val="90000"/>
              </a:lnSpc>
              <a:buFontTx/>
              <a:buNone/>
            </a:pPr>
            <a:r>
              <a:rPr lang="en-US" sz="2600" b="1" dirty="0"/>
              <a:t>“The people of the </a:t>
            </a:r>
            <a:r>
              <a:rPr lang="en-US" sz="2600" b="1" dirty="0" err="1"/>
              <a:t>Injil</a:t>
            </a:r>
            <a:r>
              <a:rPr lang="en-US" sz="2600" b="1" dirty="0"/>
              <a:t> shall rule in accordance with Allah’s revelations therein. Anyone who does not rule in accordance with Allah’s revelations -- these are the wicked!”</a:t>
            </a:r>
          </a:p>
          <a:p>
            <a:pPr>
              <a:lnSpc>
                <a:spcPct val="90000"/>
              </a:lnSpc>
              <a:buFontTx/>
              <a:buNone/>
            </a:pPr>
            <a:endParaRPr lang="en-US" sz="900" b="1" dirty="0">
              <a:solidFill>
                <a:schemeClr val="bg1"/>
              </a:solidFill>
            </a:endParaRPr>
          </a:p>
          <a:p>
            <a:pPr>
              <a:lnSpc>
                <a:spcPct val="90000"/>
              </a:lnSpc>
              <a:buFontTx/>
              <a:buNone/>
            </a:pPr>
            <a:r>
              <a:rPr lang="en-US" sz="2600" b="1" dirty="0">
                <a:solidFill>
                  <a:srgbClr val="FFFF00"/>
                </a:solidFill>
                <a:effectDag name="">
                  <a:cont type="tree" name="">
                    <a:effect ref="fillLine"/>
                    <a:outerShdw dist="38100" dir="13500000" algn="br">
                      <a:srgbClr val="333399"/>
                    </a:outerShdw>
                  </a:cont>
                  <a:cont type="tree" name="">
                    <a:effect ref="fillLine"/>
                    <a:outerShdw dist="38100" dir="2700000" algn="tl">
                      <a:srgbClr val="00003D"/>
                    </a:outerShdw>
                  </a:cont>
                  <a:effect ref="fillLine"/>
                </a:effectDag>
              </a:rPr>
              <a:t>Inconsistency: Use OT and NT to refute Christians. Why, if the scriptures are “corrupt”?</a:t>
            </a:r>
          </a:p>
        </p:txBody>
      </p:sp>
      <p:pic>
        <p:nvPicPr>
          <p:cNvPr id="337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65563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3747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609600"/>
            <a:ext cx="7772400" cy="838200"/>
          </a:xfrm>
        </p:spPr>
        <p:txBody>
          <a:bodyPr>
            <a:normAutofit fontScale="90000"/>
          </a:bodyPr>
          <a:lstStyle/>
          <a:p>
            <a:r>
              <a:rPr lang="en-US" sz="3700" b="1">
                <a:solidFill>
                  <a:srgbClr val="FFFF00"/>
                </a:solidFill>
              </a:rPr>
              <a:t>    Historical errors in the Qur’an</a:t>
            </a:r>
            <a:r>
              <a:rPr lang="en-US" sz="2800">
                <a:solidFill>
                  <a:srgbClr val="FFFF00"/>
                </a:solidFill>
              </a:rPr>
              <a:t>		</a:t>
            </a:r>
          </a:p>
        </p:txBody>
      </p:sp>
      <p:sp>
        <p:nvSpPr>
          <p:cNvPr id="342019" name="Rectangle 3"/>
          <p:cNvSpPr>
            <a:spLocks noGrp="1" noChangeArrowheads="1"/>
          </p:cNvSpPr>
          <p:nvPr>
            <p:ph type="body" idx="1"/>
          </p:nvPr>
        </p:nvSpPr>
        <p:spPr>
          <a:xfrm>
            <a:off x="533400" y="2895600"/>
            <a:ext cx="8229600" cy="2743200"/>
          </a:xfrm>
        </p:spPr>
        <p:txBody>
          <a:bodyPr>
            <a:normAutofit fontScale="92500" lnSpcReduction="20000"/>
          </a:bodyPr>
          <a:lstStyle/>
          <a:p>
            <a:pPr>
              <a:lnSpc>
                <a:spcPct val="90000"/>
              </a:lnSpc>
            </a:pPr>
            <a:r>
              <a:rPr lang="en-US" sz="2800" b="1" dirty="0"/>
              <a:t>Ishmael = Isaac					37:102</a:t>
            </a:r>
          </a:p>
          <a:p>
            <a:pPr>
              <a:lnSpc>
                <a:spcPct val="90000"/>
              </a:lnSpc>
            </a:pPr>
            <a:r>
              <a:rPr lang="en-US" sz="2800" b="1" dirty="0"/>
              <a:t>2 trees in Eden = 1 tree			20:120</a:t>
            </a:r>
          </a:p>
          <a:p>
            <a:pPr>
              <a:lnSpc>
                <a:spcPct val="90000"/>
              </a:lnSpc>
            </a:pPr>
            <a:r>
              <a:rPr lang="en-US" sz="2800" b="1" dirty="0"/>
              <a:t>Noah’s 4th son drowns			11:43</a:t>
            </a:r>
          </a:p>
          <a:p>
            <a:pPr>
              <a:lnSpc>
                <a:spcPct val="90000"/>
              </a:lnSpc>
            </a:pPr>
            <a:r>
              <a:rPr lang="en-US" sz="2800" b="1" dirty="0"/>
              <a:t>Zechariah silent 3 days (not 9 months)	  3:41</a:t>
            </a:r>
          </a:p>
          <a:p>
            <a:pPr>
              <a:lnSpc>
                <a:spcPct val="90000"/>
              </a:lnSpc>
            </a:pPr>
            <a:r>
              <a:rPr lang="en-US" sz="2800" b="1" dirty="0"/>
              <a:t>Pharaoh’s magicians repent		20:70</a:t>
            </a:r>
          </a:p>
          <a:p>
            <a:pPr>
              <a:lnSpc>
                <a:spcPct val="90000"/>
              </a:lnSpc>
            </a:pPr>
            <a:r>
              <a:rPr lang="en-US" sz="2800" b="1" dirty="0"/>
              <a:t>Judges 7 / 1 Sam 17 conflated		2:249</a:t>
            </a:r>
          </a:p>
          <a:p>
            <a:pPr>
              <a:lnSpc>
                <a:spcPct val="90000"/>
              </a:lnSpc>
            </a:pPr>
            <a:r>
              <a:rPr lang="en-US" sz="2800" b="1" dirty="0"/>
              <a:t>Jesus’ childhood miracles	3:49, 5:110, 19:30</a:t>
            </a:r>
            <a:endParaRPr lang="en-US" sz="2800" dirty="0"/>
          </a:p>
        </p:txBody>
      </p:sp>
      <p:pic>
        <p:nvPicPr>
          <p:cNvPr id="342020" name="Picture 4"/>
          <p:cNvPicPr>
            <a:picLocks noChangeAspect="1" noChangeArrowheads="1"/>
          </p:cNvPicPr>
          <p:nvPr/>
        </p:nvPicPr>
        <p:blipFill>
          <a:blip r:embed="rId3">
            <a:extLst>
              <a:ext uri="{28A0092B-C50C-407E-A947-70E740481C1C}">
                <a14:useLocalDpi xmlns:a14="http://schemas.microsoft.com/office/drawing/2010/main" val="0"/>
              </a:ext>
            </a:extLst>
          </a:blip>
          <a:srcRect r="61333"/>
          <a:stretch>
            <a:fillRect/>
          </a:stretch>
        </p:blipFill>
        <p:spPr bwMode="auto">
          <a:xfrm>
            <a:off x="3429000" y="1447800"/>
            <a:ext cx="25908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479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a:solidFill>
                  <a:srgbClr val="FFFF00"/>
                </a:solidFill>
              </a:rPr>
              <a:t>Theory of Abrogation</a:t>
            </a:r>
          </a:p>
        </p:txBody>
      </p:sp>
      <p:sp>
        <p:nvSpPr>
          <p:cNvPr id="329731" name="Rectangle 3"/>
          <p:cNvSpPr>
            <a:spLocks noGrp="1" noChangeArrowheads="1"/>
          </p:cNvSpPr>
          <p:nvPr>
            <p:ph type="body" idx="1"/>
          </p:nvPr>
        </p:nvSpPr>
        <p:spPr/>
        <p:txBody>
          <a:bodyPr>
            <a:normAutofit fontScale="92500" lnSpcReduction="10000"/>
          </a:bodyPr>
          <a:lstStyle/>
          <a:p>
            <a:r>
              <a:rPr lang="en-US" sz="2400" b="1" dirty="0">
                <a:solidFill>
                  <a:srgbClr val="FFFF00"/>
                </a:solidFill>
              </a:rPr>
              <a:t>Whatever Mohammad said later “abrogates” his previous sayings</a:t>
            </a:r>
            <a:r>
              <a:rPr lang="en-US" sz="2400" b="1" dirty="0" smtClean="0">
                <a:solidFill>
                  <a:srgbClr val="FFFF00"/>
                </a:solidFill>
              </a:rPr>
              <a:t>.   </a:t>
            </a:r>
            <a:r>
              <a:rPr lang="en-US" sz="2400" b="1" dirty="0" err="1" smtClean="0">
                <a:solidFill>
                  <a:srgbClr val="FFFF00"/>
                </a:solidFill>
              </a:rPr>
              <a:t>Sura</a:t>
            </a:r>
            <a:r>
              <a:rPr lang="en-US" sz="2400" b="1" dirty="0" smtClean="0">
                <a:solidFill>
                  <a:srgbClr val="FFFF00"/>
                </a:solidFill>
              </a:rPr>
              <a:t> 16:101 </a:t>
            </a:r>
            <a:r>
              <a:rPr lang="en-US" sz="2400" b="1" dirty="0" smtClean="0"/>
              <a:t>We substitute one revelation for another.</a:t>
            </a:r>
            <a:endParaRPr lang="en-US" sz="2400" b="1" dirty="0">
              <a:solidFill>
                <a:srgbClr val="FFFF00"/>
              </a:solidFill>
            </a:endParaRPr>
          </a:p>
          <a:p>
            <a:endParaRPr lang="en-US" sz="2400" b="1" dirty="0">
              <a:solidFill>
                <a:srgbClr val="FFFF00"/>
              </a:solidFill>
            </a:endParaRPr>
          </a:p>
          <a:p>
            <a:r>
              <a:rPr lang="en-US" sz="2400" b="1" dirty="0">
                <a:solidFill>
                  <a:srgbClr val="FFFF00"/>
                </a:solidFill>
              </a:rPr>
              <a:t>Examples:   Only 4 </a:t>
            </a:r>
            <a:r>
              <a:rPr lang="en-US" sz="2400" b="1" dirty="0" smtClean="0">
                <a:solidFill>
                  <a:srgbClr val="FFFF00"/>
                </a:solidFill>
              </a:rPr>
              <a:t>wives.    </a:t>
            </a:r>
            <a:r>
              <a:rPr lang="en-US" sz="2400" b="1" dirty="0">
                <a:solidFill>
                  <a:srgbClr val="FFFF00"/>
                </a:solidFill>
              </a:rPr>
              <a:t>Jihad</a:t>
            </a:r>
            <a:r>
              <a:rPr lang="en-US" sz="2400" b="1" dirty="0" smtClean="0">
                <a:solidFill>
                  <a:srgbClr val="FFFF00"/>
                </a:solidFill>
              </a:rPr>
              <a:t>?</a:t>
            </a:r>
          </a:p>
          <a:p>
            <a:endParaRPr lang="en-US" sz="2400" b="1" dirty="0">
              <a:solidFill>
                <a:srgbClr val="FFFF00"/>
              </a:solidFill>
            </a:endParaRPr>
          </a:p>
          <a:p>
            <a:pPr lvl="0"/>
            <a:r>
              <a:rPr lang="en-US" sz="2400" b="1" dirty="0" smtClean="0">
                <a:solidFill>
                  <a:srgbClr val="FFFF00"/>
                </a:solidFill>
              </a:rPr>
              <a:t>The Satanic Versus  </a:t>
            </a:r>
            <a:r>
              <a:rPr lang="en-US" sz="2400" dirty="0" err="1"/>
              <a:t>Sura</a:t>
            </a:r>
            <a:r>
              <a:rPr lang="en-US" sz="2400" dirty="0"/>
              <a:t> 53:19-20 "Have ye thought upon al-</a:t>
            </a:r>
            <a:r>
              <a:rPr lang="en-US" sz="2400" dirty="0" err="1"/>
              <a:t>Lat</a:t>
            </a:r>
            <a:r>
              <a:rPr lang="en-US" sz="2400" dirty="0"/>
              <a:t> and al-</a:t>
            </a:r>
            <a:r>
              <a:rPr lang="en-US" sz="2400" dirty="0" err="1"/>
              <a:t>Uzza</a:t>
            </a:r>
            <a:r>
              <a:rPr lang="en-US" sz="2400" dirty="0"/>
              <a:t> and </a:t>
            </a:r>
            <a:r>
              <a:rPr lang="en-US" sz="2400" dirty="0" err="1"/>
              <a:t>Manat</a:t>
            </a:r>
            <a:r>
              <a:rPr lang="en-US" sz="2400" dirty="0"/>
              <a:t>, the third, the other?" </a:t>
            </a:r>
          </a:p>
          <a:p>
            <a:pPr lvl="0"/>
            <a:r>
              <a:rPr lang="en-US" sz="2400" b="1" dirty="0" smtClean="0">
                <a:solidFill>
                  <a:srgbClr val="FFFF00"/>
                </a:solidFill>
              </a:rPr>
              <a:t>Abrogated:  </a:t>
            </a:r>
            <a:r>
              <a:rPr lang="en-US" sz="2400" b="1" dirty="0"/>
              <a:t>"These are the exalted cranes (intermediaries) Whose intercession is to be hoped for."</a:t>
            </a:r>
            <a:endParaRPr lang="en-US" sz="2400" dirty="0"/>
          </a:p>
          <a:p>
            <a:pPr lvl="0"/>
            <a:r>
              <a:rPr lang="en-US" sz="2400" dirty="0"/>
              <a:t>vs.</a:t>
            </a:r>
          </a:p>
          <a:p>
            <a:pPr lvl="0"/>
            <a:r>
              <a:rPr lang="en-US" sz="2400" b="1" dirty="0"/>
              <a:t>"Are yours the males and His the females? That indeed were an unfair division."</a:t>
            </a:r>
            <a:endParaRPr lang="en-US" sz="2400" dirty="0"/>
          </a:p>
          <a:p>
            <a:endParaRPr lang="en-US" sz="2400" b="1" dirty="0">
              <a:solidFill>
                <a:srgbClr val="FFFF00"/>
              </a:solidFill>
            </a:endParaRPr>
          </a:p>
        </p:txBody>
      </p:sp>
    </p:spTree>
    <p:extLst>
      <p:ext uri="{BB962C8B-B14F-4D97-AF65-F5344CB8AC3E}">
        <p14:creationId xmlns:p14="http://schemas.microsoft.com/office/powerpoint/2010/main" val="2608555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29200" y="914400"/>
            <a:ext cx="3886200" cy="4724400"/>
          </a:xfrm>
        </p:spPr>
        <p:txBody>
          <a:bodyPr/>
          <a:lstStyle/>
          <a:p>
            <a:r>
              <a:rPr lang="en-US" sz="3600"/>
              <a:t>Judas: </a:t>
            </a:r>
            <a:br>
              <a:rPr lang="en-US" sz="3600"/>
            </a:br>
            <a:r>
              <a:rPr lang="en-US" sz="3600"/>
              <a:t> Another Gospel?</a:t>
            </a:r>
          </a:p>
        </p:txBody>
      </p:sp>
      <p:pic>
        <p:nvPicPr>
          <p:cNvPr id="2056" name="Picture 8" descr="imageWX10404061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635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567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type="body" idx="4294967295"/>
          </p:nvPr>
        </p:nvSpPr>
        <p:spPr>
          <a:xfrm>
            <a:off x="838200" y="1752600"/>
            <a:ext cx="7772400" cy="4267200"/>
          </a:xfrm>
        </p:spPr>
        <p:txBody>
          <a:bodyPr>
            <a:normAutofit fontScale="92500" lnSpcReduction="10000"/>
          </a:bodyPr>
          <a:lstStyle/>
          <a:p>
            <a:pPr>
              <a:lnSpc>
                <a:spcPct val="90000"/>
              </a:lnSpc>
              <a:buFontTx/>
              <a:buNone/>
            </a:pPr>
            <a:r>
              <a:rPr lang="en-US" sz="3000" b="1" dirty="0">
                <a:solidFill>
                  <a:srgbClr val="FFFF00"/>
                </a:solidFill>
              </a:rPr>
              <a:t>23:14—</a:t>
            </a:r>
            <a:r>
              <a:rPr lang="en-US" sz="3000" b="1" i="1" dirty="0">
                <a:solidFill>
                  <a:srgbClr val="FFFF00"/>
                </a:solidFill>
              </a:rPr>
              <a:t>Creation from the clot of blood</a:t>
            </a:r>
          </a:p>
          <a:p>
            <a:pPr>
              <a:lnSpc>
                <a:spcPct val="90000"/>
              </a:lnSpc>
              <a:buFontTx/>
              <a:buNone/>
            </a:pPr>
            <a:r>
              <a:rPr lang="en-US" sz="3000" b="1" dirty="0">
                <a:solidFill>
                  <a:srgbClr val="FFFF00"/>
                </a:solidFill>
              </a:rPr>
              <a:t>“Then we made the sperm into a clot of congealed blood; then from that clot we made a lump; and we made out of that lump bones and clothed the bones with flesh.”</a:t>
            </a:r>
          </a:p>
          <a:p>
            <a:pPr>
              <a:lnSpc>
                <a:spcPct val="90000"/>
              </a:lnSpc>
              <a:buFontTx/>
              <a:buNone/>
            </a:pPr>
            <a:endParaRPr lang="en-US" sz="3000" b="1" dirty="0">
              <a:solidFill>
                <a:srgbClr val="FFFF00"/>
              </a:solidFill>
            </a:endParaRPr>
          </a:p>
          <a:p>
            <a:pPr>
              <a:lnSpc>
                <a:spcPct val="90000"/>
              </a:lnSpc>
              <a:buFontTx/>
              <a:buNone/>
            </a:pPr>
            <a:r>
              <a:rPr lang="en-US" sz="3000" b="1" dirty="0">
                <a:solidFill>
                  <a:srgbClr val="FFFF00"/>
                </a:solidFill>
              </a:rPr>
              <a:t>18:86—</a:t>
            </a:r>
            <a:r>
              <a:rPr lang="en-US" sz="3000" b="1" i="1" dirty="0">
                <a:solidFill>
                  <a:srgbClr val="FFFF00"/>
                </a:solidFill>
              </a:rPr>
              <a:t>Traveling west…</a:t>
            </a:r>
          </a:p>
          <a:p>
            <a:pPr>
              <a:lnSpc>
                <a:spcPct val="90000"/>
              </a:lnSpc>
              <a:buFontTx/>
              <a:buNone/>
            </a:pPr>
            <a:r>
              <a:rPr lang="en-US" sz="3000" b="1" dirty="0">
                <a:solidFill>
                  <a:srgbClr val="FFFF00"/>
                </a:solidFill>
              </a:rPr>
              <a:t>“… till, when he reached the setting-place of the sun, he found it setting in a muddy spring.”</a:t>
            </a:r>
          </a:p>
        </p:txBody>
      </p:sp>
      <p:sp>
        <p:nvSpPr>
          <p:cNvPr id="347140" name="Text Box 4"/>
          <p:cNvSpPr txBox="1">
            <a:spLocks noChangeArrowheads="1"/>
          </p:cNvSpPr>
          <p:nvPr/>
        </p:nvSpPr>
        <p:spPr bwMode="auto">
          <a:xfrm>
            <a:off x="1524000" y="53340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latin typeface="Garamond" pitchFamily="18" charset="0"/>
                <a:cs typeface="Arial" pitchFamily="34" charset="0"/>
              </a:rPr>
              <a:t>Scientific Errors in the Qur’an</a:t>
            </a:r>
          </a:p>
        </p:txBody>
      </p:sp>
    </p:spTree>
    <p:extLst>
      <p:ext uri="{BB962C8B-B14F-4D97-AF65-F5344CB8AC3E}">
        <p14:creationId xmlns:p14="http://schemas.microsoft.com/office/powerpoint/2010/main" val="39387094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152400"/>
            <a:ext cx="7772400" cy="1143000"/>
          </a:xfrm>
        </p:spPr>
        <p:txBody>
          <a:bodyPr/>
          <a:lstStyle/>
          <a:p>
            <a:r>
              <a:rPr lang="en-US" sz="3700" b="1">
                <a:solidFill>
                  <a:srgbClr val="FFFF00"/>
                </a:solidFill>
              </a:rPr>
              <a:t>	Scientific errors in Qur’an (II)</a:t>
            </a:r>
            <a:r>
              <a:rPr lang="en-US" sz="2800">
                <a:solidFill>
                  <a:srgbClr val="FFFF00"/>
                </a:solidFill>
              </a:rPr>
              <a:t>	</a:t>
            </a:r>
          </a:p>
        </p:txBody>
      </p:sp>
      <p:sp>
        <p:nvSpPr>
          <p:cNvPr id="266243" name="Rectangle 3"/>
          <p:cNvSpPr>
            <a:spLocks noGrp="1" noChangeArrowheads="1"/>
          </p:cNvSpPr>
          <p:nvPr>
            <p:ph type="body" idx="1"/>
          </p:nvPr>
        </p:nvSpPr>
        <p:spPr>
          <a:xfrm>
            <a:off x="685800" y="1905000"/>
            <a:ext cx="7772400" cy="4267200"/>
          </a:xfrm>
        </p:spPr>
        <p:txBody>
          <a:bodyPr>
            <a:normAutofit lnSpcReduction="10000"/>
          </a:bodyPr>
          <a:lstStyle/>
          <a:p>
            <a:pPr>
              <a:buFontTx/>
              <a:buNone/>
            </a:pPr>
            <a:r>
              <a:rPr lang="en-US" sz="2800" b="1" dirty="0"/>
              <a:t>21:33—</a:t>
            </a:r>
            <a:r>
              <a:rPr lang="en-US" sz="2800" b="1" i="1" dirty="0"/>
              <a:t>Sun and stars orbit the earth</a:t>
            </a:r>
          </a:p>
          <a:p>
            <a:pPr>
              <a:buFontTx/>
              <a:buNone/>
            </a:pPr>
            <a:endParaRPr lang="en-US" sz="2800" b="1" dirty="0"/>
          </a:p>
          <a:p>
            <a:pPr>
              <a:buFontTx/>
              <a:buNone/>
            </a:pPr>
            <a:r>
              <a:rPr lang="en-US" sz="2800" b="1" i="1" dirty="0"/>
              <a:t>41:12 7--“heavens”, stars, comets in “lowest heaven</a:t>
            </a:r>
          </a:p>
          <a:p>
            <a:pPr>
              <a:buFontTx/>
              <a:buNone/>
            </a:pPr>
            <a:endParaRPr lang="en-US" sz="2800" b="1" i="1" dirty="0"/>
          </a:p>
          <a:p>
            <a:pPr>
              <a:buFontTx/>
              <a:buNone/>
            </a:pPr>
            <a:r>
              <a:rPr lang="en-US" sz="2800" b="1" dirty="0"/>
              <a:t>34:9, 52:44—</a:t>
            </a:r>
            <a:r>
              <a:rPr lang="en-US" sz="2800" b="1" i="1" dirty="0"/>
              <a:t>Piece of sky falls and kills someone</a:t>
            </a:r>
          </a:p>
          <a:p>
            <a:pPr>
              <a:buFontTx/>
              <a:buNone/>
            </a:pPr>
            <a:r>
              <a:rPr lang="en-US" sz="2800" b="1" i="1" dirty="0"/>
              <a:t>36:4, 23:14--Man deposits child into the mother</a:t>
            </a:r>
            <a:endParaRPr lang="en-US" sz="2800" b="1" dirty="0"/>
          </a:p>
        </p:txBody>
      </p:sp>
    </p:spTree>
    <p:extLst>
      <p:ext uri="{BB962C8B-B14F-4D97-AF65-F5344CB8AC3E}">
        <p14:creationId xmlns:p14="http://schemas.microsoft.com/office/powerpoint/2010/main" val="852788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85800" y="381000"/>
            <a:ext cx="7772400" cy="1371600"/>
          </a:xfrm>
        </p:spPr>
        <p:txBody>
          <a:bodyPr/>
          <a:lstStyle/>
          <a:p>
            <a:r>
              <a:rPr lang="en-US" sz="3700" b="1">
                <a:solidFill>
                  <a:srgbClr val="FFFF00"/>
                </a:solidFill>
              </a:rPr>
              <a:t>Purported Prophecies (I)</a:t>
            </a:r>
            <a:endParaRPr lang="en-US" sz="2800">
              <a:solidFill>
                <a:srgbClr val="FFFF00"/>
              </a:solidFill>
            </a:endParaRPr>
          </a:p>
        </p:txBody>
      </p:sp>
      <p:sp>
        <p:nvSpPr>
          <p:cNvPr id="344067" name="Rectangle 3"/>
          <p:cNvSpPr>
            <a:spLocks noGrp="1" noChangeArrowheads="1"/>
          </p:cNvSpPr>
          <p:nvPr>
            <p:ph type="body" idx="1"/>
          </p:nvPr>
        </p:nvSpPr>
        <p:spPr>
          <a:xfrm>
            <a:off x="685800" y="2057400"/>
            <a:ext cx="7772400" cy="4343400"/>
          </a:xfrm>
        </p:spPr>
        <p:txBody>
          <a:bodyPr/>
          <a:lstStyle/>
          <a:p>
            <a:pPr>
              <a:buFontTx/>
              <a:buNone/>
            </a:pPr>
            <a:r>
              <a:rPr lang="en-US" sz="2200" b="1" dirty="0" err="1">
                <a:solidFill>
                  <a:srgbClr val="FFFF00"/>
                </a:solidFill>
              </a:rPr>
              <a:t>Deut</a:t>
            </a:r>
            <a:r>
              <a:rPr lang="en-US" sz="2200" b="1" dirty="0">
                <a:solidFill>
                  <a:srgbClr val="FFFF00"/>
                </a:solidFill>
              </a:rPr>
              <a:t> 18:15-18</a:t>
            </a:r>
          </a:p>
          <a:p>
            <a:pPr>
              <a:buFontTx/>
              <a:buNone/>
            </a:pPr>
            <a:endParaRPr lang="en-US" sz="2200" b="1" dirty="0">
              <a:solidFill>
                <a:schemeClr val="bg1"/>
              </a:solidFill>
            </a:endParaRPr>
          </a:p>
          <a:p>
            <a:pPr>
              <a:buFontTx/>
              <a:buNone/>
            </a:pPr>
            <a:r>
              <a:rPr lang="en-US" sz="2200" b="1" dirty="0">
                <a:solidFill>
                  <a:schemeClr val="bg1"/>
                </a:solidFill>
              </a:rPr>
              <a:t> </a:t>
            </a:r>
            <a:r>
              <a:rPr lang="en-US" sz="2200" b="1" baseline="30000" dirty="0"/>
              <a:t>15</a:t>
            </a:r>
            <a:r>
              <a:rPr lang="en-US" sz="2200" b="1" dirty="0"/>
              <a:t>The Lord your God will raise up for you a prophet </a:t>
            </a:r>
            <a:r>
              <a:rPr lang="en-US" sz="2200" b="1" i="1" dirty="0"/>
              <a:t>like me from among your own brothers</a:t>
            </a:r>
            <a:r>
              <a:rPr lang="en-US" sz="2200" b="1" dirty="0"/>
              <a:t>. You must listen to him. </a:t>
            </a:r>
            <a:r>
              <a:rPr lang="en-US" sz="2200" b="1" baseline="30000" dirty="0"/>
              <a:t>16</a:t>
            </a:r>
            <a:r>
              <a:rPr lang="en-US" sz="2200" b="1" dirty="0"/>
              <a:t>For this is what you asked of the Lord your God at </a:t>
            </a:r>
            <a:r>
              <a:rPr lang="en-US" sz="2200" b="1" dirty="0" err="1"/>
              <a:t>Horeb</a:t>
            </a:r>
            <a:r>
              <a:rPr lang="en-US" sz="2200" b="1" dirty="0"/>
              <a:t> on the day of the assembly when you said, "Let us not hear the voice of the Lord our God nor see this great fire anymore, or we will die.“ </a:t>
            </a:r>
            <a:r>
              <a:rPr lang="en-US" sz="2200" b="1" baseline="30000" dirty="0"/>
              <a:t>17</a:t>
            </a:r>
            <a:r>
              <a:rPr lang="en-US" sz="2200" b="1" dirty="0"/>
              <a:t>The Lord said to me: "What they say is good. </a:t>
            </a:r>
            <a:r>
              <a:rPr lang="en-US" sz="2200" b="1" baseline="30000" dirty="0"/>
              <a:t>18</a:t>
            </a:r>
            <a:r>
              <a:rPr lang="en-US" sz="2200" b="1" dirty="0"/>
              <a:t> I will raise up for them a prophet </a:t>
            </a:r>
            <a:r>
              <a:rPr lang="en-US" sz="2200" b="1" i="1" dirty="0"/>
              <a:t>like you from among their brothers</a:t>
            </a:r>
            <a:r>
              <a:rPr lang="en-US" sz="2200" b="1" dirty="0"/>
              <a:t>; I will put my words in his mouth, and he will tell them everything I command him.</a:t>
            </a:r>
          </a:p>
        </p:txBody>
      </p:sp>
    </p:spTree>
    <p:extLst>
      <p:ext uri="{BB962C8B-B14F-4D97-AF65-F5344CB8AC3E}">
        <p14:creationId xmlns:p14="http://schemas.microsoft.com/office/powerpoint/2010/main" val="3136804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85800" y="381000"/>
            <a:ext cx="7772400" cy="1371600"/>
          </a:xfrm>
        </p:spPr>
        <p:txBody>
          <a:bodyPr/>
          <a:lstStyle/>
          <a:p>
            <a:r>
              <a:rPr lang="en-US" sz="3700" b="1">
                <a:solidFill>
                  <a:srgbClr val="FFFF00"/>
                </a:solidFill>
              </a:rPr>
              <a:t>Purported Prophecies (I)</a:t>
            </a:r>
            <a:endParaRPr lang="en-US" sz="2800">
              <a:solidFill>
                <a:srgbClr val="FFFF00"/>
              </a:solidFill>
            </a:endParaRPr>
          </a:p>
        </p:txBody>
      </p:sp>
      <p:sp>
        <p:nvSpPr>
          <p:cNvPr id="346115" name="Rectangle 3"/>
          <p:cNvSpPr>
            <a:spLocks noGrp="1" noChangeArrowheads="1"/>
          </p:cNvSpPr>
          <p:nvPr>
            <p:ph type="body" idx="1"/>
          </p:nvPr>
        </p:nvSpPr>
        <p:spPr>
          <a:xfrm>
            <a:off x="685800" y="2057400"/>
            <a:ext cx="7772400" cy="4343400"/>
          </a:xfrm>
        </p:spPr>
        <p:txBody>
          <a:bodyPr/>
          <a:lstStyle/>
          <a:p>
            <a:pPr>
              <a:buFontTx/>
              <a:buNone/>
            </a:pPr>
            <a:r>
              <a:rPr lang="en-US" sz="2800" b="1" dirty="0" err="1">
                <a:solidFill>
                  <a:srgbClr val="FFFF00"/>
                </a:solidFill>
              </a:rPr>
              <a:t>Deut</a:t>
            </a:r>
            <a:r>
              <a:rPr lang="en-US" sz="2800" b="1" dirty="0">
                <a:solidFill>
                  <a:srgbClr val="FFFF00"/>
                </a:solidFill>
              </a:rPr>
              <a:t> 18:15-18</a:t>
            </a:r>
            <a:r>
              <a:rPr lang="en-US" sz="2800" b="1" dirty="0"/>
              <a:t>—“From among their brothers”</a:t>
            </a:r>
          </a:p>
          <a:p>
            <a:pPr>
              <a:buFontTx/>
              <a:buNone/>
            </a:pPr>
            <a:r>
              <a:rPr lang="en-US" sz="2800" b="1" dirty="0"/>
              <a:t>		Cf. </a:t>
            </a:r>
            <a:r>
              <a:rPr lang="en-US" sz="2800" b="1" dirty="0" err="1"/>
              <a:t>Deut</a:t>
            </a:r>
            <a:r>
              <a:rPr lang="en-US" sz="2800" b="1" dirty="0"/>
              <a:t> 17:15 (brother </a:t>
            </a:r>
            <a:r>
              <a:rPr lang="en-US" sz="2800" b="1" dirty="0">
                <a:sym typeface="Symbol" pitchFamily="18" charset="2"/>
              </a:rPr>
              <a:t> </a:t>
            </a:r>
            <a:r>
              <a:rPr lang="en-US" sz="2800" b="1" dirty="0"/>
              <a:t>foreigner)</a:t>
            </a:r>
          </a:p>
          <a:p>
            <a:pPr>
              <a:buFontTx/>
              <a:buNone/>
            </a:pPr>
            <a:r>
              <a:rPr lang="en-US" sz="2600" b="1" dirty="0" err="1">
                <a:solidFill>
                  <a:srgbClr val="FFFF00"/>
                </a:solidFill>
              </a:rPr>
              <a:t>Deut</a:t>
            </a:r>
            <a:r>
              <a:rPr lang="en-US" sz="2600" b="1" dirty="0">
                <a:solidFill>
                  <a:srgbClr val="FFFF00"/>
                </a:solidFill>
              </a:rPr>
              <a:t> 34:10</a:t>
            </a:r>
            <a:r>
              <a:rPr lang="en-US" sz="2600" b="1" dirty="0"/>
              <a:t>—“Since then no prophet has risen in Israel like Moses, whom the Lord knew face to face, who did all those miraculous signs and wonders the Lord sent him to do in Egypt” </a:t>
            </a:r>
          </a:p>
          <a:p>
            <a:pPr>
              <a:buFontTx/>
              <a:buNone/>
            </a:pPr>
            <a:r>
              <a:rPr lang="en-US" sz="2600" b="1" dirty="0"/>
              <a:t>Like Moses = miraculous signs and wonders, which Mohammed never did, but Jesus clearly did.</a:t>
            </a:r>
          </a:p>
          <a:p>
            <a:pPr>
              <a:buFontTx/>
              <a:buNone/>
            </a:pPr>
            <a:endParaRPr lang="en-US" sz="3400" b="1" dirty="0">
              <a:solidFill>
                <a:schemeClr val="bg1"/>
              </a:solidFill>
            </a:endParaRPr>
          </a:p>
        </p:txBody>
      </p:sp>
    </p:spTree>
    <p:extLst>
      <p:ext uri="{BB962C8B-B14F-4D97-AF65-F5344CB8AC3E}">
        <p14:creationId xmlns:p14="http://schemas.microsoft.com/office/powerpoint/2010/main" val="23856406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533400"/>
            <a:ext cx="7772400" cy="990600"/>
          </a:xfrm>
        </p:spPr>
        <p:txBody>
          <a:bodyPr/>
          <a:lstStyle/>
          <a:p>
            <a:r>
              <a:rPr lang="en-US" sz="3700" b="1">
                <a:solidFill>
                  <a:srgbClr val="FFFF00"/>
                </a:solidFill>
              </a:rPr>
              <a:t>Purported Prophecies (III)</a:t>
            </a:r>
            <a:endParaRPr lang="en-US" sz="2800">
              <a:solidFill>
                <a:srgbClr val="FFFF00"/>
              </a:solidFill>
            </a:endParaRPr>
          </a:p>
        </p:txBody>
      </p:sp>
      <p:sp>
        <p:nvSpPr>
          <p:cNvPr id="350211" name="Rectangle 3"/>
          <p:cNvSpPr>
            <a:spLocks noGrp="1" noChangeArrowheads="1"/>
          </p:cNvSpPr>
          <p:nvPr>
            <p:ph type="body" idx="1"/>
          </p:nvPr>
        </p:nvSpPr>
        <p:spPr>
          <a:xfrm>
            <a:off x="685800" y="1447800"/>
            <a:ext cx="7772400" cy="4953000"/>
          </a:xfrm>
        </p:spPr>
        <p:txBody>
          <a:bodyPr>
            <a:normAutofit lnSpcReduction="10000"/>
          </a:bodyPr>
          <a:lstStyle/>
          <a:p>
            <a:pPr>
              <a:buFontTx/>
              <a:buNone/>
            </a:pPr>
            <a:r>
              <a:rPr lang="en-US" sz="2200" b="1" dirty="0" err="1">
                <a:solidFill>
                  <a:srgbClr val="FFFF00"/>
                </a:solidFill>
              </a:rPr>
              <a:t>Deut</a:t>
            </a:r>
            <a:r>
              <a:rPr lang="en-US" sz="2200" b="1" dirty="0">
                <a:solidFill>
                  <a:srgbClr val="FFFF00"/>
                </a:solidFill>
              </a:rPr>
              <a:t> </a:t>
            </a:r>
            <a:r>
              <a:rPr lang="en-US" sz="2200" b="1" dirty="0" smtClean="0">
                <a:solidFill>
                  <a:srgbClr val="FFFF00"/>
                </a:solidFill>
              </a:rPr>
              <a:t>33:1-2 </a:t>
            </a:r>
            <a:r>
              <a:rPr lang="en-US" sz="2200" b="1" dirty="0" smtClean="0"/>
              <a:t>This </a:t>
            </a:r>
            <a:r>
              <a:rPr lang="en-US" sz="2200" b="1" dirty="0"/>
              <a:t>is the blessing that Moses the man of God pronounced on the Israelites before his death. </a:t>
            </a:r>
            <a:r>
              <a:rPr lang="en-US" sz="2200" b="1" baseline="30000" dirty="0"/>
              <a:t>2</a:t>
            </a:r>
            <a:r>
              <a:rPr lang="en-US" sz="2200" b="1" dirty="0"/>
              <a:t> He said:</a:t>
            </a:r>
          </a:p>
          <a:p>
            <a:pPr>
              <a:buFontTx/>
              <a:buNone/>
            </a:pPr>
            <a:r>
              <a:rPr lang="en-US" sz="2200" b="1" dirty="0"/>
              <a:t> 	“The LORD came from Sinai</a:t>
            </a:r>
          </a:p>
          <a:p>
            <a:pPr>
              <a:buFontTx/>
              <a:buNone/>
            </a:pPr>
            <a:r>
              <a:rPr lang="en-US" sz="2200" b="1" dirty="0"/>
              <a:t>    		and dawned over them from </a:t>
            </a:r>
            <a:r>
              <a:rPr lang="en-US" sz="2200" b="1" dirty="0" err="1"/>
              <a:t>Seir</a:t>
            </a:r>
            <a:r>
              <a:rPr lang="en-US" sz="2200" b="1" dirty="0"/>
              <a:t>;</a:t>
            </a:r>
          </a:p>
          <a:p>
            <a:pPr>
              <a:buFontTx/>
              <a:buNone/>
            </a:pPr>
            <a:r>
              <a:rPr lang="en-US" sz="2200" b="1" dirty="0"/>
              <a:t>    		he shone forth from Mount </a:t>
            </a:r>
            <a:r>
              <a:rPr lang="en-US" sz="2200" b="1" dirty="0" err="1"/>
              <a:t>Paran</a:t>
            </a:r>
            <a:r>
              <a:rPr lang="en-US" sz="2200" b="1" dirty="0"/>
              <a:t>.</a:t>
            </a:r>
          </a:p>
          <a:p>
            <a:pPr>
              <a:buFontTx/>
              <a:buNone/>
            </a:pPr>
            <a:r>
              <a:rPr lang="en-US" sz="2200" b="1" dirty="0"/>
              <a:t>  	He came with myriads of holy ones</a:t>
            </a:r>
          </a:p>
          <a:p>
            <a:pPr>
              <a:buFontTx/>
              <a:buNone/>
            </a:pPr>
            <a:r>
              <a:rPr lang="en-US" sz="2200" b="1" dirty="0"/>
              <a:t>    		from the south, from his mountain slopes.” </a:t>
            </a:r>
          </a:p>
          <a:p>
            <a:pPr>
              <a:buFontTx/>
              <a:buNone/>
            </a:pPr>
            <a:endParaRPr lang="en-US" sz="2200" b="1" dirty="0"/>
          </a:p>
          <a:p>
            <a:pPr>
              <a:buFontTx/>
              <a:buNone/>
            </a:pPr>
            <a:r>
              <a:rPr lang="en-US" sz="2200" b="1" dirty="0"/>
              <a:t>	Muslims claim:	Sinai = Moses</a:t>
            </a:r>
          </a:p>
          <a:p>
            <a:pPr>
              <a:buFontTx/>
              <a:buNone/>
            </a:pPr>
            <a:r>
              <a:rPr lang="en-US" sz="2200" b="1" dirty="0"/>
              <a:t>		 		</a:t>
            </a:r>
            <a:r>
              <a:rPr lang="en-US" sz="2200" b="1" dirty="0" err="1"/>
              <a:t>Seir</a:t>
            </a:r>
            <a:r>
              <a:rPr lang="en-US" sz="2200" b="1" dirty="0"/>
              <a:t> = Jesus</a:t>
            </a:r>
          </a:p>
          <a:p>
            <a:pPr>
              <a:buFontTx/>
              <a:buNone/>
            </a:pPr>
            <a:r>
              <a:rPr lang="en-US" sz="2200" b="1" dirty="0"/>
              <a:t>				</a:t>
            </a:r>
            <a:r>
              <a:rPr lang="en-US" sz="2200" b="1" dirty="0" err="1"/>
              <a:t>Paran</a:t>
            </a:r>
            <a:r>
              <a:rPr lang="en-US" sz="2200" b="1" dirty="0"/>
              <a:t> = Mohammed</a:t>
            </a:r>
          </a:p>
          <a:p>
            <a:pPr>
              <a:buFontTx/>
              <a:buNone/>
            </a:pPr>
            <a:r>
              <a:rPr lang="en-US" sz="2200" b="1" dirty="0"/>
              <a:t>	</a:t>
            </a:r>
            <a:r>
              <a:rPr lang="en-US" sz="2200" b="1" dirty="0" err="1"/>
              <a:t>Paran</a:t>
            </a:r>
            <a:r>
              <a:rPr lang="en-US" sz="2200" b="1" dirty="0"/>
              <a:t> is nowhere near Mecca (</a:t>
            </a:r>
            <a:r>
              <a:rPr lang="en-US" sz="2200" b="1" dirty="0" err="1"/>
              <a:t>Hab</a:t>
            </a:r>
            <a:r>
              <a:rPr lang="en-US" sz="2200" b="1" dirty="0"/>
              <a:t> 3:3)</a:t>
            </a:r>
          </a:p>
          <a:p>
            <a:pPr>
              <a:buFontTx/>
              <a:buNone/>
            </a:pPr>
            <a:endParaRPr lang="en-US" sz="2200" b="1" dirty="0">
              <a:solidFill>
                <a:schemeClr val="bg1"/>
              </a:solidFill>
            </a:endParaRPr>
          </a:p>
          <a:p>
            <a:pPr>
              <a:buFontTx/>
              <a:buNone/>
            </a:pPr>
            <a:endParaRPr lang="en-US" sz="2200" b="1" dirty="0">
              <a:solidFill>
                <a:schemeClr val="bg1"/>
              </a:solidFill>
            </a:endParaRPr>
          </a:p>
        </p:txBody>
      </p:sp>
    </p:spTree>
    <p:extLst>
      <p:ext uri="{BB962C8B-B14F-4D97-AF65-F5344CB8AC3E}">
        <p14:creationId xmlns:p14="http://schemas.microsoft.com/office/powerpoint/2010/main" val="15589071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381000"/>
            <a:ext cx="7772400" cy="1371600"/>
          </a:xfrm>
        </p:spPr>
        <p:txBody>
          <a:bodyPr/>
          <a:lstStyle/>
          <a:p>
            <a:r>
              <a:rPr lang="en-US" sz="3700" b="1">
                <a:solidFill>
                  <a:srgbClr val="FFFF00"/>
                </a:solidFill>
              </a:rPr>
              <a:t>	 Purported Prophecies  (III)</a:t>
            </a:r>
            <a:r>
              <a:rPr lang="en-US" sz="2800" b="1">
                <a:solidFill>
                  <a:srgbClr val="FFFF00"/>
                </a:solidFill>
              </a:rPr>
              <a:t>	</a:t>
            </a:r>
            <a:r>
              <a:rPr lang="en-US" sz="2800">
                <a:solidFill>
                  <a:srgbClr val="FFFF00"/>
                </a:solidFill>
              </a:rPr>
              <a:t>	</a:t>
            </a:r>
          </a:p>
        </p:txBody>
      </p:sp>
      <p:sp>
        <p:nvSpPr>
          <p:cNvPr id="348163" name="Rectangle 3"/>
          <p:cNvSpPr>
            <a:spLocks noGrp="1" noChangeArrowheads="1"/>
          </p:cNvSpPr>
          <p:nvPr>
            <p:ph type="body" idx="1"/>
          </p:nvPr>
        </p:nvSpPr>
        <p:spPr>
          <a:xfrm>
            <a:off x="685800" y="1371600"/>
            <a:ext cx="7772400" cy="5105400"/>
          </a:xfrm>
        </p:spPr>
        <p:txBody>
          <a:bodyPr>
            <a:normAutofit lnSpcReduction="10000"/>
          </a:bodyPr>
          <a:lstStyle/>
          <a:p>
            <a:pPr>
              <a:buFontTx/>
              <a:buNone/>
            </a:pPr>
            <a:r>
              <a:rPr lang="en-US" sz="2600" b="1" dirty="0">
                <a:solidFill>
                  <a:srgbClr val="FFFF00"/>
                </a:solidFill>
              </a:rPr>
              <a:t>Isa 21:7  </a:t>
            </a:r>
            <a:r>
              <a:rPr lang="en-US" sz="2600" b="1" dirty="0" smtClean="0"/>
              <a:t>when </a:t>
            </a:r>
            <a:r>
              <a:rPr lang="en-US" sz="2600" b="1" dirty="0"/>
              <a:t>he sees…riders on donkeys or riders on camels, let him be fully alert” </a:t>
            </a:r>
          </a:p>
          <a:p>
            <a:pPr>
              <a:buFontTx/>
              <a:buNone/>
            </a:pPr>
            <a:r>
              <a:rPr lang="en-US" sz="2600" b="1" dirty="0"/>
              <a:t>	Muslim claim:  riders on donkeys = Jesus, riders on camels = Mohammed. Context: fall of Babylon!</a:t>
            </a:r>
          </a:p>
          <a:p>
            <a:pPr>
              <a:buFontTx/>
              <a:buNone/>
            </a:pPr>
            <a:endParaRPr lang="en-US" sz="2600" b="1" dirty="0">
              <a:solidFill>
                <a:srgbClr val="FFFF00"/>
              </a:solidFill>
            </a:endParaRPr>
          </a:p>
          <a:p>
            <a:pPr>
              <a:buFontTx/>
              <a:buNone/>
            </a:pPr>
            <a:r>
              <a:rPr lang="en-US" sz="2600" b="1" dirty="0" err="1">
                <a:solidFill>
                  <a:srgbClr val="FFFF00"/>
                </a:solidFill>
              </a:rPr>
              <a:t>Jn</a:t>
            </a:r>
            <a:r>
              <a:rPr lang="en-US" sz="2600" b="1" dirty="0">
                <a:solidFill>
                  <a:srgbClr val="FFFF00"/>
                </a:solidFill>
              </a:rPr>
              <a:t> </a:t>
            </a:r>
            <a:r>
              <a:rPr lang="en-US" sz="2600" b="1" dirty="0" smtClean="0">
                <a:solidFill>
                  <a:srgbClr val="FFFF00"/>
                </a:solidFill>
              </a:rPr>
              <a:t>14:16</a:t>
            </a:r>
            <a:r>
              <a:rPr lang="en-US" b="1" dirty="0">
                <a:solidFill>
                  <a:schemeClr val="bg1"/>
                </a:solidFill>
              </a:rPr>
              <a:t> </a:t>
            </a:r>
            <a:r>
              <a:rPr lang="en-US" b="1" dirty="0" smtClean="0">
                <a:solidFill>
                  <a:schemeClr val="bg1"/>
                </a:solidFill>
              </a:rPr>
              <a:t> </a:t>
            </a:r>
            <a:r>
              <a:rPr lang="en-US" sz="2600" b="1" dirty="0" err="1" smtClean="0"/>
              <a:t>parakletos</a:t>
            </a:r>
            <a:r>
              <a:rPr lang="en-US" sz="2600" b="1" dirty="0" smtClean="0"/>
              <a:t> </a:t>
            </a:r>
            <a:r>
              <a:rPr lang="en-US" sz="2600" b="1" dirty="0">
                <a:sym typeface="Wingdings" pitchFamily="2" charset="2"/>
              </a:rPr>
              <a:t> </a:t>
            </a:r>
            <a:r>
              <a:rPr lang="en-US" sz="2600" b="1" dirty="0" err="1">
                <a:sym typeface="Wingdings" pitchFamily="2" charset="2"/>
              </a:rPr>
              <a:t>periclytos</a:t>
            </a:r>
            <a:r>
              <a:rPr lang="en-US" sz="2600" b="1" dirty="0">
                <a:sym typeface="Wingdings" pitchFamily="2" charset="2"/>
              </a:rPr>
              <a:t> (praised one)—without any MS supp. Moreover, 14:26 shows the helper is </a:t>
            </a:r>
            <a:r>
              <a:rPr lang="en-US" sz="2600" b="1" i="1" dirty="0">
                <a:sym typeface="Wingdings" pitchFamily="2" charset="2"/>
              </a:rPr>
              <a:t>the Spirit. </a:t>
            </a:r>
            <a:r>
              <a:rPr lang="en-US" sz="2600" b="1" dirty="0" err="1"/>
              <a:t>Jn</a:t>
            </a:r>
            <a:r>
              <a:rPr lang="en-US" sz="2600" b="1" dirty="0"/>
              <a:t> 16—The helper to abide forever. (M is dead.) 14:26—Helper to be sent in Jesus’ name; but no Muslim would allow this! Besides, Acts 1:5—helper to come in not many days – not in the 7</a:t>
            </a:r>
            <a:r>
              <a:rPr lang="en-US" sz="2600" b="1" baseline="30000" dirty="0"/>
              <a:t>th</a:t>
            </a:r>
            <a:r>
              <a:rPr lang="en-US" sz="2600" b="1" dirty="0"/>
              <a:t> century!</a:t>
            </a:r>
          </a:p>
        </p:txBody>
      </p:sp>
    </p:spTree>
    <p:extLst>
      <p:ext uri="{BB962C8B-B14F-4D97-AF65-F5344CB8AC3E}">
        <p14:creationId xmlns:p14="http://schemas.microsoft.com/office/powerpoint/2010/main" val="32825184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lstStyle/>
          <a:p>
            <a:r>
              <a:rPr lang="en-US" b="1" dirty="0" smtClean="0"/>
              <a:t>Prophecies in Bible fulfilled by the Bab or </a:t>
            </a:r>
            <a:r>
              <a:rPr lang="en-US" b="1" dirty="0" err="1" smtClean="0"/>
              <a:t>Baha</a:t>
            </a:r>
            <a:r>
              <a:rPr lang="en-US" b="1" dirty="0" smtClean="0"/>
              <a:t> </a:t>
            </a:r>
            <a:r>
              <a:rPr lang="en-US" b="1" dirty="0" err="1" smtClean="0"/>
              <a:t>Ullah</a:t>
            </a:r>
            <a:r>
              <a:rPr lang="en-US" b="1" dirty="0" smtClean="0"/>
              <a:t>?</a:t>
            </a:r>
          </a:p>
          <a:p>
            <a:pPr lvl="1"/>
            <a:r>
              <a:rPr lang="en-US" b="1" dirty="0" smtClean="0"/>
              <a:t>Dan 8:13-14, Revelation 11:3, Rev 12:1</a:t>
            </a:r>
          </a:p>
          <a:p>
            <a:pPr lvl="1"/>
            <a:endParaRPr lang="en-US" b="1" dirty="0"/>
          </a:p>
          <a:p>
            <a:r>
              <a:rPr lang="en-US" b="1" dirty="0" smtClean="0"/>
              <a:t>Prophecies of </a:t>
            </a:r>
            <a:r>
              <a:rPr lang="en-US" b="1" dirty="0" err="1" smtClean="0"/>
              <a:t>Baha</a:t>
            </a:r>
            <a:r>
              <a:rPr lang="en-US" b="1" dirty="0" smtClean="0"/>
              <a:t> </a:t>
            </a:r>
            <a:r>
              <a:rPr lang="en-US" b="1" dirty="0" err="1" smtClean="0"/>
              <a:t>Ullah</a:t>
            </a:r>
            <a:r>
              <a:rPr lang="en-US" b="1" dirty="0" smtClean="0"/>
              <a:t> fulfilled?</a:t>
            </a:r>
          </a:p>
          <a:p>
            <a:pPr lvl="1"/>
            <a:r>
              <a:rPr lang="en-US" b="1" dirty="0" smtClean="0"/>
              <a:t>Ottoman Empire to fall apart</a:t>
            </a:r>
          </a:p>
          <a:p>
            <a:pPr lvl="1"/>
            <a:r>
              <a:rPr lang="en-US" b="1" dirty="0" smtClean="0"/>
              <a:t>Demise of Abdul Aziz</a:t>
            </a:r>
          </a:p>
          <a:p>
            <a:pPr lvl="1"/>
            <a:r>
              <a:rPr lang="en-US" b="1" dirty="0" smtClean="0"/>
              <a:t>Ali Pasha will lose his position as vizier</a:t>
            </a:r>
            <a:endParaRPr lang="en-US" b="1" dirty="0"/>
          </a:p>
        </p:txBody>
      </p:sp>
      <p:sp>
        <p:nvSpPr>
          <p:cNvPr id="3" name="Title 2"/>
          <p:cNvSpPr>
            <a:spLocks noGrp="1"/>
          </p:cNvSpPr>
          <p:nvPr>
            <p:ph type="title"/>
          </p:nvPr>
        </p:nvSpPr>
        <p:spPr/>
        <p:txBody>
          <a:bodyPr>
            <a:normAutofit/>
          </a:bodyPr>
          <a:lstStyle/>
          <a:p>
            <a:pPr algn="ctr"/>
            <a:r>
              <a:rPr lang="en-US" sz="3200" b="1" dirty="0" err="1" smtClean="0">
                <a:solidFill>
                  <a:srgbClr val="FFFF00"/>
                </a:solidFill>
              </a:rPr>
              <a:t>Bahai</a:t>
            </a:r>
            <a:r>
              <a:rPr lang="en-US" sz="3200" b="1" dirty="0" smtClean="0">
                <a:solidFill>
                  <a:srgbClr val="FFFF00"/>
                </a:solidFill>
              </a:rPr>
              <a:t> Scriptures inspired?</a:t>
            </a:r>
            <a:endParaRPr lang="en-US" sz="3200" b="1" dirty="0">
              <a:solidFill>
                <a:srgbClr val="FFFF00"/>
              </a:solidFill>
            </a:endParaRPr>
          </a:p>
        </p:txBody>
      </p:sp>
    </p:spTree>
    <p:extLst>
      <p:ext uri="{BB962C8B-B14F-4D97-AF65-F5344CB8AC3E}">
        <p14:creationId xmlns:p14="http://schemas.microsoft.com/office/powerpoint/2010/main" val="2829458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77813"/>
            <a:ext cx="8229600" cy="714375"/>
          </a:xfrm>
        </p:spPr>
        <p:txBody>
          <a:bodyPr anchorCtr="0"/>
          <a:lstStyle/>
          <a:p>
            <a:pPr eaLnBrk="1" hangingPunct="1">
              <a:defRPr/>
            </a:pPr>
            <a:r>
              <a:rPr lang="en-US" sz="2800" b="1"/>
              <a:t>Scriptures of Hinduism</a:t>
            </a:r>
          </a:p>
        </p:txBody>
      </p:sp>
      <p:sp>
        <p:nvSpPr>
          <p:cNvPr id="17411" name="Rectangle 3"/>
          <p:cNvSpPr>
            <a:spLocks noGrp="1" noChangeArrowheads="1"/>
          </p:cNvSpPr>
          <p:nvPr>
            <p:ph type="body" idx="4294967295"/>
          </p:nvPr>
        </p:nvSpPr>
        <p:spPr>
          <a:xfrm>
            <a:off x="457200" y="1066800"/>
            <a:ext cx="8229600" cy="5486400"/>
          </a:xfrm>
        </p:spPr>
        <p:txBody>
          <a:bodyPr/>
          <a:lstStyle/>
          <a:p>
            <a:pPr eaLnBrk="1" hangingPunct="1">
              <a:defRPr/>
            </a:pPr>
            <a:r>
              <a:rPr lang="en-US" sz="2000" b="1" smtClean="0"/>
              <a:t>Vedas  Poems. Ritualistic, priestly.  1500-1000  BC.  Especially the Rig Veda.  Include the Brahmanas.</a:t>
            </a:r>
          </a:p>
          <a:p>
            <a:pPr eaLnBrk="1" hangingPunct="1">
              <a:defRPr/>
            </a:pPr>
            <a:endParaRPr lang="en-US" sz="2000" b="1" smtClean="0"/>
          </a:p>
          <a:p>
            <a:pPr eaLnBrk="1" hangingPunct="1">
              <a:defRPr/>
            </a:pPr>
            <a:r>
              <a:rPr lang="en-US" sz="2000" b="1" smtClean="0"/>
              <a:t>Upanishads  Highly philosophical essays about brahman, atman, transmigration of atman, karma and so forth.  800-600 BC.</a:t>
            </a:r>
          </a:p>
          <a:p>
            <a:pPr eaLnBrk="1" hangingPunct="1">
              <a:defRPr/>
            </a:pPr>
            <a:endParaRPr lang="en-US" sz="2000" b="1" smtClean="0"/>
          </a:p>
          <a:p>
            <a:pPr eaLnBrk="1" hangingPunct="1">
              <a:defRPr/>
            </a:pPr>
            <a:r>
              <a:rPr lang="en-US" sz="2000" b="1" smtClean="0"/>
              <a:t>Epics (Ramayana, Mahabarata, Bhagavad Gita)  Mythic adventures of Rama, Krishna and others. </a:t>
            </a:r>
          </a:p>
          <a:p>
            <a:pPr eaLnBrk="1" hangingPunct="1">
              <a:defRPr/>
            </a:pPr>
            <a:endParaRPr lang="en-US" sz="2000" b="1" smtClean="0"/>
          </a:p>
          <a:p>
            <a:pPr eaLnBrk="1" hangingPunct="1">
              <a:defRPr/>
            </a:pPr>
            <a:r>
              <a:rPr lang="en-US" sz="2000" b="1" smtClean="0"/>
              <a:t>Puranas   Largely local legends, myths, many local deities.   AD 400-1000.  This is the “scripture” of most local Hindus.</a:t>
            </a:r>
          </a:p>
          <a:p>
            <a:pPr eaLnBrk="1" hangingPunct="1">
              <a:defRPr/>
            </a:pPr>
            <a:endParaRPr lang="en-US" sz="2000" b="1" smtClean="0"/>
          </a:p>
          <a:p>
            <a:pPr eaLnBrk="1" hangingPunct="1">
              <a:defRPr/>
            </a:pPr>
            <a:r>
              <a:rPr lang="en-US" sz="2000" b="1" smtClean="0"/>
              <a:t>Tantras   Religious discussions/teachings.</a:t>
            </a:r>
          </a:p>
          <a:p>
            <a:pPr eaLnBrk="1" hangingPunct="1">
              <a:defRPr/>
            </a:pPr>
            <a:endParaRPr lang="en-US" sz="2400" b="1" smtClean="0"/>
          </a:p>
        </p:txBody>
      </p:sp>
    </p:spTree>
    <p:extLst>
      <p:ext uri="{BB962C8B-B14F-4D97-AF65-F5344CB8AC3E}">
        <p14:creationId xmlns:p14="http://schemas.microsoft.com/office/powerpoint/2010/main" val="4169487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Hindu Scriptures  Inspired and Reliable?</a:t>
            </a:r>
            <a:endParaRPr lang="en-US" sz="3200" b="1" dirty="0"/>
          </a:p>
        </p:txBody>
      </p:sp>
      <p:sp>
        <p:nvSpPr>
          <p:cNvPr id="3" name="Content Placeholder 2"/>
          <p:cNvSpPr>
            <a:spLocks noGrp="1"/>
          </p:cNvSpPr>
          <p:nvPr>
            <p:ph idx="1"/>
          </p:nvPr>
        </p:nvSpPr>
        <p:spPr>
          <a:xfrm>
            <a:off x="457200" y="1905000"/>
            <a:ext cx="8229600" cy="4191000"/>
          </a:xfrm>
        </p:spPr>
        <p:txBody>
          <a:bodyPr/>
          <a:lstStyle/>
          <a:p>
            <a:r>
              <a:rPr lang="en-US" dirty="0" smtClean="0"/>
              <a:t> Written down 500 BC.  Oldest manuscripts of the Rig Veda AD 1300.  Nearly 3000 years after it was written.</a:t>
            </a:r>
          </a:p>
          <a:p>
            <a:endParaRPr lang="en-US" dirty="0"/>
          </a:p>
          <a:p>
            <a:r>
              <a:rPr lang="en-US" dirty="0" smtClean="0"/>
              <a:t>Scriptures self-contradictory.</a:t>
            </a:r>
          </a:p>
          <a:p>
            <a:endParaRPr lang="en-US" dirty="0"/>
          </a:p>
          <a:p>
            <a:r>
              <a:rPr lang="en-US" dirty="0" smtClean="0"/>
              <a:t>Does anyone actually consider these scriptures inspired in the sense Christians defend the Bible?</a:t>
            </a:r>
            <a:endParaRPr lang="en-US" dirty="0"/>
          </a:p>
        </p:txBody>
      </p:sp>
    </p:spTree>
    <p:extLst>
      <p:ext uri="{BB962C8B-B14F-4D97-AF65-F5344CB8AC3E}">
        <p14:creationId xmlns:p14="http://schemas.microsoft.com/office/powerpoint/2010/main" val="3657373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lstStyle/>
          <a:p>
            <a:r>
              <a:rPr lang="en-US" dirty="0" smtClean="0"/>
              <a:t>No universal canon.</a:t>
            </a:r>
          </a:p>
          <a:p>
            <a:endParaRPr lang="en-US" dirty="0"/>
          </a:p>
          <a:p>
            <a:r>
              <a:rPr lang="en-US" dirty="0" err="1" smtClean="0"/>
              <a:t>Pali</a:t>
            </a:r>
            <a:r>
              <a:rPr lang="en-US" dirty="0" smtClean="0"/>
              <a:t> Canon:  </a:t>
            </a:r>
            <a:r>
              <a:rPr lang="en-US" dirty="0" err="1" smtClean="0"/>
              <a:t>Tripitaka</a:t>
            </a:r>
            <a:r>
              <a:rPr lang="en-US" dirty="0" smtClean="0"/>
              <a:t>.  Collected AD 400.</a:t>
            </a:r>
          </a:p>
          <a:p>
            <a:endParaRPr lang="en-US" dirty="0"/>
          </a:p>
          <a:p>
            <a:r>
              <a:rPr lang="en-US" dirty="0" smtClean="0"/>
              <a:t>Oral tradition from 500 BC until 100 BC.</a:t>
            </a:r>
          </a:p>
          <a:p>
            <a:endParaRPr lang="en-US" dirty="0"/>
          </a:p>
          <a:p>
            <a:r>
              <a:rPr lang="en-US" dirty="0" smtClean="0"/>
              <a:t>Oldest manuscripts AD 100.</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3200" b="1" dirty="0" smtClean="0"/>
              <a:t>Buddhist Scriptures Inspired and Reliable?</a:t>
            </a:r>
            <a:endParaRPr lang="en-US" sz="3200" b="1" dirty="0"/>
          </a:p>
        </p:txBody>
      </p:sp>
    </p:spTree>
    <p:extLst>
      <p:ext uri="{BB962C8B-B14F-4D97-AF65-F5344CB8AC3E}">
        <p14:creationId xmlns:p14="http://schemas.microsoft.com/office/powerpoint/2010/main" val="427447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2800"/>
              <a:t>Is it Genuine?</a:t>
            </a:r>
          </a:p>
        </p:txBody>
      </p:sp>
      <p:sp>
        <p:nvSpPr>
          <p:cNvPr id="3075" name="Rectangle 3"/>
          <p:cNvSpPr>
            <a:spLocks noGrp="1" noChangeArrowheads="1"/>
          </p:cNvSpPr>
          <p:nvPr>
            <p:ph type="body" sz="half" idx="1"/>
          </p:nvPr>
        </p:nvSpPr>
        <p:spPr>
          <a:xfrm>
            <a:off x="228600" y="1600200"/>
            <a:ext cx="5486400" cy="4525963"/>
          </a:xfrm>
        </p:spPr>
        <p:txBody>
          <a:bodyPr/>
          <a:lstStyle/>
          <a:p>
            <a:r>
              <a:rPr lang="en-US" sz="1800"/>
              <a:t>Discovered in a subterranean chamber in Egypt in 1970’s.</a:t>
            </a:r>
          </a:p>
          <a:p>
            <a:endParaRPr lang="en-US" sz="1800"/>
          </a:p>
          <a:p>
            <a:r>
              <a:rPr lang="en-US" sz="1800"/>
              <a:t>Carbon-14 dating:  AD 220-340.</a:t>
            </a:r>
          </a:p>
          <a:p>
            <a:endParaRPr lang="en-US" sz="1800"/>
          </a:p>
          <a:p>
            <a:r>
              <a:rPr lang="en-US" sz="1800"/>
              <a:t>A Coptic manuscript on papyrus.</a:t>
            </a:r>
          </a:p>
          <a:p>
            <a:pPr>
              <a:buFontTx/>
              <a:buNone/>
            </a:pPr>
            <a:endParaRPr lang="en-US" sz="1800"/>
          </a:p>
          <a:p>
            <a:r>
              <a:rPr lang="en-US" sz="1800"/>
              <a:t>Quoted by Iranaeus </a:t>
            </a:r>
            <a:r>
              <a:rPr lang="en-US" sz="1800" i="1"/>
              <a:t>Against Heresies</a:t>
            </a:r>
            <a:r>
              <a:rPr lang="en-US" sz="1800"/>
              <a:t>  AD180.</a:t>
            </a:r>
          </a:p>
          <a:p>
            <a:endParaRPr lang="en-US" sz="1800"/>
          </a:p>
          <a:p>
            <a:r>
              <a:rPr lang="en-US" sz="1800"/>
              <a:t>Probably originated AD 150-170.</a:t>
            </a:r>
          </a:p>
          <a:p>
            <a:endParaRPr lang="en-US" sz="1800"/>
          </a:p>
          <a:p>
            <a:r>
              <a:rPr lang="en-US" sz="1800"/>
              <a:t>Bottom line, it is genuine! </a:t>
            </a:r>
          </a:p>
        </p:txBody>
      </p:sp>
      <p:pic>
        <p:nvPicPr>
          <p:cNvPr id="3077" name="Picture 5" descr="reg-1240099-77809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4343400"/>
            <a:ext cx="3657600" cy="2422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607409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ikeworldtravel.com/photo/ourphoto/india/DSCN18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978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http://i.pbase.com/u20/dbh/small/9201264.2000051900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38" y="3387725"/>
            <a:ext cx="4665662"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499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upload.wikimedia.org/wikipedia/commons/thumb/2/2c/Tipitaka1.jpg/300px-Tipitaka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52600"/>
            <a:ext cx="285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038600"/>
            <a:ext cx="2667000" cy="461665"/>
          </a:xfrm>
          <a:prstGeom prst="rect">
            <a:avLst/>
          </a:prstGeom>
          <a:noFill/>
        </p:spPr>
        <p:txBody>
          <a:bodyPr wrap="square" rtlCol="0">
            <a:spAutoFit/>
          </a:bodyPr>
          <a:lstStyle/>
          <a:p>
            <a:r>
              <a:rPr lang="en-US" sz="2400" b="1" dirty="0" smtClean="0"/>
              <a:t>Thai </a:t>
            </a:r>
            <a:r>
              <a:rPr lang="en-US" sz="2400" b="1" dirty="0" err="1" smtClean="0"/>
              <a:t>Pali</a:t>
            </a:r>
            <a:r>
              <a:rPr lang="en-US" sz="2400" b="1" dirty="0" smtClean="0"/>
              <a:t> Canon</a:t>
            </a:r>
            <a:endParaRPr lang="en-US" sz="2400" b="1" dirty="0"/>
          </a:p>
        </p:txBody>
      </p:sp>
    </p:spTree>
    <p:extLst>
      <p:ext uri="{BB962C8B-B14F-4D97-AF65-F5344CB8AC3E}">
        <p14:creationId xmlns:p14="http://schemas.microsoft.com/office/powerpoint/2010/main" val="1785982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ark text frag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71800"/>
            <a:ext cx="2981325" cy="1447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9000" y="1981200"/>
            <a:ext cx="4394200" cy="461665"/>
          </a:xfrm>
          <a:prstGeom prst="rect">
            <a:avLst/>
          </a:prstGeom>
          <a:noFill/>
        </p:spPr>
        <p:txBody>
          <a:bodyPr wrap="square" rtlCol="0">
            <a:spAutoFit/>
          </a:bodyPr>
          <a:lstStyle/>
          <a:p>
            <a:r>
              <a:rPr lang="en-US" sz="2400" b="1" dirty="0" smtClean="0"/>
              <a:t>Oldest Buddhist Text AD 100</a:t>
            </a:r>
            <a:endParaRPr lang="en-US" sz="2400" b="1" dirty="0"/>
          </a:p>
        </p:txBody>
      </p:sp>
    </p:spTree>
    <p:extLst>
      <p:ext uri="{BB962C8B-B14F-4D97-AF65-F5344CB8AC3E}">
        <p14:creationId xmlns:p14="http://schemas.microsoft.com/office/powerpoint/2010/main" val="10964063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3200" b="1"/>
              <a:t>Inspiration and Inerrancy</a:t>
            </a:r>
          </a:p>
        </p:txBody>
      </p:sp>
      <p:sp>
        <p:nvSpPr>
          <p:cNvPr id="101379" name="Rectangle 3"/>
          <p:cNvSpPr>
            <a:spLocks noGrp="1" noChangeArrowheads="1"/>
          </p:cNvSpPr>
          <p:nvPr>
            <p:ph type="body" idx="1"/>
          </p:nvPr>
        </p:nvSpPr>
        <p:spPr>
          <a:xfrm>
            <a:off x="457200" y="1752600"/>
            <a:ext cx="8229600" cy="4525963"/>
          </a:xfrm>
        </p:spPr>
        <p:txBody>
          <a:bodyPr/>
          <a:lstStyle/>
          <a:p>
            <a:r>
              <a:rPr lang="en-US" sz="2400" b="1"/>
              <a:t>Inspiration:  Is the Bible inspired by God?</a:t>
            </a:r>
          </a:p>
          <a:p>
            <a:endParaRPr lang="en-US" sz="2400" b="1"/>
          </a:p>
          <a:p>
            <a:endParaRPr lang="en-US" sz="2400" b="1"/>
          </a:p>
          <a:p>
            <a:r>
              <a:rPr lang="en-US" sz="2400" b="1"/>
              <a:t>Inerrancy:  Is the Bible inerrant?</a:t>
            </a:r>
          </a:p>
        </p:txBody>
      </p:sp>
    </p:spTree>
    <p:extLst>
      <p:ext uri="{BB962C8B-B14F-4D97-AF65-F5344CB8AC3E}">
        <p14:creationId xmlns:p14="http://schemas.microsoft.com/office/powerpoint/2010/main" val="7014823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381000"/>
            <a:ext cx="8229600" cy="1219200"/>
          </a:xfrm>
        </p:spPr>
        <p:txBody>
          <a:bodyPr>
            <a:normAutofit/>
          </a:bodyPr>
          <a:lstStyle/>
          <a:p>
            <a:pPr algn="ctr"/>
            <a:r>
              <a:rPr lang="en-US" sz="3200" b="1" dirty="0" smtClean="0">
                <a:solidFill>
                  <a:srgbClr val="FFFF00"/>
                </a:solidFill>
              </a:rPr>
              <a:t>VIII.  Inspiration</a:t>
            </a:r>
            <a:r>
              <a:rPr lang="en-US" sz="3200" b="1" dirty="0">
                <a:solidFill>
                  <a:srgbClr val="FFFF00"/>
                </a:solidFill>
              </a:rPr>
              <a:t>:  Is the Bible Inspired by God?</a:t>
            </a:r>
          </a:p>
        </p:txBody>
      </p:sp>
      <p:sp>
        <p:nvSpPr>
          <p:cNvPr id="125955" name="Rectangle 3"/>
          <p:cNvSpPr>
            <a:spLocks noGrp="1" noChangeArrowheads="1"/>
          </p:cNvSpPr>
          <p:nvPr>
            <p:ph type="body" idx="1"/>
          </p:nvPr>
        </p:nvSpPr>
        <p:spPr>
          <a:xfrm>
            <a:off x="457200" y="1905000"/>
            <a:ext cx="8229600" cy="4191000"/>
          </a:xfrm>
        </p:spPr>
        <p:txBody>
          <a:bodyPr>
            <a:normAutofit lnSpcReduction="10000"/>
          </a:bodyPr>
          <a:lstStyle/>
          <a:p>
            <a:pPr>
              <a:lnSpc>
                <a:spcPct val="80000"/>
              </a:lnSpc>
            </a:pPr>
            <a:r>
              <a:rPr lang="en-US" sz="2800" b="1" dirty="0"/>
              <a:t>The entire Bible, although authored by men, is divinely and authoritatively the revelation of God.</a:t>
            </a:r>
          </a:p>
          <a:p>
            <a:pPr>
              <a:lnSpc>
                <a:spcPct val="80000"/>
              </a:lnSpc>
            </a:pPr>
            <a:endParaRPr lang="en-US" sz="2800" b="1" dirty="0"/>
          </a:p>
          <a:p>
            <a:pPr>
              <a:lnSpc>
                <a:spcPct val="80000"/>
              </a:lnSpc>
            </a:pPr>
            <a:r>
              <a:rPr lang="en-US" sz="2800" b="1" dirty="0"/>
              <a:t>2 Peter 1:19-21, 2 Tim 3:16, 1 </a:t>
            </a:r>
            <a:r>
              <a:rPr lang="en-US" sz="2800" b="1" dirty="0" err="1"/>
              <a:t>Thess</a:t>
            </a:r>
            <a:r>
              <a:rPr lang="en-US" sz="2800" b="1" dirty="0"/>
              <a:t> 2:13, 2 Peter 3:15-16</a:t>
            </a:r>
          </a:p>
          <a:p>
            <a:pPr>
              <a:lnSpc>
                <a:spcPct val="80000"/>
              </a:lnSpc>
            </a:pPr>
            <a:endParaRPr lang="en-US" sz="2800" b="1" dirty="0"/>
          </a:p>
          <a:p>
            <a:pPr>
              <a:lnSpc>
                <a:spcPct val="80000"/>
              </a:lnSpc>
            </a:pPr>
            <a:r>
              <a:rPr lang="en-US" sz="2800" b="1" dirty="0"/>
              <a:t>Is there such a thing as inspired opinion? (1 </a:t>
            </a:r>
            <a:r>
              <a:rPr lang="en-US" sz="2800" b="1" dirty="0" err="1"/>
              <a:t>Cor</a:t>
            </a:r>
            <a:r>
              <a:rPr lang="en-US" sz="2800" b="1" dirty="0"/>
              <a:t> 7:12  I, not the Lord)</a:t>
            </a:r>
          </a:p>
          <a:p>
            <a:pPr>
              <a:lnSpc>
                <a:spcPct val="80000"/>
              </a:lnSpc>
            </a:pPr>
            <a:endParaRPr lang="en-US" sz="2800" b="1" dirty="0"/>
          </a:p>
          <a:p>
            <a:pPr>
              <a:lnSpc>
                <a:spcPct val="80000"/>
              </a:lnSpc>
            </a:pPr>
            <a:r>
              <a:rPr lang="en-US" sz="2800" b="1" dirty="0"/>
              <a:t>What about John 9:31?  </a:t>
            </a:r>
            <a:r>
              <a:rPr lang="en-US" sz="2800" b="1" dirty="0" smtClean="0"/>
              <a:t>Is there inspired error?</a:t>
            </a:r>
            <a:endParaRPr lang="en-US" sz="2800" b="1" dirty="0"/>
          </a:p>
          <a:p>
            <a:pPr>
              <a:lnSpc>
                <a:spcPct val="80000"/>
              </a:lnSpc>
            </a:pPr>
            <a:endParaRPr lang="en-US" sz="2400" dirty="0"/>
          </a:p>
        </p:txBody>
      </p:sp>
    </p:spTree>
    <p:extLst>
      <p:ext uri="{BB962C8B-B14F-4D97-AF65-F5344CB8AC3E}">
        <p14:creationId xmlns:p14="http://schemas.microsoft.com/office/powerpoint/2010/main" val="1258526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19600"/>
          </a:xfrm>
        </p:spPr>
        <p:txBody>
          <a:bodyPr/>
          <a:lstStyle/>
          <a:p>
            <a:r>
              <a:rPr lang="en-US" b="1" dirty="0" smtClean="0"/>
              <a:t>Galatians 3:16  An argument based on singular vs. plural of a noun.</a:t>
            </a:r>
          </a:p>
          <a:p>
            <a:endParaRPr lang="en-US" b="1" dirty="0"/>
          </a:p>
          <a:p>
            <a:r>
              <a:rPr lang="en-US" b="1" dirty="0" smtClean="0"/>
              <a:t>Luke 20:37-38   An argument based on tense of a verb.</a:t>
            </a:r>
          </a:p>
          <a:p>
            <a:endParaRPr lang="en-US" b="1" dirty="0"/>
          </a:p>
          <a:p>
            <a:r>
              <a:rPr lang="en-US" b="1" dirty="0" smtClean="0"/>
              <a:t>Jesus and Paul clearly believed in verbal inspiration.</a:t>
            </a:r>
            <a:endParaRPr lang="en-US"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Verbal Inspiration</a:t>
            </a:r>
            <a:endParaRPr lang="en-US" sz="3200" b="1" dirty="0"/>
          </a:p>
        </p:txBody>
      </p:sp>
    </p:spTree>
    <p:extLst>
      <p:ext uri="{BB962C8B-B14F-4D97-AF65-F5344CB8AC3E}">
        <p14:creationId xmlns:p14="http://schemas.microsoft.com/office/powerpoint/2010/main" val="3807244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No!   Translations are not inspired.</a:t>
            </a:r>
          </a:p>
          <a:p>
            <a:endParaRPr lang="en-US" b="1" dirty="0"/>
          </a:p>
          <a:p>
            <a:r>
              <a:rPr lang="en-US" b="1" dirty="0" smtClean="0"/>
              <a:t>No!  Translations are made from uninspired copies.</a:t>
            </a:r>
          </a:p>
          <a:p>
            <a:endParaRPr lang="en-US" b="1" dirty="0"/>
          </a:p>
          <a:p>
            <a:r>
              <a:rPr lang="en-US" b="1" dirty="0" smtClean="0">
                <a:solidFill>
                  <a:srgbClr val="FFFF00"/>
                </a:solidFill>
              </a:rPr>
              <a:t>The autographs (the original written letters/histories/proverbs, etc. are inspired.</a:t>
            </a:r>
          </a:p>
          <a:p>
            <a:endParaRPr lang="en-US" b="1" dirty="0"/>
          </a:p>
          <a:p>
            <a:r>
              <a:rPr lang="en-US" b="1" dirty="0" smtClean="0"/>
              <a:t>Does uninspired copying affect our faith?</a:t>
            </a:r>
            <a:endParaRPr lang="en-US" b="1" dirty="0"/>
          </a:p>
        </p:txBody>
      </p:sp>
      <p:sp>
        <p:nvSpPr>
          <p:cNvPr id="3" name="Title 2"/>
          <p:cNvSpPr>
            <a:spLocks noGrp="1"/>
          </p:cNvSpPr>
          <p:nvPr>
            <p:ph type="title"/>
          </p:nvPr>
        </p:nvSpPr>
        <p:spPr/>
        <p:txBody>
          <a:bodyPr>
            <a:normAutofit/>
          </a:bodyPr>
          <a:lstStyle/>
          <a:p>
            <a:pPr algn="ctr"/>
            <a:r>
              <a:rPr lang="en-US" sz="3200" b="1" dirty="0" smtClean="0"/>
              <a:t>Do we read inspired Scripture?</a:t>
            </a:r>
            <a:endParaRPr lang="en-US" sz="3200" b="1" dirty="0"/>
          </a:p>
        </p:txBody>
      </p:sp>
    </p:spTree>
    <p:extLst>
      <p:ext uri="{BB962C8B-B14F-4D97-AF65-F5344CB8AC3E}">
        <p14:creationId xmlns:p14="http://schemas.microsoft.com/office/powerpoint/2010/main" val="39240606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normAutofit/>
          </a:bodyPr>
          <a:lstStyle/>
          <a:p>
            <a:r>
              <a:rPr lang="en-US" sz="2400" b="1" dirty="0" smtClean="0"/>
              <a:t>Can I prove Esther 3:4 is inspired?</a:t>
            </a:r>
          </a:p>
          <a:p>
            <a:endParaRPr lang="en-US" sz="2400" b="1" dirty="0"/>
          </a:p>
          <a:p>
            <a:r>
              <a:rPr lang="en-US" sz="2400" b="1" dirty="0" smtClean="0"/>
              <a:t>Remember:  Do not oversell your evidence.</a:t>
            </a:r>
          </a:p>
          <a:p>
            <a:endParaRPr lang="en-US" sz="2400" b="1" dirty="0"/>
          </a:p>
          <a:p>
            <a:r>
              <a:rPr lang="en-US" sz="2400" b="1" dirty="0" smtClean="0"/>
              <a:t>Also, do not undersell your evidence.</a:t>
            </a:r>
          </a:p>
          <a:p>
            <a:endParaRPr lang="en-US" sz="2400"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How Do We Know the Bible is Inspired?</a:t>
            </a:r>
            <a:endParaRPr lang="en-US" sz="3200" b="1" dirty="0"/>
          </a:p>
        </p:txBody>
      </p:sp>
    </p:spTree>
    <p:extLst>
      <p:ext uri="{BB962C8B-B14F-4D97-AF65-F5344CB8AC3E}">
        <p14:creationId xmlns:p14="http://schemas.microsoft.com/office/powerpoint/2010/main" val="12619964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92500" lnSpcReduction="10000"/>
          </a:bodyPr>
          <a:lstStyle/>
          <a:p>
            <a:pPr marL="0" indent="0">
              <a:buNone/>
            </a:pPr>
            <a:r>
              <a:rPr lang="en-US" b="1" dirty="0"/>
              <a:t>1.  Historical Reliability.</a:t>
            </a:r>
          </a:p>
          <a:p>
            <a:pPr marL="0" indent="0">
              <a:buNone/>
            </a:pPr>
            <a:r>
              <a:rPr lang="en-US" b="1" dirty="0"/>
              <a:t>2. Fulfilled Prophecy.</a:t>
            </a:r>
          </a:p>
          <a:p>
            <a:pPr marL="0" indent="0">
              <a:buNone/>
            </a:pPr>
            <a:r>
              <a:rPr lang="en-US" b="1" dirty="0"/>
              <a:t>3. Fulfilled foreshadow and prefigure.  In the Bible, history itself becomes a prophecy!  (RFB p. 238-239 for examples)</a:t>
            </a:r>
          </a:p>
          <a:p>
            <a:pPr marL="0" indent="0">
              <a:buNone/>
            </a:pPr>
            <a:r>
              <a:rPr lang="en-US" b="1" dirty="0"/>
              <a:t>4. Consistency of doctrine and theology.</a:t>
            </a:r>
          </a:p>
          <a:p>
            <a:pPr marL="0" indent="0">
              <a:buNone/>
            </a:pPr>
            <a:r>
              <a:rPr lang="en-US" b="1" dirty="0"/>
              <a:t>5. Lack of contradiction.</a:t>
            </a:r>
          </a:p>
          <a:p>
            <a:pPr marL="0" indent="0">
              <a:buNone/>
            </a:pPr>
            <a:r>
              <a:rPr lang="en-US" b="1" dirty="0"/>
              <a:t>6. Scientific wisdom.</a:t>
            </a:r>
          </a:p>
          <a:p>
            <a:pPr marL="0" indent="0">
              <a:buNone/>
            </a:pPr>
            <a:r>
              <a:rPr lang="en-US" b="1" dirty="0"/>
              <a:t>7. Jesus believed it was inspired (Matt 15:6) and he </a:t>
            </a:r>
            <a:r>
              <a:rPr lang="en-US" b="1" dirty="0" smtClean="0"/>
              <a:t>did miracles </a:t>
            </a:r>
            <a:r>
              <a:rPr lang="en-US" b="1" dirty="0"/>
              <a:t>and was resurrected from the dead.</a:t>
            </a:r>
          </a:p>
          <a:p>
            <a:pPr marL="0" indent="0">
              <a:buNone/>
            </a:pPr>
            <a:r>
              <a:rPr lang="en-US" b="1" dirty="0"/>
              <a:t>8. Quality of the text.  Ridiculously compact.  Genesis 1 philosophically dense.</a:t>
            </a:r>
          </a:p>
          <a:p>
            <a:endParaRPr lang="en-US"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Evidence of Biblical Inspiration</a:t>
            </a:r>
            <a:endParaRPr lang="en-US" sz="3200" b="1" dirty="0"/>
          </a:p>
        </p:txBody>
      </p:sp>
    </p:spTree>
    <p:extLst>
      <p:ext uri="{BB962C8B-B14F-4D97-AF65-F5344CB8AC3E}">
        <p14:creationId xmlns:p14="http://schemas.microsoft.com/office/powerpoint/2010/main" val="11904959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733800"/>
          </a:xfrm>
        </p:spPr>
        <p:txBody>
          <a:bodyPr/>
          <a:lstStyle/>
          <a:p>
            <a:r>
              <a:rPr lang="en-US" sz="2800" b="1" dirty="0"/>
              <a:t>The preponderance of the evidence…   </a:t>
            </a:r>
            <a:r>
              <a:rPr lang="en-US" sz="2800" b="1" dirty="0">
                <a:solidFill>
                  <a:srgbClr val="FFFF00"/>
                </a:solidFill>
              </a:rPr>
              <a:t>What is the most rational conclusion?</a:t>
            </a:r>
          </a:p>
          <a:p>
            <a:endParaRPr lang="en-US" sz="2800" b="1" dirty="0"/>
          </a:p>
          <a:p>
            <a:r>
              <a:rPr lang="en-US" sz="2800" b="1" dirty="0"/>
              <a:t>The rest is filled in by faith.</a:t>
            </a:r>
          </a:p>
          <a:p>
            <a:endParaRPr lang="en-US" dirty="0"/>
          </a:p>
        </p:txBody>
      </p:sp>
      <p:sp>
        <p:nvSpPr>
          <p:cNvPr id="3" name="Title 2"/>
          <p:cNvSpPr>
            <a:spLocks noGrp="1"/>
          </p:cNvSpPr>
          <p:nvPr>
            <p:ph type="title"/>
          </p:nvPr>
        </p:nvSpPr>
        <p:spPr>
          <a:xfrm>
            <a:off x="457200" y="457200"/>
            <a:ext cx="8229600" cy="1600200"/>
          </a:xfrm>
        </p:spPr>
        <p:txBody>
          <a:bodyPr>
            <a:normAutofit/>
          </a:bodyPr>
          <a:lstStyle/>
          <a:p>
            <a:pPr algn="ctr"/>
            <a:r>
              <a:rPr lang="en-US" sz="3200" b="1" dirty="0" smtClean="0"/>
              <a:t>Can I be confident the Bible is inspired by God?</a:t>
            </a:r>
            <a:endParaRPr lang="en-US" sz="3200" b="1" dirty="0"/>
          </a:p>
        </p:txBody>
      </p:sp>
    </p:spTree>
    <p:extLst>
      <p:ext uri="{BB962C8B-B14F-4D97-AF65-F5344CB8AC3E}">
        <p14:creationId xmlns:p14="http://schemas.microsoft.com/office/powerpoint/2010/main" val="31122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10800000" flipV="1">
            <a:off x="6246813" y="2513013"/>
            <a:ext cx="289877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endParaRPr>
          </a:p>
          <a:p>
            <a:pPr fontAlgn="base">
              <a:spcBef>
                <a:spcPct val="50000"/>
              </a:spcBef>
              <a:spcAft>
                <a:spcPct val="0"/>
              </a:spcAft>
            </a:pPr>
            <a:r>
              <a:rPr lang="en-US" smtClean="0">
                <a:solidFill>
                  <a:srgbClr val="000000"/>
                </a:solidFill>
              </a:rPr>
              <a:t>Judas was Jesus’ closest apostle.</a:t>
            </a:r>
          </a:p>
          <a:p>
            <a:pPr fontAlgn="base">
              <a:spcBef>
                <a:spcPct val="50000"/>
              </a:spcBef>
              <a:spcAft>
                <a:spcPct val="0"/>
              </a:spcAft>
            </a:pPr>
            <a:endParaRPr lang="en-US" smtClean="0">
              <a:solidFill>
                <a:srgbClr val="000000"/>
              </a:solidFill>
            </a:endParaRPr>
          </a:p>
          <a:p>
            <a:pPr fontAlgn="base">
              <a:spcBef>
                <a:spcPct val="50000"/>
              </a:spcBef>
              <a:spcAft>
                <a:spcPct val="0"/>
              </a:spcAft>
            </a:pPr>
            <a:r>
              <a:rPr lang="en-US" smtClean="0">
                <a:solidFill>
                  <a:srgbClr val="000000"/>
                </a:solidFill>
              </a:rPr>
              <a:t>Jesus revealed secret, deeper knowledge of his purpose and ministry to Judas.  This Gospel reveals this deeper knowledge </a:t>
            </a:r>
            <a:r>
              <a:rPr lang="en-US" i="1" smtClean="0">
                <a:solidFill>
                  <a:srgbClr val="000000"/>
                </a:solidFill>
              </a:rPr>
              <a:t>(gnosis).</a:t>
            </a:r>
          </a:p>
        </p:txBody>
      </p:sp>
      <p:pic>
        <p:nvPicPr>
          <p:cNvPr id="5125" name="Picture 5" descr="SAVE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2050"/>
            <a:ext cx="5943600" cy="4060825"/>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381000" y="457200"/>
            <a:ext cx="7696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mtClean="0">
                <a:solidFill>
                  <a:srgbClr val="000000"/>
                </a:solidFill>
              </a:rPr>
              <a:t>The Theme of the Gospel of Judas:</a:t>
            </a:r>
          </a:p>
          <a:p>
            <a:pPr fontAlgn="base">
              <a:spcBef>
                <a:spcPct val="50000"/>
              </a:spcBef>
              <a:spcAft>
                <a:spcPct val="0"/>
              </a:spcAft>
            </a:pPr>
            <a:endParaRPr lang="en-US" smtClean="0">
              <a:solidFill>
                <a:srgbClr val="000000"/>
              </a:solidFill>
            </a:endParaRPr>
          </a:p>
          <a:p>
            <a:pPr fontAlgn="base">
              <a:spcBef>
                <a:spcPct val="50000"/>
              </a:spcBef>
              <a:spcAft>
                <a:spcPct val="0"/>
              </a:spcAft>
            </a:pPr>
            <a:r>
              <a:rPr lang="en-US" smtClean="0">
                <a:solidFill>
                  <a:srgbClr val="000000"/>
                </a:solidFill>
              </a:rPr>
              <a:t>“The secret account of the revelation that Jesus spoke in conversation with Judas Iscariot.”</a:t>
            </a:r>
          </a:p>
        </p:txBody>
      </p:sp>
    </p:spTree>
    <p:extLst>
      <p:ext uri="{BB962C8B-B14F-4D97-AF65-F5344CB8AC3E}">
        <p14:creationId xmlns:p14="http://schemas.microsoft.com/office/powerpoint/2010/main" val="26910336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7813"/>
            <a:ext cx="8229600" cy="638175"/>
          </a:xfrm>
        </p:spPr>
        <p:txBody>
          <a:bodyPr/>
          <a:lstStyle/>
          <a:p>
            <a:r>
              <a:rPr lang="en-US" sz="3200" dirty="0" smtClean="0"/>
              <a:t>IX.  Is </a:t>
            </a:r>
            <a:r>
              <a:rPr lang="en-US" sz="3200" dirty="0"/>
              <a:t>the Bible Inerrant?</a:t>
            </a:r>
          </a:p>
        </p:txBody>
      </p:sp>
      <p:sp>
        <p:nvSpPr>
          <p:cNvPr id="128003" name="Rectangle 3"/>
          <p:cNvSpPr>
            <a:spLocks noGrp="1" noChangeArrowheads="1"/>
          </p:cNvSpPr>
          <p:nvPr>
            <p:ph type="body" idx="1"/>
          </p:nvPr>
        </p:nvSpPr>
        <p:spPr>
          <a:xfrm>
            <a:off x="457200" y="1830388"/>
            <a:ext cx="8229600" cy="4341812"/>
          </a:xfrm>
        </p:spPr>
        <p:txBody>
          <a:bodyPr>
            <a:normAutofit/>
          </a:bodyPr>
          <a:lstStyle/>
          <a:p>
            <a:pPr lvl="1">
              <a:lnSpc>
                <a:spcPct val="90000"/>
              </a:lnSpc>
              <a:buFontTx/>
              <a:buNone/>
            </a:pPr>
            <a:r>
              <a:rPr lang="en-US" b="1" dirty="0"/>
              <a:t>Inerrant:  The Bible contains no errors whatsoever.  This is the standard fundamentalist view.</a:t>
            </a:r>
          </a:p>
          <a:p>
            <a:pPr lvl="1">
              <a:lnSpc>
                <a:spcPct val="90000"/>
              </a:lnSpc>
              <a:buFontTx/>
              <a:buNone/>
            </a:pPr>
            <a:endParaRPr lang="en-US" b="1" dirty="0"/>
          </a:p>
          <a:p>
            <a:pPr lvl="1">
              <a:lnSpc>
                <a:spcPct val="90000"/>
              </a:lnSpc>
              <a:buFontTx/>
              <a:buNone/>
            </a:pPr>
            <a:endParaRPr lang="en-US" b="1" dirty="0"/>
          </a:p>
          <a:p>
            <a:pPr lvl="1">
              <a:lnSpc>
                <a:spcPct val="90000"/>
              </a:lnSpc>
              <a:buFontTx/>
              <a:buNone/>
            </a:pPr>
            <a:r>
              <a:rPr lang="en-US" b="1" dirty="0"/>
              <a:t>Translation issues.  Translations are not perfect.</a:t>
            </a:r>
          </a:p>
          <a:p>
            <a:pPr lvl="1">
              <a:lnSpc>
                <a:spcPct val="90000"/>
              </a:lnSpc>
              <a:buFontTx/>
              <a:buNone/>
            </a:pPr>
            <a:endParaRPr lang="en-US" b="1" dirty="0"/>
          </a:p>
          <a:p>
            <a:pPr lvl="1">
              <a:lnSpc>
                <a:spcPct val="90000"/>
              </a:lnSpc>
              <a:buFontTx/>
              <a:buNone/>
            </a:pPr>
            <a:endParaRPr lang="en-US" b="1" dirty="0"/>
          </a:p>
          <a:p>
            <a:pPr lvl="1">
              <a:lnSpc>
                <a:spcPct val="90000"/>
              </a:lnSpc>
              <a:buFontTx/>
              <a:buNone/>
            </a:pPr>
            <a:r>
              <a:rPr lang="en-US" b="1" dirty="0"/>
              <a:t>Copyist errors.  It is a fact that Hebrew and Greek texts have errors</a:t>
            </a:r>
            <a:r>
              <a:rPr lang="en-US" b="1" dirty="0" smtClean="0"/>
              <a:t>.</a:t>
            </a:r>
          </a:p>
          <a:p>
            <a:pPr lvl="1">
              <a:lnSpc>
                <a:spcPct val="90000"/>
              </a:lnSpc>
              <a:buFontTx/>
              <a:buNone/>
            </a:pPr>
            <a:endParaRPr lang="en-US" b="1" dirty="0"/>
          </a:p>
          <a:p>
            <a:pPr lvl="1">
              <a:lnSpc>
                <a:spcPct val="90000"/>
              </a:lnSpc>
              <a:buFontTx/>
              <a:buNone/>
            </a:pPr>
            <a:r>
              <a:rPr lang="en-US" b="1" dirty="0" smtClean="0"/>
              <a:t>Inerrancy needs to be defined carefully.</a:t>
            </a:r>
            <a:endParaRPr lang="en-US" b="1" dirty="0"/>
          </a:p>
        </p:txBody>
      </p:sp>
    </p:spTree>
    <p:extLst>
      <p:ext uri="{BB962C8B-B14F-4D97-AF65-F5344CB8AC3E}">
        <p14:creationId xmlns:p14="http://schemas.microsoft.com/office/powerpoint/2010/main" val="26176409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lstStyle/>
          <a:p>
            <a:r>
              <a:rPr lang="en-US" b="1" dirty="0"/>
              <a:t>“The inerrancy of Scripture means that Scripture in the original manuscripts does not affirm anything that is contrary to fact.” - Wayne </a:t>
            </a:r>
            <a:r>
              <a:rPr lang="en-US" b="1" dirty="0" err="1"/>
              <a:t>Grudem</a:t>
            </a:r>
            <a:r>
              <a:rPr lang="en-US" b="1" dirty="0"/>
              <a:t> </a:t>
            </a:r>
            <a:r>
              <a:rPr lang="en-US" b="1" u="sng" dirty="0"/>
              <a:t>(Systematic Theology</a:t>
            </a:r>
            <a:r>
              <a:rPr lang="en-US" b="1" dirty="0"/>
              <a:t>, page 90</a:t>
            </a:r>
            <a:r>
              <a:rPr lang="en-US" b="1" dirty="0" smtClean="0"/>
              <a:t>)</a:t>
            </a:r>
          </a:p>
          <a:p>
            <a:endParaRPr lang="en-US" b="1" dirty="0"/>
          </a:p>
          <a:p>
            <a:r>
              <a:rPr lang="en-US" b="1" dirty="0" smtClean="0"/>
              <a:t>Chicago Statement 1978</a:t>
            </a:r>
            <a:endParaRPr lang="en-US" b="1" dirty="0"/>
          </a:p>
          <a:p>
            <a:endParaRPr lang="en-US" b="1" dirty="0"/>
          </a:p>
        </p:txBody>
      </p:sp>
      <p:sp>
        <p:nvSpPr>
          <p:cNvPr id="3" name="Title 2"/>
          <p:cNvSpPr>
            <a:spLocks noGrp="1"/>
          </p:cNvSpPr>
          <p:nvPr>
            <p:ph type="title"/>
          </p:nvPr>
        </p:nvSpPr>
        <p:spPr>
          <a:xfrm>
            <a:off x="457200" y="152400"/>
            <a:ext cx="8229600" cy="1066800"/>
          </a:xfrm>
        </p:spPr>
        <p:txBody>
          <a:bodyPr>
            <a:normAutofit/>
          </a:bodyPr>
          <a:lstStyle/>
          <a:p>
            <a:pPr algn="ctr"/>
            <a:r>
              <a:rPr lang="en-US" sz="3200" b="1" dirty="0" smtClean="0"/>
              <a:t>Definitions of Inerrancy</a:t>
            </a:r>
            <a:endParaRPr lang="en-US" sz="3200" b="1" dirty="0"/>
          </a:p>
        </p:txBody>
      </p:sp>
    </p:spTree>
    <p:extLst>
      <p:ext uri="{BB962C8B-B14F-4D97-AF65-F5344CB8AC3E}">
        <p14:creationId xmlns:p14="http://schemas.microsoft.com/office/powerpoint/2010/main" val="3599755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28600"/>
            <a:ext cx="8458200" cy="1371600"/>
          </a:xfrm>
        </p:spPr>
        <p:txBody>
          <a:bodyPr/>
          <a:lstStyle/>
          <a:p>
            <a:r>
              <a:rPr lang="en-US" sz="2800" b="1"/>
              <a:t>Is the Bible Inerrant?</a:t>
            </a:r>
            <a:br>
              <a:rPr lang="en-US" sz="2800" b="1"/>
            </a:br>
            <a:r>
              <a:rPr lang="en-US" sz="2800" b="1"/>
              <a:t>Are There Mistakes in the Autographs (Original Manuscripts)?</a:t>
            </a:r>
          </a:p>
        </p:txBody>
      </p:sp>
      <p:sp>
        <p:nvSpPr>
          <p:cNvPr id="130051" name="Rectangle 3"/>
          <p:cNvSpPr>
            <a:spLocks noGrp="1" noChangeArrowheads="1"/>
          </p:cNvSpPr>
          <p:nvPr>
            <p:ph type="body" idx="1"/>
          </p:nvPr>
        </p:nvSpPr>
        <p:spPr>
          <a:xfrm>
            <a:off x="457200" y="1752600"/>
            <a:ext cx="8229600" cy="4378325"/>
          </a:xfrm>
        </p:spPr>
        <p:txBody>
          <a:bodyPr>
            <a:normAutofit fontScale="92500" lnSpcReduction="10000"/>
          </a:bodyPr>
          <a:lstStyle/>
          <a:p>
            <a:pPr lvl="1">
              <a:buFontTx/>
              <a:buNone/>
            </a:pPr>
            <a:endParaRPr lang="en-US" sz="2000" b="1" dirty="0"/>
          </a:p>
          <a:p>
            <a:pPr lvl="2"/>
            <a:r>
              <a:rPr lang="en-US" sz="2400" b="1" dirty="0"/>
              <a:t>Does the sun move across the sky?</a:t>
            </a:r>
          </a:p>
          <a:p>
            <a:pPr lvl="2"/>
            <a:r>
              <a:rPr lang="en-US" sz="2400" b="1" dirty="0"/>
              <a:t>Are the gospels or Bible in general exact transcriptions?</a:t>
            </a:r>
          </a:p>
          <a:p>
            <a:pPr lvl="2"/>
            <a:r>
              <a:rPr lang="en-US" sz="2400" b="1" dirty="0" smtClean="0"/>
              <a:t>Are the “days” in </a:t>
            </a:r>
            <a:r>
              <a:rPr lang="en-US" sz="2400" b="1" dirty="0" smtClean="0"/>
              <a:t>Genesis </a:t>
            </a:r>
            <a:r>
              <a:rPr lang="en-US" sz="2400" b="1" dirty="0"/>
              <a:t>1 literal?</a:t>
            </a:r>
          </a:p>
          <a:p>
            <a:pPr lvl="2"/>
            <a:r>
              <a:rPr lang="en-US" sz="2400" b="1" dirty="0"/>
              <a:t>Did Jesus clear the temple twice?</a:t>
            </a:r>
          </a:p>
          <a:p>
            <a:pPr lvl="2"/>
            <a:r>
              <a:rPr lang="en-US" sz="2400" b="1" dirty="0"/>
              <a:t>Are there chronological errors in the NT?</a:t>
            </a:r>
          </a:p>
          <a:p>
            <a:pPr lvl="2"/>
            <a:r>
              <a:rPr lang="en-US" sz="2400" b="1" dirty="0" smtClean="0"/>
              <a:t>What about paraphrases of scripture or quotes from uninspired translations?</a:t>
            </a:r>
            <a:endParaRPr lang="en-US" sz="2400" b="1" dirty="0"/>
          </a:p>
          <a:p>
            <a:pPr lvl="2"/>
            <a:r>
              <a:rPr lang="en-US" sz="2400" b="1" dirty="0" smtClean="0"/>
              <a:t>Hyperbole:  Against you, you only have I sinned….</a:t>
            </a:r>
            <a:endParaRPr lang="en-US" sz="2400" b="1" dirty="0"/>
          </a:p>
          <a:p>
            <a:pPr lvl="2"/>
            <a:r>
              <a:rPr lang="en-US" sz="2400" b="1" dirty="0"/>
              <a:t>Was Moses literally in the desert exactly 40 years</a:t>
            </a:r>
          </a:p>
          <a:p>
            <a:pPr lvl="2"/>
            <a:r>
              <a:rPr lang="en-US" sz="2400" b="1" dirty="0"/>
              <a:t>Be cautious about imposing a modernist/Western concept of inerrancy</a:t>
            </a:r>
            <a:r>
              <a:rPr lang="en-US" sz="2400" b="1" dirty="0" smtClean="0"/>
              <a:t>.</a:t>
            </a:r>
            <a:endParaRPr lang="en-US" sz="2400" b="1" dirty="0"/>
          </a:p>
        </p:txBody>
      </p:sp>
    </p:spTree>
    <p:extLst>
      <p:ext uri="{BB962C8B-B14F-4D97-AF65-F5344CB8AC3E}">
        <p14:creationId xmlns:p14="http://schemas.microsoft.com/office/powerpoint/2010/main" val="30259555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z="2800" b="1"/>
              <a:t>Bible “Errors”? (cont.)</a:t>
            </a:r>
          </a:p>
        </p:txBody>
      </p:sp>
      <p:sp>
        <p:nvSpPr>
          <p:cNvPr id="142339" name="Rectangle 3"/>
          <p:cNvSpPr>
            <a:spLocks noGrp="1" noChangeArrowheads="1"/>
          </p:cNvSpPr>
          <p:nvPr>
            <p:ph type="body" idx="1"/>
          </p:nvPr>
        </p:nvSpPr>
        <p:spPr>
          <a:xfrm>
            <a:off x="457200" y="2057400"/>
            <a:ext cx="8229600" cy="4038600"/>
          </a:xfrm>
        </p:spPr>
        <p:txBody>
          <a:bodyPr>
            <a:normAutofit/>
          </a:bodyPr>
          <a:lstStyle/>
          <a:p>
            <a:pPr>
              <a:lnSpc>
                <a:spcPct val="80000"/>
              </a:lnSpc>
            </a:pPr>
            <a:r>
              <a:rPr lang="en-US" sz="2000" b="1" dirty="0"/>
              <a:t>Is David mistaken?  Psalm 51:4   Against you only have I sinned.   Psalm 51:5 Original sin?</a:t>
            </a:r>
          </a:p>
          <a:p>
            <a:pPr>
              <a:lnSpc>
                <a:spcPct val="80000"/>
              </a:lnSpc>
            </a:pPr>
            <a:endParaRPr lang="en-US" sz="2000" b="1" dirty="0"/>
          </a:p>
          <a:p>
            <a:pPr>
              <a:lnSpc>
                <a:spcPct val="80000"/>
              </a:lnSpc>
            </a:pPr>
            <a:r>
              <a:rPr lang="en-US" sz="2000" b="1" dirty="0"/>
              <a:t>Psalm 103:12  How far is it from the East to the West?</a:t>
            </a:r>
          </a:p>
          <a:p>
            <a:pPr>
              <a:lnSpc>
                <a:spcPct val="80000"/>
              </a:lnSpc>
            </a:pPr>
            <a:endParaRPr lang="en-US" sz="2000" b="1" dirty="0"/>
          </a:p>
          <a:p>
            <a:pPr>
              <a:lnSpc>
                <a:spcPct val="80000"/>
              </a:lnSpc>
            </a:pPr>
            <a:r>
              <a:rPr lang="en-US" sz="2000" b="1" dirty="0"/>
              <a:t>Do Bible writers misquote the OT?  Is it an “error” if they quote from an </a:t>
            </a:r>
            <a:r>
              <a:rPr lang="en-US" sz="2000" b="1" dirty="0" err="1"/>
              <a:t>unispired</a:t>
            </a:r>
            <a:r>
              <a:rPr lang="en-US" sz="2000" b="1" dirty="0"/>
              <a:t> translation (the Septuagint)?  Are they paraphrasing?  Is that a mistake?</a:t>
            </a:r>
          </a:p>
          <a:p>
            <a:pPr>
              <a:lnSpc>
                <a:spcPct val="80000"/>
              </a:lnSpc>
            </a:pPr>
            <a:endParaRPr lang="en-US" sz="2000" b="1" dirty="0"/>
          </a:p>
          <a:p>
            <a:pPr>
              <a:lnSpc>
                <a:spcPct val="80000"/>
              </a:lnSpc>
            </a:pPr>
            <a:r>
              <a:rPr lang="en-US" sz="2000" b="1" dirty="0"/>
              <a:t>Bottom line, Inspiration is very solid, but inerrancy </a:t>
            </a:r>
            <a:r>
              <a:rPr lang="en-US" sz="2000" b="1" dirty="0" smtClean="0"/>
              <a:t>should be defined and defended carefully.</a:t>
            </a:r>
          </a:p>
        </p:txBody>
      </p:sp>
    </p:spTree>
    <p:extLst>
      <p:ext uri="{BB962C8B-B14F-4D97-AF65-F5344CB8AC3E}">
        <p14:creationId xmlns:p14="http://schemas.microsoft.com/office/powerpoint/2010/main" val="25863130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lstStyle/>
          <a:p>
            <a:pPr marL="0" indent="0">
              <a:buNone/>
            </a:pPr>
            <a:r>
              <a:rPr lang="en-US" dirty="0" smtClean="0"/>
              <a:t>We </a:t>
            </a:r>
            <a:r>
              <a:rPr lang="en-US" dirty="0"/>
              <a:t>further deny that inerrancy is negated by Biblical phenomena such as a lack of modern technical precision, irregularities of grammar or spelling, observational descriptions of nature, the reporting of falsehoods, the use of hyperbole and round numbers, the topical arrangement of material, variant selections of material in parallel accounts, or the use of free citations.</a:t>
            </a:r>
          </a:p>
          <a:p>
            <a:endParaRPr lang="en-US" dirty="0"/>
          </a:p>
        </p:txBody>
      </p:sp>
      <p:sp>
        <p:nvSpPr>
          <p:cNvPr id="3" name="Title 2"/>
          <p:cNvSpPr>
            <a:spLocks noGrp="1"/>
          </p:cNvSpPr>
          <p:nvPr>
            <p:ph type="title"/>
          </p:nvPr>
        </p:nvSpPr>
        <p:spPr/>
        <p:txBody>
          <a:bodyPr>
            <a:normAutofit/>
          </a:bodyPr>
          <a:lstStyle/>
          <a:p>
            <a:pPr algn="ctr"/>
            <a:r>
              <a:rPr lang="en-US" sz="3200" b="1" dirty="0" smtClean="0">
                <a:solidFill>
                  <a:srgbClr val="FFFF00"/>
                </a:solidFill>
              </a:rPr>
              <a:t>Chicago Statement</a:t>
            </a:r>
            <a:endParaRPr lang="en-US" sz="3200" b="1" dirty="0">
              <a:solidFill>
                <a:srgbClr val="FFFF00"/>
              </a:solidFill>
            </a:endParaRPr>
          </a:p>
        </p:txBody>
      </p:sp>
    </p:spTree>
    <p:extLst>
      <p:ext uri="{BB962C8B-B14F-4D97-AF65-F5344CB8AC3E}">
        <p14:creationId xmlns:p14="http://schemas.microsoft.com/office/powerpoint/2010/main" val="5737287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n-US" sz="3200" b="1" dirty="0" smtClean="0"/>
              <a:t>X. </a:t>
            </a:r>
            <a:r>
              <a:rPr lang="en-US" sz="3200" b="1" dirty="0" smtClean="0"/>
              <a:t> </a:t>
            </a:r>
            <a:r>
              <a:rPr lang="en-US" sz="3200" b="1" dirty="0"/>
              <a:t>Supposed Contradictions in the Bible</a:t>
            </a:r>
          </a:p>
        </p:txBody>
      </p:sp>
      <p:sp>
        <p:nvSpPr>
          <p:cNvPr id="71683" name="Rectangle 3"/>
          <p:cNvSpPr>
            <a:spLocks noGrp="1" noChangeArrowheads="1"/>
          </p:cNvSpPr>
          <p:nvPr>
            <p:ph type="body" idx="1"/>
          </p:nvPr>
        </p:nvSpPr>
        <p:spPr/>
        <p:txBody>
          <a:bodyPr/>
          <a:lstStyle/>
          <a:p>
            <a:r>
              <a:rPr lang="en-US" sz="2400" dirty="0"/>
              <a:t>Claim:  The Bible is full of obvious errors of fact and of doctrine, which is proved by all the contradictions it has with itself.</a:t>
            </a:r>
          </a:p>
          <a:p>
            <a:endParaRPr lang="en-US" sz="2400" dirty="0"/>
          </a:p>
          <a:p>
            <a:r>
              <a:rPr lang="en-US" sz="2400" dirty="0"/>
              <a:t>Possible Reactions:</a:t>
            </a:r>
          </a:p>
          <a:p>
            <a:pPr lvl="1"/>
            <a:r>
              <a:rPr lang="en-US" dirty="0"/>
              <a:t>Ignore the questions (a bad idea)</a:t>
            </a:r>
          </a:p>
          <a:p>
            <a:pPr lvl="1"/>
            <a:r>
              <a:rPr lang="en-US" dirty="0"/>
              <a:t>Think carefully and “Be prepared to give an answer” (1 Peter 3:15)</a:t>
            </a:r>
          </a:p>
        </p:txBody>
      </p:sp>
    </p:spTree>
    <p:extLst>
      <p:ext uri="{BB962C8B-B14F-4D97-AF65-F5344CB8AC3E}">
        <p14:creationId xmlns:p14="http://schemas.microsoft.com/office/powerpoint/2010/main" val="28833749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a:r>
              <a:rPr lang="en-US" sz="2800" b="1" dirty="0"/>
              <a:t>Bible “Contradictions”</a:t>
            </a:r>
          </a:p>
        </p:txBody>
      </p:sp>
      <p:sp>
        <p:nvSpPr>
          <p:cNvPr id="121859" name="Rectangle 3"/>
          <p:cNvSpPr>
            <a:spLocks noGrp="1" noChangeArrowheads="1"/>
          </p:cNvSpPr>
          <p:nvPr>
            <p:ph type="body" idx="1"/>
          </p:nvPr>
        </p:nvSpPr>
        <p:spPr>
          <a:xfrm>
            <a:off x="457200" y="1981200"/>
            <a:ext cx="8229600" cy="4149725"/>
          </a:xfrm>
        </p:spPr>
        <p:txBody>
          <a:bodyPr/>
          <a:lstStyle/>
          <a:p>
            <a:pPr>
              <a:spcBef>
                <a:spcPct val="85000"/>
              </a:spcBef>
            </a:pPr>
            <a:r>
              <a:rPr lang="en-US" sz="2400" b="1" dirty="0" smtClean="0"/>
              <a:t>Identical </a:t>
            </a:r>
            <a:r>
              <a:rPr lang="en-US" sz="2400" b="1" dirty="0"/>
              <a:t>events described by two different authors have details of fact that appear to contradict</a:t>
            </a:r>
            <a:r>
              <a:rPr lang="en-US" sz="2400" b="1" dirty="0" smtClean="0"/>
              <a:t>.</a:t>
            </a:r>
          </a:p>
          <a:p>
            <a:pPr>
              <a:spcBef>
                <a:spcPct val="85000"/>
              </a:spcBef>
            </a:pPr>
            <a:r>
              <a:rPr lang="en-US" sz="2400" b="1" dirty="0" smtClean="0">
                <a:sym typeface="Symbol" pitchFamily="18" charset="2"/>
              </a:rPr>
              <a:t>Claims that a doctrine which is taught in two different passages is contradictory.</a:t>
            </a:r>
            <a:endParaRPr lang="en-US" sz="2400" b="1" dirty="0">
              <a:sym typeface="Symbol" pitchFamily="18" charset="2"/>
            </a:endParaRPr>
          </a:p>
          <a:p>
            <a:pPr>
              <a:spcBef>
                <a:spcPct val="85000"/>
              </a:spcBef>
            </a:pPr>
            <a:r>
              <a:rPr lang="en-US" sz="2400" b="1" dirty="0"/>
              <a:t>Numbers of objects, people or years in two different passages do not agree.</a:t>
            </a:r>
          </a:p>
        </p:txBody>
      </p:sp>
    </p:spTree>
    <p:extLst>
      <p:ext uri="{BB962C8B-B14F-4D97-AF65-F5344CB8AC3E}">
        <p14:creationId xmlns:p14="http://schemas.microsoft.com/office/powerpoint/2010/main" val="37502810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smtClean="0"/>
              <a:t>1</a:t>
            </a:r>
            <a:r>
              <a:rPr lang="en-US" dirty="0"/>
              <a:t>. Is this a legitimate contradiction?  In other words, is there a perfectly reasonable explanation of the supposed contradiction that can be found simply by reading the relevant passages in context, giving the benefit of the doubt to biblical reliability.</a:t>
            </a:r>
          </a:p>
          <a:p>
            <a:pPr marL="0" indent="0">
              <a:buNone/>
            </a:pPr>
            <a:r>
              <a:rPr lang="en-US" dirty="0"/>
              <a:t> </a:t>
            </a:r>
          </a:p>
          <a:p>
            <a:pPr marL="0" indent="0">
              <a:buNone/>
            </a:pPr>
            <a:r>
              <a:rPr lang="en-US" dirty="0" smtClean="0"/>
              <a:t>2. Is </a:t>
            </a:r>
            <a:r>
              <a:rPr lang="en-US" dirty="0"/>
              <a:t>there any chance that a scribal error could explain the apparent discrepancy?  This will be a particularly relevant question in the supposed contradiction involves numbers from the Old Testament Text</a:t>
            </a:r>
            <a:r>
              <a:rPr lang="en-US" dirty="0" smtClean="0"/>
              <a:t>.</a:t>
            </a:r>
          </a:p>
          <a:p>
            <a:pPr marL="514350" indent="-514350">
              <a:buAutoNum type="arabicPeriod" startAt="2"/>
            </a:pPr>
            <a:endParaRPr lang="en-US" dirty="0"/>
          </a:p>
          <a:p>
            <a:pPr marL="0" indent="0">
              <a:buNone/>
            </a:pPr>
            <a:r>
              <a:rPr lang="en-US" dirty="0"/>
              <a:t>3.  Is it possible that the two passages, rather than contradictions one another, actually complement one another?  In other words, is it possible that the two apparently discrepant scriptures, when taken together, actually create a fuller picture of what God is trying to communicate?</a:t>
            </a:r>
          </a:p>
          <a:p>
            <a:endParaRPr lang="en-US" dirty="0"/>
          </a:p>
        </p:txBody>
      </p:sp>
      <p:sp>
        <p:nvSpPr>
          <p:cNvPr id="3" name="Title 2"/>
          <p:cNvSpPr>
            <a:spLocks noGrp="1"/>
          </p:cNvSpPr>
          <p:nvPr>
            <p:ph type="title"/>
          </p:nvPr>
        </p:nvSpPr>
        <p:spPr/>
        <p:txBody>
          <a:bodyPr>
            <a:normAutofit/>
          </a:bodyPr>
          <a:lstStyle/>
          <a:p>
            <a:pPr algn="ctr"/>
            <a:r>
              <a:rPr lang="en-US" sz="3200" b="1" dirty="0" smtClean="0"/>
              <a:t>Questions To Ask</a:t>
            </a:r>
            <a:endParaRPr lang="en-US" sz="3200" b="1" dirty="0"/>
          </a:p>
        </p:txBody>
      </p:sp>
    </p:spTree>
    <p:extLst>
      <p:ext uri="{BB962C8B-B14F-4D97-AF65-F5344CB8AC3E}">
        <p14:creationId xmlns:p14="http://schemas.microsoft.com/office/powerpoint/2010/main" val="19077492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81000" y="1447800"/>
            <a:ext cx="8077200" cy="5257800"/>
          </a:xfrm>
        </p:spPr>
        <p:txBody>
          <a:bodyPr/>
          <a:lstStyle/>
          <a:p>
            <a:r>
              <a:rPr lang="en-US" sz="2800" dirty="0"/>
              <a:t>Contradictions of Fact:  </a:t>
            </a:r>
            <a:r>
              <a:rPr lang="en-US" sz="2000" dirty="0"/>
              <a:t>(Illustration: eyewitnesses to a crime)</a:t>
            </a:r>
          </a:p>
          <a:p>
            <a:pPr lvl="1"/>
            <a:r>
              <a:rPr lang="en-US" sz="2400" dirty="0"/>
              <a:t>Genesis 7:17  </a:t>
            </a:r>
            <a:r>
              <a:rPr lang="en-US" sz="2400" dirty="0" err="1"/>
              <a:t>vs</a:t>
            </a:r>
            <a:r>
              <a:rPr lang="en-US" sz="2400" dirty="0"/>
              <a:t>   Genesis 8:3</a:t>
            </a:r>
          </a:p>
          <a:p>
            <a:pPr lvl="1"/>
            <a:r>
              <a:rPr lang="en-US" sz="2400" dirty="0"/>
              <a:t>Genesis 37:36    </a:t>
            </a:r>
            <a:r>
              <a:rPr lang="en-US" sz="2400" dirty="0" err="1"/>
              <a:t>vs</a:t>
            </a:r>
            <a:r>
              <a:rPr lang="en-US" sz="2400" dirty="0"/>
              <a:t>   Genesis 39:1</a:t>
            </a:r>
          </a:p>
          <a:p>
            <a:pPr lvl="1"/>
            <a:r>
              <a:rPr lang="en-US" sz="2400" dirty="0"/>
              <a:t>Matthew 27:5   </a:t>
            </a:r>
            <a:r>
              <a:rPr lang="en-US" sz="2400" dirty="0" err="1"/>
              <a:t>vs</a:t>
            </a:r>
            <a:r>
              <a:rPr lang="en-US" sz="2400" dirty="0"/>
              <a:t>   Acts 1:18</a:t>
            </a:r>
          </a:p>
          <a:p>
            <a:pPr lvl="1"/>
            <a:r>
              <a:rPr lang="en-US" sz="2400" dirty="0"/>
              <a:t>John 19:17   </a:t>
            </a:r>
            <a:r>
              <a:rPr lang="en-US" sz="2400" dirty="0" err="1"/>
              <a:t>vs</a:t>
            </a:r>
            <a:r>
              <a:rPr lang="en-US" sz="2400" dirty="0"/>
              <a:t>   Mark 15:21-23</a:t>
            </a:r>
          </a:p>
          <a:p>
            <a:pPr lvl="1"/>
            <a:r>
              <a:rPr lang="en-US" sz="2400" dirty="0"/>
              <a:t>Actual contradictions!  2 Samuel 8:4  </a:t>
            </a:r>
            <a:r>
              <a:rPr lang="en-US" sz="2400" dirty="0" err="1"/>
              <a:t>vs</a:t>
            </a:r>
            <a:r>
              <a:rPr lang="en-US" sz="2400" dirty="0"/>
              <a:t>  1 </a:t>
            </a:r>
            <a:r>
              <a:rPr lang="en-US" sz="2400" dirty="0" err="1"/>
              <a:t>Chron</a:t>
            </a:r>
            <a:r>
              <a:rPr lang="en-US" sz="2400" dirty="0"/>
              <a:t> 18:4</a:t>
            </a:r>
          </a:p>
          <a:p>
            <a:r>
              <a:rPr lang="en-US" sz="2800" dirty="0"/>
              <a:t>Contradictions of Doctrine:</a:t>
            </a:r>
          </a:p>
          <a:p>
            <a:pPr lvl="1"/>
            <a:r>
              <a:rPr lang="en-US" sz="2400" dirty="0"/>
              <a:t>Exodus 20:4-5 </a:t>
            </a:r>
            <a:r>
              <a:rPr lang="en-US" sz="2400" dirty="0" err="1"/>
              <a:t>vs</a:t>
            </a:r>
            <a:r>
              <a:rPr lang="en-US" sz="2400" dirty="0"/>
              <a:t>  </a:t>
            </a:r>
            <a:r>
              <a:rPr lang="en-US" sz="2400" dirty="0" err="1"/>
              <a:t>Ezek</a:t>
            </a:r>
            <a:r>
              <a:rPr lang="en-US" sz="2400" dirty="0"/>
              <a:t> 18:19-20</a:t>
            </a:r>
          </a:p>
          <a:p>
            <a:pPr lvl="1"/>
            <a:r>
              <a:rPr lang="en-US" sz="2400" dirty="0"/>
              <a:t>Exodus 20:8   </a:t>
            </a:r>
            <a:r>
              <a:rPr lang="en-US" sz="2400" dirty="0" err="1"/>
              <a:t>vs</a:t>
            </a:r>
            <a:r>
              <a:rPr lang="en-US" sz="2400" dirty="0"/>
              <a:t>   Isaiah 1:13</a:t>
            </a:r>
          </a:p>
          <a:p>
            <a:pPr lvl="1"/>
            <a:r>
              <a:rPr lang="en-US" sz="2400" dirty="0"/>
              <a:t>Ephesians 2:8-9   </a:t>
            </a:r>
            <a:r>
              <a:rPr lang="en-US" sz="2400" dirty="0" err="1"/>
              <a:t>vs</a:t>
            </a:r>
            <a:r>
              <a:rPr lang="en-US" sz="2400" dirty="0"/>
              <a:t>  James 2:24</a:t>
            </a:r>
          </a:p>
          <a:p>
            <a:pPr lvl="1"/>
            <a:r>
              <a:rPr lang="en-US" sz="2400" dirty="0"/>
              <a:t>Proverbs 26:4 and Proverbs 26:5</a:t>
            </a:r>
          </a:p>
        </p:txBody>
      </p:sp>
      <p:sp>
        <p:nvSpPr>
          <p:cNvPr id="73732" name="Text Box 4"/>
          <p:cNvSpPr txBox="1">
            <a:spLocks noChangeArrowheads="1"/>
          </p:cNvSpPr>
          <p:nvPr/>
        </p:nvSpPr>
        <p:spPr bwMode="auto">
          <a:xfrm>
            <a:off x="2270125" y="346075"/>
            <a:ext cx="474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33" name="Text Box 5"/>
          <p:cNvSpPr txBox="1">
            <a:spLocks noChangeArrowheads="1"/>
          </p:cNvSpPr>
          <p:nvPr/>
        </p:nvSpPr>
        <p:spPr bwMode="auto">
          <a:xfrm>
            <a:off x="1447800" y="4572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Categories of Bible “Contradictions”</a:t>
            </a:r>
          </a:p>
        </p:txBody>
      </p:sp>
    </p:spTree>
    <p:extLst>
      <p:ext uri="{BB962C8B-B14F-4D97-AF65-F5344CB8AC3E}">
        <p14:creationId xmlns:p14="http://schemas.microsoft.com/office/powerpoint/2010/main" val="35563323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229600" cy="714375"/>
          </a:xfrm>
        </p:spPr>
        <p:txBody>
          <a:bodyPr/>
          <a:lstStyle/>
          <a:p>
            <a:r>
              <a:rPr lang="en-US" sz="2800"/>
              <a:t>Bible Contradictions (cont.)</a:t>
            </a:r>
          </a:p>
        </p:txBody>
      </p:sp>
      <p:sp>
        <p:nvSpPr>
          <p:cNvPr id="119811" name="Rectangle 3"/>
          <p:cNvSpPr>
            <a:spLocks noGrp="1" noChangeArrowheads="1"/>
          </p:cNvSpPr>
          <p:nvPr>
            <p:ph type="body" idx="1"/>
          </p:nvPr>
        </p:nvSpPr>
        <p:spPr>
          <a:xfrm>
            <a:off x="457200" y="2211388"/>
            <a:ext cx="8229600" cy="3919537"/>
          </a:xfrm>
        </p:spPr>
        <p:txBody>
          <a:bodyPr/>
          <a:lstStyle/>
          <a:p>
            <a:pPr>
              <a:spcBef>
                <a:spcPct val="50000"/>
              </a:spcBef>
            </a:pPr>
            <a:r>
              <a:rPr lang="en-US" sz="2000" dirty="0"/>
              <a:t>“David took seven hundred (2 Samuel 8:4) or seven thousand (1Chronicles 18:4) horsemen from </a:t>
            </a:r>
            <a:r>
              <a:rPr lang="en-US" sz="2000" dirty="0" err="1"/>
              <a:t>Hadadezer</a:t>
            </a:r>
            <a:r>
              <a:rPr lang="en-US" sz="2000" dirty="0"/>
              <a:t>. Which is correct?”</a:t>
            </a:r>
          </a:p>
          <a:p>
            <a:pPr>
              <a:spcBef>
                <a:spcPct val="50000"/>
              </a:spcBef>
            </a:pPr>
            <a:r>
              <a:rPr lang="en-US" sz="2000" dirty="0"/>
              <a:t>“Exodus 20:8, ‘Remember the Sabbath day by keeping it holy’ contradicts Isaiah 1:13 ‘Your… Sabbaths and convocations—I cannot bear…’”</a:t>
            </a:r>
          </a:p>
          <a:p>
            <a:pPr>
              <a:spcBef>
                <a:spcPct val="50000"/>
              </a:spcBef>
            </a:pPr>
            <a:endParaRPr lang="en-US" sz="2000" dirty="0"/>
          </a:p>
          <a:p>
            <a:endParaRPr lang="en-US" sz="2000" dirty="0"/>
          </a:p>
        </p:txBody>
      </p:sp>
    </p:spTree>
    <p:extLst>
      <p:ext uri="{BB962C8B-B14F-4D97-AF65-F5344CB8AC3E}">
        <p14:creationId xmlns:p14="http://schemas.microsoft.com/office/powerpoint/2010/main" val="3310649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Paper</Template>
  <TotalTime>3860</TotalTime>
  <Words>5310</Words>
  <Application>Microsoft Office PowerPoint</Application>
  <PresentationFormat>On-screen Show (4:3)</PresentationFormat>
  <Paragraphs>843</Paragraphs>
  <Slides>104</Slides>
  <Notes>104</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104</vt:i4>
      </vt:variant>
    </vt:vector>
  </HeadingPairs>
  <TitlesOfParts>
    <vt:vector size="114" baseType="lpstr">
      <vt:lpstr>Paper</vt:lpstr>
      <vt:lpstr>Cliff</vt:lpstr>
      <vt:lpstr>Capsules</vt:lpstr>
      <vt:lpstr>Default Design</vt:lpstr>
      <vt:lpstr>1_Default Design</vt:lpstr>
      <vt:lpstr>3_Default Design</vt:lpstr>
      <vt:lpstr>4_Default Design</vt:lpstr>
      <vt:lpstr>5_Default Design</vt:lpstr>
      <vt:lpstr>2_Default Design</vt:lpstr>
      <vt:lpstr>Photo Editor Photo</vt:lpstr>
      <vt:lpstr>The Bible Reliability, Inspiration and Inerrancy</vt:lpstr>
      <vt:lpstr>Syllabus</vt:lpstr>
      <vt:lpstr>Apologetic Strategies:  John Oakes</vt:lpstr>
      <vt:lpstr>Outline</vt:lpstr>
      <vt:lpstr>I. Introduction:  How Do I Answer Questions?</vt:lpstr>
      <vt:lpstr>Common Criticisms</vt:lpstr>
      <vt:lpstr>Judas:   Another Gospel?</vt:lpstr>
      <vt:lpstr>Is it Genuine?</vt:lpstr>
      <vt:lpstr>PowerPoint Presentation</vt:lpstr>
      <vt:lpstr>Content (cont.)</vt:lpstr>
      <vt:lpstr>Content (cont.)</vt:lpstr>
      <vt:lpstr>What about the other “gospels?”</vt:lpstr>
      <vt:lpstr>The fictional conspiracy  of the book</vt:lpstr>
      <vt:lpstr>Excerpt from DVC</vt:lpstr>
      <vt:lpstr>Excerpt from DVC</vt:lpstr>
      <vt:lpstr>Excerpt from DVC</vt:lpstr>
      <vt:lpstr>The Gnostic “Gospels”</vt:lpstr>
      <vt:lpstr>II.  New Testament Manuscript Evidence</vt:lpstr>
      <vt:lpstr>Definitions</vt:lpstr>
      <vt:lpstr>Definitions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 Types</vt:lpstr>
      <vt:lpstr>Other Evidence:  Translations</vt:lpstr>
      <vt:lpstr>Church Father Quotes</vt:lpstr>
      <vt:lpstr>PowerPoint Presentation</vt:lpstr>
      <vt:lpstr>Copying Errors/Editing of the Text?</vt:lpstr>
      <vt:lpstr>Significant Textual Issues</vt:lpstr>
      <vt:lpstr>Textual (Lower) Criticism</vt:lpstr>
      <vt:lpstr>Significant Textual Issues</vt:lpstr>
      <vt:lpstr>Orthodox Corruption of Scripture?</vt:lpstr>
      <vt:lpstr>PowerPoint Presentation</vt:lpstr>
      <vt:lpstr>Summary:</vt:lpstr>
      <vt:lpstr>III.  The Canon of the New Testament</vt:lpstr>
      <vt:lpstr>Development of the New Testament Canon</vt:lpstr>
      <vt:lpstr>Development of the New Testament Canon</vt:lpstr>
      <vt:lpstr>Summary</vt:lpstr>
      <vt:lpstr>IV.  The Hebrew Text of the Old Testament</vt:lpstr>
      <vt:lpstr>Reliability of the Old Testament Hebrew and Aramaic Text</vt:lpstr>
      <vt:lpstr>Early Translations of the Old Testament</vt:lpstr>
      <vt:lpstr>The Hebrew Text of the Old Testament</vt:lpstr>
      <vt:lpstr>The Masoretes AD 500-1000  Tiberias</vt:lpstr>
      <vt:lpstr>The Talmudists  (AD 100-400) were radical too!!!</vt:lpstr>
      <vt:lpstr>But…  There is still that annoying 1400 years or so! </vt:lpstr>
      <vt:lpstr>PowerPoint Presentation</vt:lpstr>
      <vt:lpstr>PowerPoint Presentation</vt:lpstr>
      <vt:lpstr>PowerPoint Presentation</vt:lpstr>
      <vt:lpstr>Important Dead Sea Scrolls</vt:lpstr>
      <vt:lpstr>Other Hebrew Bible Translations</vt:lpstr>
      <vt:lpstr>Textual Errors in the Hebrew Bible</vt:lpstr>
      <vt:lpstr>VI.  Old Testament Canon</vt:lpstr>
      <vt:lpstr>Old Testament Apocrypha</vt:lpstr>
      <vt:lpstr>Old Testament Reliability: A Summary</vt:lpstr>
      <vt:lpstr>VI.  Further Evidence:  Compare to  Extra-Biblical Writings</vt:lpstr>
      <vt:lpstr>Documents Considered for Inclusion in the New Testament</vt:lpstr>
      <vt:lpstr>VII.  Inspiration of the Bible:  Compare to the  Scriptures of Other Religions</vt:lpstr>
      <vt:lpstr>PowerPoint Presentation</vt:lpstr>
      <vt:lpstr>Muslim Apologetics</vt:lpstr>
      <vt:lpstr>Quranic view of biblical inspiration  </vt:lpstr>
      <vt:lpstr>    Historical errors in the Qur’an  </vt:lpstr>
      <vt:lpstr>Theory of Abrogation</vt:lpstr>
      <vt:lpstr>PowerPoint Presentation</vt:lpstr>
      <vt:lpstr> Scientific errors in Qur’an (II) </vt:lpstr>
      <vt:lpstr>Purported Prophecies (I)</vt:lpstr>
      <vt:lpstr>Purported Prophecies (I)</vt:lpstr>
      <vt:lpstr>Purported Prophecies (III)</vt:lpstr>
      <vt:lpstr>  Purported Prophecies  (III)  </vt:lpstr>
      <vt:lpstr>Bahai Scriptures inspired?</vt:lpstr>
      <vt:lpstr>Scriptures of Hinduism</vt:lpstr>
      <vt:lpstr>Hindu Scriptures  Inspired and Reliable?</vt:lpstr>
      <vt:lpstr>Buddhist Scriptures Inspired and Reliable?</vt:lpstr>
      <vt:lpstr>PowerPoint Presentation</vt:lpstr>
      <vt:lpstr>PowerPoint Presentation</vt:lpstr>
      <vt:lpstr>PowerPoint Presentation</vt:lpstr>
      <vt:lpstr>Inspiration and Inerrancy</vt:lpstr>
      <vt:lpstr>VIII.  Inspiration:  Is the Bible Inspired by God?</vt:lpstr>
      <vt:lpstr>Verbal Inspiration</vt:lpstr>
      <vt:lpstr>Do we read inspired Scripture?</vt:lpstr>
      <vt:lpstr>How Do We Know the Bible is Inspired?</vt:lpstr>
      <vt:lpstr>Evidence of Biblical Inspiration</vt:lpstr>
      <vt:lpstr>Can I be confident the Bible is inspired by God?</vt:lpstr>
      <vt:lpstr>IX.  Is the Bible Inerrant?</vt:lpstr>
      <vt:lpstr>Definitions of Inerrancy</vt:lpstr>
      <vt:lpstr>Is the Bible Inerrant? Are There Mistakes in the Autographs (Original Manuscripts)?</vt:lpstr>
      <vt:lpstr>Bible “Errors”? (cont.)</vt:lpstr>
      <vt:lpstr>Chicago Statement</vt:lpstr>
      <vt:lpstr>X.  Supposed Contradictions in the Bible</vt:lpstr>
      <vt:lpstr>Bible “Contradictions”</vt:lpstr>
      <vt:lpstr>Questions To Ask</vt:lpstr>
      <vt:lpstr>PowerPoint Presentation</vt:lpstr>
      <vt:lpstr>Bible Contradictions (cont.)</vt:lpstr>
      <vt:lpstr>More Difficult Supposed Contradictions</vt:lpstr>
      <vt:lpstr>PowerPoint Presentation</vt:lpstr>
      <vt:lpstr>Bible Errors/Contradictions?</vt:lpstr>
      <vt:lpstr>More Thoughts on Biblical Inspiration</vt:lpstr>
      <vt:lpstr>The Bible is the best book in the world on…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Reliability, Inspiration and Inerrancy</dc:title>
  <dc:creator>John Oakes</dc:creator>
  <cp:lastModifiedBy>John Oakes</cp:lastModifiedBy>
  <cp:revision>73</cp:revision>
  <dcterms:created xsi:type="dcterms:W3CDTF">2011-09-05T17:10:30Z</dcterms:created>
  <dcterms:modified xsi:type="dcterms:W3CDTF">2011-09-17T13:56:49Z</dcterms:modified>
</cp:coreProperties>
</file>