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72"/>
  </p:notesMasterIdLst>
  <p:sldIdLst>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01" r:id="rId46"/>
    <p:sldId id="299"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9144000" cy="6858000" type="screen4x3"/>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p:scale>
          <a:sx n="74" d="100"/>
          <a:sy n="74" d="100"/>
        </p:scale>
        <p:origin x="-135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51688200"/>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724" tIns="44362" rIns="88724" bIns="44362"/>
          <a:lstStyle/>
          <a:p>
            <a:endParaRPr lang="en-US"/>
          </a:p>
        </p:txBody>
      </p:sp>
      <p:sp>
        <p:nvSpPr>
          <p:cNvPr id="4" name="Slide Number Placeholder 3"/>
          <p:cNvSpPr>
            <a:spLocks noGrp="1"/>
          </p:cNvSpPr>
          <p:nvPr>
            <p:ph type="sldNum" sz="quarter" idx="10"/>
          </p:nvPr>
        </p:nvSpPr>
        <p:spPr>
          <a:xfrm>
            <a:off x="3884259" y="8684790"/>
            <a:ext cx="2972209" cy="457664"/>
          </a:xfrm>
          <a:prstGeom prst="rect">
            <a:avLst/>
          </a:prstGeom>
        </p:spPr>
        <p:txBody>
          <a:bodyPr lIns="88724" tIns="44362" rIns="88724" bIns="44362"/>
          <a:lstStyle/>
          <a:p>
            <a:fld id="{4D1BA47B-E518-45AA-A0F0-AC88BF73B6B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11545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prstGeom prst="rect">
            <a:avLst/>
          </a:prstGeom>
        </p:spPr>
        <p:txBody>
          <a:bodyPr/>
          <a:lstStyle/>
          <a:p>
            <a:pPr lvl="0"/>
            <a:endParaRPr/>
          </a:p>
        </p:txBody>
      </p:sp>
      <p:sp>
        <p:nvSpPr>
          <p:cNvPr id="94" name="Shape 94"/>
          <p:cNvSpPr>
            <a:spLocks noGrp="1"/>
          </p:cNvSpPr>
          <p:nvPr>
            <p:ph type="body" sz="quarter" idx="1"/>
          </p:nvPr>
        </p:nvSpPr>
        <p:spPr>
          <a:prstGeom prst="rect">
            <a:avLst/>
          </a:prstGeom>
        </p:spPr>
        <p:txBody>
          <a:bodyPr/>
          <a:lstStyle/>
          <a:p>
            <a:pPr lvl="0">
              <a:defRPr sz="1800"/>
            </a:pPr>
            <a:r>
              <a:rPr sz="2400"/>
              <a:t>Inhabited, rebuilt, restored! Isaiah prophecies through Hezekiah (1:1) - 4 kings before Jehoiakim! Cyrus as shepherd, anointed. Why? So that all may know. No other Lord. Prosperity and disaster; I do all!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prstGeom prst="rect">
            <a:avLst/>
          </a:prstGeom>
        </p:spPr>
        <p:txBody>
          <a:bodyPr/>
          <a:lstStyle/>
          <a:p>
            <a:pPr lvl="0"/>
            <a:endParaRPr/>
          </a:p>
        </p:txBody>
      </p:sp>
      <p:sp>
        <p:nvSpPr>
          <p:cNvPr id="100" name="Shape 100"/>
          <p:cNvSpPr>
            <a:spLocks noGrp="1"/>
          </p:cNvSpPr>
          <p:nvPr>
            <p:ph type="body" sz="quarter" idx="1"/>
          </p:nvPr>
        </p:nvSpPr>
        <p:spPr>
          <a:prstGeom prst="rect">
            <a:avLst/>
          </a:prstGeom>
        </p:spPr>
        <p:txBody>
          <a:bodyPr/>
          <a:lstStyle/>
          <a:p>
            <a:pPr lvl="0">
              <a:defRPr sz="1800"/>
            </a:pPr>
            <a:r>
              <a:rPr sz="2400"/>
              <a:t>The Lord moved: the king (Prov. 21:1), his people (moved from where they had settled) and their neighbors (like in Ex. 12:35-36 favorably disposed, so plundered—previous exodus). Easy to lack faith when lack resources, but God!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pPr lvl="0"/>
            <a:endParaRPr/>
          </a:p>
        </p:txBody>
      </p:sp>
      <p:sp>
        <p:nvSpPr>
          <p:cNvPr id="105" name="Shape 105"/>
          <p:cNvSpPr>
            <a:spLocks noGrp="1"/>
          </p:cNvSpPr>
          <p:nvPr>
            <p:ph type="body" sz="quarter" idx="1"/>
          </p:nvPr>
        </p:nvSpPr>
        <p:spPr>
          <a:prstGeom prst="rect">
            <a:avLst/>
          </a:prstGeom>
        </p:spPr>
        <p:txBody>
          <a:bodyPr/>
          <a:lstStyle>
            <a:lvl1pPr>
              <a:defRPr sz="1900"/>
            </a:lvl1pPr>
          </a:lstStyle>
          <a:p>
            <a:pPr lvl="0">
              <a:defRPr sz="1800"/>
            </a:pPr>
            <a:r>
              <a:rPr sz="1900"/>
              <a:t>Assume is a composite list of all the Jews who returned from exile over that period of time. Zerubbabel went under Cyrus, Ezra &amp; Nehemiah went under Artaxerxes (80 and 90 years later, respectively). Urim (v. 63) used in Ex. 28:30; Lev. 8:8; Nu 27:21; Dt 33:8; 1 Sam 28:6.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pPr lvl="0"/>
            <a:endParaRPr/>
          </a:p>
        </p:txBody>
      </p:sp>
      <p:sp>
        <p:nvSpPr>
          <p:cNvPr id="110" name="Shape 110"/>
          <p:cNvSpPr>
            <a:spLocks noGrp="1"/>
          </p:cNvSpPr>
          <p:nvPr>
            <p:ph type="body" sz="quarter" idx="1"/>
          </p:nvPr>
        </p:nvSpPr>
        <p:spPr>
          <a:prstGeom prst="rect">
            <a:avLst/>
          </a:prstGeom>
        </p:spPr>
        <p:txBody>
          <a:bodyPr/>
          <a:lstStyle/>
          <a:p>
            <a:pPr lvl="0">
              <a:defRPr sz="1800"/>
            </a:pPr>
            <a:r>
              <a:rPr sz="2400"/>
              <a:t>Can be together and still afraid. Courage, not absence of fear, but facing it. Despite. * Sharing faith, asking about purity etc. We must overcome! Finished foundation: Praise, but wept. * Building church (remember before).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pPr lvl="0"/>
            <a:endParaRPr/>
          </a:p>
        </p:txBody>
      </p:sp>
      <p:sp>
        <p:nvSpPr>
          <p:cNvPr id="116" name="Shape 116"/>
          <p:cNvSpPr>
            <a:spLocks noGrp="1"/>
          </p:cNvSpPr>
          <p:nvPr>
            <p:ph type="body" sz="quarter" idx="1"/>
          </p:nvPr>
        </p:nvSpPr>
        <p:spPr>
          <a:prstGeom prst="rect">
            <a:avLst/>
          </a:prstGeom>
        </p:spPr>
        <p:txBody>
          <a:bodyPr/>
          <a:lstStyle/>
          <a:p>
            <a:pPr lvl="0">
              <a:defRPr sz="1800"/>
            </a:pPr>
            <a:r>
              <a:rPr sz="2400"/>
              <a:t>Not totally chronological: Cyrus, Darius, Xerxes, Artaxerxes (115 years). Point </a:t>
            </a:r>
            <a:r>
              <a:rPr sz="2400" b="1"/>
              <a:t>opposition</a:t>
            </a:r>
            <a:r>
              <a:rPr sz="2400"/>
              <a:t>! Been, always will (Mt 5:10-12 same as prophets; 1 Peter 4:12-19 don’t be surprised; 2 Tim 3:12 everyone godly). * What you doin?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prstGeom prst="rect">
            <a:avLst/>
          </a:prstGeom>
        </p:spPr>
        <p:txBody>
          <a:bodyPr/>
          <a:lstStyle/>
          <a:p>
            <a:pPr lvl="0"/>
            <a:endParaRPr/>
          </a:p>
        </p:txBody>
      </p:sp>
      <p:sp>
        <p:nvSpPr>
          <p:cNvPr id="122" name="Shape 122"/>
          <p:cNvSpPr>
            <a:spLocks noGrp="1"/>
          </p:cNvSpPr>
          <p:nvPr>
            <p:ph type="body" sz="quarter" idx="1"/>
          </p:nvPr>
        </p:nvSpPr>
        <p:spPr>
          <a:prstGeom prst="rect">
            <a:avLst/>
          </a:prstGeom>
        </p:spPr>
        <p:txBody>
          <a:bodyPr/>
          <a:lstStyle/>
          <a:p>
            <a:pPr lvl="0">
              <a:defRPr sz="1800"/>
            </a:pPr>
            <a:r>
              <a:rPr sz="2400"/>
              <a:t>Back to Darius (4:24). Prophets (Hag / Zech - John later) because stopped 20 years. Ecbatana (capital Medes, Persian summer residence). Persepolis ceremonial capital. Don’t interfere. Able to finish (God with kings)</a:t>
            </a:r>
          </a:p>
          <a:p>
            <a:pPr lvl="0">
              <a:defRPr sz="1800"/>
            </a:pPr>
            <a:r>
              <a:rPr sz="2400"/>
              <a:t>Susa (winter residence), Babylon (veared river, satrapy).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pPr lvl="0"/>
            <a:endParaRPr/>
          </a:p>
        </p:txBody>
      </p:sp>
      <p:sp>
        <p:nvSpPr>
          <p:cNvPr id="128" name="Shape 128"/>
          <p:cNvSpPr>
            <a:spLocks noGrp="1"/>
          </p:cNvSpPr>
          <p:nvPr>
            <p:ph type="body" sz="quarter" idx="1"/>
          </p:nvPr>
        </p:nvSpPr>
        <p:spPr>
          <a:prstGeom prst="rect">
            <a:avLst/>
          </a:prstGeom>
        </p:spPr>
        <p:txBody>
          <a:bodyPr/>
          <a:lstStyle/>
          <a:p>
            <a:pPr lvl="0">
              <a:defRPr sz="1800"/>
            </a:pPr>
            <a:r>
              <a:rPr sz="2400"/>
              <a:t>We’ll do the final chapters later, because they jump over to Artaxerxes’ time when Ezra arrives to put the ceremonial aspect of Judaism in order (not just temple).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sz="2400"/>
              <a:t>Nebuchadnezzar conquered Palestine. Happened in three waves (36:6 Jehoiakim, Daniel 605 BC; 36:10 Jehoiachin in 597 BC; and 36:20 Zedekiah in 587 BC). They stayed until Persia overtook Babylon (v. 22).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prstGeom prst="rect">
            <a:avLst/>
          </a:prstGeom>
        </p:spPr>
        <p:txBody>
          <a:bodyPr/>
          <a:lstStyle/>
          <a:p>
            <a:pPr lvl="0"/>
            <a:endParaRPr/>
          </a:p>
        </p:txBody>
      </p:sp>
      <p:sp>
        <p:nvSpPr>
          <p:cNvPr id="56" name="Shape 56"/>
          <p:cNvSpPr>
            <a:spLocks noGrp="1"/>
          </p:cNvSpPr>
          <p:nvPr>
            <p:ph type="body" sz="quarter" idx="1"/>
          </p:nvPr>
        </p:nvSpPr>
        <p:spPr>
          <a:prstGeom prst="rect">
            <a:avLst/>
          </a:prstGeom>
        </p:spPr>
        <p:txBody>
          <a:bodyPr/>
          <a:lstStyle/>
          <a:p>
            <a:pPr lvl="0">
              <a:defRPr sz="1800"/>
            </a:pPr>
            <a:r>
              <a:rPr sz="2400"/>
              <a:t>Context of “plans to prosper”: before captivity about return. Bear consequences of sin, but God still loves them! He will bring them back after 70 years. (Also Jeremiah 25:11-14 will punish Babylon after 70 years)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pPr lvl="0"/>
            <a:endParaRPr/>
          </a:p>
        </p:txBody>
      </p:sp>
      <p:sp>
        <p:nvSpPr>
          <p:cNvPr id="61" name="Shape 61"/>
          <p:cNvSpPr>
            <a:spLocks noGrp="1"/>
          </p:cNvSpPr>
          <p:nvPr>
            <p:ph type="body" sz="quarter" idx="1"/>
          </p:nvPr>
        </p:nvSpPr>
        <p:spPr>
          <a:prstGeom prst="rect">
            <a:avLst/>
          </a:prstGeom>
        </p:spPr>
        <p:txBody>
          <a:bodyPr/>
          <a:lstStyle/>
          <a:p>
            <a:pPr lvl="0">
              <a:defRPr sz="1800"/>
            </a:pPr>
            <a:r>
              <a:rPr sz="2400"/>
              <a:t>If you’re good at math, only 49-50 years from destruction to return. Two possibilities. Take your pick (first as approximation). Either way, God fulfilled his promise.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pPr lvl="0"/>
            <a:endParaRPr/>
          </a:p>
        </p:txBody>
      </p:sp>
      <p:sp>
        <p:nvSpPr>
          <p:cNvPr id="66" name="Shape 66"/>
          <p:cNvSpPr>
            <a:spLocks noGrp="1"/>
          </p:cNvSpPr>
          <p:nvPr>
            <p:ph type="body" sz="quarter" idx="1"/>
          </p:nvPr>
        </p:nvSpPr>
        <p:spPr>
          <a:prstGeom prst="rect">
            <a:avLst/>
          </a:prstGeom>
        </p:spPr>
        <p:txBody>
          <a:bodyPr/>
          <a:lstStyle/>
          <a:p>
            <a:pPr lvl="0">
              <a:defRPr sz="1800"/>
            </a:pPr>
            <a:r>
              <a:rPr sz="2400"/>
              <a:t>John: This was spoken right before the captivity. God knows what he is doing, bringing stress and bringing relief. They both show his power (not within our control) and his grace (using enemies, providing hope).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pPr lvl="0"/>
            <a:endParaRPr/>
          </a:p>
        </p:txBody>
      </p:sp>
      <p:sp>
        <p:nvSpPr>
          <p:cNvPr id="71" name="Shape 71"/>
          <p:cNvSpPr>
            <a:spLocks noGrp="1"/>
          </p:cNvSpPr>
          <p:nvPr>
            <p:ph type="body" sz="quarter" idx="1"/>
          </p:nvPr>
        </p:nvSpPr>
        <p:spPr>
          <a:prstGeom prst="rect">
            <a:avLst/>
          </a:prstGeom>
        </p:spPr>
        <p:txBody>
          <a:bodyPr/>
          <a:lstStyle/>
          <a:p>
            <a:pPr lvl="0">
              <a:defRPr sz="1800"/>
            </a:pPr>
            <a:r>
              <a:rPr sz="2400"/>
              <a:t>Dry bones. Hopeless (going to be burned and taken captive), but God can bring you back (v. 12) and fill you with his spirit - breath! * Bro who (dad suicide) for 3 years couldn’t believe God would bless him; beginning to now.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prstGeom prst="rect">
            <a:avLst/>
          </a:prstGeom>
        </p:spPr>
        <p:txBody>
          <a:bodyPr/>
          <a:lstStyle/>
          <a:p>
            <a:pPr lvl="0"/>
            <a:endParaRPr/>
          </a:p>
        </p:txBody>
      </p:sp>
      <p:sp>
        <p:nvSpPr>
          <p:cNvPr id="76" name="Shape 76"/>
          <p:cNvSpPr>
            <a:spLocks noGrp="1"/>
          </p:cNvSpPr>
          <p:nvPr>
            <p:ph type="body" sz="quarter" idx="1"/>
          </p:nvPr>
        </p:nvSpPr>
        <p:spPr>
          <a:prstGeom prst="rect">
            <a:avLst/>
          </a:prstGeom>
        </p:spPr>
        <p:txBody>
          <a:bodyPr/>
          <a:lstStyle/>
          <a:p>
            <a:pPr lvl="0">
              <a:defRPr sz="1800"/>
            </a:pPr>
            <a:r>
              <a:rPr sz="2400"/>
              <a:t>Outline of period: Cyrus takes over Babylon in 539 BC, issued his decree next year. Jews left sometime afterward. Started building &amp; stopped; began again after prophets. Then Esther in Susa. Then Ezra and Nehemiah.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prstGeom prst="rect">
            <a:avLst/>
          </a:prstGeom>
        </p:spPr>
        <p:txBody>
          <a:bodyPr/>
          <a:lstStyle/>
          <a:p>
            <a:pPr lvl="0"/>
            <a:endParaRPr/>
          </a:p>
        </p:txBody>
      </p:sp>
      <p:sp>
        <p:nvSpPr>
          <p:cNvPr id="82" name="Shape 82"/>
          <p:cNvSpPr>
            <a:spLocks noGrp="1"/>
          </p:cNvSpPr>
          <p:nvPr>
            <p:ph type="body" sz="quarter" idx="1"/>
          </p:nvPr>
        </p:nvSpPr>
        <p:spPr>
          <a:prstGeom prst="rect">
            <a:avLst/>
          </a:prstGeom>
        </p:spPr>
        <p:txBody>
          <a:bodyPr/>
          <a:lstStyle/>
          <a:p>
            <a:pPr lvl="0">
              <a:defRPr sz="1800"/>
            </a:pPr>
            <a:r>
              <a:rPr sz="2400"/>
              <a:t>Why? Goodwill, collection of tribute, god’s favor. Almost a century later: In 407 BC, letter to Persian governor requesting that a Jewish temple at Elephantine in Egypt be rebuilt after destroyed by Egyptians in 411 BC.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lvl1pPr>
              <a:defRPr sz="1900"/>
            </a:lvl1pPr>
          </a:lstStyle>
          <a:p>
            <a:pPr lvl="0">
              <a:defRPr sz="1800"/>
            </a:pPr>
            <a:r>
              <a:rPr sz="1900"/>
              <a:t>“I returned the statues of the divine patrons of every land…to their own sanctuaries. When I found their sanctuaries in ruins, I rebuilt them. I also repatriated the people of these lands and rebuilt their houses. Finally, with Marduk’s permission, I allowed statues of the dive patrons of Sumer and Akkad to be returned to their own sanctuaries.”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5"/>
            <a:ext cx="7772400" cy="2041525"/>
          </a:xfrm>
          <a:prstGeom prst="rect">
            <a:avLst/>
          </a:prstGeom>
        </p:spPr>
        <p:txBody>
          <a:bodyPr/>
          <a:lstStyle/>
          <a:p>
            <a:pPr lvl="0">
              <a:defRPr sz="1800"/>
            </a:pPr>
            <a:r>
              <a:rPr sz="4400"/>
              <a:t>Title Text</a:t>
            </a:r>
          </a:p>
        </p:txBody>
      </p:sp>
      <p:sp>
        <p:nvSpPr>
          <p:cNvPr id="7" name="Shape 7"/>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457200" y="274638"/>
            <a:ext cx="6019800" cy="6583363"/>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smtClean="0">
                  <a:solidFill>
                    <a:srgbClr val="FFFFFF"/>
                  </a:solidFill>
                  <a:latin typeface="Garamond"/>
                  <a:ea typeface="+mn-ea"/>
                  <a:cs typeface="Aria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smtClean="0">
                <a:solidFill>
                  <a:srgbClr val="FFFFFF"/>
                </a:solidFill>
                <a:latin typeface="Garamond"/>
                <a:ea typeface="+mn-ea"/>
                <a:cs typeface="Arial"/>
              </a:endParaRPr>
            </a:p>
          </p:txBody>
        </p:sp>
      </p:grpSp>
      <p:sp>
        <p:nvSpPr>
          <p:cNvPr id="1332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133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CB9D63D-2D29-475D-A39C-23C22CA328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6102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15C8340-2A07-4F5B-A635-D9344A29C8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7441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FA1DA1A-143C-43C9-8DF8-E8EE8C6B789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7764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7AF2939-3A64-470E-A0C5-AB39BF2A64C8}"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7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9A5CB6A-5765-4521-A51E-44543598D3DD}"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21701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3B6A33F-F975-4C22-9648-8AC4F92E78F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3962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8333081-FCA0-41AF-BA6C-653FAEC3244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20407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5775593-48AB-489F-9766-A014D2AB9EB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790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AD51D01-19BB-40C9-8C2A-A23864D9F63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969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3F3CE7-E0E8-4AC8-9DC0-A1B99BE4516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688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F01D17B-E869-44C4-B563-92D3606EDE4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9647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78884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91018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Tree>
    <p:extLst>
      <p:ext uri="{BB962C8B-B14F-4D97-AF65-F5344CB8AC3E}">
        <p14:creationId xmlns:p14="http://schemas.microsoft.com/office/powerpoint/2010/main" val="808246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82195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37511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746681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39703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defRPr sz="1800" b="0" cap="none"/>
            </a:pPr>
            <a:r>
              <a:rPr sz="4000" b="1" cap="all"/>
              <a:t>Title Text</a:t>
            </a:r>
          </a:p>
        </p:txBody>
      </p:sp>
      <p:sp>
        <p:nvSpPr>
          <p:cNvPr id="15" name="Shape 15"/>
          <p:cNvSpPr>
            <a:spLocks noGrp="1"/>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02460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66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911321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10/17/2014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9812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457200" y="1435465"/>
            <a:ext cx="4040188"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4" cy="1435100"/>
          </a:xfrm>
          <a:prstGeom prst="rect">
            <a:avLst/>
          </a:prstGeom>
        </p:spPr>
        <p:txBody>
          <a:bodyPr anchor="b"/>
          <a:lstStyle>
            <a:lvl1pPr algn="l">
              <a:defRPr sz="2000" b="1"/>
            </a:lvl1pPr>
          </a:lstStyle>
          <a:p>
            <a:pPr lvl="0">
              <a:defRPr sz="1800" b="0"/>
            </a:pPr>
            <a:r>
              <a:rPr sz="2000" b="1"/>
              <a:t>Title Text</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1" cy="566738"/>
          </a:xfrm>
          <a:prstGeom prst="rect">
            <a:avLst/>
          </a:prstGeom>
        </p:spPr>
        <p:txBody>
          <a:bodyPr anchor="b"/>
          <a:lstStyle>
            <a:lvl1pPr algn="l">
              <a:defRPr sz="2000" b="1"/>
            </a:lvl1pPr>
          </a:lstStyle>
          <a:p>
            <a:pPr lvl="0">
              <a:defRPr sz="1800" b="0"/>
            </a:pPr>
            <a:r>
              <a:rPr sz="2000" b="1"/>
              <a:t>Title Text</a:t>
            </a:r>
          </a:p>
        </p:txBody>
      </p:sp>
      <p:sp>
        <p:nvSpPr>
          <p:cNvPr id="36" name="Shape 36"/>
          <p:cNvSpPr>
            <a:spLocks noGrp="1"/>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pPr>
            <a:r>
              <a:rPr sz="4400"/>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lgn="l" rtl="0" fontAlgn="base">
              <a:spcBef>
                <a:spcPct val="0"/>
              </a:spcBef>
              <a:spcAft>
                <a:spcPct val="0"/>
              </a:spcAft>
              <a:defRPr/>
            </a:pPr>
            <a:endParaRPr lang="en-US" kern="1200">
              <a:solidFill>
                <a:srgbClr val="FFFFFF"/>
              </a:solidFill>
              <a:ea typeface="+mn-ea"/>
              <a:cs typeface="Arial"/>
            </a:endParaRPr>
          </a:p>
        </p:txBody>
      </p:sp>
      <p:sp>
        <p:nvSpPr>
          <p:cNvPr id="1229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rtl="0" fontAlgn="base">
              <a:spcBef>
                <a:spcPct val="0"/>
              </a:spcBef>
              <a:spcAft>
                <a:spcPct val="0"/>
              </a:spcAft>
              <a:defRPr/>
            </a:pPr>
            <a:fld id="{2D294D8C-1F40-4BA2-8316-4319F28DEB5D}" type="slidenum">
              <a:rPr lang="en-US" kern="1200">
                <a:solidFill>
                  <a:srgbClr val="FFFFFF"/>
                </a:solidFill>
                <a:ea typeface="+mn-ea"/>
                <a:cs typeface="Arial"/>
              </a:rPr>
              <a:pPr rtl="0" fontAlgn="base">
                <a:spcBef>
                  <a:spcPct val="0"/>
                </a:spcBef>
                <a:spcAft>
                  <a:spcPct val="0"/>
                </a:spcAft>
                <a:defRPr/>
              </a:pPr>
              <a:t>‹#›</a:t>
            </a:fld>
            <a:endParaRPr lang="en-US" kern="1200">
              <a:solidFill>
                <a:srgbClr val="FFFFFF"/>
              </a:solidFill>
              <a:ea typeface="+mn-ea"/>
              <a:cs typeface="Aria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229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smtClean="0">
                  <a:solidFill>
                    <a:srgbClr val="FFFFFF"/>
                  </a:solidFill>
                  <a:latin typeface="Garamond"/>
                  <a:ea typeface="+mn-ea"/>
                  <a:cs typeface="Arial"/>
                </a:endParaRPr>
              </a:p>
            </p:txBody>
          </p:sp>
          <p:sp>
            <p:nvSpPr>
              <p:cNvPr id="1229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1229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smtClean="0">
                <a:solidFill>
                  <a:srgbClr val="FFFFFF"/>
                </a:solidFill>
                <a:latin typeface="Garamond"/>
                <a:ea typeface="+mn-ea"/>
                <a:cs typeface="Arial"/>
              </a:endParaRPr>
            </a:p>
          </p:txBody>
        </p:sp>
      </p:grpSp>
      <p:sp>
        <p:nvSpPr>
          <p:cNvPr id="1230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30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rtl="0" fontAlgn="base">
              <a:spcBef>
                <a:spcPct val="0"/>
              </a:spcBef>
              <a:spcAft>
                <a:spcPct val="0"/>
              </a:spcAft>
              <a:defRPr/>
            </a:pPr>
            <a:endParaRPr lang="en-US" kern="1200">
              <a:solidFill>
                <a:srgbClr val="FFFFFF"/>
              </a:solidFill>
              <a:ea typeface="+mn-ea"/>
              <a:cs typeface="Arial"/>
            </a:endParaRPr>
          </a:p>
        </p:txBody>
      </p:sp>
      <p:sp>
        <p:nvSpPr>
          <p:cNvPr id="12303"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60871226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rtl="0"/>
            <a:fld id="{0770A36D-EE8A-4D7C-9C9F-E5E9C6BED234}" type="datetimeFigureOut">
              <a:rPr lang="en-US" kern="1200" smtClean="0">
                <a:solidFill>
                  <a:srgbClr val="564B3C"/>
                </a:solidFill>
                <a:latin typeface="Century Gothic"/>
                <a:ea typeface="+mn-ea"/>
                <a:cs typeface="+mn-cs"/>
              </a:rPr>
              <a:pPr rtl="0"/>
              <a:t>10/17/2014</a:t>
            </a:fld>
            <a:endParaRPr lang="en-US" kern="1200">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rtl="0"/>
            <a:endParaRPr lang="en-US" kern="1200">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rtl="0"/>
            <a:fld id="{9800355F-2D1B-4DD5-8BC3-CE3385A1FDAD}" type="slidenum">
              <a:rPr lang="en-US" kern="1200" smtClean="0">
                <a:solidFill>
                  <a:srgbClr val="564B3C"/>
                </a:solidFill>
                <a:latin typeface="Century Gothic"/>
                <a:ea typeface="+mn-ea"/>
                <a:cs typeface="+mn-cs"/>
              </a:rPr>
              <a:pPr rtl="0"/>
              <a:t>‹#›</a:t>
            </a:fld>
            <a:endParaRPr lang="en-US" kern="1200">
              <a:solidFill>
                <a:srgbClr val="564B3C"/>
              </a:solidFill>
              <a:latin typeface="Century Gothic"/>
              <a:ea typeface="+mn-ea"/>
              <a:cs typeface="+mn-cs"/>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411704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smtClean="0">
              <a:solidFill>
                <a:srgbClr val="FFFFFF"/>
              </a:solidFill>
              <a:ea typeface="+mn-ea"/>
            </a:endParaRPr>
          </a:p>
        </p:txBody>
      </p:sp>
      <p:sp>
        <p:nvSpPr>
          <p:cNvPr id="3075" name="AutoShape 4"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smtClean="0">
              <a:solidFill>
                <a:srgbClr val="FFFFFF"/>
              </a:solidFill>
              <a:ea typeface="+mn-ea"/>
            </a:endParaRPr>
          </a:p>
        </p:txBody>
      </p:sp>
      <p:pic>
        <p:nvPicPr>
          <p:cNvPr id="3076" name="Picture 5" descr="C:\Users\John\Desktop\image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457200"/>
            <a:ext cx="8523287"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316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All this was prophesied</a:t>
            </a:r>
            <a:endParaRPr lang="en-US" b="1" dirty="0"/>
          </a:p>
        </p:txBody>
      </p:sp>
      <p:sp>
        <p:nvSpPr>
          <p:cNvPr id="3" name="Content Placeholder 2"/>
          <p:cNvSpPr>
            <a:spLocks noGrp="1"/>
          </p:cNvSpPr>
          <p:nvPr>
            <p:ph idx="1"/>
          </p:nvPr>
        </p:nvSpPr>
        <p:spPr/>
        <p:txBody>
          <a:bodyPr/>
          <a:lstStyle/>
          <a:p>
            <a:r>
              <a:rPr lang="en-US" b="1" dirty="0"/>
              <a:t>Deuteronomy </a:t>
            </a:r>
            <a:r>
              <a:rPr lang="en-US" b="1" dirty="0" smtClean="0"/>
              <a:t>28:15-19  </a:t>
            </a:r>
            <a:r>
              <a:rPr lang="en-US" b="1" dirty="0"/>
              <a:t>If you do not obey the Lord your God</a:t>
            </a:r>
            <a:r>
              <a:rPr lang="en-US" b="1" dirty="0" smtClean="0"/>
              <a:t>…  you will be cursed.</a:t>
            </a:r>
          </a:p>
          <a:p>
            <a:endParaRPr lang="en-US" b="1" dirty="0"/>
          </a:p>
          <a:p>
            <a:r>
              <a:rPr lang="en-US" b="1" dirty="0"/>
              <a:t>Deuteronomy 28:36-37  You and your king will be taken to a foreign land</a:t>
            </a:r>
            <a:r>
              <a:rPr lang="en-US" b="1" dirty="0" smtClean="0"/>
              <a:t>.</a:t>
            </a:r>
          </a:p>
          <a:p>
            <a:endParaRPr lang="en-US" b="1" dirty="0"/>
          </a:p>
          <a:p>
            <a:r>
              <a:rPr lang="en-US" b="1" dirty="0" err="1"/>
              <a:t>Deut</a:t>
            </a:r>
            <a:r>
              <a:rPr lang="en-US" b="1" dirty="0"/>
              <a:t> 28:49-57  The Lord will bring a nation against you.   Terrible suffering.  Cannibalism in Jerusalem</a:t>
            </a:r>
            <a:r>
              <a:rPr lang="en-US" b="1" dirty="0" smtClean="0"/>
              <a:t>.</a:t>
            </a:r>
          </a:p>
          <a:p>
            <a:endParaRPr lang="en-US" b="1" dirty="0"/>
          </a:p>
          <a:p>
            <a:r>
              <a:rPr lang="en-US" b="1" dirty="0"/>
              <a:t>Summary:  </a:t>
            </a:r>
            <a:r>
              <a:rPr lang="en-US" b="1" dirty="0" err="1"/>
              <a:t>Deut</a:t>
            </a:r>
            <a:r>
              <a:rPr lang="en-US" b="1" dirty="0"/>
              <a:t> 29:22-29.</a:t>
            </a:r>
          </a:p>
          <a:p>
            <a:pPr marL="114300" indent="0">
              <a:buNone/>
            </a:pPr>
            <a:endParaRPr lang="en-US" dirty="0"/>
          </a:p>
        </p:txBody>
      </p:sp>
    </p:spTree>
    <p:extLst>
      <p:ext uri="{BB962C8B-B14F-4D97-AF65-F5344CB8AC3E}">
        <p14:creationId xmlns:p14="http://schemas.microsoft.com/office/powerpoint/2010/main" val="2960752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Deuteronomy 30:1-6</a:t>
            </a:r>
            <a:br>
              <a:rPr lang="en-US" sz="2800" b="1" dirty="0" smtClean="0"/>
            </a:br>
            <a:r>
              <a:rPr lang="en-US" sz="2800" b="1" dirty="0" smtClean="0"/>
              <a:t>Repent, Return, Restore </a:t>
            </a:r>
            <a:r>
              <a:rPr lang="en-US" sz="2800" b="1" dirty="0" err="1" smtClean="0"/>
              <a:t>REbuild</a:t>
            </a:r>
            <a:endParaRPr lang="en-US" sz="2800" b="1" dirty="0"/>
          </a:p>
        </p:txBody>
      </p:sp>
      <p:sp>
        <p:nvSpPr>
          <p:cNvPr id="3" name="Content Placeholder 2"/>
          <p:cNvSpPr>
            <a:spLocks noGrp="1"/>
          </p:cNvSpPr>
          <p:nvPr>
            <p:ph idx="1"/>
          </p:nvPr>
        </p:nvSpPr>
        <p:spPr/>
        <p:txBody>
          <a:bodyPr>
            <a:normAutofit fontScale="85000" lnSpcReduction="20000"/>
          </a:bodyPr>
          <a:lstStyle/>
          <a:p>
            <a:pPr marL="114300" indent="0">
              <a:buNone/>
            </a:pPr>
            <a:r>
              <a:rPr lang="en-US" b="1" dirty="0"/>
              <a:t>When all these blessings and curses I have set before you come on you and you </a:t>
            </a:r>
            <a:r>
              <a:rPr lang="en-US" b="1" dirty="0">
                <a:solidFill>
                  <a:srgbClr val="FF0000"/>
                </a:solidFill>
              </a:rPr>
              <a:t>take them to </a:t>
            </a:r>
            <a:r>
              <a:rPr lang="en-US" b="1" dirty="0" smtClean="0">
                <a:solidFill>
                  <a:srgbClr val="FF0000"/>
                </a:solidFill>
              </a:rPr>
              <a:t>heart (repent) </a:t>
            </a:r>
            <a:r>
              <a:rPr lang="en-US" b="1" dirty="0"/>
              <a:t>wherever the LORD your God disperses you among the nations</a:t>
            </a:r>
            <a:r>
              <a:rPr lang="en-US" b="1" dirty="0" smtClean="0"/>
              <a:t>, </a:t>
            </a:r>
            <a:r>
              <a:rPr lang="en-US" b="1" dirty="0"/>
              <a:t>and when you and your children </a:t>
            </a:r>
            <a:r>
              <a:rPr lang="en-US" b="1" dirty="0">
                <a:solidFill>
                  <a:srgbClr val="FF0000"/>
                </a:solidFill>
              </a:rPr>
              <a:t>return</a:t>
            </a:r>
            <a:r>
              <a:rPr lang="en-US" b="1" dirty="0"/>
              <a:t> to the LORD your God and obey him with all your heart and with all your soul according to everything I command you today</a:t>
            </a:r>
            <a:r>
              <a:rPr lang="en-US" b="1" dirty="0" smtClean="0"/>
              <a:t>, </a:t>
            </a:r>
            <a:r>
              <a:rPr lang="en-US" b="1" dirty="0"/>
              <a:t>then the LORD your God will </a:t>
            </a:r>
            <a:r>
              <a:rPr lang="en-US" b="1" dirty="0">
                <a:solidFill>
                  <a:srgbClr val="FF0000"/>
                </a:solidFill>
              </a:rPr>
              <a:t>restore</a:t>
            </a:r>
            <a:r>
              <a:rPr lang="en-US" b="1" dirty="0"/>
              <a:t> your fortunes[a] and have compassion on you and gather you again from all the nations where he scattered you</a:t>
            </a:r>
            <a:r>
              <a:rPr lang="en-US" b="1" dirty="0" smtClean="0"/>
              <a:t>. </a:t>
            </a:r>
            <a:r>
              <a:rPr lang="en-US" b="1" dirty="0"/>
              <a:t>Even if you have been banished to the most distant land under the heavens, from there the LORD your God will gather you and bring you </a:t>
            </a:r>
            <a:r>
              <a:rPr lang="en-US" b="1" dirty="0" smtClean="0"/>
              <a:t>back. He </a:t>
            </a:r>
            <a:r>
              <a:rPr lang="en-US" b="1" dirty="0"/>
              <a:t>will bring you to the land that belonged to your ancestors, and you will take possession of it. He will make you </a:t>
            </a:r>
            <a:r>
              <a:rPr lang="en-US" b="1" dirty="0">
                <a:solidFill>
                  <a:srgbClr val="FF0000"/>
                </a:solidFill>
              </a:rPr>
              <a:t>more prosperous and numerous than your ancestors</a:t>
            </a:r>
            <a:r>
              <a:rPr lang="en-US" b="1" dirty="0" smtClean="0">
                <a:solidFill>
                  <a:srgbClr val="FF0000"/>
                </a:solidFill>
              </a:rPr>
              <a:t>. (rebuild) </a:t>
            </a:r>
            <a:r>
              <a:rPr lang="en-US" b="1" dirty="0"/>
              <a:t>The LORD your God will circumcise your hearts and the hearts of your descendants, so that you may love him with all your heart and with all your soul, and live.</a:t>
            </a:r>
          </a:p>
        </p:txBody>
      </p:sp>
    </p:spTree>
    <p:extLst>
      <p:ext uri="{BB962C8B-B14F-4D97-AF65-F5344CB8AC3E}">
        <p14:creationId xmlns:p14="http://schemas.microsoft.com/office/powerpoint/2010/main" val="3663021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a:t>
            </a:r>
            <a:r>
              <a:rPr lang="en-US" sz="3200" b="1" dirty="0" smtClean="0"/>
              <a:t>f God says it will happen</a:t>
            </a:r>
            <a:br>
              <a:rPr lang="en-US" sz="3200" b="1" dirty="0" smtClean="0"/>
            </a:br>
            <a:r>
              <a:rPr lang="en-US" sz="3200" b="1" dirty="0" smtClean="0"/>
              <a:t>It will happen</a:t>
            </a:r>
            <a:endParaRPr lang="en-US" b="1" dirty="0"/>
          </a:p>
        </p:txBody>
      </p:sp>
      <p:sp>
        <p:nvSpPr>
          <p:cNvPr id="3" name="Content Placeholder 2"/>
          <p:cNvSpPr>
            <a:spLocks noGrp="1"/>
          </p:cNvSpPr>
          <p:nvPr>
            <p:ph idx="1"/>
          </p:nvPr>
        </p:nvSpPr>
        <p:spPr>
          <a:xfrm>
            <a:off x="457200" y="1905000"/>
            <a:ext cx="8229600" cy="4221163"/>
          </a:xfrm>
        </p:spPr>
        <p:txBody>
          <a:bodyPr/>
          <a:lstStyle/>
          <a:p>
            <a:pPr marL="114300" indent="0">
              <a:buNone/>
            </a:pPr>
            <a:r>
              <a:rPr lang="en-US" b="1" dirty="0"/>
              <a:t>Jeremiah 4:5-6 6:1-2Disaster from the North!</a:t>
            </a:r>
          </a:p>
          <a:p>
            <a:pPr marL="114300" indent="0">
              <a:buNone/>
            </a:pPr>
            <a:r>
              <a:rPr lang="en-US" b="1" dirty="0"/>
              <a:t>Jeremiah 7:30-34  The Valley of Slaughter.</a:t>
            </a:r>
          </a:p>
          <a:p>
            <a:pPr marL="114300" indent="0">
              <a:buNone/>
            </a:pPr>
            <a:endParaRPr lang="en-US" sz="1000" b="1" dirty="0"/>
          </a:p>
          <a:p>
            <a:pPr marL="114300" indent="0">
              <a:buNone/>
            </a:pPr>
            <a:r>
              <a:rPr lang="en-US" b="1" dirty="0"/>
              <a:t>But…   Jeremiah 27:16-22</a:t>
            </a:r>
          </a:p>
          <a:p>
            <a:pPr marL="114300" indent="0">
              <a:buNone/>
            </a:pPr>
            <a:endParaRPr lang="en-US" dirty="0" smtClean="0"/>
          </a:p>
          <a:p>
            <a:pPr marL="114300" indent="0">
              <a:buNone/>
            </a:pPr>
            <a:r>
              <a:rPr lang="en-US" b="1" dirty="0"/>
              <a:t>Ezekiel 4:  God besieges Jerusalem.</a:t>
            </a:r>
          </a:p>
          <a:p>
            <a:pPr marL="114300" indent="0">
              <a:buNone/>
            </a:pPr>
            <a:r>
              <a:rPr lang="en-US" b="1" dirty="0"/>
              <a:t>Ezekiel 7:5-10 Disaster!  Doom!    9:5-6 kill without pity  12:1-16  Pack your bags….</a:t>
            </a:r>
          </a:p>
          <a:p>
            <a:pPr marL="114300" indent="0">
              <a:buNone/>
            </a:pPr>
            <a:endParaRPr lang="en-US" sz="1000" b="1" dirty="0"/>
          </a:p>
          <a:p>
            <a:pPr marL="114300" indent="0">
              <a:buNone/>
            </a:pPr>
            <a:r>
              <a:rPr lang="en-US" b="1" dirty="0"/>
              <a:t>But….   </a:t>
            </a:r>
            <a:r>
              <a:rPr lang="en-US" b="1" dirty="0" err="1"/>
              <a:t>Ezek</a:t>
            </a:r>
            <a:r>
              <a:rPr lang="en-US" b="1" dirty="0"/>
              <a:t> 36:24-32</a:t>
            </a:r>
          </a:p>
          <a:p>
            <a:pPr marL="114300" indent="0">
              <a:buNone/>
            </a:pPr>
            <a:endParaRPr lang="en-US" dirty="0"/>
          </a:p>
        </p:txBody>
      </p:sp>
    </p:spTree>
    <p:extLst>
      <p:ext uri="{BB962C8B-B14F-4D97-AF65-F5344CB8AC3E}">
        <p14:creationId xmlns:p14="http://schemas.microsoft.com/office/powerpoint/2010/main" val="3927425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lnSpcReduction="10000"/>
          </a:bodyPr>
          <a:lstStyle/>
          <a:p>
            <a:pPr marL="114300" indent="0">
              <a:buNone/>
            </a:pPr>
            <a:r>
              <a:rPr lang="en-US" b="1" dirty="0" smtClean="0"/>
              <a:t>The story of Judah is our story.  We, too, began as God’s people.  We, too, went after other gods and told God that what he has to give us is not enough.  We, too, rebelled.  We, like them, were lost, enslaved, and imprisoned.</a:t>
            </a:r>
          </a:p>
          <a:p>
            <a:pPr marL="114300" indent="0">
              <a:buNone/>
            </a:pPr>
            <a:endParaRPr lang="en-US" b="1" dirty="0"/>
          </a:p>
          <a:p>
            <a:pPr marL="114300" indent="0">
              <a:buNone/>
            </a:pPr>
            <a:r>
              <a:rPr lang="en-US" b="1" dirty="0" smtClean="0"/>
              <a:t>But…  By his mercy and because of his love</a:t>
            </a:r>
          </a:p>
          <a:p>
            <a:pPr marL="114300" indent="0">
              <a:buNone/>
            </a:pPr>
            <a:endParaRPr lang="en-US" b="1" dirty="0"/>
          </a:p>
          <a:p>
            <a:pPr marL="114300" indent="0">
              <a:buNone/>
            </a:pPr>
            <a:r>
              <a:rPr lang="en-US" b="1" dirty="0" smtClean="0"/>
              <a:t>We, too, repented and returned.  Now, God is in the process of restoring and rebuilding us into a people who will give him glory.</a:t>
            </a:r>
          </a:p>
        </p:txBody>
      </p:sp>
    </p:spTree>
    <p:extLst>
      <p:ext uri="{BB962C8B-B14F-4D97-AF65-F5344CB8AC3E}">
        <p14:creationId xmlns:p14="http://schemas.microsoft.com/office/powerpoint/2010/main" val="1507418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 name="Shape 49"/>
          <p:cNvSpPr/>
          <p:nvPr/>
        </p:nvSpPr>
        <p:spPr>
          <a:xfrm>
            <a:off x="457200" y="228410"/>
            <a:ext cx="8229600" cy="167659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5000" b="1">
                <a:solidFill>
                  <a:srgbClr val="FFFFFF"/>
                </a:solidFill>
                <a:latin typeface="Marker Felt"/>
                <a:ea typeface="Marker Felt"/>
                <a:cs typeface="Marker Felt"/>
                <a:sym typeface="Marker Felt"/>
              </a:defRPr>
            </a:lvl1pPr>
          </a:lstStyle>
          <a:p>
            <a:pPr lvl="0">
              <a:defRPr sz="1800" b="0">
                <a:solidFill>
                  <a:srgbClr val="000000"/>
                </a:solidFill>
              </a:defRPr>
            </a:pPr>
            <a:r>
              <a:rPr sz="4000" b="1" dirty="0">
                <a:solidFill>
                  <a:srgbClr val="FFFFFF"/>
                </a:solidFill>
              </a:rPr>
              <a:t>2 Chronicles 36:6, 10, 19-21</a:t>
            </a:r>
          </a:p>
        </p:txBody>
      </p:sp>
      <p:pic>
        <p:nvPicPr>
          <p:cNvPr id="50" name="pasted-image.tif"/>
          <p:cNvPicPr/>
          <p:nvPr/>
        </p:nvPicPr>
        <p:blipFill>
          <a:blip r:embed="rId3">
            <a:extLst/>
          </a:blip>
          <a:stretch>
            <a:fillRect/>
          </a:stretch>
        </p:blipFill>
        <p:spPr>
          <a:xfrm>
            <a:off x="-50471" y="1600998"/>
            <a:ext cx="13913072" cy="796711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4" name="Shape 54"/>
          <p:cNvSpPr/>
          <p:nvPr/>
        </p:nvSpPr>
        <p:spPr>
          <a:xfrm>
            <a:off x="457200" y="687139"/>
            <a:ext cx="8229600" cy="54837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10000" b="1">
                <a:solidFill>
                  <a:srgbClr val="FFFFFF"/>
                </a:solidFill>
                <a:latin typeface="Marker Felt"/>
                <a:ea typeface="Marker Felt"/>
                <a:cs typeface="Marker Felt"/>
                <a:sym typeface="Marker Felt"/>
              </a:defRPr>
            </a:lvl1pPr>
          </a:lstStyle>
          <a:p>
            <a:pPr lvl="0">
              <a:defRPr sz="1800" b="0">
                <a:solidFill>
                  <a:srgbClr val="000000"/>
                </a:solidFill>
              </a:defRPr>
            </a:pPr>
            <a:r>
              <a:rPr sz="10000" b="1">
                <a:solidFill>
                  <a:srgbClr val="FFFFFF"/>
                </a:solidFill>
              </a:rPr>
              <a:t>Jeremiah 29:10-14</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 name="Shape 58"/>
          <p:cNvSpPr/>
          <p:nvPr/>
        </p:nvSpPr>
        <p:spPr>
          <a:xfrm>
            <a:off x="457200" y="366028"/>
            <a:ext cx="8229600" cy="24594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2 Views of 70 Year Return:</a:t>
            </a:r>
          </a:p>
        </p:txBody>
      </p:sp>
      <p:sp>
        <p:nvSpPr>
          <p:cNvPr id="59" name="Shape 59"/>
          <p:cNvSpPr/>
          <p:nvPr/>
        </p:nvSpPr>
        <p:spPr>
          <a:xfrm>
            <a:off x="457200" y="3087439"/>
            <a:ext cx="8229600" cy="24594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401052" lvl="0" indent="-401052" algn="ctr" defTabSz="731520">
              <a:buSzPct val="100000"/>
              <a:buChar char="*"/>
            </a:pPr>
            <a:r>
              <a:rPr sz="4000" b="1">
                <a:solidFill>
                  <a:srgbClr val="FFFFFF"/>
                </a:solidFill>
                <a:latin typeface="Marker Felt"/>
                <a:ea typeface="Marker Felt"/>
                <a:cs typeface="Marker Felt"/>
                <a:sym typeface="Marker Felt"/>
              </a:rPr>
              <a:t>605-538 BC (Jehoiakim until Zerubbabel)</a:t>
            </a:r>
          </a:p>
          <a:p>
            <a:pPr marL="401052" lvl="0" indent="-401052" algn="ctr" defTabSz="731520">
              <a:buSzPct val="100000"/>
              <a:buChar char="*"/>
            </a:pPr>
            <a:r>
              <a:rPr sz="4000" b="1">
                <a:solidFill>
                  <a:srgbClr val="FFFFFF"/>
                </a:solidFill>
                <a:latin typeface="Marker Felt"/>
                <a:ea typeface="Marker Felt"/>
                <a:cs typeface="Marker Felt"/>
                <a:sym typeface="Marker Felt"/>
              </a:rPr>
              <a:t>587-516 BC (destruction to temple rebuilt)</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 name="Shape 63"/>
          <p:cNvSpPr/>
          <p:nvPr/>
        </p:nvSpPr>
        <p:spPr>
          <a:xfrm>
            <a:off x="457200" y="457774"/>
            <a:ext cx="8229600" cy="24594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Ezekiel 36:33-36</a:t>
            </a:r>
          </a:p>
        </p:txBody>
      </p:sp>
      <p:sp>
        <p:nvSpPr>
          <p:cNvPr id="64" name="Shape 64"/>
          <p:cNvSpPr/>
          <p:nvPr/>
        </p:nvSpPr>
        <p:spPr>
          <a:xfrm>
            <a:off x="457200" y="2468154"/>
            <a:ext cx="8229600" cy="30798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501315" lvl="0" indent="-501315" algn="ctr">
              <a:buSzPct val="100000"/>
              <a:buChar char="*"/>
            </a:pPr>
            <a:r>
              <a:rPr sz="5000">
                <a:solidFill>
                  <a:srgbClr val="FFFFFF"/>
                </a:solidFill>
                <a:latin typeface="Marker Felt"/>
                <a:ea typeface="Marker Felt"/>
                <a:cs typeface="Marker Felt"/>
                <a:sym typeface="Marker Felt"/>
              </a:rPr>
              <a:t>Towns resettled</a:t>
            </a:r>
          </a:p>
          <a:p>
            <a:pPr marL="501315" lvl="0" indent="-501315" algn="ctr">
              <a:buSzPct val="100000"/>
              <a:buChar char="*"/>
            </a:pPr>
            <a:r>
              <a:rPr sz="5000">
                <a:solidFill>
                  <a:srgbClr val="FFFFFF"/>
                </a:solidFill>
                <a:latin typeface="Marker Felt"/>
                <a:ea typeface="Marker Felt"/>
                <a:cs typeface="Marker Felt"/>
                <a:sym typeface="Marker Felt"/>
              </a:rPr>
              <a:t>Ruins rebuilt</a:t>
            </a:r>
          </a:p>
          <a:p>
            <a:pPr marL="501315" lvl="0" indent="-501315" algn="ctr">
              <a:buSzPct val="100000"/>
              <a:buChar char="*"/>
            </a:pPr>
            <a:r>
              <a:rPr sz="5000">
                <a:solidFill>
                  <a:srgbClr val="FFFFFF"/>
                </a:solidFill>
                <a:latin typeface="Marker Felt"/>
                <a:ea typeface="Marker Felt"/>
                <a:cs typeface="Marker Felt"/>
                <a:sym typeface="Marker Felt"/>
              </a:rPr>
              <a:t>I will do it!</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8" name="Shape 68"/>
          <p:cNvSpPr/>
          <p:nvPr/>
        </p:nvSpPr>
        <p:spPr>
          <a:xfrm>
            <a:off x="457200" y="457774"/>
            <a:ext cx="8229600" cy="24594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Ezekiel 37:11-14</a:t>
            </a:r>
          </a:p>
        </p:txBody>
      </p:sp>
      <p:sp>
        <p:nvSpPr>
          <p:cNvPr id="69" name="Shape 69"/>
          <p:cNvSpPr/>
          <p:nvPr/>
        </p:nvSpPr>
        <p:spPr>
          <a:xfrm>
            <a:off x="457200" y="2468154"/>
            <a:ext cx="8229600" cy="23236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lgn="ctr"/>
            <a:endParaRPr sz="5000">
              <a:solidFill>
                <a:srgbClr val="FFFFFF"/>
              </a:solidFill>
              <a:latin typeface="Marker Felt"/>
              <a:ea typeface="Marker Felt"/>
              <a:cs typeface="Marker Felt"/>
              <a:sym typeface="Marker Felt"/>
            </a:endParaRPr>
          </a:p>
          <a:p>
            <a:pPr marL="501315" lvl="0" indent="-501315" algn="ctr">
              <a:buSzPct val="100000"/>
              <a:buChar char="*"/>
            </a:pPr>
            <a:r>
              <a:rPr sz="5000">
                <a:solidFill>
                  <a:srgbClr val="FFFFFF"/>
                </a:solidFill>
                <a:latin typeface="Marker Felt"/>
                <a:ea typeface="Marker Felt"/>
                <a:cs typeface="Marker Felt"/>
                <a:sym typeface="Marker Felt"/>
              </a:rPr>
              <a:t>Hope is </a:t>
            </a:r>
            <a:r>
              <a:rPr sz="5000" b="1">
                <a:solidFill>
                  <a:srgbClr val="FFFFFF"/>
                </a:solidFill>
                <a:latin typeface="Marker Felt"/>
                <a:ea typeface="Marker Felt"/>
                <a:cs typeface="Marker Felt"/>
                <a:sym typeface="Marker Felt"/>
              </a:rPr>
              <a:t>gone</a:t>
            </a:r>
          </a:p>
          <a:p>
            <a:pPr marL="501315" lvl="0" indent="-501315" algn="ctr">
              <a:buSzPct val="100000"/>
              <a:buChar char="*"/>
            </a:pPr>
            <a:r>
              <a:rPr sz="5000" b="1">
                <a:solidFill>
                  <a:srgbClr val="FFFFFF"/>
                </a:solidFill>
                <a:latin typeface="Marker Felt"/>
                <a:ea typeface="Marker Felt"/>
                <a:cs typeface="Marker Felt"/>
                <a:sym typeface="Marker Felt"/>
              </a:rPr>
              <a:t>You</a:t>
            </a:r>
            <a:r>
              <a:rPr sz="5000">
                <a:solidFill>
                  <a:srgbClr val="FFFFFF"/>
                </a:solidFill>
                <a:latin typeface="Marker Felt"/>
                <a:ea typeface="Marker Felt"/>
                <a:cs typeface="Marker Felt"/>
                <a:sym typeface="Marker Felt"/>
              </a:rPr>
              <a:t> will know I did it!</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a:xfrm>
            <a:off x="457200" y="274638"/>
            <a:ext cx="8229600" cy="1143001"/>
          </a:xfrm>
          <a:prstGeom prst="rect">
            <a:avLst/>
          </a:prstGeom>
        </p:spPr>
        <p:txBody>
          <a:bodyPr lIns="0" tIns="0" rIns="0" bIns="0"/>
          <a:lstStyle/>
          <a:p>
            <a:pPr lvl="0"/>
            <a:endParaRPr/>
          </a:p>
        </p:txBody>
      </p:sp>
      <p:pic>
        <p:nvPicPr>
          <p:cNvPr id="74" name="image1.gif" descr="timeline three returns from exile BKC.gif"/>
          <p:cNvPicPr/>
          <p:nvPr/>
        </p:nvPicPr>
        <p:blipFill>
          <a:blip r:embed="rId3">
            <a:extLst/>
          </a:blip>
          <a:stretch>
            <a:fillRect/>
          </a:stretch>
        </p:blipFill>
        <p:spPr>
          <a:xfrm>
            <a:off x="-53539" y="0"/>
            <a:ext cx="9323294" cy="6858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Here was Your Situation:</a:t>
            </a:r>
            <a:endParaRPr lang="en-US" b="1" dirty="0"/>
          </a:p>
        </p:txBody>
      </p:sp>
      <p:sp>
        <p:nvSpPr>
          <p:cNvPr id="3" name="Content Placeholder 2"/>
          <p:cNvSpPr>
            <a:spLocks noGrp="1"/>
          </p:cNvSpPr>
          <p:nvPr>
            <p:ph idx="1"/>
          </p:nvPr>
        </p:nvSpPr>
        <p:spPr>
          <a:xfrm>
            <a:off x="457200" y="1752600"/>
            <a:ext cx="2514600" cy="4373563"/>
          </a:xfrm>
        </p:spPr>
        <p:txBody>
          <a:bodyPr>
            <a:normAutofit/>
          </a:bodyPr>
          <a:lstStyle/>
          <a:p>
            <a:pPr marL="114300" indent="0">
              <a:buNone/>
            </a:pPr>
            <a:r>
              <a:rPr lang="en-US" sz="2800" b="1" dirty="0" smtClean="0"/>
              <a:t>Lost</a:t>
            </a:r>
          </a:p>
          <a:p>
            <a:pPr marL="114300" indent="0">
              <a:buNone/>
            </a:pPr>
            <a:endParaRPr lang="en-US" sz="2800" b="1" dirty="0" smtClean="0"/>
          </a:p>
          <a:p>
            <a:pPr marL="114300" indent="0">
              <a:buNone/>
            </a:pPr>
            <a:r>
              <a:rPr lang="en-US" sz="2800" b="1" dirty="0" smtClean="0"/>
              <a:t>Enslaved</a:t>
            </a:r>
          </a:p>
          <a:p>
            <a:pPr marL="114300" indent="0">
              <a:buNone/>
            </a:pPr>
            <a:endParaRPr lang="en-US" sz="2800" b="1" dirty="0" smtClean="0"/>
          </a:p>
          <a:p>
            <a:pPr marL="114300" indent="0">
              <a:buNone/>
            </a:pPr>
            <a:r>
              <a:rPr lang="en-US" sz="2800" b="1" dirty="0" smtClean="0"/>
              <a:t>Captured</a:t>
            </a:r>
          </a:p>
          <a:p>
            <a:pPr marL="114300" indent="0">
              <a:buNone/>
            </a:pPr>
            <a:endParaRPr lang="en-US" sz="2800" b="1" dirty="0" smtClean="0"/>
          </a:p>
          <a:p>
            <a:pPr marL="114300" indent="0">
              <a:buNone/>
            </a:pPr>
            <a:r>
              <a:rPr lang="en-US" sz="2800" b="1" dirty="0" smtClean="0"/>
              <a:t>Imprisoned</a:t>
            </a:r>
            <a:endParaRPr lang="en-US" sz="2800" b="1" dirty="0"/>
          </a:p>
        </p:txBody>
      </p:sp>
      <p:pic>
        <p:nvPicPr>
          <p:cNvPr id="1026" name="Picture 2" descr="https://encrypted-tbn3.gstatic.com/images?q=tbn:ANd9GcQUAWxd5c8u9X1PoUY9HRul0XbkN7YlOr-raZvnyhjXrVYiYuY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43387"/>
            <a:ext cx="3244388" cy="27524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572000"/>
            <a:ext cx="496062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080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 name="Shape 78"/>
          <p:cNvSpPr/>
          <p:nvPr/>
        </p:nvSpPr>
        <p:spPr>
          <a:xfrm>
            <a:off x="457200" y="131557"/>
            <a:ext cx="8229600" cy="16813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1:1-3</a:t>
            </a:r>
          </a:p>
        </p:txBody>
      </p:sp>
      <p:sp>
        <p:nvSpPr>
          <p:cNvPr id="79" name="Shape 79"/>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80" name="pasted-image.tif"/>
          <p:cNvPicPr/>
          <p:nvPr/>
        </p:nvPicPr>
        <p:blipFill>
          <a:blip r:embed="rId3">
            <a:extLst/>
          </a:blip>
          <a:stretch>
            <a:fillRect/>
          </a:stretch>
        </p:blipFill>
        <p:spPr>
          <a:xfrm>
            <a:off x="889610" y="1714904"/>
            <a:ext cx="7364780" cy="511075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 name="Shape 84"/>
          <p:cNvSpPr/>
          <p:nvPr/>
        </p:nvSpPr>
        <p:spPr>
          <a:xfrm>
            <a:off x="457200" y="131557"/>
            <a:ext cx="8229600" cy="1646446"/>
          </a:xfrm>
          <a:prstGeom prst="rect">
            <a:avLst/>
          </a:prstGeom>
          <a:ln w="12700">
            <a:miter lim="400000"/>
          </a:ln>
        </p:spPr>
        <p:txBody>
          <a:bodyPr lIns="0" tIns="0" rIns="0" bIns="0" anchor="ctr">
            <a:normAutofit/>
          </a:bodyPr>
          <a:lstStyle/>
          <a:p>
            <a:pPr lvl="0" algn="ctr">
              <a:defRPr sz="8000" b="1">
                <a:solidFill>
                  <a:srgbClr val="FFFFFF"/>
                </a:solidFill>
                <a:latin typeface="Marker Felt"/>
                <a:ea typeface="Marker Felt"/>
                <a:cs typeface="Marker Felt"/>
                <a:sym typeface="Marker Felt"/>
              </a:defRPr>
            </a:pPr>
            <a:endParaRPr/>
          </a:p>
        </p:txBody>
      </p:sp>
      <p:sp>
        <p:nvSpPr>
          <p:cNvPr id="85" name="Shape 85"/>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86" name="pasted-image.tif"/>
          <p:cNvPicPr/>
          <p:nvPr/>
        </p:nvPicPr>
        <p:blipFill>
          <a:blip r:embed="rId3">
            <a:extLst/>
          </a:blip>
          <a:stretch>
            <a:fillRect/>
          </a:stretch>
        </p:blipFill>
        <p:spPr>
          <a:xfrm>
            <a:off x="0" y="983056"/>
            <a:ext cx="9144001" cy="529389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 name="Shape 90"/>
          <p:cNvSpPr/>
          <p:nvPr/>
        </p:nvSpPr>
        <p:spPr>
          <a:xfrm>
            <a:off x="173898" y="131557"/>
            <a:ext cx="3164677" cy="61915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Isaiah 44:26-45:7</a:t>
            </a:r>
          </a:p>
        </p:txBody>
      </p:sp>
      <p:sp>
        <p:nvSpPr>
          <p:cNvPr id="91" name="Shape 91"/>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92" name="pasted-image.tif"/>
          <p:cNvPicPr/>
          <p:nvPr/>
        </p:nvPicPr>
        <p:blipFill>
          <a:blip r:embed="rId3">
            <a:extLst/>
          </a:blip>
          <a:stretch>
            <a:fillRect/>
          </a:stretch>
        </p:blipFill>
        <p:spPr>
          <a:xfrm>
            <a:off x="3496199" y="-1"/>
            <a:ext cx="5716548" cy="68580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6" name="Shape 96"/>
          <p:cNvSpPr/>
          <p:nvPr/>
        </p:nvSpPr>
        <p:spPr>
          <a:xfrm>
            <a:off x="457200" y="131557"/>
            <a:ext cx="8229600" cy="20923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1:1, 5, 6</a:t>
            </a:r>
          </a:p>
        </p:txBody>
      </p:sp>
      <p:sp>
        <p:nvSpPr>
          <p:cNvPr id="97" name="Shape 97"/>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98" name="pasted-image.tif"/>
          <p:cNvPicPr/>
          <p:nvPr/>
        </p:nvPicPr>
        <p:blipFill>
          <a:blip r:embed="rId3">
            <a:extLst/>
          </a:blip>
          <a:stretch>
            <a:fillRect/>
          </a:stretch>
        </p:blipFill>
        <p:spPr>
          <a:xfrm>
            <a:off x="960787" y="2266718"/>
            <a:ext cx="7222426" cy="458139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 name="Shape 102"/>
          <p:cNvSpPr/>
          <p:nvPr/>
        </p:nvSpPr>
        <p:spPr>
          <a:xfrm>
            <a:off x="457200" y="457774"/>
            <a:ext cx="8229600" cy="24594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2 / Nehemiah 7</a:t>
            </a:r>
          </a:p>
        </p:txBody>
      </p:sp>
      <p:sp>
        <p:nvSpPr>
          <p:cNvPr id="103" name="Shape 103"/>
          <p:cNvSpPr/>
          <p:nvPr/>
        </p:nvSpPr>
        <p:spPr>
          <a:xfrm>
            <a:off x="457200" y="3110375"/>
            <a:ext cx="8229600" cy="23236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5000">
                <a:solidFill>
                  <a:srgbClr val="FFFFFF"/>
                </a:solidFill>
                <a:latin typeface="Marker Felt"/>
                <a:ea typeface="Marker Felt"/>
                <a:cs typeface="Marker Felt"/>
                <a:sym typeface="Marker Felt"/>
              </a:defRPr>
            </a:lvl1pPr>
          </a:lstStyle>
          <a:p>
            <a:pPr lvl="0">
              <a:defRPr sz="1800">
                <a:solidFill>
                  <a:srgbClr val="000000"/>
                </a:solidFill>
              </a:defRPr>
            </a:pPr>
            <a:r>
              <a:rPr sz="5000">
                <a:solidFill>
                  <a:srgbClr val="FFFFFF"/>
                </a:solidFill>
              </a:rPr>
              <a:t>Same list</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 name="Shape 107"/>
          <p:cNvSpPr/>
          <p:nvPr/>
        </p:nvSpPr>
        <p:spPr>
          <a:xfrm>
            <a:off x="457200" y="457774"/>
            <a:ext cx="8229600" cy="24594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3:1-3, 11-13</a:t>
            </a:r>
          </a:p>
        </p:txBody>
      </p:sp>
      <p:sp>
        <p:nvSpPr>
          <p:cNvPr id="108" name="Shape 108"/>
          <p:cNvSpPr/>
          <p:nvPr/>
        </p:nvSpPr>
        <p:spPr>
          <a:xfrm>
            <a:off x="457200" y="2697519"/>
            <a:ext cx="8229600" cy="3088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lgn="ctr"/>
            <a:r>
              <a:rPr sz="5000">
                <a:solidFill>
                  <a:srgbClr val="FFFFFF"/>
                </a:solidFill>
                <a:latin typeface="Marker Felt"/>
                <a:ea typeface="Marker Felt"/>
                <a:cs typeface="Marker Felt"/>
                <a:sym typeface="Marker Felt"/>
              </a:rPr>
              <a:t>One</a:t>
            </a:r>
          </a:p>
          <a:p>
            <a:pPr lvl="0" algn="ctr"/>
            <a:r>
              <a:rPr sz="5000">
                <a:solidFill>
                  <a:srgbClr val="FFFFFF"/>
                </a:solidFill>
                <a:latin typeface="Marker Felt"/>
                <a:ea typeface="Marker Felt"/>
                <a:cs typeface="Marker Felt"/>
                <a:sym typeface="Marker Felt"/>
              </a:rPr>
              <a:t>Fear </a:t>
            </a:r>
          </a:p>
          <a:p>
            <a:pPr lvl="0" algn="ctr"/>
            <a:r>
              <a:rPr sz="5000">
                <a:solidFill>
                  <a:srgbClr val="FFFFFF"/>
                </a:solidFill>
                <a:latin typeface="Marker Felt"/>
                <a:ea typeface="Marker Felt"/>
                <a:cs typeface="Marker Felt"/>
                <a:sym typeface="Marker Felt"/>
              </a:rPr>
              <a:t>Joy</a:t>
            </a:r>
          </a:p>
          <a:p>
            <a:pPr lvl="0" algn="ctr"/>
            <a:r>
              <a:rPr sz="5000">
                <a:solidFill>
                  <a:srgbClr val="FFFFFF"/>
                </a:solidFill>
                <a:latin typeface="Marker Felt"/>
                <a:ea typeface="Marker Felt"/>
                <a:cs typeface="Marker Felt"/>
                <a:sym typeface="Marker Felt"/>
              </a:rPr>
              <a:t>Sadness</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 name="Shape 112"/>
          <p:cNvSpPr/>
          <p:nvPr/>
        </p:nvSpPr>
        <p:spPr>
          <a:xfrm>
            <a:off x="457200" y="457774"/>
            <a:ext cx="8229600" cy="245943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4:4-7</a:t>
            </a:r>
          </a:p>
        </p:txBody>
      </p:sp>
      <p:sp>
        <p:nvSpPr>
          <p:cNvPr id="113" name="Shape 113"/>
          <p:cNvSpPr/>
          <p:nvPr/>
        </p:nvSpPr>
        <p:spPr>
          <a:xfrm>
            <a:off x="457200" y="2697519"/>
            <a:ext cx="8229600" cy="3088844"/>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114" name="pasted-image.tif"/>
          <p:cNvPicPr/>
          <p:nvPr/>
        </p:nvPicPr>
        <p:blipFill>
          <a:blip r:embed="rId3">
            <a:extLst/>
          </a:blip>
          <a:stretch>
            <a:fillRect/>
          </a:stretch>
        </p:blipFill>
        <p:spPr>
          <a:xfrm>
            <a:off x="-59624" y="2667880"/>
            <a:ext cx="9263248" cy="35460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8" name="Shape 118"/>
          <p:cNvSpPr/>
          <p:nvPr/>
        </p:nvSpPr>
        <p:spPr>
          <a:xfrm>
            <a:off x="155890" y="67854"/>
            <a:ext cx="8832220" cy="156061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fontScale="92500"/>
          </a:bodyPr>
          <a:lstStyle>
            <a:lvl1pPr algn="ctr" defTabSz="676655">
              <a:defRPr sz="5920" b="1">
                <a:solidFill>
                  <a:srgbClr val="FFFFFF"/>
                </a:solidFill>
                <a:latin typeface="Marker Felt"/>
                <a:ea typeface="Marker Felt"/>
                <a:cs typeface="Marker Felt"/>
                <a:sym typeface="Marker Felt"/>
              </a:defRPr>
            </a:lvl1pPr>
          </a:lstStyle>
          <a:p>
            <a:pPr lvl="0">
              <a:defRPr sz="1800" b="0">
                <a:solidFill>
                  <a:srgbClr val="000000"/>
                </a:solidFill>
              </a:defRPr>
            </a:pPr>
            <a:r>
              <a:rPr sz="5920" b="1">
                <a:solidFill>
                  <a:srgbClr val="FFFFFF"/>
                </a:solidFill>
              </a:rPr>
              <a:t>Ezra 5:1; 6:1-2, 6-8, 14-15</a:t>
            </a:r>
          </a:p>
        </p:txBody>
      </p:sp>
      <p:sp>
        <p:nvSpPr>
          <p:cNvPr id="119" name="Shape 119"/>
          <p:cNvSpPr/>
          <p:nvPr/>
        </p:nvSpPr>
        <p:spPr>
          <a:xfrm>
            <a:off x="457200" y="2697519"/>
            <a:ext cx="8229600" cy="3088844"/>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120" name="pasted-image.tif"/>
          <p:cNvPicPr/>
          <p:nvPr/>
        </p:nvPicPr>
        <p:blipFill>
          <a:blip r:embed="rId3">
            <a:extLst/>
          </a:blip>
          <a:stretch>
            <a:fillRect/>
          </a:stretch>
        </p:blipFill>
        <p:spPr>
          <a:xfrm>
            <a:off x="-131911" y="1709208"/>
            <a:ext cx="9407822" cy="516706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4" name="Shape 124"/>
          <p:cNvSpPr/>
          <p:nvPr/>
        </p:nvSpPr>
        <p:spPr>
          <a:xfrm>
            <a:off x="159922" y="-23891"/>
            <a:ext cx="3940842" cy="66204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7-10</a:t>
            </a:r>
          </a:p>
        </p:txBody>
      </p:sp>
      <p:sp>
        <p:nvSpPr>
          <p:cNvPr id="125" name="Shape 125"/>
          <p:cNvSpPr/>
          <p:nvPr/>
        </p:nvSpPr>
        <p:spPr>
          <a:xfrm>
            <a:off x="457200" y="2267150"/>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126" name="pasted-image.tif"/>
          <p:cNvPicPr/>
          <p:nvPr/>
        </p:nvPicPr>
        <p:blipFill>
          <a:blip r:embed="rId3">
            <a:extLst/>
          </a:blip>
          <a:stretch>
            <a:fillRect/>
          </a:stretch>
        </p:blipFill>
        <p:spPr>
          <a:xfrm>
            <a:off x="4109367" y="-16109"/>
            <a:ext cx="5035160" cy="689021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Haggai</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smtClean="0"/>
              <a:t>Message</a:t>
            </a:r>
            <a:r>
              <a:rPr lang="en-US" b="1" dirty="0"/>
              <a:t>:  </a:t>
            </a:r>
            <a:r>
              <a:rPr lang="en-US" b="1" dirty="0" smtClean="0"/>
              <a:t> </a:t>
            </a:r>
            <a:r>
              <a:rPr lang="en-US" b="1" dirty="0"/>
              <a:t>Build up the house of the Lord, not your own house.   (Matt 6:19-21</a:t>
            </a:r>
            <a:r>
              <a:rPr lang="en-US" b="1" dirty="0" smtClean="0"/>
              <a:t>)</a:t>
            </a:r>
          </a:p>
          <a:p>
            <a:pPr marL="114300" indent="0">
              <a:buNone/>
            </a:pPr>
            <a:endParaRPr lang="en-US" b="1" dirty="0"/>
          </a:p>
          <a:p>
            <a:pPr marL="114300" indent="0">
              <a:buNone/>
            </a:pPr>
            <a:r>
              <a:rPr lang="en-US" b="1" dirty="0" err="1"/>
              <a:t>Submessage</a:t>
            </a:r>
            <a:r>
              <a:rPr lang="en-US" b="1" dirty="0"/>
              <a:t>:  Discouragement is not sufficient excuse to neglecting the work of the Lord.</a:t>
            </a:r>
            <a:endParaRPr lang="en-US" b="1" dirty="0" smtClean="0"/>
          </a:p>
        </p:txBody>
      </p:sp>
      <p:pic>
        <p:nvPicPr>
          <p:cNvPr id="3074" name="Picture 2" descr="https://encrypted-tbn3.gstatic.com/images?q=tbn:ANd9GcQq7S6y9-dCrNPD3jLCA16QBQJcqe7rEhffOVe1zbZTDMIvfa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38600"/>
            <a:ext cx="6101862" cy="247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20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Did you get there?</a:t>
            </a:r>
            <a:endParaRPr lang="en-US" b="1" dirty="0"/>
          </a:p>
        </p:txBody>
      </p:sp>
      <p:sp>
        <p:nvSpPr>
          <p:cNvPr id="3" name="Content Placeholder 2"/>
          <p:cNvSpPr>
            <a:spLocks noGrp="1"/>
          </p:cNvSpPr>
          <p:nvPr>
            <p:ph idx="1"/>
          </p:nvPr>
        </p:nvSpPr>
        <p:spPr>
          <a:xfrm>
            <a:off x="460374" y="1714500"/>
            <a:ext cx="8226425" cy="4411663"/>
          </a:xfrm>
        </p:spPr>
        <p:txBody>
          <a:bodyPr/>
          <a:lstStyle/>
          <a:p>
            <a:pPr marL="114300" indent="0">
              <a:buNone/>
            </a:pPr>
            <a:r>
              <a:rPr lang="en-US" b="1" dirty="0" smtClean="0"/>
              <a:t>You Rebelled.</a:t>
            </a:r>
          </a:p>
          <a:p>
            <a:pPr marL="114300" indent="0">
              <a:buNone/>
            </a:pPr>
            <a:endParaRPr lang="en-US" sz="800" b="1" dirty="0"/>
          </a:p>
          <a:p>
            <a:pPr marL="114300" indent="0">
              <a:buNone/>
            </a:pPr>
            <a:r>
              <a:rPr lang="en-US" b="1" dirty="0" smtClean="0"/>
              <a:t>You went after other gods.</a:t>
            </a:r>
          </a:p>
          <a:p>
            <a:pPr marL="114300" indent="0">
              <a:buNone/>
            </a:pPr>
            <a:endParaRPr lang="en-US" sz="800" b="1" dirty="0" smtClean="0"/>
          </a:p>
          <a:p>
            <a:pPr marL="114300" indent="0">
              <a:buNone/>
            </a:pPr>
            <a:r>
              <a:rPr lang="en-US" b="1" dirty="0" smtClean="0"/>
              <a:t>You said that what God</a:t>
            </a:r>
          </a:p>
          <a:p>
            <a:pPr marL="114300" indent="0">
              <a:buNone/>
            </a:pPr>
            <a:r>
              <a:rPr lang="en-US" b="1" dirty="0" smtClean="0"/>
              <a:t>wants for you is not </a:t>
            </a:r>
          </a:p>
          <a:p>
            <a:pPr marL="114300" indent="0">
              <a:buNone/>
            </a:pPr>
            <a:r>
              <a:rPr lang="en-US" b="1" dirty="0" smtClean="0"/>
              <a:t>enough.</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714500"/>
            <a:ext cx="3914207"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wgHBgkIBwgKCgkFBQoFBQUFBQ8ICQUKFBEWFhQRExMYHCggGBolGxMTITEhJSkrLi4uFx8zODMsNygtLisBCgoKBQUFDgUFDisZExkrKysrKysrKysrKysrKysrKysrKysrKysrKysrKysrKysrKysrKysrKysrKysrKysrK//AABEIAIUBegMBIgACEQEDEQH/xAAVAAEBAAAAAAAAAAAAAAAAAAAAB//EABQQAQAAAAAAAAAAAAAAAAAAAAD/xAAUAQEAAAAAAAAAAAAAAAAAAAAA/8QAFBEBAAAAAAAAAAAAAAAAAAAAAP/aAAwDAQACEQMRAD8Au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entury Gothic"/>
              <a:ea typeface="+mn-ea"/>
              <a:cs typeface="+mn-cs"/>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207" y="6248399"/>
            <a:ext cx="4191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67200"/>
            <a:ext cx="23622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63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Historical Background</a:t>
            </a:r>
            <a:endParaRPr lang="en-US" sz="3200" b="1" dirty="0"/>
          </a:p>
        </p:txBody>
      </p:sp>
      <p:sp>
        <p:nvSpPr>
          <p:cNvPr id="3" name="Content Placeholder 2"/>
          <p:cNvSpPr>
            <a:spLocks noGrp="1"/>
          </p:cNvSpPr>
          <p:nvPr>
            <p:ph idx="1"/>
          </p:nvPr>
        </p:nvSpPr>
        <p:spPr>
          <a:xfrm>
            <a:off x="457200" y="1752600"/>
            <a:ext cx="8229600" cy="4953000"/>
          </a:xfrm>
        </p:spPr>
        <p:txBody>
          <a:bodyPr>
            <a:normAutofit fontScale="25000" lnSpcReduction="20000"/>
          </a:bodyPr>
          <a:lstStyle/>
          <a:p>
            <a:pPr marL="114300" indent="0">
              <a:buNone/>
            </a:pPr>
            <a:r>
              <a:rPr lang="en-US" sz="9600" b="1" dirty="0"/>
              <a:t>586 BC  </a:t>
            </a:r>
            <a:r>
              <a:rPr lang="en-US" sz="9600" b="1" dirty="0" smtClean="0"/>
              <a:t>Jerusalem </a:t>
            </a:r>
            <a:r>
              <a:rPr lang="en-US" sz="9600" b="1" dirty="0"/>
              <a:t>and the </a:t>
            </a:r>
            <a:r>
              <a:rPr lang="en-US" sz="9600" b="1" dirty="0" smtClean="0"/>
              <a:t>temple destroyed.  </a:t>
            </a:r>
          </a:p>
          <a:p>
            <a:pPr marL="114300" indent="0">
              <a:buNone/>
            </a:pPr>
            <a:endParaRPr lang="en-US" sz="3200" b="1" dirty="0"/>
          </a:p>
          <a:p>
            <a:pPr marL="114300" indent="0">
              <a:buNone/>
            </a:pPr>
            <a:r>
              <a:rPr lang="en-US" sz="9600" b="1" dirty="0"/>
              <a:t>538 BC  Cyrus defeats Belshazzar and Babylon.  </a:t>
            </a:r>
            <a:endParaRPr lang="en-US" sz="9600" b="1" dirty="0" smtClean="0"/>
          </a:p>
          <a:p>
            <a:pPr marL="114300" indent="0">
              <a:buNone/>
            </a:pPr>
            <a:endParaRPr lang="en-US" sz="3200" b="1" dirty="0"/>
          </a:p>
          <a:p>
            <a:pPr marL="114300" indent="0">
              <a:buNone/>
            </a:pPr>
            <a:r>
              <a:rPr lang="en-US" sz="9600" b="1" dirty="0"/>
              <a:t>537/536 BC  </a:t>
            </a:r>
            <a:r>
              <a:rPr lang="en-US" sz="9600" b="1" dirty="0" smtClean="0"/>
              <a:t>First wave of </a:t>
            </a:r>
            <a:r>
              <a:rPr lang="en-US" sz="9600" b="1" dirty="0"/>
              <a:t>Jews return to </a:t>
            </a:r>
            <a:r>
              <a:rPr lang="en-US" sz="9600" b="1" dirty="0" smtClean="0"/>
              <a:t>Jerusalem, altar built foundation of temple is laid</a:t>
            </a:r>
            <a:r>
              <a:rPr lang="en-US" sz="9600" b="1" dirty="0"/>
              <a:t>.  (Ezra 1:1-3:13</a:t>
            </a:r>
            <a:r>
              <a:rPr lang="en-US" sz="9600" b="1" dirty="0" smtClean="0"/>
              <a:t>).  Opposition arises.  Project abandoned.</a:t>
            </a:r>
            <a:endParaRPr lang="en-US" sz="9600" b="1" dirty="0"/>
          </a:p>
          <a:p>
            <a:pPr marL="114300" indent="0">
              <a:buNone/>
            </a:pPr>
            <a:endParaRPr lang="en-US" sz="3200" b="1" dirty="0"/>
          </a:p>
          <a:p>
            <a:pPr marL="114300" indent="0">
              <a:buNone/>
            </a:pPr>
            <a:r>
              <a:rPr lang="en-US" sz="9600" b="1" dirty="0"/>
              <a:t>521 BC  </a:t>
            </a:r>
            <a:r>
              <a:rPr lang="en-US" sz="9600" b="1" dirty="0" smtClean="0"/>
              <a:t>Darius I </a:t>
            </a:r>
            <a:r>
              <a:rPr lang="en-US" sz="9600" b="1" dirty="0"/>
              <a:t>takes the </a:t>
            </a:r>
            <a:r>
              <a:rPr lang="en-US" sz="9600" b="1" dirty="0" smtClean="0"/>
              <a:t>throne of Persia.</a:t>
            </a:r>
            <a:endParaRPr lang="en-US" sz="9600" b="1" dirty="0"/>
          </a:p>
          <a:p>
            <a:pPr marL="114300" indent="0">
              <a:buNone/>
            </a:pPr>
            <a:endParaRPr lang="en-US" sz="3200" b="1" dirty="0"/>
          </a:p>
          <a:p>
            <a:pPr marL="114300" indent="0">
              <a:buNone/>
            </a:pPr>
            <a:r>
              <a:rPr lang="en-US" sz="9600" b="1" dirty="0"/>
              <a:t>520 BC  Haggai </a:t>
            </a:r>
            <a:r>
              <a:rPr lang="en-US" sz="9600" b="1" dirty="0" smtClean="0"/>
              <a:t>preaches.  Build </a:t>
            </a:r>
            <a:r>
              <a:rPr lang="en-US" sz="9600" b="1" dirty="0"/>
              <a:t>the temple!</a:t>
            </a:r>
          </a:p>
          <a:p>
            <a:pPr marL="114300" indent="0">
              <a:buNone/>
            </a:pPr>
            <a:endParaRPr lang="en-US" sz="3200" b="1" dirty="0"/>
          </a:p>
          <a:p>
            <a:pPr marL="114300" indent="0">
              <a:buNone/>
            </a:pPr>
            <a:r>
              <a:rPr lang="en-US" sz="9600" b="1" dirty="0"/>
              <a:t>Nov. 520 BC – Dec 518 BC Zechariah </a:t>
            </a:r>
            <a:r>
              <a:rPr lang="en-US" sz="9600" b="1" dirty="0" smtClean="0"/>
              <a:t>preaches </a:t>
            </a:r>
            <a:r>
              <a:rPr lang="en-US" sz="9600" b="1" dirty="0"/>
              <a:t>to Jerusalem.  (Ezra 5:1-6:22)</a:t>
            </a:r>
          </a:p>
          <a:p>
            <a:pPr marL="114300" indent="0">
              <a:buNone/>
            </a:pPr>
            <a:endParaRPr lang="en-US" sz="3200" b="1" dirty="0"/>
          </a:p>
          <a:p>
            <a:pPr marL="114300" indent="0">
              <a:buNone/>
            </a:pPr>
            <a:r>
              <a:rPr lang="en-US" sz="9600" b="1" dirty="0" smtClean="0"/>
              <a:t>520 BC  </a:t>
            </a:r>
            <a:r>
              <a:rPr lang="en-US" sz="9600" b="1" dirty="0"/>
              <a:t>Work begins on the temple.</a:t>
            </a:r>
          </a:p>
          <a:p>
            <a:pPr marL="114300" indent="0">
              <a:buNone/>
            </a:pPr>
            <a:endParaRPr lang="en-US" sz="3200" b="1" dirty="0"/>
          </a:p>
          <a:p>
            <a:pPr marL="114300" indent="0">
              <a:buNone/>
            </a:pPr>
            <a:r>
              <a:rPr lang="en-US" sz="9600" b="1" dirty="0"/>
              <a:t>516 BC  Temple completed.</a:t>
            </a:r>
          </a:p>
          <a:p>
            <a:pPr marL="114300" indent="0">
              <a:buNone/>
            </a:pPr>
            <a:endParaRPr lang="en-US" dirty="0"/>
          </a:p>
        </p:txBody>
      </p:sp>
    </p:spTree>
    <p:extLst>
      <p:ext uri="{BB962C8B-B14F-4D97-AF65-F5344CB8AC3E}">
        <p14:creationId xmlns:p14="http://schemas.microsoft.com/office/powerpoint/2010/main" val="24071187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The People’s Excuse</a:t>
            </a:r>
            <a:endParaRPr lang="en-US" sz="3200" b="1" dirty="0"/>
          </a:p>
        </p:txBody>
      </p:sp>
      <p:sp>
        <p:nvSpPr>
          <p:cNvPr id="3" name="Content Placeholder 2"/>
          <p:cNvSpPr>
            <a:spLocks noGrp="1"/>
          </p:cNvSpPr>
          <p:nvPr>
            <p:ph idx="1"/>
          </p:nvPr>
        </p:nvSpPr>
        <p:spPr/>
        <p:txBody>
          <a:bodyPr/>
          <a:lstStyle/>
          <a:p>
            <a:pPr marL="114300" indent="0">
              <a:buNone/>
            </a:pPr>
            <a:r>
              <a:rPr lang="en-US" b="1" dirty="0" smtClean="0"/>
              <a:t>Haggai 1:2  We’re too busy to build the temple.</a:t>
            </a:r>
          </a:p>
          <a:p>
            <a:pPr marL="114300" indent="0">
              <a:buNone/>
            </a:pPr>
            <a:r>
              <a:rPr lang="en-US" b="1" dirty="0" smtClean="0"/>
              <a:t>Q: Can you relate?</a:t>
            </a:r>
          </a:p>
          <a:p>
            <a:pPr marL="114300" indent="0">
              <a:buNone/>
            </a:pPr>
            <a:endParaRPr lang="en-US" sz="800" b="1" dirty="0"/>
          </a:p>
          <a:p>
            <a:pPr marL="114300" indent="0">
              <a:buNone/>
            </a:pPr>
            <a:r>
              <a:rPr lang="en-US" b="1" dirty="0" smtClean="0"/>
              <a:t>Haggai 1:3-4  Hmmm….  You seem to have time to build your house.</a:t>
            </a:r>
          </a:p>
          <a:p>
            <a:pPr marL="114300" indent="0">
              <a:buNone/>
            </a:pPr>
            <a:endParaRPr lang="en-US" sz="800" b="1" dirty="0"/>
          </a:p>
          <a:p>
            <a:pPr marL="114300" indent="0">
              <a:buNone/>
            </a:pPr>
            <a:r>
              <a:rPr lang="en-US" b="1" dirty="0" smtClean="0"/>
              <a:t>Haggai 1:5-6 You have </a:t>
            </a:r>
          </a:p>
          <a:p>
            <a:pPr marL="114300" indent="0">
              <a:buNone/>
            </a:pPr>
            <a:r>
              <a:rPr lang="en-US" b="1" dirty="0" smtClean="0"/>
              <a:t>planted much but </a:t>
            </a:r>
          </a:p>
          <a:p>
            <a:pPr marL="114300" indent="0">
              <a:buNone/>
            </a:pPr>
            <a:r>
              <a:rPr lang="en-US" b="1" dirty="0" smtClean="0"/>
              <a:t>harvested little.</a:t>
            </a:r>
          </a:p>
          <a:p>
            <a:pPr marL="114300" indent="0">
              <a:buNone/>
            </a:pPr>
            <a:endParaRPr lang="en-US" b="1" dirty="0" smtClean="0"/>
          </a:p>
          <a:p>
            <a:pPr marL="114300" indent="0">
              <a:buNone/>
            </a:pPr>
            <a:r>
              <a:rPr lang="en-US" b="1" dirty="0" smtClean="0"/>
              <a:t>Q: Can you relate?</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492845"/>
            <a:ext cx="4572000" cy="303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39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God’s Solution</a:t>
            </a:r>
            <a:endParaRPr lang="en-US" sz="3200" b="1" dirty="0"/>
          </a:p>
        </p:txBody>
      </p:sp>
      <p:sp>
        <p:nvSpPr>
          <p:cNvPr id="3" name="Content Placeholder 2"/>
          <p:cNvSpPr>
            <a:spLocks noGrp="1"/>
          </p:cNvSpPr>
          <p:nvPr>
            <p:ph idx="1"/>
          </p:nvPr>
        </p:nvSpPr>
        <p:spPr/>
        <p:txBody>
          <a:bodyPr>
            <a:normAutofit lnSpcReduction="10000"/>
          </a:bodyPr>
          <a:lstStyle/>
          <a:p>
            <a:pPr marL="114300" indent="0" algn="ctr">
              <a:buNone/>
            </a:pPr>
            <a:r>
              <a:rPr lang="en-US" b="1" dirty="0"/>
              <a:t>“Indifference to the things of God produces calamity.”</a:t>
            </a:r>
            <a:endParaRPr lang="en-US" b="1" dirty="0" smtClean="0"/>
          </a:p>
          <a:p>
            <a:pPr marL="114300" indent="0">
              <a:buNone/>
            </a:pPr>
            <a:endParaRPr lang="en-US" b="1" dirty="0"/>
          </a:p>
          <a:p>
            <a:pPr marL="114300" indent="0">
              <a:buNone/>
            </a:pPr>
            <a:r>
              <a:rPr lang="en-US" b="1" dirty="0" smtClean="0"/>
              <a:t>1. Haggai 1:7 Give careful thought to your ways.</a:t>
            </a:r>
          </a:p>
          <a:p>
            <a:pPr marL="114300" indent="0">
              <a:buNone/>
            </a:pPr>
            <a:endParaRPr lang="en-US" b="1" dirty="0"/>
          </a:p>
          <a:p>
            <a:pPr marL="114300" indent="0">
              <a:buNone/>
            </a:pPr>
            <a:r>
              <a:rPr lang="en-US" b="1" dirty="0" smtClean="0"/>
              <a:t>2. Haggai 1:8 Bring down timber to build God’s temple.</a:t>
            </a:r>
          </a:p>
          <a:p>
            <a:pPr marL="114300" indent="0">
              <a:buNone/>
            </a:pPr>
            <a:endParaRPr lang="en-US" b="1" dirty="0"/>
          </a:p>
          <a:p>
            <a:pPr marL="114300" indent="0">
              <a:buNone/>
            </a:pPr>
            <a:r>
              <a:rPr lang="en-US" b="1" dirty="0" smtClean="0"/>
              <a:t>Haggai 1:12-15  The people obeyed, the leaders led, the people’s spirits were inspired and the work got started.</a:t>
            </a:r>
            <a:endParaRPr lang="en-US" b="1" dirty="0"/>
          </a:p>
        </p:txBody>
      </p:sp>
    </p:spTree>
    <p:extLst>
      <p:ext uri="{BB962C8B-B14F-4D97-AF65-F5344CB8AC3E}">
        <p14:creationId xmlns:p14="http://schemas.microsoft.com/office/powerpoint/2010/main" val="2142283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Rebuild</a:t>
            </a:r>
            <a:endParaRPr lang="en-US" b="1" dirty="0"/>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smtClean="0"/>
              <a:t>Haggai 1:12-15  The people repented and the temple got rebuilt.</a:t>
            </a:r>
          </a:p>
          <a:p>
            <a:pPr marL="114300" indent="0">
              <a:buNone/>
            </a:pPr>
            <a:endParaRPr lang="en-US" sz="800" b="1" dirty="0"/>
          </a:p>
          <a:p>
            <a:pPr marL="114300" indent="0">
              <a:buNone/>
            </a:pPr>
            <a:r>
              <a:rPr lang="en-US" b="1" dirty="0" smtClean="0"/>
              <a:t>Result:    God:  I am with you  (Matthew 28:20)</a:t>
            </a:r>
          </a:p>
          <a:p>
            <a:pPr marL="114300" indent="0">
              <a:buNone/>
            </a:pPr>
            <a:endParaRPr lang="en-US" sz="800" b="1" dirty="0"/>
          </a:p>
          <a:p>
            <a:pPr marL="114300" indent="0">
              <a:buNone/>
            </a:pPr>
            <a:r>
              <a:rPr lang="en-US" b="1" dirty="0" smtClean="0"/>
              <a:t>Haggai 2:1-9    The work is hard and we humans can get discouraged, but God encourages us.</a:t>
            </a:r>
          </a:p>
          <a:p>
            <a:pPr marL="114300" indent="0">
              <a:buNone/>
            </a:pPr>
            <a:endParaRPr lang="en-US" b="1" dirty="0"/>
          </a:p>
          <a:p>
            <a:pPr marL="114300" indent="0">
              <a:buNone/>
            </a:pPr>
            <a:r>
              <a:rPr lang="en-US" b="1" dirty="0" smtClean="0"/>
              <a:t>God really gets carried away with excitement when he sees his people repenting and returning so that he can restore and rebuild.</a:t>
            </a:r>
          </a:p>
          <a:p>
            <a:pPr marL="114300" indent="0">
              <a:buNone/>
            </a:pPr>
            <a:endParaRPr lang="en-US" b="1" dirty="0"/>
          </a:p>
        </p:txBody>
      </p:sp>
    </p:spTree>
    <p:extLst>
      <p:ext uri="{BB962C8B-B14F-4D97-AF65-F5344CB8AC3E}">
        <p14:creationId xmlns:p14="http://schemas.microsoft.com/office/powerpoint/2010/main" val="1861279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Two Great Memory Verses</a:t>
            </a:r>
            <a:endParaRPr lang="en-US" b="1" dirty="0"/>
          </a:p>
        </p:txBody>
      </p:sp>
      <p:sp>
        <p:nvSpPr>
          <p:cNvPr id="3" name="Content Placeholder 2"/>
          <p:cNvSpPr>
            <a:spLocks noGrp="1"/>
          </p:cNvSpPr>
          <p:nvPr>
            <p:ph idx="1"/>
          </p:nvPr>
        </p:nvSpPr>
        <p:spPr/>
        <p:txBody>
          <a:bodyPr/>
          <a:lstStyle/>
          <a:p>
            <a:pPr marL="114300" indent="0">
              <a:buNone/>
            </a:pPr>
            <a:r>
              <a:rPr lang="en-US" b="1" dirty="0" smtClean="0"/>
              <a:t>Haggai 2:6 </a:t>
            </a:r>
          </a:p>
          <a:p>
            <a:pPr marL="114300" indent="0">
              <a:buNone/>
            </a:pPr>
            <a:endParaRPr lang="en-US" sz="800" b="1" dirty="0"/>
          </a:p>
          <a:p>
            <a:pPr marL="114300" indent="0">
              <a:buNone/>
            </a:pPr>
            <a:r>
              <a:rPr lang="en-US" b="1" dirty="0" smtClean="0"/>
              <a:t>“In a little while I will once more shake the heavens and the earth, the sea and the dry land.”</a:t>
            </a:r>
          </a:p>
          <a:p>
            <a:pPr marL="114300" indent="0">
              <a:buNone/>
            </a:pPr>
            <a:endParaRPr lang="en-US" b="1" dirty="0"/>
          </a:p>
          <a:p>
            <a:pPr marL="114300" indent="0">
              <a:buNone/>
            </a:pPr>
            <a:r>
              <a:rPr lang="en-US" b="1" dirty="0" smtClean="0"/>
              <a:t>Haggai 2:8  </a:t>
            </a:r>
          </a:p>
          <a:p>
            <a:pPr marL="114300" indent="0">
              <a:buNone/>
            </a:pPr>
            <a:endParaRPr lang="en-US" b="1" dirty="0"/>
          </a:p>
          <a:p>
            <a:pPr marL="114300" indent="0">
              <a:buNone/>
            </a:pPr>
            <a:r>
              <a:rPr lang="en-US" b="1" dirty="0" smtClean="0"/>
              <a:t>“'The silver is mine and the gold is mine,’ declares the Lord Almighty.”</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59563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Haggai 2:10-18 </a:t>
            </a:r>
            <a:br>
              <a:rPr lang="en-US" b="1" dirty="0" smtClean="0"/>
            </a:br>
            <a:r>
              <a:rPr lang="en-US" b="1" dirty="0" smtClean="0"/>
              <a:t>“parable  of defiled flesh</a:t>
            </a:r>
            <a:endParaRPr lang="en-US" b="1" dirty="0"/>
          </a:p>
        </p:txBody>
      </p:sp>
      <p:sp>
        <p:nvSpPr>
          <p:cNvPr id="3" name="Content Placeholder 2"/>
          <p:cNvSpPr>
            <a:spLocks noGrp="1"/>
          </p:cNvSpPr>
          <p:nvPr>
            <p:ph idx="1"/>
          </p:nvPr>
        </p:nvSpPr>
        <p:spPr/>
        <p:txBody>
          <a:bodyPr>
            <a:normAutofit lnSpcReduction="10000"/>
          </a:bodyPr>
          <a:lstStyle/>
          <a:p>
            <a:pPr marL="114300" indent="0">
              <a:buNone/>
            </a:pPr>
            <a:r>
              <a:rPr lang="en-US" b="1" dirty="0" smtClean="0"/>
              <a:t>Does coming into contact with clean meat make you clean?    No!</a:t>
            </a:r>
          </a:p>
          <a:p>
            <a:pPr marL="114300" indent="0">
              <a:buNone/>
            </a:pPr>
            <a:endParaRPr lang="en-US" b="1" dirty="0"/>
          </a:p>
          <a:p>
            <a:pPr marL="114300" indent="0">
              <a:buNone/>
            </a:pPr>
            <a:r>
              <a:rPr lang="en-US" b="1" dirty="0" smtClean="0"/>
              <a:t>Does coming into contact with defiled meat make you unclean?   Yes!</a:t>
            </a:r>
          </a:p>
          <a:p>
            <a:pPr marL="114300" indent="0">
              <a:buNone/>
            </a:pPr>
            <a:endParaRPr lang="en-US" b="1" dirty="0"/>
          </a:p>
          <a:p>
            <a:pPr marL="114300" indent="0">
              <a:buNone/>
            </a:pPr>
            <a:r>
              <a:rPr lang="en-US" b="1" dirty="0" smtClean="0"/>
              <a:t>Defilement is a thing.  Holiness is a lack of a thing.</a:t>
            </a:r>
          </a:p>
          <a:p>
            <a:pPr marL="114300" indent="0">
              <a:buNone/>
            </a:pPr>
            <a:endParaRPr lang="en-US" b="1" dirty="0"/>
          </a:p>
          <a:p>
            <a:pPr marL="114300" indent="0">
              <a:buNone/>
            </a:pPr>
            <a:r>
              <a:rPr lang="en-US" b="1" dirty="0" smtClean="0"/>
              <a:t>Sin is contagious.  Holiness is not necessarily contagious.  We need to deal with the plague of materialism.</a:t>
            </a:r>
            <a:endParaRPr lang="en-US" b="1" dirty="0"/>
          </a:p>
        </p:txBody>
      </p:sp>
    </p:spTree>
    <p:extLst>
      <p:ext uri="{BB962C8B-B14F-4D97-AF65-F5344CB8AC3E}">
        <p14:creationId xmlns:p14="http://schemas.microsoft.com/office/powerpoint/2010/main" val="42010843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Haggai 2:19-23</a:t>
            </a:r>
            <a:endParaRPr lang="en-US" b="1" dirty="0"/>
          </a:p>
        </p:txBody>
      </p:sp>
      <p:sp>
        <p:nvSpPr>
          <p:cNvPr id="3" name="Content Placeholder 2"/>
          <p:cNvSpPr>
            <a:spLocks noGrp="1"/>
          </p:cNvSpPr>
          <p:nvPr>
            <p:ph idx="1"/>
          </p:nvPr>
        </p:nvSpPr>
        <p:spPr/>
        <p:txBody>
          <a:bodyPr/>
          <a:lstStyle/>
          <a:p>
            <a:pPr marL="114300" indent="0">
              <a:buNone/>
            </a:pPr>
            <a:r>
              <a:rPr lang="en-US" b="1" dirty="0" smtClean="0"/>
              <a:t>If we repent, God will bless us.</a:t>
            </a:r>
          </a:p>
          <a:p>
            <a:pPr marL="114300" indent="0">
              <a:buNone/>
            </a:pPr>
            <a:endParaRPr lang="en-US" b="1" dirty="0"/>
          </a:p>
          <a:p>
            <a:pPr marL="114300" indent="0">
              <a:buNone/>
            </a:pPr>
            <a:r>
              <a:rPr lang="en-US" b="1" dirty="0" smtClean="0"/>
              <a:t>“I will shake the heavens and the earth.  I will overturn royal thrones and shatter the power of the foreign kingdoms.  I will overthrow chariots and their drivers; horses and their riders will fall, each by the sword of his brother.”</a:t>
            </a:r>
            <a:endParaRPr lang="en-US" b="1" dirty="0"/>
          </a:p>
        </p:txBody>
      </p:sp>
    </p:spTree>
    <p:extLst>
      <p:ext uri="{BB962C8B-B14F-4D97-AF65-F5344CB8AC3E}">
        <p14:creationId xmlns:p14="http://schemas.microsoft.com/office/powerpoint/2010/main" val="2990849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Zechariah</a:t>
            </a:r>
            <a:endParaRPr lang="en-US" b="1" dirty="0"/>
          </a:p>
        </p:txBody>
      </p:sp>
      <p:sp>
        <p:nvSpPr>
          <p:cNvPr id="3" name="Content Placeholder 2"/>
          <p:cNvSpPr>
            <a:spLocks noGrp="1"/>
          </p:cNvSpPr>
          <p:nvPr>
            <p:ph idx="1"/>
          </p:nvPr>
        </p:nvSpPr>
        <p:spPr>
          <a:xfrm>
            <a:off x="457200" y="2057400"/>
            <a:ext cx="4800600" cy="4068763"/>
          </a:xfrm>
        </p:spPr>
        <p:txBody>
          <a:bodyPr/>
          <a:lstStyle/>
          <a:p>
            <a:pPr marL="114300" indent="0">
              <a:buNone/>
            </a:pPr>
            <a:r>
              <a:rPr lang="en-US" b="1" dirty="0" smtClean="0"/>
              <a:t>Theme:  The Messiah is coming:  Get your house in order.</a:t>
            </a:r>
          </a:p>
          <a:p>
            <a:pPr marL="114300" indent="0">
              <a:buNone/>
            </a:pPr>
            <a:endParaRPr lang="en-US" sz="1100" b="1" dirty="0"/>
          </a:p>
          <a:p>
            <a:pPr marL="114300" indent="0">
              <a:buNone/>
            </a:pPr>
            <a:endParaRPr lang="en-US" sz="1100" b="1" dirty="0" smtClean="0"/>
          </a:p>
          <a:p>
            <a:pPr marL="114300" indent="0">
              <a:buNone/>
            </a:pPr>
            <a:endParaRPr lang="en-US" sz="1100" b="1" dirty="0"/>
          </a:p>
          <a:p>
            <a:pPr marL="114300" indent="0">
              <a:buNone/>
            </a:pPr>
            <a:r>
              <a:rPr lang="en-US" b="1" dirty="0" smtClean="0"/>
              <a:t>Message:  It is time to build the temple:  Repent, Return, Restore, Rebuild.</a:t>
            </a:r>
            <a:endParaRPr lang="en-US" b="1" dirty="0"/>
          </a:p>
        </p:txBody>
      </p:sp>
      <p:pic>
        <p:nvPicPr>
          <p:cNvPr id="4098" name="Picture 2" descr="http://www.truthnet.org/Zechariah/Zechariah-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676400"/>
            <a:ext cx="3505200" cy="626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37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Things to bear in mind</a:t>
            </a:r>
            <a:br>
              <a:rPr lang="en-US" sz="3200" b="1" dirty="0" smtClean="0"/>
            </a:br>
            <a:r>
              <a:rPr lang="en-US" sz="3200" b="1" dirty="0" smtClean="0"/>
              <a:t>When reading </a:t>
            </a:r>
            <a:r>
              <a:rPr lang="en-US" sz="3200" b="1" dirty="0" err="1" smtClean="0"/>
              <a:t>zechariah</a:t>
            </a:r>
            <a:endParaRPr lang="en-US" sz="3200" b="1" dirty="0"/>
          </a:p>
        </p:txBody>
      </p:sp>
      <p:sp>
        <p:nvSpPr>
          <p:cNvPr id="3" name="Content Placeholder 2"/>
          <p:cNvSpPr>
            <a:spLocks noGrp="1"/>
          </p:cNvSpPr>
          <p:nvPr>
            <p:ph idx="1"/>
          </p:nvPr>
        </p:nvSpPr>
        <p:spPr/>
        <p:txBody>
          <a:bodyPr/>
          <a:lstStyle/>
          <a:p>
            <a:pPr marL="114300" indent="0">
              <a:buNone/>
            </a:pPr>
            <a:r>
              <a:rPr lang="en-US" b="1" dirty="0"/>
              <a:t>• Dated prophecies:  Nov. 520 BC – Dec 518 BC</a:t>
            </a:r>
          </a:p>
          <a:p>
            <a:pPr marL="114300" indent="0">
              <a:buNone/>
            </a:pPr>
            <a:r>
              <a:rPr lang="en-US" b="1" dirty="0"/>
              <a:t>• Contemporary of Haggai</a:t>
            </a:r>
          </a:p>
          <a:p>
            <a:pPr marL="114300" indent="0">
              <a:buNone/>
            </a:pPr>
            <a:r>
              <a:rPr lang="en-US" b="1" dirty="0"/>
              <a:t>• </a:t>
            </a:r>
            <a:r>
              <a:rPr lang="en-US" b="1" dirty="0" smtClean="0"/>
              <a:t>Mentioned </a:t>
            </a:r>
            <a:r>
              <a:rPr lang="en-US" b="1" dirty="0"/>
              <a:t>in Ezra 5:1-2  6:1-10, 13-15 </a:t>
            </a:r>
            <a:endParaRPr lang="en-US" b="1" dirty="0" smtClean="0"/>
          </a:p>
          <a:p>
            <a:pPr marL="114300" indent="0">
              <a:buNone/>
            </a:pPr>
            <a:r>
              <a:rPr lang="en-US" b="1" dirty="0"/>
              <a:t>• The book is apocalyptic </a:t>
            </a:r>
          </a:p>
          <a:p>
            <a:pPr marL="114300" indent="0">
              <a:buNone/>
            </a:pPr>
            <a:r>
              <a:rPr lang="en-US" b="1" dirty="0"/>
              <a:t>• The book </a:t>
            </a:r>
            <a:r>
              <a:rPr lang="en-US" b="1" dirty="0" smtClean="0"/>
              <a:t>has many Messianic prophecies</a:t>
            </a:r>
          </a:p>
          <a:p>
            <a:pPr marL="114300" indent="0">
              <a:buNone/>
            </a:pPr>
            <a:r>
              <a:rPr lang="en-US" b="1" dirty="0" smtClean="0"/>
              <a:t>• The book has many prophecies of the Kingdom of God</a:t>
            </a:r>
            <a:endParaRPr lang="en-US" b="1" dirty="0"/>
          </a:p>
          <a:p>
            <a:pPr marL="114300" indent="0">
              <a:buNone/>
            </a:pPr>
            <a:r>
              <a:rPr lang="en-US" b="1" dirty="0"/>
              <a:t>• The book is eschatological </a:t>
            </a:r>
            <a:r>
              <a:rPr lang="en-US" b="1" dirty="0" smtClean="0"/>
              <a:t>(it is about end-times)</a:t>
            </a:r>
            <a:endParaRPr lang="en-US" b="1" dirty="0"/>
          </a:p>
          <a:p>
            <a:pPr marL="114300" indent="0">
              <a:buNone/>
            </a:pPr>
            <a:endParaRPr lang="en-US" dirty="0"/>
          </a:p>
        </p:txBody>
      </p:sp>
    </p:spTree>
    <p:extLst>
      <p:ext uri="{BB962C8B-B14F-4D97-AF65-F5344CB8AC3E}">
        <p14:creationId xmlns:p14="http://schemas.microsoft.com/office/powerpoint/2010/main" val="16539389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messiah is coming</a:t>
            </a:r>
            <a:endParaRPr lang="en-US" b="1" dirty="0"/>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smtClean="0"/>
              <a:t>Q:  Is your (spiritual) house ready for guests right now?</a:t>
            </a:r>
          </a:p>
          <a:p>
            <a:pPr marL="114300" indent="0">
              <a:buNone/>
            </a:pPr>
            <a:endParaRPr lang="en-US" b="1" dirty="0"/>
          </a:p>
          <a:p>
            <a:pPr marL="114300" indent="0">
              <a:buNone/>
            </a:pPr>
            <a:r>
              <a:rPr lang="en-US" b="1" dirty="0" smtClean="0"/>
              <a:t>(Or would you be scrambling around, trying to straighten up all the mess)</a:t>
            </a:r>
            <a:endParaRPr lang="en-US" b="1" dirty="0"/>
          </a:p>
        </p:txBody>
      </p:sp>
    </p:spTree>
    <p:extLst>
      <p:ext uri="{BB962C8B-B14F-4D97-AF65-F5344CB8AC3E}">
        <p14:creationId xmlns:p14="http://schemas.microsoft.com/office/powerpoint/2010/main" val="384362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the solution?</a:t>
            </a:r>
            <a:endParaRPr lang="en-US" b="1" dirty="0"/>
          </a:p>
        </p:txBody>
      </p:sp>
      <p:sp>
        <p:nvSpPr>
          <p:cNvPr id="3" name="Content Placeholder 2"/>
          <p:cNvSpPr>
            <a:spLocks noGrp="1"/>
          </p:cNvSpPr>
          <p:nvPr>
            <p:ph idx="1"/>
          </p:nvPr>
        </p:nvSpPr>
        <p:spPr>
          <a:xfrm>
            <a:off x="457200" y="1981200"/>
            <a:ext cx="8229600" cy="4144963"/>
          </a:xfrm>
        </p:spPr>
        <p:txBody>
          <a:bodyPr>
            <a:normAutofit fontScale="92500" lnSpcReduction="10000"/>
          </a:bodyPr>
          <a:lstStyle/>
          <a:p>
            <a:pPr marL="114300" indent="0">
              <a:buNone/>
            </a:pPr>
            <a:r>
              <a:rPr lang="en-US" sz="3200" b="1" dirty="0" smtClean="0"/>
              <a:t>Repent and Return</a:t>
            </a:r>
          </a:p>
          <a:p>
            <a:pPr marL="114300" indent="0">
              <a:buNone/>
            </a:pPr>
            <a:endParaRPr lang="en-US" b="1" dirty="0"/>
          </a:p>
          <a:p>
            <a:pPr marL="114300" indent="0">
              <a:buNone/>
            </a:pPr>
            <a:endParaRPr lang="en-US" b="1" dirty="0" smtClean="0"/>
          </a:p>
          <a:p>
            <a:pPr marL="114300" indent="0">
              <a:buNone/>
            </a:pPr>
            <a:endParaRPr lang="en-US" b="1" dirty="0"/>
          </a:p>
          <a:p>
            <a:pPr marL="114300" indent="0" algn="ctr">
              <a:buNone/>
            </a:pPr>
            <a:r>
              <a:rPr lang="en-US" b="1" dirty="0" smtClean="0"/>
              <a:t>          </a:t>
            </a:r>
            <a:r>
              <a:rPr lang="en-US" sz="3000" b="1" dirty="0" smtClean="0"/>
              <a:t>So that God can</a:t>
            </a:r>
          </a:p>
          <a:p>
            <a:pPr marL="114300" indent="0" algn="ctr">
              <a:buNone/>
            </a:pPr>
            <a:endParaRPr lang="en-US" b="1" dirty="0"/>
          </a:p>
          <a:p>
            <a:pPr marL="114300" indent="0" algn="ctr">
              <a:buNone/>
            </a:pPr>
            <a:endParaRPr lang="en-US" b="1" dirty="0" smtClean="0"/>
          </a:p>
          <a:p>
            <a:pPr marL="114300" indent="0" algn="ctr">
              <a:buNone/>
            </a:pPr>
            <a:endParaRPr lang="en-US" b="1" dirty="0"/>
          </a:p>
          <a:p>
            <a:pPr marL="114300" indent="0" algn="ctr">
              <a:buNone/>
            </a:pPr>
            <a:endParaRPr lang="en-US" b="1" dirty="0" smtClean="0"/>
          </a:p>
          <a:p>
            <a:pPr marL="114300" indent="0" algn="r">
              <a:buNone/>
            </a:pPr>
            <a:r>
              <a:rPr lang="en-US" sz="3500" b="1" dirty="0" smtClean="0"/>
              <a:t>Restore and Rebuild</a:t>
            </a:r>
            <a:endParaRPr lang="en-US" sz="3500" b="1" dirty="0"/>
          </a:p>
        </p:txBody>
      </p:sp>
      <p:pic>
        <p:nvPicPr>
          <p:cNvPr id="3074" name="Picture 2" descr="http://goinswriter.com/wp-content/uploads/2011/07/prodigal-s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667000"/>
            <a:ext cx="291465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356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 of Zechariah</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smtClean="0"/>
              <a:t>1:1-6     Prologue:  </a:t>
            </a:r>
            <a:r>
              <a:rPr lang="en-US" b="1" dirty="0"/>
              <a:t>Repent, Return, Restore and Rebuild</a:t>
            </a:r>
          </a:p>
          <a:p>
            <a:pPr marL="114300" indent="0">
              <a:buNone/>
            </a:pPr>
            <a:endParaRPr lang="en-US" sz="1000" b="1" dirty="0"/>
          </a:p>
          <a:p>
            <a:pPr marL="114300" indent="0">
              <a:buNone/>
            </a:pPr>
            <a:r>
              <a:rPr lang="en-US" b="1" dirty="0"/>
              <a:t>1:7-6:8  Eight visions.   Highly apocalyptic, not so prophetic</a:t>
            </a:r>
          </a:p>
          <a:p>
            <a:pPr marL="114300" indent="0">
              <a:buNone/>
            </a:pPr>
            <a:endParaRPr lang="en-US" sz="1000" b="1" dirty="0"/>
          </a:p>
          <a:p>
            <a:pPr marL="114300" indent="0">
              <a:buNone/>
            </a:pPr>
            <a:r>
              <a:rPr lang="en-US" b="1" dirty="0"/>
              <a:t>6:9-15  Coronation of Joshua/Jesus</a:t>
            </a:r>
          </a:p>
          <a:p>
            <a:pPr marL="114300" indent="0">
              <a:buNone/>
            </a:pPr>
            <a:endParaRPr lang="en-US" sz="1000" b="1" dirty="0"/>
          </a:p>
          <a:p>
            <a:pPr marL="114300" indent="0">
              <a:buNone/>
            </a:pPr>
            <a:r>
              <a:rPr lang="en-US" b="1" dirty="0"/>
              <a:t>7:1-14:21  Two Oracles concerning Jerusalem.   More prophetic, less apocalyptic.  More Messianic.</a:t>
            </a:r>
          </a:p>
          <a:p>
            <a:pPr marL="114300" indent="0">
              <a:buNone/>
            </a:pPr>
            <a:endParaRPr lang="en-US" b="1" dirty="0"/>
          </a:p>
        </p:txBody>
      </p:sp>
    </p:spTree>
    <p:extLst>
      <p:ext uri="{BB962C8B-B14F-4D97-AF65-F5344CB8AC3E}">
        <p14:creationId xmlns:p14="http://schemas.microsoft.com/office/powerpoint/2010/main" val="803201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Zech</a:t>
            </a:r>
            <a:r>
              <a:rPr lang="en-US" b="1" dirty="0" smtClean="0"/>
              <a:t> 1:1-6  Introduction</a:t>
            </a:r>
            <a:endParaRPr lang="en-US" b="1" dirty="0"/>
          </a:p>
        </p:txBody>
      </p:sp>
      <p:sp>
        <p:nvSpPr>
          <p:cNvPr id="3" name="Content Placeholder 2"/>
          <p:cNvSpPr>
            <a:spLocks noGrp="1"/>
          </p:cNvSpPr>
          <p:nvPr>
            <p:ph idx="1"/>
          </p:nvPr>
        </p:nvSpPr>
        <p:spPr/>
        <p:txBody>
          <a:bodyPr>
            <a:normAutofit lnSpcReduction="10000"/>
          </a:bodyPr>
          <a:lstStyle/>
          <a:p>
            <a:pPr marL="114300" indent="0">
              <a:buNone/>
            </a:pPr>
            <a:r>
              <a:rPr lang="en-US" b="1" dirty="0" smtClean="0"/>
              <a:t>God: Repent and Return so I can Restore and Rebuild</a:t>
            </a:r>
          </a:p>
          <a:p>
            <a:pPr marL="114300" indent="0">
              <a:buNone/>
            </a:pPr>
            <a:endParaRPr lang="en-US" sz="800" b="1" dirty="0" smtClean="0"/>
          </a:p>
          <a:p>
            <a:pPr marL="114300" indent="0">
              <a:buNone/>
            </a:pPr>
            <a:r>
              <a:rPr lang="en-US" b="1" dirty="0" smtClean="0"/>
              <a:t>v. 2 Why was God so angry with their forefathers?</a:t>
            </a:r>
          </a:p>
          <a:p>
            <a:pPr marL="114300" indent="0">
              <a:buNone/>
            </a:pPr>
            <a:endParaRPr lang="en-US" sz="800" b="1" dirty="0" smtClean="0"/>
          </a:p>
          <a:p>
            <a:pPr marL="114300" indent="0">
              <a:buNone/>
            </a:pPr>
            <a:r>
              <a:rPr lang="en-US" b="1" dirty="0" smtClean="0"/>
              <a:t>v. 3  The solution:  Repent and Return</a:t>
            </a:r>
          </a:p>
          <a:p>
            <a:pPr marL="114300" indent="0">
              <a:buNone/>
            </a:pPr>
            <a:endParaRPr lang="en-US" sz="800" b="1" dirty="0" smtClean="0"/>
          </a:p>
          <a:p>
            <a:pPr marL="114300" indent="0">
              <a:buNone/>
            </a:pPr>
            <a:r>
              <a:rPr lang="en-US" b="1" dirty="0" smtClean="0"/>
              <a:t>v. 4-6  Those faithless Jews are no longer around, but my Words are still in place.</a:t>
            </a:r>
          </a:p>
          <a:p>
            <a:pPr marL="114300" indent="0">
              <a:buNone/>
            </a:pPr>
            <a:endParaRPr lang="en-US" sz="800" b="1" dirty="0"/>
          </a:p>
          <a:p>
            <a:pPr marL="114300" indent="0">
              <a:buNone/>
            </a:pPr>
            <a:r>
              <a:rPr lang="en-US" b="1" dirty="0" smtClean="0"/>
              <a:t>v. 6  Good news.  They repented and the temple got rebuilt.</a:t>
            </a:r>
          </a:p>
          <a:p>
            <a:pPr marL="114300" indent="0">
              <a:buNone/>
            </a:pPr>
            <a:endParaRPr lang="en-US" sz="800" b="1" dirty="0"/>
          </a:p>
          <a:p>
            <a:pPr marL="114300" indent="0">
              <a:buNone/>
            </a:pPr>
            <a:r>
              <a:rPr lang="en-US" b="1" dirty="0" smtClean="0"/>
              <a:t>We are seeing the end of the story right at the beginning.</a:t>
            </a:r>
            <a:endParaRPr lang="en-US" b="1" dirty="0"/>
          </a:p>
        </p:txBody>
      </p:sp>
    </p:spTree>
    <p:extLst>
      <p:ext uri="{BB962C8B-B14F-4D97-AF65-F5344CB8AC3E}">
        <p14:creationId xmlns:p14="http://schemas.microsoft.com/office/powerpoint/2010/main" val="18643184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#1 </a:t>
            </a:r>
            <a:r>
              <a:rPr lang="en-US" b="1" dirty="0" err="1" smtClean="0"/>
              <a:t>Zech</a:t>
            </a:r>
            <a:r>
              <a:rPr lang="en-US" b="1" dirty="0" smtClean="0"/>
              <a:t> 1:7-17</a:t>
            </a:r>
            <a:br>
              <a:rPr lang="en-US" b="1" dirty="0" smtClean="0"/>
            </a:br>
            <a:r>
              <a:rPr lang="en-US" b="1" dirty="0" smtClean="0"/>
              <a:t>A man on a red horse</a:t>
            </a:r>
            <a:endParaRPr lang="en-US" b="1" dirty="0"/>
          </a:p>
        </p:txBody>
      </p:sp>
      <p:sp>
        <p:nvSpPr>
          <p:cNvPr id="3" name="Content Placeholder 2"/>
          <p:cNvSpPr>
            <a:spLocks noGrp="1"/>
          </p:cNvSpPr>
          <p:nvPr>
            <p:ph idx="1"/>
          </p:nvPr>
        </p:nvSpPr>
        <p:spPr/>
        <p:txBody>
          <a:bodyPr/>
          <a:lstStyle/>
          <a:p>
            <a:pPr marL="114300" indent="0">
              <a:buNone/>
            </a:pPr>
            <a:r>
              <a:rPr lang="en-US" b="1" dirty="0" smtClean="0"/>
              <a:t>v. 11  All is quiet and at peace, is that good?   No!  Because God’s people are still in captivity.</a:t>
            </a:r>
          </a:p>
          <a:p>
            <a:pPr marL="114300" indent="0">
              <a:buNone/>
            </a:pPr>
            <a:endParaRPr lang="en-US" sz="800" b="1" dirty="0"/>
          </a:p>
          <a:p>
            <a:pPr marL="114300" indent="0">
              <a:buNone/>
            </a:pPr>
            <a:r>
              <a:rPr lang="en-US" b="1" dirty="0" smtClean="0"/>
              <a:t>Isn’t God the prince of peace?  Matthew 10:34-36</a:t>
            </a:r>
          </a:p>
          <a:p>
            <a:pPr marL="114300" indent="0">
              <a:buNone/>
            </a:pPr>
            <a:endParaRPr lang="en-US" sz="800" b="1" dirty="0"/>
          </a:p>
          <a:p>
            <a:pPr marL="114300" indent="0">
              <a:buNone/>
            </a:pPr>
            <a:r>
              <a:rPr lang="en-US" b="1" dirty="0" smtClean="0"/>
              <a:t>Does God want people to feel secure?  Amos 6:1-7</a:t>
            </a:r>
          </a:p>
          <a:p>
            <a:pPr marL="114300" indent="0">
              <a:buNone/>
            </a:pPr>
            <a:r>
              <a:rPr lang="en-US" b="1" dirty="0" smtClean="0"/>
              <a:t>That depends….</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114800"/>
            <a:ext cx="45339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0130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Vision #1 cont.</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err="1"/>
              <a:t>Zech</a:t>
            </a:r>
            <a:r>
              <a:rPr lang="en-US" b="1" dirty="0"/>
              <a:t> 1:16-17   </a:t>
            </a:r>
            <a:endParaRPr lang="en-US" b="1" dirty="0" smtClean="0"/>
          </a:p>
          <a:p>
            <a:pPr marL="114300" indent="0">
              <a:buNone/>
            </a:pPr>
            <a:r>
              <a:rPr lang="en-US" b="1" dirty="0" smtClean="0"/>
              <a:t>This</a:t>
            </a:r>
            <a:r>
              <a:rPr lang="en-US" b="1" dirty="0"/>
              <a:t>, in essence, is the theme of </a:t>
            </a:r>
            <a:r>
              <a:rPr lang="en-US" b="1" dirty="0" smtClean="0"/>
              <a:t>Zechariah:  The </a:t>
            </a:r>
            <a:r>
              <a:rPr lang="en-US" b="1" dirty="0"/>
              <a:t>Messiah is coming:  Get your house in order!</a:t>
            </a:r>
          </a:p>
          <a:p>
            <a:pPr marL="114300" indent="0">
              <a:buNone/>
            </a:pPr>
            <a:endParaRPr lang="en-US" b="1" dirty="0"/>
          </a:p>
          <a:p>
            <a:pPr marL="114300" indent="0">
              <a:buNone/>
            </a:pPr>
            <a:r>
              <a:rPr lang="en-US" b="1" dirty="0"/>
              <a:t>	God’s reply: </a:t>
            </a:r>
            <a:r>
              <a:rPr lang="en-US" b="1" dirty="0" smtClean="0"/>
              <a:t> </a:t>
            </a:r>
            <a:r>
              <a:rPr lang="en-US" b="1" dirty="0"/>
              <a:t>I will return to Jerusalem and rebuild my house!   Do not look at outward appearances.</a:t>
            </a:r>
          </a:p>
          <a:p>
            <a:pPr marL="114300" indent="0">
              <a:buNone/>
            </a:pPr>
            <a:r>
              <a:rPr lang="en-US" b="1" dirty="0"/>
              <a:t>	Application:  If your situation or church seems stagnant, do not look at the outward appearance.  God can and will work in your life.</a:t>
            </a:r>
          </a:p>
          <a:p>
            <a:pPr marL="114300" indent="0">
              <a:buNone/>
            </a:pPr>
            <a:endParaRPr lang="en-US" dirty="0"/>
          </a:p>
        </p:txBody>
      </p:sp>
    </p:spTree>
    <p:extLst>
      <p:ext uri="{BB962C8B-B14F-4D97-AF65-F5344CB8AC3E}">
        <p14:creationId xmlns:p14="http://schemas.microsoft.com/office/powerpoint/2010/main" val="789948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#2</a:t>
            </a:r>
            <a:br>
              <a:rPr lang="en-US" b="1" dirty="0" smtClean="0"/>
            </a:br>
            <a:r>
              <a:rPr lang="en-US" b="1" dirty="0" smtClean="0"/>
              <a:t>The vision of four horns</a:t>
            </a:r>
            <a:endParaRPr lang="en-US" b="1" dirty="0"/>
          </a:p>
        </p:txBody>
      </p:sp>
      <p:sp>
        <p:nvSpPr>
          <p:cNvPr id="3" name="Content Placeholder 2"/>
          <p:cNvSpPr>
            <a:spLocks noGrp="1"/>
          </p:cNvSpPr>
          <p:nvPr>
            <p:ph idx="1"/>
          </p:nvPr>
        </p:nvSpPr>
        <p:spPr>
          <a:xfrm>
            <a:off x="457200" y="1752600"/>
            <a:ext cx="4419600" cy="4373563"/>
          </a:xfrm>
        </p:spPr>
        <p:txBody>
          <a:bodyPr>
            <a:normAutofit fontScale="92500"/>
          </a:bodyPr>
          <a:lstStyle/>
          <a:p>
            <a:pPr marL="114300" indent="0">
              <a:buNone/>
            </a:pPr>
            <a:r>
              <a:rPr lang="en-US" b="1" dirty="0" smtClean="0"/>
              <a:t>The four horns are four nations which scattered God’s people as a judgment for their sins.</a:t>
            </a:r>
          </a:p>
          <a:p>
            <a:pPr marL="114300" indent="0">
              <a:buNone/>
            </a:pPr>
            <a:endParaRPr lang="en-US" b="1" dirty="0"/>
          </a:p>
          <a:p>
            <a:pPr marL="114300" indent="0">
              <a:buNone/>
            </a:pPr>
            <a:r>
              <a:rPr lang="en-US" b="1" dirty="0" smtClean="0"/>
              <a:t>Assyria, Egypt, Babylon, Persia?</a:t>
            </a:r>
          </a:p>
          <a:p>
            <a:pPr marL="114300" indent="0">
              <a:buNone/>
            </a:pPr>
            <a:endParaRPr lang="en-US" b="1" dirty="0"/>
          </a:p>
          <a:p>
            <a:pPr marL="114300" indent="0">
              <a:buNone/>
            </a:pPr>
            <a:r>
              <a:rPr lang="en-US" b="1" dirty="0" err="1" smtClean="0"/>
              <a:t>Zech</a:t>
            </a:r>
            <a:r>
              <a:rPr lang="en-US" b="1" dirty="0" smtClean="0"/>
              <a:t> 1:21 God will throw down those horns.  How do you feel about the fact that God will judge your enemies?</a:t>
            </a:r>
            <a:endParaRPr lang="en-US" b="1" dirty="0"/>
          </a:p>
        </p:txBody>
      </p:sp>
      <p:pic>
        <p:nvPicPr>
          <p:cNvPr id="6146" name="Picture 2" descr="http://openingtheseals.files.wordpress.com/2013/08/3-vision-of-the-four-hor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8600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5518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#3</a:t>
            </a:r>
            <a:br>
              <a:rPr lang="en-US" b="1" dirty="0" smtClean="0"/>
            </a:br>
            <a:r>
              <a:rPr lang="en-US" b="1" dirty="0" smtClean="0"/>
              <a:t>a man with a measuring line</a:t>
            </a:r>
            <a:endParaRPr lang="en-US" b="1" dirty="0"/>
          </a:p>
        </p:txBody>
      </p:sp>
      <p:sp>
        <p:nvSpPr>
          <p:cNvPr id="3" name="Content Placeholder 2"/>
          <p:cNvSpPr>
            <a:spLocks noGrp="1"/>
          </p:cNvSpPr>
          <p:nvPr>
            <p:ph idx="1"/>
          </p:nvPr>
        </p:nvSpPr>
        <p:spPr/>
        <p:txBody>
          <a:bodyPr/>
          <a:lstStyle/>
          <a:p>
            <a:pPr marL="114300" indent="0">
              <a:buNone/>
            </a:pPr>
            <a:r>
              <a:rPr lang="en-US" b="1" dirty="0" smtClean="0"/>
              <a:t>God:  I will make my kingdom into a city without walls.</a:t>
            </a:r>
          </a:p>
          <a:p>
            <a:pPr marL="114300" indent="0">
              <a:buNone/>
            </a:pPr>
            <a:endParaRPr lang="en-US" b="1" dirty="0"/>
          </a:p>
          <a:p>
            <a:pPr marL="114300" indent="0">
              <a:buNone/>
            </a:pPr>
            <a:r>
              <a:rPr lang="en-US" b="1" dirty="0" err="1" smtClean="0"/>
              <a:t>Zech</a:t>
            </a:r>
            <a:r>
              <a:rPr lang="en-US" b="1" dirty="0" smtClean="0"/>
              <a:t> 2:1-2 Measuring = Protecting  Rev 11:1-6,   Ezekiel 38:7-16</a:t>
            </a:r>
          </a:p>
          <a:p>
            <a:pPr marL="114300" indent="0">
              <a:buNone/>
            </a:pPr>
            <a:endParaRPr lang="en-US" b="1" dirty="0"/>
          </a:p>
          <a:p>
            <a:pPr marL="114300" indent="0">
              <a:buNone/>
            </a:pPr>
            <a:r>
              <a:rPr lang="en-US" b="1" dirty="0" smtClean="0"/>
              <a:t>2 Sam 24  Do not rely on “statistics”</a:t>
            </a:r>
          </a:p>
          <a:p>
            <a:pPr marL="114300" indent="0">
              <a:buNone/>
            </a:pPr>
            <a:endParaRPr lang="en-US" b="1" dirty="0"/>
          </a:p>
          <a:p>
            <a:pPr marL="114300" indent="0">
              <a:buNone/>
            </a:pPr>
            <a:r>
              <a:rPr lang="en-US" b="1" dirty="0" smtClean="0"/>
              <a:t>Message:  Do not rely on protection the world provides.  Rely on God for your safety.</a:t>
            </a:r>
            <a:endParaRPr lang="en-US" b="1" dirty="0"/>
          </a:p>
        </p:txBody>
      </p:sp>
    </p:spTree>
    <p:extLst>
      <p:ext uri="{BB962C8B-B14F-4D97-AF65-F5344CB8AC3E}">
        <p14:creationId xmlns:p14="http://schemas.microsoft.com/office/powerpoint/2010/main" val="12658861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Vision #3 (cont.)</a:t>
            </a:r>
            <a:endParaRPr lang="en-US"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2:6  Repent and Return from the North—from captivity.</a:t>
            </a:r>
          </a:p>
          <a:p>
            <a:pPr marL="114300" indent="0">
              <a:buNone/>
            </a:pPr>
            <a:endParaRPr lang="en-US" b="1" dirty="0"/>
          </a:p>
          <a:p>
            <a:pPr marL="114300" indent="0">
              <a:buNone/>
            </a:pPr>
            <a:r>
              <a:rPr lang="en-US" b="1" dirty="0" smtClean="0"/>
              <a:t>2:8  You are the apple of my eye.</a:t>
            </a:r>
          </a:p>
          <a:p>
            <a:pPr marL="114300" indent="0">
              <a:buNone/>
            </a:pPr>
            <a:endParaRPr lang="en-US" b="1" dirty="0"/>
          </a:p>
          <a:p>
            <a:pPr marL="114300" indent="0">
              <a:buNone/>
            </a:pPr>
            <a:r>
              <a:rPr lang="en-US" b="1" dirty="0" smtClean="0"/>
              <a:t>2:10-13  A kingdom prophecy.                           (parallel: </a:t>
            </a:r>
            <a:r>
              <a:rPr lang="en-US" b="1" dirty="0" err="1" smtClean="0"/>
              <a:t>Ezek</a:t>
            </a:r>
            <a:r>
              <a:rPr lang="en-US" b="1" dirty="0" smtClean="0"/>
              <a:t> </a:t>
            </a:r>
            <a:r>
              <a:rPr lang="en-US" b="1" dirty="0"/>
              <a:t>36:24-38 and </a:t>
            </a:r>
            <a:r>
              <a:rPr lang="en-US" b="1" dirty="0" err="1"/>
              <a:t>Ezek</a:t>
            </a:r>
            <a:r>
              <a:rPr lang="en-US" b="1" dirty="0"/>
              <a:t> </a:t>
            </a:r>
            <a:r>
              <a:rPr lang="en-US" b="1" dirty="0" smtClean="0"/>
              <a:t>37:11-14)</a:t>
            </a:r>
            <a:endParaRPr lang="en-US" b="1" dirty="0"/>
          </a:p>
        </p:txBody>
      </p:sp>
    </p:spTree>
    <p:extLst>
      <p:ext uri="{BB962C8B-B14F-4D97-AF65-F5344CB8AC3E}">
        <p14:creationId xmlns:p14="http://schemas.microsoft.com/office/powerpoint/2010/main" val="36002637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Kingdom prophecies in Zechariah</a:t>
            </a:r>
            <a:endParaRPr lang="en-US" b="1" dirty="0"/>
          </a:p>
        </p:txBody>
      </p:sp>
      <p:sp>
        <p:nvSpPr>
          <p:cNvPr id="3" name="Content Placeholder 2"/>
          <p:cNvSpPr>
            <a:spLocks noGrp="1"/>
          </p:cNvSpPr>
          <p:nvPr>
            <p:ph idx="1"/>
          </p:nvPr>
        </p:nvSpPr>
        <p:spPr/>
        <p:txBody>
          <a:bodyPr>
            <a:normAutofit/>
          </a:bodyPr>
          <a:lstStyle/>
          <a:p>
            <a:pPr marL="114300" indent="0">
              <a:buNone/>
            </a:pPr>
            <a:r>
              <a:rPr lang="en-US" sz="2000" b="1" dirty="0" smtClean="0"/>
              <a:t>Zechariah 2:10-13</a:t>
            </a:r>
            <a:endParaRPr lang="en-US" sz="2000" b="1" dirty="0"/>
          </a:p>
          <a:p>
            <a:pPr marL="114300" indent="0">
              <a:buNone/>
            </a:pPr>
            <a:endParaRPr lang="en-US" sz="1000" b="1" dirty="0"/>
          </a:p>
          <a:p>
            <a:pPr marL="114300" indent="0">
              <a:buNone/>
            </a:pPr>
            <a:r>
              <a:rPr lang="en-US" sz="2000" b="1" dirty="0"/>
              <a:t>Zechariah 6:15   Those who are far away will come and help build the temple of the Lord.</a:t>
            </a:r>
          </a:p>
          <a:p>
            <a:pPr marL="114300" indent="0">
              <a:buNone/>
            </a:pPr>
            <a:endParaRPr lang="en-US" sz="1000" b="1" dirty="0"/>
          </a:p>
          <a:p>
            <a:pPr marL="114300" indent="0">
              <a:buNone/>
            </a:pPr>
            <a:r>
              <a:rPr lang="en-US" sz="2000" b="1" dirty="0"/>
              <a:t>Zechariah 8:1-7</a:t>
            </a:r>
          </a:p>
          <a:p>
            <a:pPr marL="114300" indent="0">
              <a:buNone/>
            </a:pPr>
            <a:endParaRPr lang="en-US" sz="800" b="1" dirty="0"/>
          </a:p>
          <a:p>
            <a:pPr marL="114300" indent="0">
              <a:buNone/>
            </a:pPr>
            <a:r>
              <a:rPr lang="en-US" sz="2000" b="1" dirty="0"/>
              <a:t>Zechariah 9:10</a:t>
            </a:r>
          </a:p>
          <a:p>
            <a:pPr marL="114300" indent="0">
              <a:buNone/>
            </a:pPr>
            <a:endParaRPr lang="en-US" sz="800" b="1" dirty="0"/>
          </a:p>
          <a:p>
            <a:pPr marL="114300" indent="0">
              <a:buNone/>
            </a:pPr>
            <a:r>
              <a:rPr lang="en-US" sz="2000" b="1" dirty="0"/>
              <a:t>Zechariah 13:1-3   On that day….  Pentecost.</a:t>
            </a:r>
          </a:p>
          <a:p>
            <a:pPr marL="114300" indent="0">
              <a:buNone/>
            </a:pPr>
            <a:endParaRPr lang="en-US" sz="800" b="1" dirty="0"/>
          </a:p>
          <a:p>
            <a:pPr marL="114300" indent="0">
              <a:buNone/>
            </a:pPr>
            <a:r>
              <a:rPr lang="en-US" sz="2000" b="1" dirty="0"/>
              <a:t>Zechariah 14:  the whole thing</a:t>
            </a:r>
            <a:r>
              <a:rPr lang="en-US" sz="2000" b="1" dirty="0" smtClean="0"/>
              <a:t>!!!</a:t>
            </a:r>
          </a:p>
          <a:p>
            <a:pPr marL="114300" indent="0">
              <a:buNone/>
            </a:pPr>
            <a:endParaRPr lang="en-US" sz="2000" b="1" dirty="0"/>
          </a:p>
          <a:p>
            <a:pPr marL="114300" indent="0">
              <a:buNone/>
            </a:pPr>
            <a:r>
              <a:rPr lang="en-US" sz="2000" b="1" dirty="0" smtClean="0"/>
              <a:t>And many more….</a:t>
            </a:r>
            <a:endParaRPr lang="en-US" sz="2000" b="1" dirty="0"/>
          </a:p>
          <a:p>
            <a:pPr marL="114300" indent="0">
              <a:buNone/>
            </a:pPr>
            <a:endParaRPr lang="en-US" sz="2000" b="1" dirty="0"/>
          </a:p>
        </p:txBody>
      </p:sp>
    </p:spTree>
    <p:extLst>
      <p:ext uri="{BB962C8B-B14F-4D97-AF65-F5344CB8AC3E}">
        <p14:creationId xmlns:p14="http://schemas.microsoft.com/office/powerpoint/2010/main" val="2031701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#4  </a:t>
            </a:r>
            <a:r>
              <a:rPr lang="en-US" b="1" dirty="0" err="1" smtClean="0"/>
              <a:t>Zech</a:t>
            </a:r>
            <a:r>
              <a:rPr lang="en-US" b="1" dirty="0" smtClean="0"/>
              <a:t> 3:1-10</a:t>
            </a:r>
            <a:br>
              <a:rPr lang="en-US" b="1" dirty="0" smtClean="0"/>
            </a:br>
            <a:r>
              <a:rPr lang="en-US" b="1" dirty="0" smtClean="0"/>
              <a:t>Joshua accused and exonerated</a:t>
            </a:r>
            <a:endParaRPr lang="en-US"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3:1-2  Who is Joshua symbolic of here?</a:t>
            </a:r>
          </a:p>
          <a:p>
            <a:pPr marL="114300" indent="0">
              <a:buNone/>
            </a:pPr>
            <a:endParaRPr lang="en-US" sz="800" b="1" dirty="0"/>
          </a:p>
          <a:p>
            <a:pPr marL="114300" indent="0">
              <a:buNone/>
            </a:pPr>
            <a:r>
              <a:rPr lang="en-US" b="1" dirty="0" smtClean="0"/>
              <a:t>Satan is an accuser (</a:t>
            </a:r>
            <a:r>
              <a:rPr lang="en-US" b="1" dirty="0" err="1" smtClean="0"/>
              <a:t>Zech</a:t>
            </a:r>
            <a:r>
              <a:rPr lang="en-US" b="1" dirty="0" smtClean="0"/>
              <a:t> 3:2, Rev 12:10)</a:t>
            </a:r>
          </a:p>
          <a:p>
            <a:pPr marL="114300" indent="0">
              <a:buNone/>
            </a:pPr>
            <a:r>
              <a:rPr lang="en-US" b="1" dirty="0" smtClean="0"/>
              <a:t>Satan is a deceiver (John 8:44)</a:t>
            </a:r>
          </a:p>
          <a:p>
            <a:pPr marL="114300" indent="0">
              <a:buNone/>
            </a:pPr>
            <a:endParaRPr lang="en-US" sz="800" b="1" dirty="0"/>
          </a:p>
          <a:p>
            <a:pPr marL="114300" indent="0">
              <a:buNone/>
            </a:pPr>
            <a:r>
              <a:rPr lang="en-US" b="1" dirty="0" smtClean="0"/>
              <a:t>What would Satan say to/about you?</a:t>
            </a:r>
          </a:p>
          <a:p>
            <a:pPr marL="114300" indent="0">
              <a:buNone/>
            </a:pPr>
            <a:endParaRPr lang="en-US" sz="800" b="1" dirty="0"/>
          </a:p>
          <a:p>
            <a:pPr marL="114300" indent="0">
              <a:buNone/>
            </a:pPr>
            <a:r>
              <a:rPr lang="en-US" b="1" dirty="0" err="1" smtClean="0"/>
              <a:t>Zech</a:t>
            </a:r>
            <a:r>
              <a:rPr lang="en-US" b="1" dirty="0" smtClean="0"/>
              <a:t> 3:3-10 can be a bit confusing</a:t>
            </a:r>
          </a:p>
          <a:p>
            <a:pPr marL="114300" indent="0">
              <a:buNone/>
            </a:pPr>
            <a:r>
              <a:rPr lang="en-US" b="1" dirty="0" smtClean="0"/>
              <a:t>Is it about the high priest Joshua? yes</a:t>
            </a:r>
          </a:p>
          <a:p>
            <a:pPr marL="114300" indent="0">
              <a:buNone/>
            </a:pPr>
            <a:r>
              <a:rPr lang="en-US" b="1" dirty="0" smtClean="0"/>
              <a:t>Is it the Messiah? yes</a:t>
            </a:r>
          </a:p>
          <a:p>
            <a:pPr marL="114300" indent="0">
              <a:buNone/>
            </a:pPr>
            <a:r>
              <a:rPr lang="en-US" b="1" dirty="0" smtClean="0"/>
              <a:t>Is it about you and me? yes</a:t>
            </a:r>
            <a:endParaRPr lang="en-US" b="1" dirty="0"/>
          </a:p>
        </p:txBody>
      </p:sp>
    </p:spTree>
    <p:extLst>
      <p:ext uri="{BB962C8B-B14F-4D97-AF65-F5344CB8AC3E}">
        <p14:creationId xmlns:p14="http://schemas.microsoft.com/office/powerpoint/2010/main" val="9216186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Vision #4 cont.</a:t>
            </a:r>
            <a:endParaRPr lang="en-US"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3:6-7 If you repent and return, I will restore and rebuild.</a:t>
            </a:r>
          </a:p>
          <a:p>
            <a:pPr marL="114300" indent="0">
              <a:buNone/>
            </a:pPr>
            <a:endParaRPr lang="en-US" b="1" dirty="0"/>
          </a:p>
          <a:p>
            <a:pPr marL="114300" indent="0">
              <a:buNone/>
            </a:pPr>
            <a:r>
              <a:rPr lang="en-US" b="1" dirty="0" err="1" smtClean="0"/>
              <a:t>Zech</a:t>
            </a:r>
            <a:r>
              <a:rPr lang="en-US" b="1" dirty="0" smtClean="0"/>
              <a:t> 3:8-9  In case you were wondering, Joshua is Jesus.   The Branch.  Hebrew </a:t>
            </a:r>
            <a:r>
              <a:rPr lang="en-US" b="1" i="1" dirty="0" err="1" smtClean="0"/>
              <a:t>nazer</a:t>
            </a:r>
            <a:r>
              <a:rPr lang="en-US" b="1" i="1" dirty="0" smtClean="0"/>
              <a:t>.  </a:t>
            </a:r>
            <a:r>
              <a:rPr lang="en-US" b="1" dirty="0" smtClean="0"/>
              <a:t>The </a:t>
            </a:r>
            <a:r>
              <a:rPr lang="en-US" b="1" dirty="0" err="1" smtClean="0"/>
              <a:t>nazarene</a:t>
            </a:r>
            <a:r>
              <a:rPr lang="en-US" b="1" dirty="0" smtClean="0"/>
              <a:t>.  The Messiah is coming, get your house in order.</a:t>
            </a:r>
          </a:p>
          <a:p>
            <a:pPr marL="114300" indent="0">
              <a:buNone/>
            </a:pPr>
            <a:endParaRPr lang="en-US" b="1" dirty="0"/>
          </a:p>
          <a:p>
            <a:pPr marL="114300" indent="0">
              <a:buNone/>
            </a:pPr>
            <a:r>
              <a:rPr lang="en-US" b="1" dirty="0" err="1" smtClean="0"/>
              <a:t>Zech</a:t>
            </a:r>
            <a:r>
              <a:rPr lang="en-US" b="1" dirty="0" smtClean="0"/>
              <a:t> 3:10  Let’s invite our neighbor to sit under the vine and the fig tree with us.</a:t>
            </a:r>
            <a:endParaRPr lang="en-US" b="1" dirty="0"/>
          </a:p>
        </p:txBody>
      </p:sp>
    </p:spTree>
    <p:extLst>
      <p:ext uri="{BB962C8B-B14F-4D97-AF65-F5344CB8AC3E}">
        <p14:creationId xmlns:p14="http://schemas.microsoft.com/office/powerpoint/2010/main" val="2544122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 are you?</a:t>
            </a:r>
            <a:endParaRPr lang="en-US" b="1" dirty="0"/>
          </a:p>
        </p:txBody>
      </p:sp>
      <p:sp>
        <p:nvSpPr>
          <p:cNvPr id="3" name="Content Placeholder 2"/>
          <p:cNvSpPr>
            <a:spLocks noGrp="1"/>
          </p:cNvSpPr>
          <p:nvPr>
            <p:ph idx="1"/>
          </p:nvPr>
        </p:nvSpPr>
        <p:spPr/>
        <p:txBody>
          <a:bodyPr>
            <a:normAutofit lnSpcReduction="10000"/>
          </a:bodyPr>
          <a:lstStyle/>
          <a:p>
            <a:pPr marL="114300" indent="0">
              <a:buNone/>
            </a:pPr>
            <a:r>
              <a:rPr lang="en-US" sz="2800" b="1" dirty="0" smtClean="0"/>
              <a:t>You are people loved by God</a:t>
            </a:r>
          </a:p>
          <a:p>
            <a:pPr marL="114300" indent="0">
              <a:buNone/>
            </a:pPr>
            <a:endParaRPr lang="en-US" sz="2800" b="1" dirty="0"/>
          </a:p>
          <a:p>
            <a:pPr marL="114300" indent="0">
              <a:buNone/>
            </a:pPr>
            <a:r>
              <a:rPr lang="en-US" sz="2800" b="1" dirty="0" smtClean="0"/>
              <a:t>You are Israel</a:t>
            </a:r>
          </a:p>
          <a:p>
            <a:pPr marL="114300" indent="0">
              <a:buNone/>
            </a:pPr>
            <a:endParaRPr lang="en-US" sz="2800" b="1" dirty="0"/>
          </a:p>
          <a:p>
            <a:pPr marL="114300" indent="0">
              <a:buNone/>
            </a:pPr>
            <a:r>
              <a:rPr lang="en-US" sz="2800" b="1" dirty="0" smtClean="0"/>
              <a:t>You are any individual</a:t>
            </a:r>
          </a:p>
          <a:p>
            <a:pPr marL="114300" indent="0">
              <a:buNone/>
            </a:pPr>
            <a:endParaRPr lang="en-US" sz="2800" b="1" dirty="0"/>
          </a:p>
          <a:p>
            <a:pPr marL="114300" indent="0">
              <a:buNone/>
            </a:pPr>
            <a:r>
              <a:rPr lang="en-US" sz="2800" b="1" dirty="0" smtClean="0"/>
              <a:t>You are the Church</a:t>
            </a:r>
          </a:p>
          <a:p>
            <a:pPr marL="114300" indent="0">
              <a:buNone/>
            </a:pPr>
            <a:endParaRPr lang="en-US" sz="2800" b="1" dirty="0"/>
          </a:p>
          <a:p>
            <a:pPr marL="114300" indent="0">
              <a:buNone/>
            </a:pPr>
            <a:r>
              <a:rPr lang="en-US" sz="2800" b="1" dirty="0" smtClean="0"/>
              <a:t>You are a Church</a:t>
            </a:r>
            <a:endParaRPr lang="en-US" sz="2800" b="1" dirty="0"/>
          </a:p>
        </p:txBody>
      </p:sp>
    </p:spTree>
    <p:extLst>
      <p:ext uri="{BB962C8B-B14F-4D97-AF65-F5344CB8AC3E}">
        <p14:creationId xmlns:p14="http://schemas.microsoft.com/office/powerpoint/2010/main" val="4316195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60672" cy="1039427"/>
          </a:xfrm>
        </p:spPr>
        <p:txBody>
          <a:bodyPr>
            <a:noAutofit/>
          </a:bodyPr>
          <a:lstStyle/>
          <a:p>
            <a:r>
              <a:rPr lang="en-US" sz="2800" b="1" dirty="0" smtClean="0"/>
              <a:t>Vision #5 </a:t>
            </a:r>
            <a:br>
              <a:rPr lang="en-US" sz="2800" b="1" dirty="0" smtClean="0"/>
            </a:br>
            <a:r>
              <a:rPr lang="en-US" sz="2800" b="1" dirty="0" smtClean="0"/>
              <a:t>The Golden Lampstand and the Two Olive Trees</a:t>
            </a:r>
            <a:endParaRPr lang="en-US" sz="2800"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11" y="2209800"/>
            <a:ext cx="5837638" cy="3886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0" y="2362200"/>
            <a:ext cx="2895600" cy="3416320"/>
          </a:xfrm>
          <a:prstGeom prst="rect">
            <a:avLst/>
          </a:prstGeom>
          <a:noFill/>
        </p:spPr>
        <p:txBody>
          <a:bodyPr wrap="square" rtlCol="0">
            <a:spAutoFit/>
          </a:bodyPr>
          <a:lstStyle/>
          <a:p>
            <a:r>
              <a:rPr lang="en-US" sz="2400" b="1" dirty="0" smtClean="0"/>
              <a:t>Zechariah 4:1-3</a:t>
            </a:r>
          </a:p>
          <a:p>
            <a:endParaRPr lang="en-US" sz="2400" b="1" dirty="0"/>
          </a:p>
          <a:p>
            <a:r>
              <a:rPr lang="en-US" sz="2400" b="1" dirty="0" smtClean="0"/>
              <a:t>A vision of the menorah in the Temple.</a:t>
            </a:r>
          </a:p>
          <a:p>
            <a:endParaRPr lang="en-US" sz="2400" b="1" dirty="0"/>
          </a:p>
          <a:p>
            <a:r>
              <a:rPr lang="en-US" sz="2400" b="1" dirty="0" smtClean="0"/>
              <a:t>The oil in the menorah is the Holy Spirit.</a:t>
            </a:r>
            <a:endParaRPr lang="en-US" sz="2400" b="1" dirty="0"/>
          </a:p>
        </p:txBody>
      </p:sp>
    </p:spTree>
    <p:extLst>
      <p:ext uri="{BB962C8B-B14F-4D97-AF65-F5344CB8AC3E}">
        <p14:creationId xmlns:p14="http://schemas.microsoft.com/office/powerpoint/2010/main" val="19220593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Vision #5 (cont.)</a:t>
            </a:r>
            <a:endParaRPr lang="en-US" b="1" dirty="0"/>
          </a:p>
        </p:txBody>
      </p:sp>
      <p:sp>
        <p:nvSpPr>
          <p:cNvPr id="3" name="Content Placeholder 2"/>
          <p:cNvSpPr>
            <a:spLocks noGrp="1"/>
          </p:cNvSpPr>
          <p:nvPr>
            <p:ph idx="1"/>
          </p:nvPr>
        </p:nvSpPr>
        <p:spPr>
          <a:xfrm>
            <a:off x="457200" y="1752600"/>
            <a:ext cx="8229600" cy="4373563"/>
          </a:xfrm>
        </p:spPr>
        <p:txBody>
          <a:bodyPr>
            <a:normAutofit/>
          </a:bodyPr>
          <a:lstStyle/>
          <a:p>
            <a:pPr marL="114300" indent="0">
              <a:buNone/>
            </a:pPr>
            <a:r>
              <a:rPr lang="en-US" b="1" dirty="0" smtClean="0"/>
              <a:t>Another great memory scripture:   </a:t>
            </a:r>
            <a:r>
              <a:rPr lang="en-US" b="1" dirty="0" err="1" smtClean="0"/>
              <a:t>Zech</a:t>
            </a:r>
            <a:r>
              <a:rPr lang="en-US" b="1" dirty="0" smtClean="0"/>
              <a:t> 4:6 “Not by might, nor by power, but by my Spirit says the Lord Almighty.”</a:t>
            </a:r>
          </a:p>
          <a:p>
            <a:pPr marL="114300" indent="0">
              <a:buNone/>
            </a:pPr>
            <a:endParaRPr lang="en-US" sz="900" b="1" dirty="0"/>
          </a:p>
          <a:p>
            <a:pPr marL="114300" indent="0">
              <a:buNone/>
            </a:pPr>
            <a:r>
              <a:rPr lang="en-US" b="1" dirty="0" smtClean="0"/>
              <a:t>The two olive trees represent the permanent, unending, limitless supply of the Holy Spirit in our lives.  John 7:37-39  Streams of living water….</a:t>
            </a:r>
          </a:p>
          <a:p>
            <a:pPr marL="114300" indent="0">
              <a:buNone/>
            </a:pPr>
            <a:endParaRPr lang="en-US" sz="800" b="1" dirty="0"/>
          </a:p>
          <a:p>
            <a:pPr marL="114300" indent="0">
              <a:buNone/>
            </a:pPr>
            <a:r>
              <a:rPr lang="en-US" b="1" dirty="0" smtClean="0"/>
              <a:t>4:10  seven channels =  seven spirits (Rev 2:1)</a:t>
            </a:r>
          </a:p>
          <a:p>
            <a:pPr marL="114300" indent="0">
              <a:buNone/>
            </a:pPr>
            <a:r>
              <a:rPr lang="en-US" b="1" dirty="0" smtClean="0"/>
              <a:t>4:12-14  The two trees represent the two anointed to serve: Joshua and Zerubbabel and Joshua.  Jesus is priest and king.</a:t>
            </a:r>
            <a:endParaRPr lang="en-US" b="1" dirty="0"/>
          </a:p>
        </p:txBody>
      </p:sp>
    </p:spTree>
    <p:extLst>
      <p:ext uri="{BB962C8B-B14F-4D97-AF65-F5344CB8AC3E}">
        <p14:creationId xmlns:p14="http://schemas.microsoft.com/office/powerpoint/2010/main" val="16871327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#6</a:t>
            </a:r>
            <a:br>
              <a:rPr lang="en-US" b="1" dirty="0" smtClean="0"/>
            </a:br>
            <a:r>
              <a:rPr lang="en-US" b="1" dirty="0" smtClean="0"/>
              <a:t>The flying scroll</a:t>
            </a:r>
            <a:endParaRPr lang="en-US" b="1" dirty="0"/>
          </a:p>
        </p:txBody>
      </p:sp>
      <p:sp>
        <p:nvSpPr>
          <p:cNvPr id="3" name="Content Placeholder 2"/>
          <p:cNvSpPr>
            <a:spLocks noGrp="1"/>
          </p:cNvSpPr>
          <p:nvPr>
            <p:ph idx="1"/>
          </p:nvPr>
        </p:nvSpPr>
        <p:spPr/>
        <p:txBody>
          <a:bodyPr/>
          <a:lstStyle/>
          <a:p>
            <a:pPr marL="114300" indent="0">
              <a:buNone/>
            </a:pPr>
            <a:r>
              <a:rPr lang="en-US" b="1" dirty="0" smtClean="0"/>
              <a:t>Judgment on sinners and on all the enemies of God’s people.</a:t>
            </a:r>
            <a:endParaRPr lang="en-US" b="1"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9" y="2782910"/>
            <a:ext cx="3428999" cy="366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1541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#7</a:t>
            </a:r>
            <a:br>
              <a:rPr lang="en-US" b="1" dirty="0" smtClean="0"/>
            </a:br>
            <a:r>
              <a:rPr lang="en-US" b="1" dirty="0" smtClean="0"/>
              <a:t>A woman in a basket</a:t>
            </a:r>
            <a:endParaRPr lang="en-US" b="1" dirty="0"/>
          </a:p>
        </p:txBody>
      </p:sp>
      <p:sp>
        <p:nvSpPr>
          <p:cNvPr id="3" name="Content Placeholder 2"/>
          <p:cNvSpPr>
            <a:spLocks noGrp="1"/>
          </p:cNvSpPr>
          <p:nvPr>
            <p:ph idx="1"/>
          </p:nvPr>
        </p:nvSpPr>
        <p:spPr>
          <a:xfrm>
            <a:off x="533400" y="1752601"/>
            <a:ext cx="3276600" cy="4800600"/>
          </a:xfrm>
        </p:spPr>
        <p:txBody>
          <a:bodyPr>
            <a:normAutofit/>
          </a:bodyPr>
          <a:lstStyle/>
          <a:p>
            <a:pPr marL="114300" indent="0">
              <a:buNone/>
            </a:pPr>
            <a:r>
              <a:rPr lang="en-US" b="1" dirty="0" smtClean="0"/>
              <a:t>Message:</a:t>
            </a:r>
          </a:p>
          <a:p>
            <a:pPr marL="114300" indent="0">
              <a:buNone/>
            </a:pPr>
            <a:r>
              <a:rPr lang="en-US" b="1" dirty="0" smtClean="0"/>
              <a:t>Judgment on sinners</a:t>
            </a:r>
          </a:p>
          <a:p>
            <a:pPr marL="114300" indent="0">
              <a:buNone/>
            </a:pPr>
            <a:endParaRPr lang="en-US" sz="800" b="1" dirty="0"/>
          </a:p>
          <a:p>
            <a:pPr marL="114300" indent="0">
              <a:buNone/>
            </a:pPr>
            <a:r>
              <a:rPr lang="en-US" b="1" dirty="0" smtClean="0"/>
              <a:t>Measuring basket:</a:t>
            </a:r>
          </a:p>
          <a:p>
            <a:pPr marL="114300" indent="0">
              <a:buNone/>
            </a:pPr>
            <a:r>
              <a:rPr lang="en-US" b="1" dirty="0" smtClean="0"/>
              <a:t>Judgment</a:t>
            </a:r>
          </a:p>
          <a:p>
            <a:pPr marL="114300" indent="0">
              <a:buNone/>
            </a:pPr>
            <a:endParaRPr lang="en-US" sz="800" b="1" dirty="0"/>
          </a:p>
          <a:p>
            <a:pPr marL="114300" indent="0">
              <a:buNone/>
            </a:pPr>
            <a:r>
              <a:rPr lang="en-US" b="1" dirty="0" smtClean="0"/>
              <a:t>v. 7 Woman = sin = Babylon</a:t>
            </a:r>
          </a:p>
          <a:p>
            <a:pPr marL="114300" indent="0">
              <a:buNone/>
            </a:pPr>
            <a:endParaRPr lang="en-US" sz="800" b="1" dirty="0"/>
          </a:p>
          <a:p>
            <a:pPr marL="114300" indent="0">
              <a:buNone/>
            </a:pPr>
            <a:r>
              <a:rPr lang="en-US" b="1" dirty="0" smtClean="0"/>
              <a:t>v. 10-11 Those who sin will be sent to Babylon</a:t>
            </a:r>
          </a:p>
          <a:p>
            <a:pPr marL="114300" indent="0">
              <a:buNone/>
            </a:pPr>
            <a:endParaRPr lang="en-US" b="1" dirty="0"/>
          </a:p>
          <a:p>
            <a:pPr marL="114300" indent="0">
              <a:buNone/>
            </a:pPr>
            <a:endParaRPr lang="en-US" b="1" dirty="0"/>
          </a:p>
        </p:txBody>
      </p:sp>
      <p:pic>
        <p:nvPicPr>
          <p:cNvPr id="9218" name="Picture 2" descr="http://thefreedomreport.us/wp-content/uploads/2013/12/Screen-Shot-2013-12-19-at-10.57.36-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38400"/>
            <a:ext cx="5105400" cy="3733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6561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#8</a:t>
            </a:r>
            <a:br>
              <a:rPr lang="en-US" b="1" dirty="0" smtClean="0"/>
            </a:br>
            <a:r>
              <a:rPr lang="en-US" b="1" dirty="0" smtClean="0"/>
              <a:t>Four Chariots</a:t>
            </a:r>
            <a:endParaRPr lang="en-US" b="1" dirty="0"/>
          </a:p>
        </p:txBody>
      </p:sp>
      <p:sp>
        <p:nvSpPr>
          <p:cNvPr id="3" name="Content Placeholder 2"/>
          <p:cNvSpPr>
            <a:spLocks noGrp="1"/>
          </p:cNvSpPr>
          <p:nvPr>
            <p:ph idx="1"/>
          </p:nvPr>
        </p:nvSpPr>
        <p:spPr>
          <a:xfrm>
            <a:off x="457200" y="1752601"/>
            <a:ext cx="8229600" cy="1371600"/>
          </a:xfrm>
        </p:spPr>
        <p:txBody>
          <a:bodyPr/>
          <a:lstStyle/>
          <a:p>
            <a:pPr marL="114300" indent="0">
              <a:buNone/>
            </a:pPr>
            <a:r>
              <a:rPr lang="en-US" b="1" dirty="0" smtClean="0"/>
              <a:t>Message: Judgment is coming!</a:t>
            </a:r>
          </a:p>
          <a:p>
            <a:pPr marL="114300" indent="0">
              <a:buNone/>
            </a:pPr>
            <a:endParaRPr lang="en-US" sz="1000" b="1" dirty="0"/>
          </a:p>
          <a:p>
            <a:pPr marL="114300" indent="0">
              <a:buNone/>
            </a:pPr>
            <a:r>
              <a:rPr lang="en-US" b="1" dirty="0" smtClean="0"/>
              <a:t>Parallel passage: Revelation 6:2-7</a:t>
            </a:r>
          </a:p>
          <a:p>
            <a:pPr marL="114300" indent="0">
              <a:buNone/>
            </a:pP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582" y="3048000"/>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7289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Zechariah 6:9-15</a:t>
            </a:r>
            <a:br>
              <a:rPr lang="en-US" b="1" dirty="0" smtClean="0"/>
            </a:br>
            <a:r>
              <a:rPr lang="en-US" b="1" dirty="0" smtClean="0"/>
              <a:t>The </a:t>
            </a:r>
            <a:r>
              <a:rPr lang="en-US" b="1" dirty="0" smtClean="0"/>
              <a:t>coronation </a:t>
            </a:r>
            <a:r>
              <a:rPr lang="en-US" b="1" dirty="0" smtClean="0"/>
              <a:t>scene</a:t>
            </a:r>
            <a:endParaRPr lang="en-US" b="1" dirty="0"/>
          </a:p>
        </p:txBody>
      </p:sp>
      <p:sp>
        <p:nvSpPr>
          <p:cNvPr id="3" name="Content Placeholder 2"/>
          <p:cNvSpPr>
            <a:spLocks noGrp="1"/>
          </p:cNvSpPr>
          <p:nvPr>
            <p:ph idx="1"/>
          </p:nvPr>
        </p:nvSpPr>
        <p:spPr>
          <a:xfrm>
            <a:off x="457200" y="1752600"/>
            <a:ext cx="5105400" cy="4373563"/>
          </a:xfrm>
        </p:spPr>
        <p:txBody>
          <a:bodyPr/>
          <a:lstStyle/>
          <a:p>
            <a:pPr marL="114300" indent="0">
              <a:buNone/>
            </a:pPr>
            <a:r>
              <a:rPr lang="en-US" b="1" dirty="0" smtClean="0"/>
              <a:t>The Messiah is coming!</a:t>
            </a:r>
          </a:p>
          <a:p>
            <a:pPr marL="114300" indent="0">
              <a:buNone/>
            </a:pPr>
            <a:endParaRPr lang="en-US" sz="1000" b="1" dirty="0"/>
          </a:p>
          <a:p>
            <a:pPr marL="114300" indent="0">
              <a:buNone/>
            </a:pPr>
            <a:r>
              <a:rPr lang="en-US" b="1" dirty="0" smtClean="0"/>
              <a:t>v. 11 Does a priest wear a crown?</a:t>
            </a:r>
          </a:p>
          <a:p>
            <a:pPr marL="114300" indent="0">
              <a:buNone/>
            </a:pPr>
            <a:endParaRPr lang="en-US" sz="1000" b="1" dirty="0"/>
          </a:p>
          <a:p>
            <a:pPr marL="114300" indent="0">
              <a:buNone/>
            </a:pPr>
            <a:r>
              <a:rPr lang="en-US" b="1" dirty="0" smtClean="0"/>
              <a:t>v. 12  Branch = </a:t>
            </a:r>
            <a:r>
              <a:rPr lang="en-US" b="1" i="1" dirty="0" err="1" smtClean="0"/>
              <a:t>nazer</a:t>
            </a:r>
            <a:r>
              <a:rPr lang="en-US" b="1" i="1" dirty="0" smtClean="0"/>
              <a:t> </a:t>
            </a:r>
            <a:r>
              <a:rPr lang="en-US" b="1" dirty="0" smtClean="0"/>
              <a:t>= Nazarene (Matthew 2:23)</a:t>
            </a:r>
          </a:p>
          <a:p>
            <a:pPr marL="114300" indent="0">
              <a:buNone/>
            </a:pPr>
            <a:endParaRPr lang="en-US" b="1" dirty="0"/>
          </a:p>
          <a:p>
            <a:pPr marL="114300" indent="0">
              <a:buNone/>
            </a:pPr>
            <a:r>
              <a:rPr lang="en-US" b="1" dirty="0" smtClean="0"/>
              <a:t>v. 13 Harmony between the two = between the priest and the king.</a:t>
            </a:r>
            <a:endParaRPr lang="en-US" b="1" dirty="0"/>
          </a:p>
        </p:txBody>
      </p:sp>
      <p:pic>
        <p:nvPicPr>
          <p:cNvPr id="1028" name="Picture 4" descr="http://www.stephenricker.com/study/zechariah/gold_silver_cr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057400"/>
            <a:ext cx="3514725"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IV. </a:t>
            </a:r>
            <a:r>
              <a:rPr lang="en-US" sz="3200" b="1" dirty="0" err="1" smtClean="0"/>
              <a:t>Zech</a:t>
            </a:r>
            <a:r>
              <a:rPr lang="en-US" sz="3200" b="1" dirty="0" smtClean="0"/>
              <a:t> 7 &amp; 8 Two Sermons</a:t>
            </a:r>
            <a:endParaRPr lang="en-US" sz="3200"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7:1-14 True worship versus religion.</a:t>
            </a:r>
          </a:p>
          <a:p>
            <a:pPr marL="114300" indent="0">
              <a:buNone/>
            </a:pPr>
            <a:endParaRPr lang="en-US" b="1" dirty="0"/>
          </a:p>
          <a:p>
            <a:pPr marL="114300" indent="0">
              <a:buNone/>
            </a:pPr>
            <a:r>
              <a:rPr lang="en-US" b="1" dirty="0" smtClean="0"/>
              <a:t>v. 3 Should I mourn and fast in the 5</a:t>
            </a:r>
            <a:r>
              <a:rPr lang="en-US" b="1" baseline="30000" dirty="0" smtClean="0"/>
              <a:t>th</a:t>
            </a:r>
            <a:r>
              <a:rPr lang="en-US" b="1" dirty="0" smtClean="0"/>
              <a:t> month?</a:t>
            </a:r>
          </a:p>
          <a:p>
            <a:pPr marL="114300" indent="0">
              <a:buNone/>
            </a:pPr>
            <a:endParaRPr lang="en-US" b="1" dirty="0"/>
          </a:p>
          <a:p>
            <a:pPr marL="114300" indent="0">
              <a:buNone/>
            </a:pPr>
            <a:r>
              <a:rPr lang="en-US" b="1" dirty="0" smtClean="0"/>
              <a:t>5</a:t>
            </a:r>
            <a:r>
              <a:rPr lang="en-US" b="1" baseline="30000" dirty="0" smtClean="0"/>
              <a:t>th</a:t>
            </a:r>
            <a:r>
              <a:rPr lang="en-US" b="1" dirty="0" smtClean="0"/>
              <a:t> month:  for the destruction of the temple 586</a:t>
            </a:r>
          </a:p>
          <a:p>
            <a:pPr marL="114300" indent="0">
              <a:buNone/>
            </a:pPr>
            <a:r>
              <a:rPr lang="en-US" b="1" dirty="0" smtClean="0"/>
              <a:t>7</a:t>
            </a:r>
            <a:r>
              <a:rPr lang="en-US" b="1" baseline="30000" dirty="0" smtClean="0"/>
              <a:t>th</a:t>
            </a:r>
            <a:r>
              <a:rPr lang="en-US" b="1" dirty="0" smtClean="0"/>
              <a:t> month:  for the assassination of </a:t>
            </a:r>
            <a:r>
              <a:rPr lang="en-US" b="1" dirty="0" err="1" smtClean="0"/>
              <a:t>Gedaliah</a:t>
            </a:r>
            <a:endParaRPr lang="en-US" b="1" dirty="0" smtClean="0"/>
          </a:p>
          <a:p>
            <a:pPr marL="114300" indent="0">
              <a:buNone/>
            </a:pPr>
            <a:r>
              <a:rPr lang="en-US" b="1" dirty="0" smtClean="0"/>
              <a:t>10</a:t>
            </a:r>
            <a:r>
              <a:rPr lang="en-US" b="1" baseline="30000" dirty="0" smtClean="0"/>
              <a:t>th</a:t>
            </a:r>
            <a:r>
              <a:rPr lang="en-US" b="1" dirty="0" smtClean="0"/>
              <a:t> month: for the capture of Jerusalem in 597</a:t>
            </a:r>
          </a:p>
          <a:p>
            <a:pPr marL="114300" indent="0">
              <a:buNone/>
            </a:pPr>
            <a:endParaRPr lang="en-US" b="1" dirty="0"/>
          </a:p>
          <a:p>
            <a:pPr marL="114300" indent="0">
              <a:buNone/>
            </a:pPr>
            <a:r>
              <a:rPr lang="en-US" b="1" dirty="0" smtClean="0"/>
              <a:t>Do I have to serve God?  Do I have to help the poor?</a:t>
            </a:r>
            <a:endParaRPr lang="en-US" b="1" dirty="0"/>
          </a:p>
        </p:txBody>
      </p:sp>
    </p:spTree>
    <p:extLst>
      <p:ext uri="{BB962C8B-B14F-4D97-AF65-F5344CB8AC3E}">
        <p14:creationId xmlns:p14="http://schemas.microsoft.com/office/powerpoint/2010/main" val="1226228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Should I mourn and fast?</a:t>
            </a:r>
            <a:endParaRPr lang="en-US"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7:4-7  Why were you fasting?  Was it about me or was it about you?</a:t>
            </a:r>
          </a:p>
          <a:p>
            <a:pPr marL="114300" indent="0">
              <a:buNone/>
            </a:pPr>
            <a:endParaRPr lang="en-US" sz="800" b="1" dirty="0"/>
          </a:p>
          <a:p>
            <a:pPr marL="114300" indent="0">
              <a:buNone/>
            </a:pPr>
            <a:r>
              <a:rPr lang="en-US" b="1" dirty="0" err="1" smtClean="0"/>
              <a:t>Zech</a:t>
            </a:r>
            <a:r>
              <a:rPr lang="en-US" b="1" dirty="0" smtClean="0"/>
              <a:t> 7:9-10  How can we be sure that our motivation is pure?  Practice social justice.  Memory verse:</a:t>
            </a:r>
          </a:p>
          <a:p>
            <a:pPr marL="114300" indent="0">
              <a:buNone/>
            </a:pPr>
            <a:endParaRPr lang="en-US" sz="800" b="1" dirty="0"/>
          </a:p>
          <a:p>
            <a:pPr marL="114300" indent="0">
              <a:buNone/>
            </a:pPr>
            <a:r>
              <a:rPr lang="en-US" b="1" dirty="0" smtClean="0"/>
              <a:t>“Administer true justice; show mercy and compassion to one another. Do not oppress the widow or the fatherless, the alien or the poor.  In your hearts do not think evil of one another.”</a:t>
            </a:r>
          </a:p>
          <a:p>
            <a:pPr marL="114300" indent="0">
              <a:buNone/>
            </a:pPr>
            <a:endParaRPr lang="en-US" b="1" dirty="0"/>
          </a:p>
          <a:p>
            <a:pPr marL="114300" indent="0">
              <a:buNone/>
            </a:pPr>
            <a:r>
              <a:rPr lang="en-US" b="1" dirty="0" smtClean="0"/>
              <a:t>In other words:  act like God!  Isaiah 58:6</a:t>
            </a:r>
            <a:endParaRPr lang="en-US" b="1" dirty="0"/>
          </a:p>
        </p:txBody>
      </p:sp>
    </p:spTree>
    <p:extLst>
      <p:ext uri="{BB962C8B-B14F-4D97-AF65-F5344CB8AC3E}">
        <p14:creationId xmlns:p14="http://schemas.microsoft.com/office/powerpoint/2010/main" val="23670510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60672" cy="1039427"/>
          </a:xfrm>
        </p:spPr>
        <p:txBody>
          <a:bodyPr/>
          <a:lstStyle/>
          <a:p>
            <a:r>
              <a:rPr lang="en-US" b="1" dirty="0" smtClean="0"/>
              <a:t>Should I mourn and Fast?</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err="1" smtClean="0"/>
              <a:t>Zech</a:t>
            </a:r>
            <a:r>
              <a:rPr lang="en-US" b="1" dirty="0" smtClean="0"/>
              <a:t> 8:18-19.  No!   The Messiah is coming!  You should party.  It is time for joy and gladness.</a:t>
            </a:r>
          </a:p>
          <a:p>
            <a:pPr marL="114300" indent="0">
              <a:buNone/>
            </a:pPr>
            <a:endParaRPr lang="en-US" sz="1200" b="1" dirty="0"/>
          </a:p>
          <a:p>
            <a:pPr marL="114300" indent="0">
              <a:buNone/>
            </a:pPr>
            <a:r>
              <a:rPr lang="en-US" b="1" dirty="0" err="1" smtClean="0"/>
              <a:t>Zech</a:t>
            </a:r>
            <a:r>
              <a:rPr lang="en-US" b="1" dirty="0" smtClean="0"/>
              <a:t> 7:11-14  You need to repent!</a:t>
            </a:r>
          </a:p>
          <a:p>
            <a:pPr marL="114300" indent="0">
              <a:buNone/>
            </a:pPr>
            <a:endParaRPr lang="en-US" sz="800" b="1" dirty="0"/>
          </a:p>
          <a:p>
            <a:pPr marL="114300" indent="0">
              <a:buNone/>
            </a:pPr>
            <a:r>
              <a:rPr lang="en-US" b="1" dirty="0" err="1" smtClean="0"/>
              <a:t>Zech</a:t>
            </a:r>
            <a:r>
              <a:rPr lang="en-US" b="1" dirty="0" smtClean="0"/>
              <a:t> 8:1-11  Then you will return, be restored and rebuilt!</a:t>
            </a:r>
          </a:p>
          <a:p>
            <a:pPr marL="114300" indent="0">
              <a:buNone/>
            </a:pPr>
            <a:endParaRPr lang="en-US" sz="800" b="1" dirty="0"/>
          </a:p>
          <a:p>
            <a:pPr marL="114300" indent="0">
              <a:buNone/>
            </a:pPr>
            <a:r>
              <a:rPr lang="en-US" b="1" dirty="0" smtClean="0"/>
              <a:t>v. 3 God will return and rebuild Jerusalem</a:t>
            </a:r>
          </a:p>
          <a:p>
            <a:pPr marL="114300" indent="0">
              <a:buNone/>
            </a:pPr>
            <a:r>
              <a:rPr lang="en-US" b="1" dirty="0" smtClean="0"/>
              <a:t>v. 6 A miracle</a:t>
            </a:r>
          </a:p>
          <a:p>
            <a:pPr marL="114300" indent="0">
              <a:buNone/>
            </a:pPr>
            <a:r>
              <a:rPr lang="en-US" b="1" dirty="0" smtClean="0"/>
              <a:t>v. 7 Restoration</a:t>
            </a:r>
          </a:p>
          <a:p>
            <a:pPr marL="114300" indent="0">
              <a:buNone/>
            </a:pPr>
            <a:r>
              <a:rPr lang="en-US" b="1" dirty="0" smtClean="0"/>
              <a:t>v. 9 Get building!</a:t>
            </a:r>
            <a:endParaRPr lang="en-US" b="1" dirty="0"/>
          </a:p>
        </p:txBody>
      </p:sp>
    </p:spTree>
    <p:extLst>
      <p:ext uri="{BB962C8B-B14F-4D97-AF65-F5344CB8AC3E}">
        <p14:creationId xmlns:p14="http://schemas.microsoft.com/office/powerpoint/2010/main" val="14978706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Zech</a:t>
            </a:r>
            <a:r>
              <a:rPr lang="en-US" b="1" dirty="0" smtClean="0"/>
              <a:t> 9-11 The First oracle</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err="1" smtClean="0"/>
              <a:t>Zech</a:t>
            </a:r>
            <a:r>
              <a:rPr lang="en-US" b="1" dirty="0" smtClean="0"/>
              <a:t> 9:9-17  The Messiah is coming to Jerusalem</a:t>
            </a:r>
          </a:p>
          <a:p>
            <a:pPr marL="114300" indent="0">
              <a:buNone/>
            </a:pPr>
            <a:endParaRPr lang="en-US" b="1" dirty="0" smtClean="0"/>
          </a:p>
          <a:p>
            <a:pPr marL="114300" indent="0">
              <a:buNone/>
            </a:pPr>
            <a:r>
              <a:rPr lang="en-US" b="1" dirty="0" err="1" smtClean="0"/>
              <a:t>Zech</a:t>
            </a:r>
            <a:r>
              <a:rPr lang="en-US" b="1" dirty="0" smtClean="0"/>
              <a:t> 9:9  What do you see about Jesus here?</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505200"/>
            <a:ext cx="473392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78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Historical   Background</a:t>
            </a:r>
            <a:endParaRPr lang="en-US" b="1" dirty="0"/>
          </a:p>
        </p:txBody>
      </p:sp>
      <p:sp>
        <p:nvSpPr>
          <p:cNvPr id="3" name="Content Placeholder 2"/>
          <p:cNvSpPr>
            <a:spLocks noGrp="1"/>
          </p:cNvSpPr>
          <p:nvPr>
            <p:ph idx="1"/>
          </p:nvPr>
        </p:nvSpPr>
        <p:spPr>
          <a:xfrm>
            <a:off x="457200" y="1752600"/>
            <a:ext cx="8229600" cy="4800600"/>
          </a:xfrm>
        </p:spPr>
        <p:txBody>
          <a:bodyPr>
            <a:normAutofit fontScale="85000" lnSpcReduction="20000"/>
          </a:bodyPr>
          <a:lstStyle/>
          <a:p>
            <a:pPr marL="114300" indent="0">
              <a:buNone/>
            </a:pPr>
            <a:r>
              <a:rPr lang="en-US" b="1" dirty="0"/>
              <a:t>722 BC  </a:t>
            </a:r>
            <a:r>
              <a:rPr lang="en-US" b="1" dirty="0" smtClean="0"/>
              <a:t>Northern Kingdom destroyed by Sennacherib</a:t>
            </a:r>
            <a:endParaRPr lang="en-US" b="1" dirty="0"/>
          </a:p>
          <a:p>
            <a:pPr marL="114300" indent="0">
              <a:buNone/>
            </a:pPr>
            <a:r>
              <a:rPr lang="en-US" b="1" dirty="0"/>
              <a:t>605 BC  </a:t>
            </a:r>
            <a:r>
              <a:rPr lang="en-US" b="1" dirty="0" smtClean="0"/>
              <a:t>First siege of Jerusalem by Nebuchadnezzar</a:t>
            </a:r>
            <a:endParaRPr lang="en-US" b="1" dirty="0"/>
          </a:p>
          <a:p>
            <a:pPr marL="114300" indent="0">
              <a:buNone/>
            </a:pPr>
            <a:r>
              <a:rPr lang="en-US" b="1" dirty="0"/>
              <a:t>597 </a:t>
            </a:r>
            <a:r>
              <a:rPr lang="en-US" b="1" dirty="0" smtClean="0"/>
              <a:t>2</a:t>
            </a:r>
            <a:r>
              <a:rPr lang="en-US" b="1" baseline="30000" dirty="0" smtClean="0"/>
              <a:t>nd</a:t>
            </a:r>
            <a:r>
              <a:rPr lang="en-US" b="1" dirty="0" smtClean="0"/>
              <a:t> siege  Ezekiel taken </a:t>
            </a:r>
            <a:r>
              <a:rPr lang="en-US" b="1" dirty="0"/>
              <a:t>as </a:t>
            </a:r>
            <a:r>
              <a:rPr lang="en-US" b="1" dirty="0" smtClean="0"/>
              <a:t>captive </a:t>
            </a:r>
            <a:r>
              <a:rPr lang="en-US" b="1" dirty="0"/>
              <a:t>to Babylon.</a:t>
            </a:r>
          </a:p>
          <a:p>
            <a:pPr marL="114300" indent="0">
              <a:buNone/>
            </a:pPr>
            <a:r>
              <a:rPr lang="en-US" b="1" dirty="0"/>
              <a:t>592 Ezekiel receives his commission.</a:t>
            </a:r>
          </a:p>
          <a:p>
            <a:pPr marL="114300" indent="0">
              <a:buNone/>
            </a:pPr>
            <a:r>
              <a:rPr lang="en-US" b="1" dirty="0"/>
              <a:t>586 Jerusalem Destroyed   70 years of </a:t>
            </a:r>
            <a:r>
              <a:rPr lang="en-US" b="1" dirty="0" smtClean="0"/>
              <a:t>captivity </a:t>
            </a:r>
            <a:r>
              <a:rPr lang="en-US" b="1" dirty="0"/>
              <a:t>begins</a:t>
            </a:r>
          </a:p>
          <a:p>
            <a:pPr marL="114300" indent="0">
              <a:buNone/>
            </a:pPr>
            <a:r>
              <a:rPr lang="en-US" b="1" dirty="0"/>
              <a:t>538 Cyrus captures </a:t>
            </a:r>
            <a:r>
              <a:rPr lang="en-US" b="1" dirty="0" smtClean="0"/>
              <a:t>Babylon</a:t>
            </a:r>
            <a:r>
              <a:rPr lang="en-US" b="1" dirty="0"/>
              <a:t>.</a:t>
            </a:r>
            <a:r>
              <a:rPr lang="en-US" b="1" dirty="0" smtClean="0"/>
              <a:t>  </a:t>
            </a:r>
            <a:r>
              <a:rPr lang="en-US" b="1" dirty="0"/>
              <a:t>Cyrus decrees the temple should be rebuilt. (Ezra 1:1-4)</a:t>
            </a:r>
          </a:p>
          <a:p>
            <a:pPr marL="114300" indent="0">
              <a:buNone/>
            </a:pPr>
            <a:r>
              <a:rPr lang="en-US" b="1" dirty="0"/>
              <a:t>537-536 First wave of remnant returns under Zerubbabel.</a:t>
            </a:r>
          </a:p>
          <a:p>
            <a:pPr marL="114300" indent="0">
              <a:buNone/>
            </a:pPr>
            <a:r>
              <a:rPr lang="en-US" b="1" dirty="0"/>
              <a:t>520 Zechariah begins to prophesy</a:t>
            </a:r>
          </a:p>
          <a:p>
            <a:pPr marL="114300" indent="0">
              <a:buNone/>
            </a:pPr>
            <a:r>
              <a:rPr lang="en-US" b="1" dirty="0"/>
              <a:t>518 </a:t>
            </a:r>
            <a:r>
              <a:rPr lang="en-US" b="1" dirty="0" smtClean="0"/>
              <a:t>Darius: </a:t>
            </a:r>
            <a:r>
              <a:rPr lang="en-US" b="1" dirty="0"/>
              <a:t>Rebuild the temple!  (Ezra 6:1-12) Haggai agrees.</a:t>
            </a:r>
          </a:p>
          <a:p>
            <a:pPr marL="114300" indent="0">
              <a:buNone/>
            </a:pPr>
            <a:r>
              <a:rPr lang="en-US" b="1" dirty="0"/>
              <a:t>516 Temple is completed  (seventy years after Solomon’s temple destroyed)</a:t>
            </a:r>
          </a:p>
          <a:p>
            <a:pPr marL="114300" indent="0">
              <a:buNone/>
            </a:pPr>
            <a:r>
              <a:rPr lang="en-US" b="1" dirty="0" smtClean="0"/>
              <a:t>458  Ezra </a:t>
            </a:r>
            <a:r>
              <a:rPr lang="en-US" b="1" dirty="0"/>
              <a:t>returns to Jerusalem, </a:t>
            </a:r>
            <a:r>
              <a:rPr lang="en-US" b="1" dirty="0" smtClean="0"/>
              <a:t>second </a:t>
            </a:r>
            <a:r>
              <a:rPr lang="en-US" b="1" dirty="0"/>
              <a:t>wave of </a:t>
            </a:r>
            <a:r>
              <a:rPr lang="en-US" b="1" dirty="0" smtClean="0"/>
              <a:t>exiles.  </a:t>
            </a:r>
            <a:r>
              <a:rPr lang="en-US" b="1" dirty="0"/>
              <a:t>Artaxerxes:  Rebuild the city of Jerusalem. (Ezra 7:11-29)</a:t>
            </a:r>
          </a:p>
          <a:p>
            <a:pPr marL="114300" indent="0">
              <a:buNone/>
            </a:pPr>
            <a:r>
              <a:rPr lang="en-US" b="1" dirty="0" smtClean="0"/>
              <a:t>445-444 Nehemiah </a:t>
            </a:r>
            <a:r>
              <a:rPr lang="en-US" b="1" dirty="0"/>
              <a:t>returns and the city is built</a:t>
            </a:r>
            <a:r>
              <a:rPr lang="en-US" b="1" dirty="0" smtClean="0"/>
              <a:t>.</a:t>
            </a:r>
            <a:endParaRPr lang="en-US" sz="800" b="1" dirty="0"/>
          </a:p>
        </p:txBody>
      </p:sp>
    </p:spTree>
    <p:extLst>
      <p:ext uri="{BB962C8B-B14F-4D97-AF65-F5344CB8AC3E}">
        <p14:creationId xmlns:p14="http://schemas.microsoft.com/office/powerpoint/2010/main" val="26440289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Messianic Prophecies in Zechariah</a:t>
            </a:r>
            <a:endParaRPr lang="en-US" b="1" dirty="0"/>
          </a:p>
        </p:txBody>
      </p:sp>
      <p:sp>
        <p:nvSpPr>
          <p:cNvPr id="3" name="Content Placeholder 2"/>
          <p:cNvSpPr>
            <a:spLocks noGrp="1"/>
          </p:cNvSpPr>
          <p:nvPr>
            <p:ph idx="1"/>
          </p:nvPr>
        </p:nvSpPr>
        <p:spPr>
          <a:xfrm>
            <a:off x="457200" y="1828800"/>
            <a:ext cx="8229600" cy="4297363"/>
          </a:xfrm>
        </p:spPr>
        <p:txBody>
          <a:bodyPr>
            <a:normAutofit/>
          </a:bodyPr>
          <a:lstStyle/>
          <a:p>
            <a:pPr marL="114300" lvl="0" indent="0">
              <a:buClr>
                <a:srgbClr val="93A299"/>
              </a:buClr>
              <a:buNone/>
            </a:pPr>
            <a:r>
              <a:rPr lang="en-US" b="1" dirty="0">
                <a:solidFill>
                  <a:srgbClr val="564B3C"/>
                </a:solidFill>
              </a:rPr>
              <a:t>Zechariah 3:8-9  My servant the branch </a:t>
            </a:r>
            <a:endParaRPr lang="en-US" b="1" dirty="0" smtClean="0">
              <a:solidFill>
                <a:srgbClr val="564B3C"/>
              </a:solidFill>
            </a:endParaRP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a:solidFill>
                  <a:srgbClr val="564B3C"/>
                </a:solidFill>
              </a:rPr>
              <a:t>Zechariah 6:11-13   Crowning of the </a:t>
            </a:r>
            <a:r>
              <a:rPr lang="en-US" b="1" dirty="0" smtClean="0">
                <a:solidFill>
                  <a:srgbClr val="564B3C"/>
                </a:solidFill>
              </a:rPr>
              <a:t>Messiah/Branch</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err="1">
                <a:solidFill>
                  <a:srgbClr val="564B3C"/>
                </a:solidFill>
              </a:rPr>
              <a:t>Zech</a:t>
            </a:r>
            <a:r>
              <a:rPr lang="en-US" b="1" dirty="0">
                <a:solidFill>
                  <a:srgbClr val="564B3C"/>
                </a:solidFill>
              </a:rPr>
              <a:t> 9:9  Triumphal entry (Matt 21:2-7, Mark 11:4</a:t>
            </a:r>
            <a:r>
              <a:rPr lang="en-US" b="1" dirty="0" smtClean="0">
                <a:solidFill>
                  <a:srgbClr val="564B3C"/>
                </a:solidFill>
              </a:rPr>
              <a:t>)</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err="1">
                <a:solidFill>
                  <a:srgbClr val="564B3C"/>
                </a:solidFill>
              </a:rPr>
              <a:t>Zech</a:t>
            </a:r>
            <a:r>
              <a:rPr lang="en-US" b="1" dirty="0">
                <a:solidFill>
                  <a:srgbClr val="564B3C"/>
                </a:solidFill>
              </a:rPr>
              <a:t> 11:7-13   30 pieces of silver  Matt 26:14-15  The potter   Matt </a:t>
            </a:r>
            <a:r>
              <a:rPr lang="en-US" b="1" dirty="0" smtClean="0">
                <a:solidFill>
                  <a:srgbClr val="564B3C"/>
                </a:solidFill>
              </a:rPr>
              <a:t>27:3-10</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a:solidFill>
                  <a:srgbClr val="564B3C"/>
                </a:solidFill>
              </a:rPr>
              <a:t>Zechariah 12:10-14   The one pierced  (John 19:31-37</a:t>
            </a:r>
            <a:r>
              <a:rPr lang="en-US" b="1" dirty="0" smtClean="0">
                <a:solidFill>
                  <a:srgbClr val="564B3C"/>
                </a:solidFill>
              </a:rPr>
              <a:t>)</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err="1">
                <a:solidFill>
                  <a:srgbClr val="564B3C"/>
                </a:solidFill>
              </a:rPr>
              <a:t>Zech</a:t>
            </a:r>
            <a:r>
              <a:rPr lang="en-US" b="1" dirty="0">
                <a:solidFill>
                  <a:srgbClr val="564B3C"/>
                </a:solidFill>
              </a:rPr>
              <a:t> 13:7  Strike the shepherd (Mark 14:27)</a:t>
            </a:r>
          </a:p>
          <a:p>
            <a:pPr marL="114300" indent="0">
              <a:buNone/>
            </a:pPr>
            <a:endParaRPr lang="en-US" dirty="0"/>
          </a:p>
        </p:txBody>
      </p:sp>
    </p:spTree>
    <p:extLst>
      <p:ext uri="{BB962C8B-B14F-4D97-AF65-F5344CB8AC3E}">
        <p14:creationId xmlns:p14="http://schemas.microsoft.com/office/powerpoint/2010/main" val="10942809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t>Zech</a:t>
            </a:r>
            <a:r>
              <a:rPr lang="en-US" sz="3200" b="1" dirty="0" smtClean="0"/>
              <a:t> 9:10-17 A kingdom prophecy</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b="1" dirty="0" err="1" smtClean="0"/>
              <a:t>Zech</a:t>
            </a:r>
            <a:r>
              <a:rPr lang="en-US" b="1" dirty="0" smtClean="0"/>
              <a:t> 9:10-11  Q: What do you see about the kingdom here?</a:t>
            </a:r>
          </a:p>
          <a:p>
            <a:pPr marL="114300" indent="0">
              <a:buNone/>
            </a:pPr>
            <a:endParaRPr lang="en-US" sz="1200" b="1" dirty="0"/>
          </a:p>
          <a:p>
            <a:pPr marL="114300" indent="0">
              <a:buNone/>
            </a:pPr>
            <a:r>
              <a:rPr lang="en-US" b="1" dirty="0" smtClean="0"/>
              <a:t>Q: What kind of waterless pit did God pull you out of?</a:t>
            </a:r>
          </a:p>
          <a:p>
            <a:pPr marL="114300" indent="0">
              <a:buNone/>
            </a:pPr>
            <a:endParaRPr lang="en-US" sz="1200" b="1" dirty="0"/>
          </a:p>
          <a:p>
            <a:pPr marL="114300" indent="0">
              <a:buNone/>
            </a:pPr>
            <a:r>
              <a:rPr lang="en-US" b="1" dirty="0" smtClean="0"/>
              <a:t>v. 13 God will “bend Judah”</a:t>
            </a:r>
          </a:p>
          <a:p>
            <a:pPr marL="114300" indent="0">
              <a:buNone/>
            </a:pPr>
            <a:endParaRPr lang="en-US" sz="1200" b="1" dirty="0"/>
          </a:p>
          <a:p>
            <a:pPr marL="114300" indent="0">
              <a:buNone/>
            </a:pPr>
            <a:r>
              <a:rPr lang="en-US" b="1" dirty="0" smtClean="0"/>
              <a:t>Does </a:t>
            </a:r>
            <a:r>
              <a:rPr lang="en-US" b="1" dirty="0" err="1" smtClean="0"/>
              <a:t>Zech</a:t>
            </a:r>
            <a:r>
              <a:rPr lang="en-US" b="1" dirty="0" smtClean="0"/>
              <a:t> 9:14-15 contradict </a:t>
            </a:r>
            <a:r>
              <a:rPr lang="en-US" b="1" dirty="0" err="1" smtClean="0"/>
              <a:t>Zech</a:t>
            </a:r>
            <a:r>
              <a:rPr lang="en-US" b="1" dirty="0" smtClean="0"/>
              <a:t> 9:10 (he will proclaim peace)?    Matthew 10:34-36.</a:t>
            </a:r>
          </a:p>
          <a:p>
            <a:pPr marL="114300" indent="0">
              <a:buNone/>
            </a:pPr>
            <a:endParaRPr lang="en-US" sz="1200" b="1" dirty="0"/>
          </a:p>
          <a:p>
            <a:pPr marL="114300" indent="0">
              <a:buNone/>
            </a:pPr>
            <a:r>
              <a:rPr lang="en-US" b="1" dirty="0" smtClean="0"/>
              <a:t>v. 16-17  We will sparkle.  We will be beautiful!</a:t>
            </a:r>
            <a:endParaRPr lang="en-US" b="1" dirty="0"/>
          </a:p>
        </p:txBody>
      </p:sp>
    </p:spTree>
    <p:extLst>
      <p:ext uri="{BB962C8B-B14F-4D97-AF65-F5344CB8AC3E}">
        <p14:creationId xmlns:p14="http://schemas.microsoft.com/office/powerpoint/2010/main" val="30441389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Zechariah 10</a:t>
            </a:r>
            <a:endParaRPr lang="en-US" b="1" dirty="0"/>
          </a:p>
        </p:txBody>
      </p:sp>
      <p:sp>
        <p:nvSpPr>
          <p:cNvPr id="3" name="Content Placeholder 2"/>
          <p:cNvSpPr>
            <a:spLocks noGrp="1"/>
          </p:cNvSpPr>
          <p:nvPr>
            <p:ph idx="1"/>
          </p:nvPr>
        </p:nvSpPr>
        <p:spPr/>
        <p:txBody>
          <a:bodyPr>
            <a:normAutofit fontScale="85000" lnSpcReduction="20000"/>
          </a:bodyPr>
          <a:lstStyle/>
          <a:p>
            <a:pPr marL="114300" indent="0">
              <a:buNone/>
            </a:pPr>
            <a:r>
              <a:rPr lang="en-US" sz="6500" b="1" dirty="0" smtClean="0"/>
              <a:t>Return</a:t>
            </a:r>
          </a:p>
          <a:p>
            <a:pPr marL="114300" indent="0">
              <a:buNone/>
            </a:pPr>
            <a:r>
              <a:rPr lang="en-US" sz="4400" b="1" dirty="0"/>
              <a:t> </a:t>
            </a:r>
            <a:r>
              <a:rPr lang="en-US" sz="4400" b="1" dirty="0" smtClean="0"/>
              <a:t>  </a:t>
            </a:r>
            <a:endParaRPr lang="en-US" sz="4800" b="1" dirty="0" smtClean="0"/>
          </a:p>
          <a:p>
            <a:pPr marL="114300" indent="0">
              <a:buNone/>
            </a:pPr>
            <a:r>
              <a:rPr lang="en-US" sz="6500" b="1" dirty="0" smtClean="0"/>
              <a:t>            Restore</a:t>
            </a:r>
          </a:p>
          <a:p>
            <a:pPr marL="114300" indent="0">
              <a:buNone/>
            </a:pPr>
            <a:endParaRPr lang="en-US" sz="3300" b="1" dirty="0"/>
          </a:p>
          <a:p>
            <a:pPr marL="114300" indent="0" algn="r">
              <a:buNone/>
            </a:pPr>
            <a:r>
              <a:rPr lang="en-US" sz="6500" b="1" dirty="0" smtClean="0"/>
              <a:t>Rebuild</a:t>
            </a:r>
            <a:r>
              <a:rPr lang="en-US" sz="4400" b="1" dirty="0" smtClean="0"/>
              <a:t>    </a:t>
            </a:r>
          </a:p>
          <a:p>
            <a:pPr marL="114300" indent="0">
              <a:buNone/>
            </a:pPr>
            <a:r>
              <a:rPr lang="en-US" sz="4400" b="1" dirty="0"/>
              <a:t> </a:t>
            </a:r>
            <a:r>
              <a:rPr lang="en-US" sz="4400" b="1" dirty="0" smtClean="0"/>
              <a:t>                </a:t>
            </a:r>
            <a:endParaRPr lang="en-US" sz="4400" b="1" dirty="0"/>
          </a:p>
        </p:txBody>
      </p:sp>
    </p:spTree>
    <p:extLst>
      <p:ext uri="{BB962C8B-B14F-4D97-AF65-F5344CB8AC3E}">
        <p14:creationId xmlns:p14="http://schemas.microsoft.com/office/powerpoint/2010/main" val="27245064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Zechariah 11:4-14</a:t>
            </a:r>
            <a:endParaRPr lang="en-US" sz="3200" b="1" dirty="0"/>
          </a:p>
        </p:txBody>
      </p:sp>
      <p:sp>
        <p:nvSpPr>
          <p:cNvPr id="3" name="Content Placeholder 2"/>
          <p:cNvSpPr>
            <a:spLocks noGrp="1"/>
          </p:cNvSpPr>
          <p:nvPr>
            <p:ph idx="1"/>
          </p:nvPr>
        </p:nvSpPr>
        <p:spPr/>
        <p:txBody>
          <a:bodyPr/>
          <a:lstStyle/>
          <a:p>
            <a:pPr marL="114300" indent="0">
              <a:buNone/>
            </a:pPr>
            <a:r>
              <a:rPr lang="en-US" b="1" dirty="0" smtClean="0"/>
              <a:t>God will revoke the first covenant and establish a new covenant.</a:t>
            </a:r>
          </a:p>
          <a:p>
            <a:pPr marL="114300" indent="0">
              <a:buNone/>
            </a:pPr>
            <a:endParaRPr lang="en-US" sz="1000" b="1" dirty="0"/>
          </a:p>
          <a:p>
            <a:pPr marL="114300" indent="0">
              <a:buNone/>
            </a:pPr>
            <a:r>
              <a:rPr lang="en-US" b="1" dirty="0" smtClean="0"/>
              <a:t>11:4-9  God has had enough:  Rome will judge the Jews who rejected Jesus.  (fulfilled in AD 70)</a:t>
            </a:r>
          </a:p>
          <a:p>
            <a:pPr marL="114300" indent="0">
              <a:buNone/>
            </a:pPr>
            <a:endParaRPr lang="en-US" sz="800" b="1" dirty="0"/>
          </a:p>
          <a:p>
            <a:pPr marL="114300" indent="0">
              <a:buNone/>
            </a:pPr>
            <a:r>
              <a:rPr lang="en-US" b="1" dirty="0" smtClean="0"/>
              <a:t>v.9 Cannibalism!  As predicted in Leviticus 26:29 and as confirmed by Josephus</a:t>
            </a:r>
          </a:p>
          <a:p>
            <a:pPr marL="114300" indent="0">
              <a:buNone/>
            </a:pPr>
            <a:endParaRPr lang="en-US" b="1" dirty="0" smtClean="0"/>
          </a:p>
          <a:p>
            <a:pPr marL="114300" indent="0">
              <a:buNone/>
            </a:pPr>
            <a:r>
              <a:rPr lang="en-US" b="1" dirty="0" smtClean="0"/>
              <a:t>v. 10-11 The Covenant (my staff called favor) with Moses will be revoked.</a:t>
            </a:r>
            <a:endParaRPr lang="en-US" b="1" dirty="0"/>
          </a:p>
        </p:txBody>
      </p:sp>
    </p:spTree>
    <p:extLst>
      <p:ext uri="{BB962C8B-B14F-4D97-AF65-F5344CB8AC3E}">
        <p14:creationId xmlns:p14="http://schemas.microsoft.com/office/powerpoint/2010/main" val="5517935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t>Zech</a:t>
            </a:r>
            <a:r>
              <a:rPr lang="en-US" sz="3200" b="1" dirty="0" smtClean="0"/>
              <a:t> 11:11-12 A messianic prophecy</a:t>
            </a:r>
            <a:endParaRPr lang="en-US" sz="3200" b="1" dirty="0"/>
          </a:p>
        </p:txBody>
      </p:sp>
      <p:sp>
        <p:nvSpPr>
          <p:cNvPr id="3" name="Content Placeholder 2"/>
          <p:cNvSpPr>
            <a:spLocks noGrp="1"/>
          </p:cNvSpPr>
          <p:nvPr>
            <p:ph idx="1"/>
          </p:nvPr>
        </p:nvSpPr>
        <p:spPr>
          <a:xfrm>
            <a:off x="457200" y="4495800"/>
            <a:ext cx="8229600" cy="2209800"/>
          </a:xfrm>
        </p:spPr>
        <p:txBody>
          <a:bodyPr>
            <a:normAutofit lnSpcReduction="10000"/>
          </a:bodyPr>
          <a:lstStyle/>
          <a:p>
            <a:pPr marL="114300" indent="0">
              <a:buNone/>
            </a:pPr>
            <a:r>
              <a:rPr lang="en-US" b="1" dirty="0" smtClean="0"/>
              <a:t>Thirty pieces of silver…  Matthew 26:14</a:t>
            </a:r>
          </a:p>
          <a:p>
            <a:pPr marL="114300" indent="0">
              <a:buNone/>
            </a:pPr>
            <a:endParaRPr lang="en-US" b="1" dirty="0"/>
          </a:p>
          <a:p>
            <a:pPr marL="114300" indent="0">
              <a:buNone/>
            </a:pPr>
            <a:r>
              <a:rPr lang="en-US" b="1" dirty="0" smtClean="0"/>
              <a:t>Throw it to the potter…  Matthew 27:1-10</a:t>
            </a:r>
          </a:p>
          <a:p>
            <a:pPr marL="114300" indent="0">
              <a:buNone/>
            </a:pPr>
            <a:endParaRPr lang="en-US" b="1" dirty="0"/>
          </a:p>
          <a:p>
            <a:pPr marL="114300" indent="0">
              <a:buNone/>
            </a:pPr>
            <a:r>
              <a:rPr lang="en-US" b="1" dirty="0" smtClean="0"/>
              <a:t>The price at which they priced </a:t>
            </a:r>
            <a:r>
              <a:rPr lang="en-US" b="1" dirty="0" smtClean="0">
                <a:solidFill>
                  <a:srgbClr val="FF0000"/>
                </a:solidFill>
              </a:rPr>
              <a:t>Me</a:t>
            </a:r>
            <a:endParaRPr lang="en-US" b="1" dirty="0">
              <a:solidFill>
                <a:srgbClr val="FF0000"/>
              </a:solidFill>
            </a:endParaRPr>
          </a:p>
        </p:txBody>
      </p:sp>
      <p:pic>
        <p:nvPicPr>
          <p:cNvPr id="3074" name="Picture 2" descr="https://encrypted-tbn2.gstatic.com/images?q=tbn:ANd9GcQv0TsoYw32edX1oZWQEg6uHCRRHM0Ii5wEQzO-LmOKmUz39T6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457" y="1600200"/>
            <a:ext cx="3853543" cy="26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763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Oracle #2 Zechariah 12-14</a:t>
            </a:r>
            <a:endParaRPr lang="en-US" b="1" dirty="0"/>
          </a:p>
        </p:txBody>
      </p:sp>
      <p:sp>
        <p:nvSpPr>
          <p:cNvPr id="3" name="Content Placeholder 2"/>
          <p:cNvSpPr>
            <a:spLocks noGrp="1"/>
          </p:cNvSpPr>
          <p:nvPr>
            <p:ph idx="1"/>
          </p:nvPr>
        </p:nvSpPr>
        <p:spPr>
          <a:xfrm>
            <a:off x="457200" y="1752600"/>
            <a:ext cx="8229600" cy="4648200"/>
          </a:xfrm>
        </p:spPr>
        <p:txBody>
          <a:bodyPr>
            <a:normAutofit/>
          </a:bodyPr>
          <a:lstStyle/>
          <a:p>
            <a:pPr marL="114300" indent="0">
              <a:buNone/>
            </a:pPr>
            <a:r>
              <a:rPr lang="en-US" b="1" dirty="0" err="1" smtClean="0"/>
              <a:t>Zech</a:t>
            </a:r>
            <a:r>
              <a:rPr lang="en-US" b="1" dirty="0" smtClean="0"/>
              <a:t> 12:1-9  A kingdom prophecy:  God will bless his </a:t>
            </a:r>
          </a:p>
          <a:p>
            <a:pPr marL="114300" indent="0">
              <a:buNone/>
            </a:pPr>
            <a:r>
              <a:rPr lang="en-US" b="1" dirty="0"/>
              <a:t> </a:t>
            </a:r>
            <a:r>
              <a:rPr lang="en-US" b="1" dirty="0" smtClean="0"/>
              <a:t>                       people</a:t>
            </a:r>
          </a:p>
          <a:p>
            <a:pPr marL="114300" indent="0">
              <a:buNone/>
            </a:pPr>
            <a:r>
              <a:rPr lang="en-US" b="1" dirty="0"/>
              <a:t>	</a:t>
            </a:r>
            <a:r>
              <a:rPr lang="en-US" b="1" dirty="0" smtClean="0"/>
              <a:t>Is this about restored Judah?</a:t>
            </a:r>
          </a:p>
          <a:p>
            <a:pPr marL="114300" indent="0">
              <a:buNone/>
            </a:pPr>
            <a:r>
              <a:rPr lang="en-US" b="1" dirty="0"/>
              <a:t>	</a:t>
            </a:r>
            <a:r>
              <a:rPr lang="en-US" b="1" dirty="0" smtClean="0"/>
              <a:t>Is this about the church?</a:t>
            </a:r>
          </a:p>
          <a:p>
            <a:pPr marL="114300" indent="0">
              <a:buNone/>
            </a:pPr>
            <a:r>
              <a:rPr lang="en-US" b="1" dirty="0"/>
              <a:t>	</a:t>
            </a:r>
            <a:r>
              <a:rPr lang="en-US" b="1" dirty="0" smtClean="0"/>
              <a:t>Is this about us, individually?	</a:t>
            </a:r>
          </a:p>
          <a:p>
            <a:pPr marL="114300" indent="0">
              <a:buNone/>
            </a:pPr>
            <a:r>
              <a:rPr lang="en-US" b="1" dirty="0"/>
              <a:t>	</a:t>
            </a:r>
            <a:r>
              <a:rPr lang="en-US" b="1" dirty="0" smtClean="0"/>
              <a:t>Is this about heaven?</a:t>
            </a:r>
          </a:p>
          <a:p>
            <a:pPr marL="114300" indent="0">
              <a:buNone/>
            </a:pPr>
            <a:endParaRPr lang="en-US" b="1" dirty="0" smtClean="0"/>
          </a:p>
          <a:p>
            <a:pPr marL="114300" indent="0">
              <a:buNone/>
            </a:pPr>
            <a:r>
              <a:rPr lang="en-US" b="1" dirty="0" err="1" smtClean="0"/>
              <a:t>Zech</a:t>
            </a:r>
            <a:r>
              <a:rPr lang="en-US" b="1" dirty="0" smtClean="0"/>
              <a:t> 12:10-14 A messianic prophecy</a:t>
            </a:r>
          </a:p>
          <a:p>
            <a:pPr marL="114300" indent="0">
              <a:buNone/>
            </a:pPr>
            <a:r>
              <a:rPr lang="en-US" b="1" dirty="0"/>
              <a:t>	</a:t>
            </a:r>
            <a:r>
              <a:rPr lang="en-US" b="1" dirty="0" smtClean="0"/>
              <a:t>…the one they have pierced  </a:t>
            </a:r>
            <a:r>
              <a:rPr lang="en-US" b="1" dirty="0" err="1" smtClean="0"/>
              <a:t>Jn</a:t>
            </a:r>
            <a:r>
              <a:rPr lang="en-US" b="1" dirty="0" smtClean="0"/>
              <a:t> 19:31-37</a:t>
            </a:r>
          </a:p>
          <a:p>
            <a:pPr marL="114300" indent="0">
              <a:buNone/>
            </a:pPr>
            <a:r>
              <a:rPr lang="en-US" b="1" dirty="0"/>
              <a:t>	</a:t>
            </a:r>
            <a:r>
              <a:rPr lang="en-US" b="1" dirty="0" err="1" smtClean="0"/>
              <a:t>Hadad</a:t>
            </a:r>
            <a:r>
              <a:rPr lang="en-US" b="1" dirty="0" smtClean="0"/>
              <a:t> </a:t>
            </a:r>
            <a:r>
              <a:rPr lang="en-US" b="1" dirty="0" err="1" smtClean="0"/>
              <a:t>Rimmon</a:t>
            </a:r>
            <a:r>
              <a:rPr lang="en-US" b="1" dirty="0"/>
              <a:t>:</a:t>
            </a:r>
            <a:r>
              <a:rPr lang="en-US" b="1" dirty="0" smtClean="0"/>
              <a:t>  Josiah, the last righteous king</a:t>
            </a:r>
            <a:endParaRPr lang="en-US" b="1" dirty="0"/>
          </a:p>
        </p:txBody>
      </p:sp>
    </p:spTree>
    <p:extLst>
      <p:ext uri="{BB962C8B-B14F-4D97-AF65-F5344CB8AC3E}">
        <p14:creationId xmlns:p14="http://schemas.microsoft.com/office/powerpoint/2010/main" val="14247641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Zechariah 13 </a:t>
            </a:r>
            <a:br>
              <a:rPr lang="en-US" b="1" dirty="0" smtClean="0"/>
            </a:br>
            <a:r>
              <a:rPr lang="en-US" b="1" dirty="0" smtClean="0"/>
              <a:t>The kingdom of god (cont.)</a:t>
            </a:r>
            <a:endParaRPr lang="en-US" b="1" dirty="0"/>
          </a:p>
        </p:txBody>
      </p:sp>
      <p:sp>
        <p:nvSpPr>
          <p:cNvPr id="3" name="Content Placeholder 2"/>
          <p:cNvSpPr>
            <a:spLocks noGrp="1"/>
          </p:cNvSpPr>
          <p:nvPr>
            <p:ph idx="1"/>
          </p:nvPr>
        </p:nvSpPr>
        <p:spPr/>
        <p:txBody>
          <a:bodyPr/>
          <a:lstStyle/>
          <a:p>
            <a:pPr marL="114300" indent="0">
              <a:buNone/>
            </a:pPr>
            <a:r>
              <a:rPr lang="en-US" b="1" dirty="0" smtClean="0"/>
              <a:t>13:1 on that day a fountain will be opened  Pentecost</a:t>
            </a:r>
          </a:p>
          <a:p>
            <a:pPr marL="114300" indent="0">
              <a:buNone/>
            </a:pPr>
            <a:endParaRPr lang="en-US" b="1" dirty="0"/>
          </a:p>
          <a:p>
            <a:pPr marL="114300" indent="0">
              <a:buNone/>
            </a:pPr>
            <a:r>
              <a:rPr lang="en-US" b="1" dirty="0" smtClean="0"/>
              <a:t>13:2-6 Prophecy will cease.</a:t>
            </a:r>
          </a:p>
          <a:p>
            <a:pPr marL="114300" indent="0">
              <a:buNone/>
            </a:pPr>
            <a:endParaRPr lang="en-US" b="1" dirty="0"/>
          </a:p>
          <a:p>
            <a:pPr marL="114300" indent="0">
              <a:buNone/>
            </a:pPr>
            <a:r>
              <a:rPr lang="en-US" b="1" dirty="0" smtClean="0"/>
              <a:t>13:7  The sheep will be scattered  Mark 14:49</a:t>
            </a:r>
          </a:p>
          <a:p>
            <a:pPr marL="114300" indent="0">
              <a:buNone/>
            </a:pPr>
            <a:endParaRPr lang="en-US" b="1" dirty="0"/>
          </a:p>
          <a:p>
            <a:pPr marL="114300" indent="0">
              <a:buNone/>
            </a:pPr>
            <a:r>
              <a:rPr lang="en-US" b="1" dirty="0" smtClean="0"/>
              <a:t>13:8-9  The church will be persecuted but also refined.</a:t>
            </a:r>
            <a:endParaRPr lang="en-US" b="1" dirty="0"/>
          </a:p>
        </p:txBody>
      </p:sp>
    </p:spTree>
    <p:extLst>
      <p:ext uri="{BB962C8B-B14F-4D97-AF65-F5344CB8AC3E}">
        <p14:creationId xmlns:p14="http://schemas.microsoft.com/office/powerpoint/2010/main" val="357670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Zechariah 14</a:t>
            </a:r>
            <a:br>
              <a:rPr lang="en-US" b="1" dirty="0" smtClean="0"/>
            </a:br>
            <a:r>
              <a:rPr lang="en-US" b="1" dirty="0" smtClean="0"/>
              <a:t>The end of time</a:t>
            </a:r>
            <a:endParaRPr lang="en-US" b="1" dirty="0"/>
          </a:p>
        </p:txBody>
      </p:sp>
      <p:sp>
        <p:nvSpPr>
          <p:cNvPr id="3" name="Content Placeholder 2"/>
          <p:cNvSpPr>
            <a:spLocks noGrp="1"/>
          </p:cNvSpPr>
          <p:nvPr>
            <p:ph idx="1"/>
          </p:nvPr>
        </p:nvSpPr>
        <p:spPr/>
        <p:txBody>
          <a:bodyPr/>
          <a:lstStyle/>
          <a:p>
            <a:pPr marL="114300" indent="0">
              <a:buNone/>
            </a:pPr>
            <a:r>
              <a:rPr lang="en-US" b="1" dirty="0" smtClean="0"/>
              <a:t>Parallels with Ezekiel 47:1-12, Revelation 21:1-22:5,  Daniel 12  and   Matthew 24:4-35</a:t>
            </a:r>
          </a:p>
          <a:p>
            <a:pPr marL="114300" indent="0">
              <a:buNone/>
            </a:pPr>
            <a:endParaRPr lang="en-US" b="1" dirty="0"/>
          </a:p>
          <a:p>
            <a:pPr marL="114300" indent="0">
              <a:buNone/>
            </a:pPr>
            <a:r>
              <a:rPr lang="en-US" b="1" dirty="0" err="1" smtClean="0"/>
              <a:t>Zech</a:t>
            </a:r>
            <a:r>
              <a:rPr lang="en-US" b="1" dirty="0" smtClean="0"/>
              <a:t> 14:2-7 more affinity with AD 70 and the destruction of Jerusalem.</a:t>
            </a:r>
          </a:p>
          <a:p>
            <a:pPr marL="114300" indent="0">
              <a:buNone/>
            </a:pPr>
            <a:endParaRPr lang="en-US" b="1" dirty="0"/>
          </a:p>
          <a:p>
            <a:pPr marL="114300" indent="0">
              <a:buNone/>
            </a:pPr>
            <a:r>
              <a:rPr lang="en-US" b="1" dirty="0" smtClean="0"/>
              <a:t>v. 5 earthquake in the time of </a:t>
            </a:r>
            <a:r>
              <a:rPr lang="en-US" b="1" dirty="0" err="1" smtClean="0"/>
              <a:t>Uzziah</a:t>
            </a:r>
            <a:r>
              <a:rPr lang="en-US" b="1" dirty="0" smtClean="0"/>
              <a:t> Amos 1:1</a:t>
            </a:r>
          </a:p>
          <a:p>
            <a:pPr marL="114300" indent="0">
              <a:buNone/>
            </a:pPr>
            <a:endParaRPr lang="en-US" b="1" dirty="0"/>
          </a:p>
          <a:p>
            <a:pPr marL="114300" indent="0">
              <a:buNone/>
            </a:pPr>
            <a:r>
              <a:rPr lang="en-US" b="1" dirty="0" err="1" smtClean="0"/>
              <a:t>Zech</a:t>
            </a:r>
            <a:r>
              <a:rPr lang="en-US" b="1" dirty="0" smtClean="0"/>
              <a:t> 14:8-21 more affinity with end-times</a:t>
            </a:r>
            <a:endParaRPr lang="en-US" b="1" dirty="0"/>
          </a:p>
        </p:txBody>
      </p:sp>
    </p:spTree>
    <p:extLst>
      <p:ext uri="{BB962C8B-B14F-4D97-AF65-F5344CB8AC3E}">
        <p14:creationId xmlns:p14="http://schemas.microsoft.com/office/powerpoint/2010/main" val="662833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Zech</a:t>
            </a:r>
            <a:r>
              <a:rPr lang="en-US" dirty="0" smtClean="0"/>
              <a:t> 14:8-21 The time of the end</a:t>
            </a:r>
            <a:endParaRPr lang="en-US" dirty="0"/>
          </a:p>
        </p:txBody>
      </p:sp>
      <p:sp>
        <p:nvSpPr>
          <p:cNvPr id="3" name="Content Placeholder 2"/>
          <p:cNvSpPr>
            <a:spLocks noGrp="1"/>
          </p:cNvSpPr>
          <p:nvPr>
            <p:ph idx="1"/>
          </p:nvPr>
        </p:nvSpPr>
        <p:spPr>
          <a:xfrm>
            <a:off x="457200" y="1752600"/>
            <a:ext cx="8229600" cy="4800600"/>
          </a:xfrm>
        </p:spPr>
        <p:txBody>
          <a:bodyPr>
            <a:normAutofit fontScale="92500" lnSpcReduction="10000"/>
          </a:bodyPr>
          <a:lstStyle/>
          <a:p>
            <a:pPr marL="114300" indent="0">
              <a:buNone/>
            </a:pPr>
            <a:r>
              <a:rPr lang="en-US" b="1" dirty="0" smtClean="0"/>
              <a:t>v. 8-9 Living water </a:t>
            </a:r>
            <a:r>
              <a:rPr lang="en-US" b="1" dirty="0"/>
              <a:t>from Jerusalem </a:t>
            </a:r>
            <a:endParaRPr lang="en-US" b="1" dirty="0" smtClean="0"/>
          </a:p>
          <a:p>
            <a:pPr marL="114300" indent="0">
              <a:buNone/>
            </a:pPr>
            <a:r>
              <a:rPr lang="en-US" b="1" dirty="0"/>
              <a:t> </a:t>
            </a:r>
            <a:r>
              <a:rPr lang="en-US" b="1" dirty="0" smtClean="0"/>
              <a:t>             Heaven   </a:t>
            </a:r>
            <a:r>
              <a:rPr lang="en-US" b="1" dirty="0" err="1" smtClean="0"/>
              <a:t>Ezek</a:t>
            </a:r>
            <a:r>
              <a:rPr lang="en-US" b="1" dirty="0" smtClean="0"/>
              <a:t> </a:t>
            </a:r>
            <a:r>
              <a:rPr lang="en-US" b="1" dirty="0"/>
              <a:t>47:3-12, Rev. </a:t>
            </a:r>
            <a:r>
              <a:rPr lang="en-US" b="1" dirty="0" smtClean="0"/>
              <a:t>22:1-5</a:t>
            </a:r>
          </a:p>
          <a:p>
            <a:pPr marL="114300" indent="0">
              <a:buNone/>
            </a:pPr>
            <a:endParaRPr lang="en-US" sz="1800" b="1" dirty="0"/>
          </a:p>
          <a:p>
            <a:pPr marL="114300" indent="0">
              <a:buNone/>
            </a:pPr>
            <a:r>
              <a:rPr lang="en-US" b="1" dirty="0" smtClean="0"/>
              <a:t>v. 10-11 Jerusalem will be secure</a:t>
            </a:r>
          </a:p>
          <a:p>
            <a:pPr marL="114300" indent="0">
              <a:buNone/>
            </a:pPr>
            <a:endParaRPr lang="en-US" sz="800" b="1" dirty="0"/>
          </a:p>
          <a:p>
            <a:pPr marL="114300" indent="0">
              <a:buNone/>
            </a:pPr>
            <a:r>
              <a:rPr lang="en-US" b="1" dirty="0" smtClean="0"/>
              <a:t>v. 12-15  But God’s enemies will be judged</a:t>
            </a:r>
          </a:p>
          <a:p>
            <a:pPr marL="114300" indent="0">
              <a:buNone/>
            </a:pPr>
            <a:endParaRPr lang="en-US" sz="800" b="1" dirty="0"/>
          </a:p>
          <a:p>
            <a:pPr marL="114300" indent="0">
              <a:buNone/>
            </a:pPr>
            <a:r>
              <a:rPr lang="en-US" b="1" dirty="0" smtClean="0"/>
              <a:t>v. 16 Perpetual Feast of Tabernacles:  Celebrating being in a relationship with God.</a:t>
            </a:r>
          </a:p>
          <a:p>
            <a:pPr marL="114300" indent="0">
              <a:buNone/>
            </a:pPr>
            <a:endParaRPr lang="en-US" sz="900" b="1" dirty="0"/>
          </a:p>
          <a:p>
            <a:pPr marL="114300" indent="0">
              <a:buNone/>
            </a:pPr>
            <a:r>
              <a:rPr lang="en-US" b="1" dirty="0" smtClean="0"/>
              <a:t>v. 17-19 But some choose not to go.  God accepts their decision.</a:t>
            </a:r>
          </a:p>
          <a:p>
            <a:pPr marL="114300" indent="0">
              <a:buNone/>
            </a:pPr>
            <a:endParaRPr lang="en-US" sz="900" b="1" dirty="0"/>
          </a:p>
          <a:p>
            <a:pPr marL="114300" indent="0">
              <a:buNone/>
            </a:pPr>
            <a:r>
              <a:rPr lang="en-US" b="1" dirty="0" smtClean="0"/>
              <a:t>v. 20-21  Holy, Holy is the Lord.</a:t>
            </a:r>
          </a:p>
          <a:p>
            <a:pPr marL="114300" indent="0">
              <a:buNone/>
            </a:pPr>
            <a:r>
              <a:rPr lang="en-US" b="1" dirty="0" smtClean="0"/>
              <a:t>	No Canaanite = no merchant = all will be supplied by God</a:t>
            </a:r>
          </a:p>
          <a:p>
            <a:pPr marL="114300" indent="0">
              <a:buNone/>
            </a:pPr>
            <a:endParaRPr lang="en-US" b="1" dirty="0"/>
          </a:p>
          <a:p>
            <a:pPr marL="114300" indent="0">
              <a:buNone/>
            </a:pPr>
            <a:endParaRPr lang="en-US" b="1" dirty="0" smtClean="0"/>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107107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077200" cy="1066800"/>
          </a:xfrm>
        </p:spPr>
        <p:txBody>
          <a:bodyPr>
            <a:noAutofit/>
          </a:bodyPr>
          <a:lstStyle/>
          <a:p>
            <a:r>
              <a:rPr lang="en-US" sz="3600" b="1" dirty="0" smtClean="0"/>
              <a:t>Prophets of the Exile</a:t>
            </a:r>
            <a:endParaRPr lang="en-US" sz="3600" b="1"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2915" y="1600200"/>
            <a:ext cx="6894285" cy="5181600"/>
          </a:xfrm>
        </p:spPr>
      </p:pic>
    </p:spTree>
    <p:extLst>
      <p:ext uri="{BB962C8B-B14F-4D97-AF65-F5344CB8AC3E}">
        <p14:creationId xmlns:p14="http://schemas.microsoft.com/office/powerpoint/2010/main" val="2010791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Post-exile books</a:t>
            </a:r>
            <a:endParaRPr lang="en-US" sz="3600" b="1" dirty="0"/>
          </a:p>
        </p:txBody>
      </p:sp>
      <p:sp>
        <p:nvSpPr>
          <p:cNvPr id="3" name="Content Placeholder 2"/>
          <p:cNvSpPr>
            <a:spLocks noGrp="1"/>
          </p:cNvSpPr>
          <p:nvPr>
            <p:ph idx="1"/>
          </p:nvPr>
        </p:nvSpPr>
        <p:spPr/>
        <p:txBody>
          <a:bodyPr>
            <a:normAutofit/>
          </a:bodyPr>
          <a:lstStyle/>
          <a:p>
            <a:pPr marL="114300" indent="0">
              <a:buNone/>
            </a:pPr>
            <a:r>
              <a:rPr lang="en-US" sz="2800" b="1" dirty="0" smtClean="0"/>
              <a:t>Ezra, Zechariah, Haggai, Esther, Nehemiah and Malachi</a:t>
            </a:r>
          </a:p>
          <a:p>
            <a:pPr marL="114300" indent="0">
              <a:buNone/>
            </a:pPr>
            <a:endParaRPr lang="en-US" sz="2800" b="1" dirty="0"/>
          </a:p>
          <a:p>
            <a:pPr marL="114300" indent="0">
              <a:buNone/>
            </a:pPr>
            <a:r>
              <a:rPr lang="en-US" sz="2800" b="1" dirty="0" smtClean="0"/>
              <a:t>Theme of these books:  God’s wrath is complete.  It is time for his remnant to Repent and Return so that God can Restore and Rebuild them.</a:t>
            </a:r>
          </a:p>
        </p:txBody>
      </p:sp>
    </p:spTree>
    <p:extLst>
      <p:ext uri="{BB962C8B-B14F-4D97-AF65-F5344CB8AC3E}">
        <p14:creationId xmlns:p14="http://schemas.microsoft.com/office/powerpoint/2010/main" val="1491946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schedule</a:t>
            </a:r>
            <a:endParaRPr lang="en-US" b="1" dirty="0"/>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a:t>Week 1 </a:t>
            </a:r>
            <a:r>
              <a:rPr lang="en-US" b="1" dirty="0" smtClean="0"/>
              <a:t>Introduction John   Parts </a:t>
            </a:r>
            <a:r>
              <a:rPr lang="en-US" b="1" dirty="0"/>
              <a:t>of </a:t>
            </a:r>
            <a:r>
              <a:rPr lang="en-US" b="1" dirty="0" smtClean="0"/>
              <a:t>Ezra </a:t>
            </a:r>
            <a:r>
              <a:rPr lang="en-US" b="1" dirty="0"/>
              <a:t>James </a:t>
            </a:r>
            <a:endParaRPr lang="en-US" b="1" dirty="0" smtClean="0"/>
          </a:p>
          <a:p>
            <a:pPr marL="114300" indent="0">
              <a:buNone/>
            </a:pPr>
            <a:endParaRPr lang="en-US" sz="800" b="1" dirty="0" smtClean="0"/>
          </a:p>
          <a:p>
            <a:pPr marL="114300" indent="0">
              <a:buNone/>
            </a:pPr>
            <a:r>
              <a:rPr lang="en-US" b="1" dirty="0" smtClean="0"/>
              <a:t>Week </a:t>
            </a:r>
            <a:r>
              <a:rPr lang="en-US" b="1" dirty="0"/>
              <a:t>2 </a:t>
            </a:r>
            <a:r>
              <a:rPr lang="en-US" b="1" dirty="0" smtClean="0"/>
              <a:t>Haggai, begin </a:t>
            </a:r>
            <a:r>
              <a:rPr lang="en-US" b="1" dirty="0"/>
              <a:t>Zechariah </a:t>
            </a:r>
            <a:r>
              <a:rPr lang="en-US" b="1" dirty="0" smtClean="0"/>
              <a:t>John</a:t>
            </a:r>
          </a:p>
          <a:p>
            <a:pPr marL="114300" indent="0">
              <a:buNone/>
            </a:pPr>
            <a:endParaRPr lang="en-US" sz="800" b="1" dirty="0" smtClean="0"/>
          </a:p>
          <a:p>
            <a:pPr marL="114300" indent="0">
              <a:buNone/>
            </a:pPr>
            <a:r>
              <a:rPr lang="en-US" b="1" dirty="0" smtClean="0"/>
              <a:t>Week </a:t>
            </a:r>
            <a:r>
              <a:rPr lang="en-US" b="1" dirty="0"/>
              <a:t>3 Zechariah cont. </a:t>
            </a:r>
            <a:r>
              <a:rPr lang="en-US" b="1" dirty="0" smtClean="0"/>
              <a:t>John</a:t>
            </a:r>
          </a:p>
          <a:p>
            <a:pPr marL="114300" indent="0">
              <a:buNone/>
            </a:pPr>
            <a:endParaRPr lang="en-US" sz="800" b="1" dirty="0" smtClean="0"/>
          </a:p>
          <a:p>
            <a:pPr marL="114300" indent="0">
              <a:buNone/>
            </a:pPr>
            <a:r>
              <a:rPr lang="en-US" b="1" dirty="0" smtClean="0"/>
              <a:t>Week 4 Esther, Rest of Ezra  James </a:t>
            </a:r>
          </a:p>
          <a:p>
            <a:pPr marL="114300" indent="0">
              <a:buNone/>
            </a:pPr>
            <a:endParaRPr lang="en-US" sz="800" b="1" dirty="0" smtClean="0"/>
          </a:p>
          <a:p>
            <a:pPr marL="114300" indent="0">
              <a:buNone/>
            </a:pPr>
            <a:r>
              <a:rPr lang="en-US" b="1" dirty="0" smtClean="0"/>
              <a:t>Week </a:t>
            </a:r>
            <a:r>
              <a:rPr lang="en-US" b="1" dirty="0"/>
              <a:t>5 Nehemiah  </a:t>
            </a:r>
            <a:r>
              <a:rPr lang="en-US" b="1" dirty="0" smtClean="0"/>
              <a:t>James</a:t>
            </a:r>
          </a:p>
          <a:p>
            <a:pPr marL="114300" indent="0">
              <a:buNone/>
            </a:pPr>
            <a:endParaRPr lang="en-US" sz="800" b="1" dirty="0" smtClean="0"/>
          </a:p>
          <a:p>
            <a:pPr marL="114300" indent="0">
              <a:buNone/>
            </a:pPr>
            <a:r>
              <a:rPr lang="en-US" b="1" dirty="0" smtClean="0"/>
              <a:t>Week 6 Malachi  John </a:t>
            </a:r>
            <a:endParaRPr lang="en-US" b="1" dirty="0"/>
          </a:p>
        </p:txBody>
      </p:sp>
    </p:spTree>
    <p:extLst>
      <p:ext uri="{BB962C8B-B14F-4D97-AF65-F5344CB8AC3E}">
        <p14:creationId xmlns:p14="http://schemas.microsoft.com/office/powerpoint/2010/main" val="563499517"/>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1681</TotalTime>
  <Words>3496</Words>
  <Application>Microsoft Office PowerPoint</Application>
  <PresentationFormat>On-screen Show (4:3)</PresentationFormat>
  <Paragraphs>462</Paragraphs>
  <Slides>68</Slides>
  <Notes>16</Notes>
  <HiddenSlides>0</HiddenSlides>
  <MMClips>0</MMClips>
  <ScaleCrop>false</ScaleCrop>
  <HeadingPairs>
    <vt:vector size="4" baseType="variant">
      <vt:variant>
        <vt:lpstr>Theme</vt:lpstr>
      </vt:variant>
      <vt:variant>
        <vt:i4>3</vt:i4>
      </vt:variant>
      <vt:variant>
        <vt:lpstr>Slide Titles</vt:lpstr>
      </vt:variant>
      <vt:variant>
        <vt:i4>68</vt:i4>
      </vt:variant>
    </vt:vector>
  </HeadingPairs>
  <TitlesOfParts>
    <vt:vector size="71" baseType="lpstr">
      <vt:lpstr>Default</vt:lpstr>
      <vt:lpstr>Stream</vt:lpstr>
      <vt:lpstr>Apothecary</vt:lpstr>
      <vt:lpstr>PowerPoint Presentation</vt:lpstr>
      <vt:lpstr>Here was Your Situation:</vt:lpstr>
      <vt:lpstr>How Did you get there?</vt:lpstr>
      <vt:lpstr>What is the solution?</vt:lpstr>
      <vt:lpstr>Who are you?</vt:lpstr>
      <vt:lpstr>Historical   Background</vt:lpstr>
      <vt:lpstr>Prophets of the Exile</vt:lpstr>
      <vt:lpstr>Post-exile books</vt:lpstr>
      <vt:lpstr>schedule</vt:lpstr>
      <vt:lpstr>All this was prophesied</vt:lpstr>
      <vt:lpstr>Deuteronomy 30:1-6 Repent, Return, Restore REbuild</vt:lpstr>
      <vt:lpstr>If God says it will happen It will happen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Haggai</vt:lpstr>
      <vt:lpstr>Historical Background</vt:lpstr>
      <vt:lpstr>The People’s Excuse</vt:lpstr>
      <vt:lpstr>God’s Solution</vt:lpstr>
      <vt:lpstr>Rebuild</vt:lpstr>
      <vt:lpstr>Two Great Memory Verses</vt:lpstr>
      <vt:lpstr>Haggai 2:10-18  “parable  of defiled flesh</vt:lpstr>
      <vt:lpstr>Haggai 2:19-23</vt:lpstr>
      <vt:lpstr>Zechariah</vt:lpstr>
      <vt:lpstr>Things to bear in mind When reading zechariah</vt:lpstr>
      <vt:lpstr>The messiah is coming</vt:lpstr>
      <vt:lpstr>Outline of Zechariah</vt:lpstr>
      <vt:lpstr>Zech 1:1-6  Introduction</vt:lpstr>
      <vt:lpstr>Vision #1 Zech 1:7-17 A man on a red horse</vt:lpstr>
      <vt:lpstr>Vision #1 cont.</vt:lpstr>
      <vt:lpstr>Vision #2 The vision of four horns</vt:lpstr>
      <vt:lpstr>Vision #3 a man with a measuring line</vt:lpstr>
      <vt:lpstr>Vision #3 (cont.)</vt:lpstr>
      <vt:lpstr>Kingdom prophecies in Zechariah</vt:lpstr>
      <vt:lpstr>Vision #4  Zech 3:1-10 Joshua accused and exonerated</vt:lpstr>
      <vt:lpstr>Vision #4 cont.</vt:lpstr>
      <vt:lpstr>Vision #5  The Golden Lampstand and the Two Olive Trees</vt:lpstr>
      <vt:lpstr>Vision #5 (cont.)</vt:lpstr>
      <vt:lpstr>Vision #6 The flying scroll</vt:lpstr>
      <vt:lpstr>Vision #7 A woman in a basket</vt:lpstr>
      <vt:lpstr>Vision #8 Four Chariots</vt:lpstr>
      <vt:lpstr>Zechariah 6:9-15 The coronation scene</vt:lpstr>
      <vt:lpstr>IV. Zech 7 &amp; 8 Two Sermons</vt:lpstr>
      <vt:lpstr>Should I mourn and fast?</vt:lpstr>
      <vt:lpstr>Should I mourn and Fast?</vt:lpstr>
      <vt:lpstr>Zech 9-11 The First oracle</vt:lpstr>
      <vt:lpstr>Messianic Prophecies in Zechariah</vt:lpstr>
      <vt:lpstr>Zech 9:10-17 A kingdom prophecy</vt:lpstr>
      <vt:lpstr>Zechariah 10</vt:lpstr>
      <vt:lpstr>Zechariah 11:4-14</vt:lpstr>
      <vt:lpstr>Zech 11:11-12 A messianic prophecy</vt:lpstr>
      <vt:lpstr>Oracle #2 Zechariah 12-14</vt:lpstr>
      <vt:lpstr>Zechariah 13  The kingdom of god (cont.)</vt:lpstr>
      <vt:lpstr>Zechariah 14 The end of time</vt:lpstr>
      <vt:lpstr>Zech 14:8-21 The time of 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36</cp:revision>
  <dcterms:modified xsi:type="dcterms:W3CDTF">2014-10-19T04:01:25Z</dcterms:modified>
</cp:coreProperties>
</file>