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4"/>
  </p:notesMasterIdLst>
  <p:sldIdLst>
    <p:sldId id="256" r:id="rId2"/>
    <p:sldId id="272" r:id="rId3"/>
    <p:sldId id="300" r:id="rId4"/>
    <p:sldId id="282" r:id="rId5"/>
    <p:sldId id="273" r:id="rId6"/>
    <p:sldId id="274" r:id="rId7"/>
    <p:sldId id="290" r:id="rId8"/>
    <p:sldId id="275" r:id="rId9"/>
    <p:sldId id="281" r:id="rId10"/>
    <p:sldId id="283" r:id="rId11"/>
    <p:sldId id="284" r:id="rId12"/>
    <p:sldId id="285" r:id="rId13"/>
    <p:sldId id="286" r:id="rId14"/>
    <p:sldId id="319" r:id="rId15"/>
    <p:sldId id="320" r:id="rId16"/>
    <p:sldId id="321" r:id="rId17"/>
    <p:sldId id="322" r:id="rId18"/>
    <p:sldId id="323" r:id="rId19"/>
    <p:sldId id="324" r:id="rId20"/>
    <p:sldId id="301" r:id="rId21"/>
    <p:sldId id="302" r:id="rId22"/>
    <p:sldId id="280" r:id="rId23"/>
    <p:sldId id="277" r:id="rId24"/>
    <p:sldId id="287" r:id="rId25"/>
    <p:sldId id="278" r:id="rId26"/>
    <p:sldId id="279" r:id="rId27"/>
    <p:sldId id="303" r:id="rId28"/>
    <p:sldId id="304" r:id="rId29"/>
    <p:sldId id="305" r:id="rId30"/>
    <p:sldId id="313" r:id="rId31"/>
    <p:sldId id="306" r:id="rId32"/>
    <p:sldId id="314" r:id="rId33"/>
    <p:sldId id="315" r:id="rId34"/>
    <p:sldId id="316" r:id="rId35"/>
    <p:sldId id="307" r:id="rId36"/>
    <p:sldId id="308" r:id="rId37"/>
    <p:sldId id="296" r:id="rId38"/>
    <p:sldId id="297" r:id="rId39"/>
    <p:sldId id="309" r:id="rId40"/>
    <p:sldId id="317" r:id="rId41"/>
    <p:sldId id="318" r:id="rId42"/>
    <p:sldId id="310" r:id="rId43"/>
    <p:sldId id="325" r:id="rId44"/>
    <p:sldId id="326" r:id="rId45"/>
    <p:sldId id="327" r:id="rId46"/>
    <p:sldId id="311" r:id="rId47"/>
    <p:sldId id="312" r:id="rId48"/>
    <p:sldId id="328" r:id="rId49"/>
    <p:sldId id="330" r:id="rId50"/>
    <p:sldId id="331" r:id="rId51"/>
    <p:sldId id="329" r:id="rId52"/>
    <p:sldId id="33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2" autoAdjust="0"/>
  </p:normalViewPr>
  <p:slideViewPr>
    <p:cSldViewPr>
      <p:cViewPr varScale="1">
        <p:scale>
          <a:sx n="116" d="100"/>
          <a:sy n="116" d="100"/>
        </p:scale>
        <p:origin x="-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710F5-142F-4FB5-A0C3-34FC377823A2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05B4E-7F83-47D2-B0EF-3497A715B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48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ACFB4F-0879-4854-8BF8-99541A01F025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6DCF85-20B6-41C8-8A28-748CDA0CECBA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F5995B-603D-46C3-84FC-891523A1A782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19514C-7517-43BC-B5CF-034DAA8B07DA}" type="slidenum">
              <a:rPr lang="en-US" sz="1200" smtClean="0"/>
              <a:pPr eaLnBrk="1" hangingPunct="1"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56BE4D-460B-43A7-8CCA-2F1EA47E20E4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C31AC2-B225-40E2-B8E1-7575A15DAAAB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7DC0AA-1E52-4F70-8D61-4857FF268B54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12902A-E4ED-49B6-B8E2-0AE52ECFD382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FB50D8-391F-48E6-A41A-C8EE43A8383E}" type="slidenum">
              <a:rPr lang="en-US" sz="1200" smtClean="0"/>
              <a:pPr eaLnBrk="1" hangingPunct="1"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AAE068-68AD-4E32-83F2-A7C9299B3DB5}" type="slidenum">
              <a:rPr lang="en-US" sz="1200" smtClean="0"/>
              <a:pPr eaLnBrk="1" hangingPunct="1"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51DC81-92F5-4432-8584-9B633ED2EFDB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5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178207-A238-42E6-8F68-4660B6BBFF3C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715C83-F156-49C2-81DA-798B746A0D26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742C7F-1366-44C0-8908-07F6AB34975E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9734EB-2436-4F92-9DA0-D096DE8818EE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D2090D-0ABA-4922-9F03-B8CD02AE07FD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5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4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25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803A14-FA7A-4425-A3BF-744FE7ADDDA4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0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30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FFC3DC-13D1-40C4-88A5-B4777D1F5E33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203567-944D-4129-A011-C7B45837C43A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9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9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53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517412-78C3-49FA-BF6F-729D59666B39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1334D-ADEB-484C-9BA0-9F987CD5A5F1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CC81B9-0B51-49AF-B967-3BAA605B28B1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4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9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15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715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5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45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535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6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8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F69BA-9F52-418E-9E9C-FF0BE1B073B5}" type="slidenum">
              <a:rPr lang="en-US"/>
              <a:pPr/>
              <a:t>49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4A09ED-AD94-4339-A4EE-951C7F154243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AC0C5-C3D6-40C5-A9E7-882D8405FF2E}" type="slidenum">
              <a:rPr lang="en-US"/>
              <a:pPr/>
              <a:t>50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53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5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2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D0ABEB-9D74-4F55-8E58-219321A8C2C3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5B4E-7F83-47D2-B0EF-3497A715B7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4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750594-3B10-44BC-956C-AE03C5A186A8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FBA6B3-4E06-4B6E-A188-FA71C3D66D08}" type="datetimeFigureOut">
              <a:rPr lang="en-US" smtClean="0"/>
              <a:t>12年1月6日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901117-F079-45B3-BF59-9107EA0A37E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KOcBFHlHk8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Bible, Science and the Paranormal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聖經，科學與超自然現象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7162800" cy="16764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John Oakes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January, 2012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Hong Kong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1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Eye Test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762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cannot completely trust our senses</a:t>
            </a:r>
          </a:p>
          <a:p>
            <a:r>
              <a:rPr lang="zh-TW" altLang="en-US" sz="2400" b="1" dirty="0" smtClean="0"/>
              <a:t>我們不能絕對相信我們的視覺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887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Eye Test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1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Eye Test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1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ye Test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6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od's H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8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56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2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55612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331059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38797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47505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SUPERNATURAL PHENOMENA?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zh-TW" altLang="en-US" sz="3600" dirty="0" smtClean="0">
                <a:solidFill>
                  <a:srgbClr val="FFFF00"/>
                </a:solidFill>
              </a:rPr>
              <a:t>超自然現象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709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Divining </a:t>
            </a:r>
            <a:r>
              <a:rPr lang="zh-TW" altLang="en-US" b="1" dirty="0" smtClean="0">
                <a:solidFill>
                  <a:srgbClr val="FFFFFF"/>
                </a:solidFill>
              </a:rPr>
              <a:t>占卜</a:t>
            </a:r>
            <a:r>
              <a:rPr lang="en-US" b="1" dirty="0" smtClean="0">
                <a:solidFill>
                  <a:srgbClr val="FFFFFF"/>
                </a:solidFill>
              </a:rPr>
              <a:t>  Occult </a:t>
            </a:r>
            <a:r>
              <a:rPr lang="zh-TW" altLang="en-US" b="1" dirty="0" smtClean="0">
                <a:solidFill>
                  <a:srgbClr val="FFFFFF"/>
                </a:solidFill>
              </a:rPr>
              <a:t>神秘學</a:t>
            </a:r>
            <a:r>
              <a:rPr lang="en-US" b="1" dirty="0" smtClean="0">
                <a:solidFill>
                  <a:srgbClr val="FFFFFF"/>
                </a:solidFill>
              </a:rPr>
              <a:t>	 </a:t>
            </a:r>
            <a:r>
              <a:rPr lang="en-US" b="1" dirty="0" smtClean="0">
                <a:solidFill>
                  <a:srgbClr val="FF0000"/>
                </a:solidFill>
              </a:rPr>
              <a:t>Miracles</a:t>
            </a:r>
            <a:r>
              <a:rPr lang="zh-TW" altLang="en-US" b="1" dirty="0" smtClean="0">
                <a:solidFill>
                  <a:srgbClr val="FF0000"/>
                </a:solidFill>
              </a:rPr>
              <a:t>神蹟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Magic</a:t>
            </a:r>
            <a:r>
              <a:rPr lang="zh-TW" altLang="en-US" b="1" dirty="0" smtClean="0">
                <a:solidFill>
                  <a:srgbClr val="FFFFFF"/>
                </a:solidFill>
              </a:rPr>
              <a:t>魔法</a:t>
            </a:r>
            <a:endParaRPr lang="en-US" b="1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Poltergeist </a:t>
            </a:r>
            <a:r>
              <a:rPr lang="zh-CHT" altLang="en-US" dirty="0" smtClean="0">
                <a:solidFill>
                  <a:srgbClr val="FFFFFF"/>
                </a:solidFill>
              </a:rPr>
              <a:t>喧鬧鬼</a:t>
            </a:r>
            <a:r>
              <a:rPr lang="en-US" altLang="zh-CHT" b="1" dirty="0">
                <a:solidFill>
                  <a:srgbClr val="FFFFFF"/>
                </a:solidFill>
              </a:rPr>
              <a:t> </a:t>
            </a:r>
            <a:r>
              <a:rPr lang="en-US" altLang="zh-CHT" b="1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Spirits</a:t>
            </a:r>
            <a:r>
              <a:rPr lang="zh-CHT" altLang="en-US" dirty="0" smtClean="0">
                <a:solidFill>
                  <a:srgbClr val="FFFFFF"/>
                </a:solidFill>
              </a:rPr>
              <a:t>幽靈</a:t>
            </a:r>
            <a:r>
              <a:rPr lang="en-US" altLang="zh-CHT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Hauntings	Ghosts</a:t>
            </a:r>
            <a:r>
              <a:rPr lang="zh-TW" altLang="en-US" b="1" dirty="0" smtClean="0">
                <a:solidFill>
                  <a:srgbClr val="FFFFFF"/>
                </a:solidFill>
              </a:rPr>
              <a:t>鬼上身</a:t>
            </a:r>
            <a:endParaRPr lang="en-US" b="1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Telekinesis</a:t>
            </a:r>
            <a:r>
              <a:rPr lang="zh-CHT" altLang="en-US" b="1" dirty="0" smtClean="0">
                <a:solidFill>
                  <a:srgbClr val="FFFFFF"/>
                </a:solidFill>
              </a:rPr>
              <a:t>心靈傳動</a:t>
            </a:r>
            <a:r>
              <a:rPr lang="en-US" altLang="zh-CHT" b="1" dirty="0">
                <a:solidFill>
                  <a:srgbClr val="FFFFFF"/>
                </a:solidFill>
              </a:rPr>
              <a:t> </a:t>
            </a:r>
            <a:r>
              <a:rPr lang="en-US" altLang="zh-CHT" b="1" dirty="0" smtClean="0">
                <a:solidFill>
                  <a:srgbClr val="FFFFFF"/>
                </a:solidFill>
              </a:rPr>
              <a:t>  </a:t>
            </a:r>
            <a:r>
              <a:rPr lang="en-US" b="1" dirty="0" err="1" smtClean="0">
                <a:solidFill>
                  <a:srgbClr val="FFFFFF"/>
                </a:solidFill>
              </a:rPr>
              <a:t>ESP</a:t>
            </a:r>
            <a:r>
              <a:rPr lang="en-US" dirty="0" err="1">
                <a:solidFill>
                  <a:srgbClr val="FFFFFF"/>
                </a:solidFill>
              </a:rPr>
              <a:t>第六感</a:t>
            </a:r>
            <a:r>
              <a:rPr lang="en-US" b="1" dirty="0" smtClean="0">
                <a:solidFill>
                  <a:srgbClr val="FFFFFF"/>
                </a:solidFill>
              </a:rPr>
              <a:t>	Psychic Ouija</a:t>
            </a:r>
            <a:r>
              <a:rPr lang="zh-CHT" altLang="en-US" b="1" dirty="0">
                <a:solidFill>
                  <a:srgbClr val="FFFFFF"/>
                </a:solidFill>
              </a:rPr>
              <a:t>靈應牌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88900" indent="47625">
              <a:buNone/>
            </a:pPr>
            <a:r>
              <a:rPr lang="en-US" b="1" dirty="0" smtClean="0">
                <a:solidFill>
                  <a:srgbClr val="FFFFFF"/>
                </a:solidFill>
              </a:rPr>
              <a:t>Reincarnation</a:t>
            </a:r>
            <a:r>
              <a:rPr lang="zh-TW" altLang="en-US" b="1" dirty="0" smtClean="0">
                <a:solidFill>
                  <a:srgbClr val="FFFFFF"/>
                </a:solidFill>
              </a:rPr>
              <a:t>輪迴</a:t>
            </a:r>
            <a:r>
              <a:rPr lang="en-US" b="1" dirty="0" smtClean="0">
                <a:solidFill>
                  <a:srgbClr val="FFFFFF"/>
                </a:solidFill>
              </a:rPr>
              <a:t>	   UFO</a:t>
            </a:r>
            <a:r>
              <a:rPr lang="zh-TW" altLang="en-US" b="1" dirty="0" smtClean="0">
                <a:solidFill>
                  <a:srgbClr val="FFFFFF"/>
                </a:solidFill>
              </a:rPr>
              <a:t>不明飛行物體</a:t>
            </a:r>
            <a:r>
              <a:rPr lang="en-US" b="1" dirty="0" smtClean="0">
                <a:solidFill>
                  <a:srgbClr val="FFFFFF"/>
                </a:solidFill>
              </a:rPr>
              <a:t>     Auras</a:t>
            </a:r>
            <a:r>
              <a:rPr lang="zh-CHT" altLang="en-US" dirty="0" smtClean="0">
                <a:solidFill>
                  <a:srgbClr val="FFFFFF"/>
                </a:solidFill>
              </a:rPr>
              <a:t>靈氣</a:t>
            </a:r>
            <a:r>
              <a:rPr lang="en-US" altLang="zh-CHT" dirty="0" smtClean="0">
                <a:solidFill>
                  <a:srgbClr val="FFFFFF"/>
                </a:solidFill>
              </a:rPr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Angels</a:t>
            </a:r>
            <a:r>
              <a:rPr lang="zh-TW" altLang="en-US" b="1" dirty="0" smtClean="0">
                <a:solidFill>
                  <a:srgbClr val="FF0000"/>
                </a:solidFill>
              </a:rPr>
              <a:t>天使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Clairvoyance</a:t>
            </a:r>
            <a:r>
              <a:rPr lang="ja-JP" altLang="en-US" dirty="0" smtClean="0">
                <a:solidFill>
                  <a:srgbClr val="FFFFFF"/>
                </a:solidFill>
              </a:rPr>
              <a:t>千里眼</a:t>
            </a:r>
            <a:r>
              <a:rPr lang="en-US" altLang="ja-JP" b="1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Parapsychology</a:t>
            </a:r>
            <a:r>
              <a:rPr lang="zh-CHT" altLang="en-US" b="1" dirty="0" smtClean="0">
                <a:solidFill>
                  <a:srgbClr val="FFFFFF"/>
                </a:solidFill>
              </a:rPr>
              <a:t>心理玄學</a:t>
            </a:r>
            <a:r>
              <a:rPr lang="en-US" b="1" dirty="0" smtClean="0">
                <a:solidFill>
                  <a:srgbClr val="FFFFFF"/>
                </a:solidFill>
              </a:rPr>
              <a:t>Exorcism</a:t>
            </a:r>
            <a:r>
              <a:rPr lang="zh-TW" altLang="en-US" b="1" dirty="0" smtClean="0">
                <a:solidFill>
                  <a:srgbClr val="FFFFFF"/>
                </a:solidFill>
              </a:rPr>
              <a:t>驅魔</a:t>
            </a:r>
            <a:r>
              <a:rPr lang="en-US" altLang="zh-TW" b="1" dirty="0">
                <a:solidFill>
                  <a:srgbClr val="FFFFFF"/>
                </a:solidFill>
              </a:rPr>
              <a:t> </a:t>
            </a:r>
            <a:r>
              <a:rPr lang="en-US" altLang="zh-TW" b="1" dirty="0" smtClean="0">
                <a:solidFill>
                  <a:srgbClr val="FFFFFF"/>
                </a:solidFill>
              </a:rPr>
              <a:t>   </a:t>
            </a:r>
            <a:r>
              <a:rPr lang="en-US" b="1" dirty="0" smtClean="0">
                <a:solidFill>
                  <a:srgbClr val="FFFFFF"/>
                </a:solidFill>
              </a:rPr>
              <a:t>Shadow People </a:t>
            </a:r>
            <a:r>
              <a:rPr lang="zh-TW" altLang="en-US" b="1" dirty="0" smtClean="0">
                <a:solidFill>
                  <a:srgbClr val="FFFFFF"/>
                </a:solidFill>
              </a:rPr>
              <a:t>黑影人</a:t>
            </a:r>
            <a:r>
              <a:rPr lang="en-US" b="1" dirty="0" smtClean="0">
                <a:solidFill>
                  <a:srgbClr val="FFFFFF"/>
                </a:solidFill>
              </a:rPr>
              <a:t>	Mediums</a:t>
            </a:r>
            <a:r>
              <a:rPr lang="ja-JP" altLang="en-US" dirty="0" smtClean="0">
                <a:solidFill>
                  <a:srgbClr val="FFFFFF"/>
                </a:solidFill>
              </a:rPr>
              <a:t>巫師</a:t>
            </a:r>
            <a:r>
              <a:rPr lang="en-US" altLang="ja-JP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Astrology</a:t>
            </a:r>
            <a:r>
              <a:rPr lang="zh-CHT" altLang="en-US" b="1" dirty="0" smtClean="0">
                <a:solidFill>
                  <a:srgbClr val="FFFFFF"/>
                </a:solidFill>
              </a:rPr>
              <a:t>占星學</a:t>
            </a:r>
            <a:r>
              <a:rPr lang="en-US" altLang="zh-CHT" b="1" dirty="0">
                <a:solidFill>
                  <a:srgbClr val="FFFFFF"/>
                </a:solidFill>
              </a:rPr>
              <a:t> </a:t>
            </a:r>
            <a:r>
              <a:rPr lang="en-US" altLang="zh-CHT" b="1" dirty="0" smtClean="0">
                <a:solidFill>
                  <a:srgbClr val="FFFFFF"/>
                </a:solidFill>
              </a:rPr>
              <a:t>                    </a:t>
            </a:r>
            <a:r>
              <a:rPr lang="en-US" b="1" dirty="0" smtClean="0">
                <a:solidFill>
                  <a:srgbClr val="FFFFFF"/>
                </a:solidFill>
              </a:rPr>
              <a:t>Spirit Photography</a:t>
            </a:r>
            <a:r>
              <a:rPr lang="zh-TW" altLang="en-US" b="1" dirty="0" smtClean="0">
                <a:solidFill>
                  <a:srgbClr val="FFFFFF"/>
                </a:solidFill>
              </a:rPr>
              <a:t>鬼魂攝影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</a:p>
          <a:p>
            <a:pPr marL="88900" indent="47625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Demons</a:t>
            </a:r>
            <a:r>
              <a:rPr lang="zh-CHT" altLang="en-US" b="1" dirty="0" smtClean="0">
                <a:solidFill>
                  <a:srgbClr val="FF0000"/>
                </a:solidFill>
              </a:rPr>
              <a:t>惡魔</a:t>
            </a:r>
            <a:r>
              <a:rPr lang="en-US" altLang="zh-CHT" b="1" dirty="0">
                <a:solidFill>
                  <a:srgbClr val="FF0000"/>
                </a:solidFill>
              </a:rPr>
              <a:t> </a:t>
            </a:r>
            <a:r>
              <a:rPr lang="en-US" altLang="zh-CHT" b="1" dirty="0" smtClean="0">
                <a:solidFill>
                  <a:srgbClr val="FF0000"/>
                </a:solidFill>
              </a:rPr>
              <a:t>  </a:t>
            </a:r>
            <a:r>
              <a:rPr lang="en-US" altLang="zh-CHT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b="1" dirty="0" smtClean="0">
                <a:solidFill>
                  <a:srgbClr val="FF0000"/>
                </a:solidFill>
              </a:rPr>
              <a:t>Afterlife</a:t>
            </a:r>
            <a:r>
              <a:rPr lang="zh-TW" altLang="en-US" b="1" dirty="0" smtClean="0">
                <a:solidFill>
                  <a:srgbClr val="FF0000"/>
                </a:solidFill>
              </a:rPr>
              <a:t>來生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Near Death Experiences</a:t>
            </a:r>
            <a:r>
              <a:rPr lang="zh-TW" altLang="en-US" b="1" dirty="0" smtClean="0">
                <a:solidFill>
                  <a:srgbClr val="FFFFFF"/>
                </a:solidFill>
              </a:rPr>
              <a:t>生命瀕死體驗</a:t>
            </a:r>
            <a:endParaRPr lang="zh-TW" altLang="en-US" dirty="0">
              <a:solidFill>
                <a:srgbClr val="FFFFFF"/>
              </a:solidFill>
              <a:hlinkClick r:id="rId3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8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Categories of Possible Paranormal Phenomena </a:t>
            </a:r>
            <a:r>
              <a:rPr lang="zh-TW" altLang="en-US" sz="3200" dirty="0" smtClean="0">
                <a:solidFill>
                  <a:srgbClr val="FFFF00"/>
                </a:solidFill>
              </a:rPr>
              <a:t>由可能的超自然現象的分類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Aliens </a:t>
            </a:r>
            <a:r>
              <a:rPr lang="zh-TW" altLang="en-US" sz="2400" b="1" dirty="0" smtClean="0"/>
              <a:t>外星人</a:t>
            </a:r>
            <a:endParaRPr lang="en-US" sz="2400" b="1" dirty="0" smtClean="0"/>
          </a:p>
          <a:p>
            <a:r>
              <a:rPr lang="en-US" sz="2400" b="1" dirty="0" smtClean="0"/>
              <a:t>Angels </a:t>
            </a:r>
            <a:r>
              <a:rPr lang="zh-TW" altLang="en-US" sz="2400" b="1" dirty="0" smtClean="0"/>
              <a:t>天使</a:t>
            </a:r>
            <a:endParaRPr lang="en-US" sz="2400" b="1" dirty="0"/>
          </a:p>
          <a:p>
            <a:r>
              <a:rPr lang="en-US" sz="2400" b="1" dirty="0" smtClean="0"/>
              <a:t>Apparitions</a:t>
            </a:r>
            <a:r>
              <a:rPr lang="en-US" sz="2400" b="1" dirty="0"/>
              <a:t>, consulting the dead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亡靈，與死人對話</a:t>
            </a:r>
            <a:endParaRPr lang="en-US" sz="2400" b="1" dirty="0"/>
          </a:p>
          <a:p>
            <a:r>
              <a:rPr lang="en-US" sz="2400" b="1" dirty="0" smtClean="0"/>
              <a:t>Astrology</a:t>
            </a:r>
            <a:r>
              <a:rPr lang="en-US" sz="2400" b="1" dirty="0"/>
              <a:t>, </a:t>
            </a:r>
            <a:r>
              <a:rPr lang="en-US" sz="2400" b="1" dirty="0" smtClean="0"/>
              <a:t>divination </a:t>
            </a:r>
            <a:r>
              <a:rPr lang="zh-CHT" altLang="en-US" sz="2400" dirty="0" smtClean="0"/>
              <a:t>占星學</a:t>
            </a:r>
            <a:r>
              <a:rPr lang="zh-TW" altLang="en-US" sz="2400" dirty="0" smtClean="0"/>
              <a:t>，</a:t>
            </a:r>
            <a:r>
              <a:rPr lang="ja-JP" altLang="en-US" sz="2400" b="1" dirty="0"/>
              <a:t>占卜</a:t>
            </a:r>
            <a:endParaRPr lang="en-US" sz="2400" b="1" dirty="0" smtClean="0"/>
          </a:p>
          <a:p>
            <a:r>
              <a:rPr lang="en-US" sz="2400" b="1" dirty="0" smtClean="0"/>
              <a:t>Prophecy</a:t>
            </a:r>
            <a:r>
              <a:rPr lang="en-US" sz="2400" b="1" dirty="0"/>
              <a:t>,  Dreams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預言，報夢</a:t>
            </a:r>
            <a:endParaRPr lang="en-US" sz="2400" b="1" dirty="0"/>
          </a:p>
          <a:p>
            <a:r>
              <a:rPr lang="en-US" sz="2400" b="1" dirty="0" smtClean="0"/>
              <a:t>Demons</a:t>
            </a:r>
            <a:r>
              <a:rPr lang="en-US" sz="2400" b="1" dirty="0"/>
              <a:t>, Exorcism</a:t>
            </a:r>
            <a:r>
              <a:rPr lang="en-US" sz="2400" b="1" dirty="0" smtClean="0"/>
              <a:t>. </a:t>
            </a:r>
            <a:r>
              <a:rPr lang="zh-CHT" altLang="en-US" sz="2400" b="1" dirty="0" smtClean="0"/>
              <a:t>惡魔</a:t>
            </a:r>
            <a:r>
              <a:rPr lang="zh-TW" altLang="zh-CHT" sz="2400" b="1" dirty="0" smtClean="0"/>
              <a:t>，</a:t>
            </a:r>
            <a:r>
              <a:rPr lang="zh-TW" altLang="en-US" sz="2400" b="1" dirty="0" smtClean="0"/>
              <a:t>驅魔</a:t>
            </a:r>
            <a:endParaRPr lang="en-US" sz="2400" b="1" dirty="0"/>
          </a:p>
          <a:p>
            <a:r>
              <a:rPr lang="en-US" sz="2400" b="1" dirty="0" smtClean="0"/>
              <a:t>Ghosts</a:t>
            </a:r>
            <a:r>
              <a:rPr lang="en-US" sz="2400" b="1" dirty="0"/>
              <a:t>, Reincarnation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鬼怪，輪迴</a:t>
            </a:r>
            <a:endParaRPr lang="en-US" sz="2400" b="1" dirty="0"/>
          </a:p>
          <a:p>
            <a:r>
              <a:rPr lang="en-US" sz="2400" b="1" dirty="0" smtClean="0"/>
              <a:t>Out </a:t>
            </a:r>
            <a:r>
              <a:rPr lang="en-US" sz="2400" b="1" dirty="0"/>
              <a:t>of body experiences</a:t>
            </a:r>
            <a:r>
              <a:rPr lang="en-US" sz="2400" b="1" dirty="0" smtClean="0"/>
              <a:t>. </a:t>
            </a:r>
            <a:r>
              <a:rPr lang="zh-CHT" altLang="en-US" sz="2400" dirty="0" smtClean="0"/>
              <a:t>靈魂出竅</a:t>
            </a:r>
            <a:endParaRPr lang="en-US" sz="2400" b="1" dirty="0"/>
          </a:p>
          <a:p>
            <a:r>
              <a:rPr lang="en-US" sz="2400" b="1" dirty="0" smtClean="0"/>
              <a:t>Miracles. </a:t>
            </a:r>
            <a:r>
              <a:rPr lang="zh-TW" altLang="en-US" sz="2400" b="1" dirty="0" smtClean="0"/>
              <a:t>神蹟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832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038600" cy="480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1. Aliens, UFOs and Ancient Astronauts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zh-TW" altLang="en-US" sz="3600" dirty="0" smtClean="0">
                <a:solidFill>
                  <a:srgbClr val="FFFF00"/>
                </a:solidFill>
              </a:rPr>
              <a:t>外星人，不明飛行物體，遠古太空人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26" y="232563"/>
            <a:ext cx="4365114" cy="63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487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5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5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3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5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 descr="IMG_9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25" y="-228600"/>
            <a:ext cx="10550525" cy="791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0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1. Aliens UFOs and Ancient Astronauts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r>
              <a:rPr lang="en-US" b="1" dirty="0" smtClean="0"/>
              <a:t>Empirical/Scientific Evidence:  anecdotal only</a:t>
            </a:r>
            <a:r>
              <a:rPr lang="zh-CHT" altLang="en-US" dirty="0" smtClean="0"/>
              <a:t>以經驗觀察</a:t>
            </a:r>
            <a:r>
              <a:rPr lang="en-US" altLang="zh-CHT" dirty="0" smtClean="0"/>
              <a:t> </a:t>
            </a:r>
            <a:r>
              <a:rPr lang="en-US" altLang="zh-CHT" dirty="0"/>
              <a:t>/ </a:t>
            </a:r>
            <a:r>
              <a:rPr lang="zh-TW" altLang="en-US" dirty="0"/>
              <a:t>科學</a:t>
            </a:r>
            <a:r>
              <a:rPr lang="zh-CHT" altLang="en-US" dirty="0"/>
              <a:t>為依據</a:t>
            </a:r>
            <a:r>
              <a:rPr lang="zh-CHT" altLang="en-US" dirty="0" smtClean="0"/>
              <a:t>的</a:t>
            </a:r>
            <a:r>
              <a:rPr lang="zh-TW" altLang="en-US" dirty="0" smtClean="0"/>
              <a:t>：</a:t>
            </a:r>
            <a:r>
              <a:rPr lang="zh-TW" altLang="en-US" dirty="0" smtClean="0"/>
              <a:t>只是</a:t>
            </a:r>
            <a:r>
              <a:rPr lang="zh-TW" altLang="en-US" dirty="0" smtClean="0"/>
              <a:t>觀察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Rational:  Unlikely                                                </a:t>
            </a:r>
            <a:r>
              <a:rPr lang="zh-TW" altLang="en-US" b="1" dirty="0" smtClean="0"/>
              <a:t>理性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：</a:t>
            </a:r>
            <a:r>
              <a:rPr lang="zh-CHT" altLang="en-US" b="1" dirty="0"/>
              <a:t>不太</a:t>
            </a:r>
            <a:r>
              <a:rPr lang="zh-CHT" altLang="en-US" b="1" dirty="0" smtClean="0"/>
              <a:t>可能的</a:t>
            </a:r>
            <a:endParaRPr lang="en-US" altLang="zh-CHT" b="1" dirty="0" smtClean="0"/>
          </a:p>
          <a:p>
            <a:endParaRPr lang="en-US" b="1" dirty="0"/>
          </a:p>
          <a:p>
            <a:r>
              <a:rPr lang="en-US" b="1" dirty="0" smtClean="0"/>
              <a:t>Biblical:  None                                                           </a:t>
            </a:r>
            <a:r>
              <a:rPr lang="zh-TW" altLang="en-US" b="1" dirty="0" smtClean="0"/>
              <a:t>聖經</a:t>
            </a:r>
            <a:r>
              <a:rPr lang="zh-TW" altLang="en-US" b="1" dirty="0"/>
              <a:t>的</a:t>
            </a:r>
            <a:r>
              <a:rPr lang="zh-TW" altLang="en-US" b="1" dirty="0" smtClean="0"/>
              <a:t>角度</a:t>
            </a:r>
            <a:r>
              <a:rPr lang="zh-TW" altLang="zh-TW" b="1" dirty="0" smtClean="0"/>
              <a:t>：</a:t>
            </a:r>
            <a:r>
              <a:rPr lang="zh-TW" altLang="en-US" b="1" dirty="0" smtClean="0"/>
              <a:t>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616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2.  Angels</a:t>
            </a:r>
            <a:r>
              <a:rPr lang="zh-TW" altLang="en-US" sz="3200" dirty="0" smtClean="0">
                <a:solidFill>
                  <a:srgbClr val="FFFF00"/>
                </a:solidFill>
              </a:rPr>
              <a:t>天使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1800sunstar.com/zzC1LUV/zholydays/saints-angels/gfx-graphics/saint-angel-art/guardian-angel-36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3-media3.ak.yelpcdn.com/bphoto/rl__brMDGwfo9U3kbcV4hw/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43200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3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The Bible and </a:t>
            </a:r>
            <a:r>
              <a:rPr lang="en-US" sz="3200" dirty="0" smtClean="0">
                <a:solidFill>
                  <a:srgbClr val="FFFF00"/>
                </a:solidFill>
              </a:rPr>
              <a:t>Angels </a:t>
            </a:r>
            <a:r>
              <a:rPr lang="zh-TW" altLang="en-US" sz="3200" dirty="0" smtClean="0">
                <a:solidFill>
                  <a:srgbClr val="FFFF00"/>
                </a:solidFill>
              </a:rPr>
              <a:t>聖經及天使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Bible:  Angels are real.  </a:t>
            </a:r>
            <a:r>
              <a:rPr lang="en-US" b="1" dirty="0" smtClean="0"/>
              <a:t>They are </a:t>
            </a:r>
            <a:r>
              <a:rPr lang="en-US" b="1" dirty="0" smtClean="0"/>
              <a:t>lesser beings than we are (although some are very powerful)  Hebrews 1:</a:t>
            </a:r>
            <a:r>
              <a:rPr lang="en-US" b="1" dirty="0" smtClean="0"/>
              <a:t>14                                    		      </a:t>
            </a:r>
            <a:r>
              <a:rPr lang="zh-TW" altLang="en-US" b="1" dirty="0" smtClean="0"/>
              <a:t>聖經：天使是真的，神創造他們比人微少一點（雖然他們非常有能力）</a:t>
            </a:r>
            <a:r>
              <a:rPr lang="zh-TW" altLang="en-US" b="1" dirty="0" smtClean="0"/>
              <a:t>希伯來書</a:t>
            </a:r>
            <a:r>
              <a:rPr lang="en-US" altLang="zh-TW" b="1" dirty="0" smtClean="0"/>
              <a:t>1:14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Angels are messengers  Hebrews 1:</a:t>
            </a:r>
            <a:r>
              <a:rPr lang="en-US" b="1" dirty="0" smtClean="0"/>
              <a:t>14              </a:t>
            </a:r>
            <a:r>
              <a:rPr lang="zh-TW" altLang="en-US" b="1" dirty="0" smtClean="0"/>
              <a:t>天使是使者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Angels have names Gabriel, Michael (</a:t>
            </a:r>
            <a:r>
              <a:rPr lang="en-US" b="1" dirty="0" err="1" smtClean="0"/>
              <a:t>Uriel</a:t>
            </a:r>
            <a:r>
              <a:rPr lang="en-US" b="1" dirty="0" smtClean="0"/>
              <a:t>, Ariel, </a:t>
            </a:r>
            <a:r>
              <a:rPr lang="en-US" b="1" dirty="0" err="1" smtClean="0"/>
              <a:t>etc</a:t>
            </a:r>
            <a:r>
              <a:rPr lang="en-US" b="1" dirty="0" smtClean="0"/>
              <a:t>)                                                                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天使有名字如</a:t>
            </a:r>
            <a:r>
              <a:rPr lang="en-US" dirty="0" smtClean="0">
                <a:latin typeface="新細明體"/>
                <a:ea typeface="新細明體"/>
                <a:cs typeface="新細明體"/>
              </a:rPr>
              <a:t>加百利, </a:t>
            </a:r>
            <a:r>
              <a:rPr lang="zh-TW" altLang="en-US" dirty="0" smtClean="0">
                <a:latin typeface="新細明體"/>
                <a:ea typeface="新細明體"/>
                <a:cs typeface="新細明體"/>
              </a:rPr>
              <a:t>米迦勒</a:t>
            </a:r>
            <a:endParaRPr lang="en-US" dirty="0">
              <a:latin typeface="新細明體"/>
              <a:ea typeface="新細明體"/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79212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030" y="198120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PARANORMAL</a:t>
            </a:r>
            <a:r>
              <a:rPr lang="zh-TW" altLang="en-US" sz="4000" dirty="0">
                <a:solidFill>
                  <a:srgbClr val="FFFF00"/>
                </a:solidFill>
              </a:rPr>
              <a:t>超自然現象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Experiences that lie outside the range of normal experience or scientific explanation. </a:t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zh-TW" altLang="en-US" sz="3600" dirty="0" smtClean="0">
                <a:solidFill>
                  <a:srgbClr val="FFFFFF"/>
                </a:solidFill>
              </a:rPr>
              <a:t>超越正常及科學能解釋的體驗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3.  Apparitions, </a:t>
            </a:r>
            <a:r>
              <a:rPr lang="en-US" sz="3200" dirty="0" smtClean="0">
                <a:solidFill>
                  <a:srgbClr val="FFFF00"/>
                </a:solidFill>
              </a:rPr>
              <a:t>Mediums </a:t>
            </a:r>
            <a:r>
              <a:rPr lang="zh-TW" altLang="en-US" sz="3200" dirty="0" smtClean="0">
                <a:solidFill>
                  <a:srgbClr val="FFFF00"/>
                </a:solidFill>
              </a:rPr>
              <a:t>亡靈，</a:t>
            </a:r>
            <a:r>
              <a:rPr lang="ja-JP" altLang="en-US" sz="3200" dirty="0" smtClean="0">
                <a:solidFill>
                  <a:srgbClr val="FFFF00"/>
                </a:solidFill>
              </a:rPr>
              <a:t>巫師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Open face jesus grilled che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8880"/>
            <a:ext cx="38100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ndrasik.oldpaths.net/English/laminin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75" y="2971800"/>
            <a:ext cx="4426525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Grilled Cheese </a:t>
            </a:r>
            <a:r>
              <a:rPr lang="en-US" sz="2400" b="1" dirty="0" smtClean="0"/>
              <a:t>Jesus</a:t>
            </a:r>
            <a:r>
              <a:rPr lang="zh-CHT" altLang="en-US" sz="2400" b="1" dirty="0"/>
              <a:t>炙過</a:t>
            </a:r>
            <a:r>
              <a:rPr lang="zh-CHT" altLang="en-US" sz="2400" b="1" dirty="0" smtClean="0"/>
              <a:t>的</a:t>
            </a:r>
            <a:r>
              <a:rPr lang="zh-TW" altLang="en-US" sz="2400" b="1" dirty="0" smtClean="0"/>
              <a:t>芝士耶穌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668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3.  Apparitions, </a:t>
            </a:r>
            <a:r>
              <a:rPr lang="en-US" sz="3200" dirty="0" smtClean="0">
                <a:solidFill>
                  <a:srgbClr val="FFFF00"/>
                </a:solidFill>
              </a:rPr>
              <a:t>Mediums </a:t>
            </a:r>
            <a:r>
              <a:rPr lang="zh-TW" altLang="en-US" sz="3200" dirty="0" smtClean="0">
                <a:solidFill>
                  <a:srgbClr val="FFFF00"/>
                </a:solidFill>
              </a:rPr>
              <a:t>亡靈</a:t>
            </a:r>
            <a:r>
              <a:rPr lang="zh-TW" altLang="en-US" sz="3200" dirty="0">
                <a:solidFill>
                  <a:srgbClr val="FFFF00"/>
                </a:solidFill>
              </a:rPr>
              <a:t>，</a:t>
            </a:r>
            <a:r>
              <a:rPr lang="ja-JP" altLang="en-US" sz="3200" dirty="0">
                <a:solidFill>
                  <a:srgbClr val="FFFF00"/>
                </a:solidFill>
              </a:rPr>
              <a:t>巫師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Lourdes</a:t>
            </a:r>
            <a:r>
              <a:rPr lang="zh-CHT" altLang="en-US" sz="2400" dirty="0"/>
              <a:t>盧爾德的聖母像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Medjugorge</a:t>
            </a:r>
            <a:r>
              <a:rPr lang="en-US" sz="2400" b="1" dirty="0" smtClean="0"/>
              <a:t> </a:t>
            </a:r>
            <a:r>
              <a:rPr lang="zh-TW" altLang="en-US" sz="2400" dirty="0" smtClean="0"/>
              <a:t>默主哥耶</a:t>
            </a:r>
            <a:r>
              <a:rPr lang="en-US" sz="2400" b="1" dirty="0" smtClean="0"/>
              <a:t>, </a:t>
            </a:r>
            <a:r>
              <a:rPr lang="en-US" sz="2400" b="1" dirty="0" smtClean="0"/>
              <a:t>Virgin of </a:t>
            </a:r>
            <a:r>
              <a:rPr lang="en-US" sz="2400" b="1" dirty="0" smtClean="0"/>
              <a:t>Guadalupe</a:t>
            </a:r>
            <a:r>
              <a:rPr lang="zh-CHT" altLang="en-US" sz="2400" dirty="0"/>
              <a:t>瓜德露聖母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Jesus appears to the disciple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耶穌向門徒顯現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Saul and the Witch of </a:t>
            </a:r>
            <a:r>
              <a:rPr lang="en-US" sz="2400" b="1" dirty="0" err="1" smtClean="0"/>
              <a:t>Endor</a:t>
            </a:r>
            <a:r>
              <a:rPr lang="en-US" sz="2400" b="1" dirty="0" smtClean="0"/>
              <a:t>  </a:t>
            </a:r>
            <a:r>
              <a:rPr lang="zh-TW" altLang="en-US" sz="2400" b="1" dirty="0" smtClean="0"/>
              <a:t>掃羅及</a:t>
            </a:r>
            <a:r>
              <a:rPr lang="zh-CHT" altLang="en-US" sz="2400" dirty="0" smtClean="0"/>
              <a:t>隱多珥交鬼的婦人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3674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EXODUS 22:</a:t>
            </a:r>
            <a:r>
              <a:rPr lang="en-US" dirty="0" smtClean="0">
                <a:solidFill>
                  <a:srgbClr val="FFFF00"/>
                </a:solidFill>
              </a:rPr>
              <a:t>18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zh-TW" altLang="en-US" dirty="0" smtClean="0">
                <a:solidFill>
                  <a:srgbClr val="FFFF00"/>
                </a:solidFill>
              </a:rPr>
              <a:t>出埃及記</a:t>
            </a:r>
            <a:r>
              <a:rPr lang="en-US" altLang="zh-TW" dirty="0" smtClean="0">
                <a:solidFill>
                  <a:srgbClr val="FFFF00"/>
                </a:solidFill>
              </a:rPr>
              <a:t>22:18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77724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“Do not allow a sorceress to live.</a:t>
            </a:r>
            <a:r>
              <a:rPr lang="en-US" sz="3200" dirty="0" smtClean="0">
                <a:solidFill>
                  <a:srgbClr val="FFFFFF"/>
                </a:solidFill>
              </a:rPr>
              <a:t>”</a:t>
            </a:r>
            <a:r>
              <a:rPr lang="zh-CHT" altLang="en-US" sz="3200" dirty="0">
                <a:solidFill>
                  <a:srgbClr val="FFFFFF"/>
                </a:solidFill>
              </a:rPr>
              <a:t> </a:t>
            </a:r>
            <a:endParaRPr lang="en-US" altLang="zh-CHT" sz="3200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zh-CHT" altLang="en-US" sz="3200" dirty="0" smtClean="0">
                <a:solidFill>
                  <a:srgbClr val="FFFFFF"/>
                </a:solidFill>
              </a:rPr>
              <a:t>行 </a:t>
            </a:r>
            <a:r>
              <a:rPr lang="zh-CHT" altLang="en-US" sz="3200" dirty="0">
                <a:solidFill>
                  <a:srgbClr val="FFFFFF"/>
                </a:solidFill>
              </a:rPr>
              <a:t>邪 術 的 女 人 、 不 可 容 他 存 活 。	</a:t>
            </a:r>
          </a:p>
          <a:p>
            <a:pPr algn="ctr" eaLnBrk="1" hangingPunct="1">
              <a:buFontTx/>
              <a:buNone/>
            </a:pPr>
            <a:endParaRPr lang="en-US" sz="3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0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554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Warnings Against Involvement in the Occult/</a:t>
            </a:r>
            <a:r>
              <a:rPr lang="en-US" sz="2800" dirty="0" smtClean="0">
                <a:solidFill>
                  <a:srgbClr val="FFFF00"/>
                </a:solidFill>
              </a:rPr>
              <a:t>Paranormal </a:t>
            </a:r>
            <a:r>
              <a:rPr lang="zh-TW" altLang="en-US" sz="2800" dirty="0" smtClean="0">
                <a:solidFill>
                  <a:srgbClr val="FFFF00"/>
                </a:solidFill>
              </a:rPr>
              <a:t>聖經對參與</a:t>
            </a:r>
            <a:r>
              <a:rPr lang="zh-CHT" altLang="en-US" sz="2800" dirty="0" smtClean="0">
                <a:solidFill>
                  <a:srgbClr val="FFFF00"/>
                </a:solidFill>
              </a:rPr>
              <a:t>神祕學</a:t>
            </a:r>
            <a:r>
              <a:rPr lang="en-US" altLang="zh-CHT" sz="2800" dirty="0" smtClean="0">
                <a:solidFill>
                  <a:srgbClr val="FFFF00"/>
                </a:solidFill>
              </a:rPr>
              <a:t> / </a:t>
            </a:r>
            <a:r>
              <a:rPr lang="zh-TW" altLang="en-US" sz="2800" dirty="0" smtClean="0">
                <a:solidFill>
                  <a:srgbClr val="FFFF00"/>
                </a:solidFill>
              </a:rPr>
              <a:t>超自然力量的警告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41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Deut</a:t>
            </a:r>
            <a:r>
              <a:rPr lang="en-US" b="1" dirty="0" smtClean="0">
                <a:solidFill>
                  <a:srgbClr val="FFFFFF"/>
                </a:solidFill>
              </a:rPr>
              <a:t> 18:10-</a:t>
            </a:r>
            <a:r>
              <a:rPr lang="en-US" b="1" dirty="0" smtClean="0">
                <a:solidFill>
                  <a:srgbClr val="FFFFFF"/>
                </a:solidFill>
              </a:rPr>
              <a:t>11 </a:t>
            </a:r>
            <a:r>
              <a:rPr lang="zh-TW" altLang="en-US" b="1" dirty="0" smtClean="0">
                <a:solidFill>
                  <a:srgbClr val="FFFFFF"/>
                </a:solidFill>
              </a:rPr>
              <a:t>申</a:t>
            </a:r>
            <a:r>
              <a:rPr lang="en-US" altLang="zh-TW" b="1" dirty="0" smtClean="0">
                <a:solidFill>
                  <a:srgbClr val="FFFFFF"/>
                </a:solidFill>
              </a:rPr>
              <a:t>18:10-11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2 </a:t>
            </a:r>
            <a:r>
              <a:rPr lang="en-US" b="1" dirty="0" err="1" smtClean="0">
                <a:solidFill>
                  <a:srgbClr val="FFFFFF"/>
                </a:solidFill>
              </a:rPr>
              <a:t>Chron</a:t>
            </a:r>
            <a:r>
              <a:rPr lang="en-US" b="1" dirty="0" smtClean="0">
                <a:solidFill>
                  <a:srgbClr val="FFFFFF"/>
                </a:solidFill>
              </a:rPr>
              <a:t> 33:</a:t>
            </a:r>
            <a:r>
              <a:rPr lang="en-US" b="1" dirty="0" smtClean="0">
                <a:solidFill>
                  <a:srgbClr val="FFFFFF"/>
                </a:solidFill>
              </a:rPr>
              <a:t>6 </a:t>
            </a:r>
            <a:r>
              <a:rPr lang="zh-TW" altLang="en-US" b="1" dirty="0" smtClean="0">
                <a:solidFill>
                  <a:srgbClr val="FFFFFF"/>
                </a:solidFill>
              </a:rPr>
              <a:t>歷下</a:t>
            </a:r>
            <a:r>
              <a:rPr lang="en-US" altLang="zh-TW" b="1" dirty="0" smtClean="0">
                <a:solidFill>
                  <a:srgbClr val="FFFFFF"/>
                </a:solidFill>
              </a:rPr>
              <a:t>33:6</a:t>
            </a:r>
            <a:r>
              <a:rPr lang="en-US" b="1" dirty="0" smtClean="0">
                <a:solidFill>
                  <a:srgbClr val="FFFFFF"/>
                </a:solidFill>
              </a:rPr>
              <a:t>	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Micah </a:t>
            </a:r>
            <a:r>
              <a:rPr lang="en-US" b="1" dirty="0" smtClean="0">
                <a:solidFill>
                  <a:srgbClr val="FFFFFF"/>
                </a:solidFill>
              </a:rPr>
              <a:t>5:</a:t>
            </a:r>
            <a:r>
              <a:rPr lang="en-US" b="1" dirty="0" smtClean="0">
                <a:solidFill>
                  <a:srgbClr val="FFFFFF"/>
                </a:solidFill>
              </a:rPr>
              <a:t>12 </a:t>
            </a:r>
            <a:r>
              <a:rPr lang="zh-TW" altLang="en-US" b="1" dirty="0" smtClean="0">
                <a:solidFill>
                  <a:srgbClr val="FFFFFF"/>
                </a:solidFill>
              </a:rPr>
              <a:t>彌</a:t>
            </a:r>
            <a:r>
              <a:rPr lang="en-US" altLang="zh-TW" b="1" dirty="0" smtClean="0">
                <a:solidFill>
                  <a:srgbClr val="FFFFFF"/>
                </a:solidFill>
              </a:rPr>
              <a:t>5:12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1 Sam 15:</a:t>
            </a:r>
            <a:r>
              <a:rPr lang="en-US" b="1" dirty="0" smtClean="0">
                <a:solidFill>
                  <a:srgbClr val="FFFFFF"/>
                </a:solidFill>
              </a:rPr>
              <a:t>23 </a:t>
            </a:r>
            <a:r>
              <a:rPr lang="zh-TW" altLang="en-US" b="1" dirty="0" smtClean="0">
                <a:solidFill>
                  <a:srgbClr val="FFFFFF"/>
                </a:solidFill>
              </a:rPr>
              <a:t>撒上</a:t>
            </a:r>
            <a:r>
              <a:rPr lang="en-US" altLang="zh-TW" b="1" dirty="0" smtClean="0">
                <a:solidFill>
                  <a:srgbClr val="FFFFFF"/>
                </a:solidFill>
              </a:rPr>
              <a:t>15:23</a:t>
            </a:r>
            <a:r>
              <a:rPr lang="en-US" b="1" dirty="0" smtClean="0">
                <a:solidFill>
                  <a:srgbClr val="FFFFFF"/>
                </a:solidFill>
              </a:rPr>
              <a:t>	 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Gal </a:t>
            </a:r>
            <a:r>
              <a:rPr lang="en-US" b="1" dirty="0" smtClean="0">
                <a:solidFill>
                  <a:srgbClr val="FFFFFF"/>
                </a:solidFill>
              </a:rPr>
              <a:t>5:</a:t>
            </a:r>
            <a:r>
              <a:rPr lang="en-US" b="1" dirty="0" smtClean="0">
                <a:solidFill>
                  <a:srgbClr val="FFFFFF"/>
                </a:solidFill>
              </a:rPr>
              <a:t>20 </a:t>
            </a:r>
            <a:r>
              <a:rPr lang="zh-TW" altLang="en-US" b="1" dirty="0" smtClean="0">
                <a:solidFill>
                  <a:srgbClr val="FFFFFF"/>
                </a:solidFill>
              </a:rPr>
              <a:t>加</a:t>
            </a:r>
            <a:r>
              <a:rPr lang="en-US" altLang="zh-TW" b="1" dirty="0" smtClean="0">
                <a:solidFill>
                  <a:srgbClr val="FFFFFF"/>
                </a:solidFill>
              </a:rPr>
              <a:t>5:20</a:t>
            </a:r>
            <a:r>
              <a:rPr lang="en-US" b="1" dirty="0" smtClean="0">
                <a:solidFill>
                  <a:srgbClr val="FFFFFF"/>
                </a:solidFill>
              </a:rPr>
              <a:t>		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Lev </a:t>
            </a:r>
            <a:r>
              <a:rPr lang="en-US" b="1" dirty="0" smtClean="0">
                <a:solidFill>
                  <a:srgbClr val="FFFFFF"/>
                </a:solidFill>
              </a:rPr>
              <a:t>19:</a:t>
            </a:r>
            <a:r>
              <a:rPr lang="en-US" b="1" dirty="0" smtClean="0">
                <a:solidFill>
                  <a:srgbClr val="FFFFFF"/>
                </a:solidFill>
              </a:rPr>
              <a:t>31 </a:t>
            </a:r>
            <a:r>
              <a:rPr lang="zh-TW" altLang="en-US" b="1" dirty="0" smtClean="0">
                <a:solidFill>
                  <a:srgbClr val="FFFFFF"/>
                </a:solidFill>
              </a:rPr>
              <a:t>利</a:t>
            </a:r>
            <a:r>
              <a:rPr lang="en-US" altLang="zh-TW" b="1" dirty="0" smtClean="0">
                <a:solidFill>
                  <a:srgbClr val="FFFFFF"/>
                </a:solidFill>
              </a:rPr>
              <a:t>19:31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Lev 20:</a:t>
            </a:r>
            <a:r>
              <a:rPr lang="en-US" b="1" dirty="0" smtClean="0">
                <a:solidFill>
                  <a:srgbClr val="FFFFFF"/>
                </a:solidFill>
              </a:rPr>
              <a:t>6 </a:t>
            </a:r>
            <a:r>
              <a:rPr lang="zh-TW" altLang="en-US" b="1" dirty="0" smtClean="0">
                <a:solidFill>
                  <a:srgbClr val="FFFFFF"/>
                </a:solidFill>
              </a:rPr>
              <a:t>利</a:t>
            </a:r>
            <a:r>
              <a:rPr lang="en-US" altLang="zh-TW" b="1" dirty="0" smtClean="0">
                <a:solidFill>
                  <a:srgbClr val="FFFFFF"/>
                </a:solidFill>
              </a:rPr>
              <a:t>20:6</a:t>
            </a:r>
            <a:r>
              <a:rPr lang="en-US" b="1" dirty="0" smtClean="0">
                <a:solidFill>
                  <a:srgbClr val="FFFFFF"/>
                </a:solidFill>
              </a:rPr>
              <a:t>	 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Lev </a:t>
            </a:r>
            <a:r>
              <a:rPr lang="en-US" b="1" dirty="0" smtClean="0">
                <a:solidFill>
                  <a:srgbClr val="FFFFFF"/>
                </a:solidFill>
              </a:rPr>
              <a:t>20:</a:t>
            </a:r>
            <a:r>
              <a:rPr lang="en-US" b="1" dirty="0" smtClean="0">
                <a:solidFill>
                  <a:srgbClr val="FFFFFF"/>
                </a:solidFill>
              </a:rPr>
              <a:t>27 </a:t>
            </a:r>
            <a:r>
              <a:rPr lang="zh-TW" altLang="en-US" b="1" dirty="0" smtClean="0">
                <a:solidFill>
                  <a:srgbClr val="FFFFFF"/>
                </a:solidFill>
              </a:rPr>
              <a:t>利</a:t>
            </a:r>
            <a:r>
              <a:rPr lang="en-US" altLang="zh-TW" b="1" dirty="0" smtClean="0">
                <a:solidFill>
                  <a:srgbClr val="FFFFFF"/>
                </a:solidFill>
              </a:rPr>
              <a:t>20:27</a:t>
            </a:r>
            <a:r>
              <a:rPr lang="en-US" b="1" dirty="0" smtClean="0">
                <a:solidFill>
                  <a:srgbClr val="FFFFFF"/>
                </a:solidFill>
              </a:rPr>
              <a:t>       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2 </a:t>
            </a:r>
            <a:r>
              <a:rPr lang="en-US" b="1" dirty="0" smtClean="0">
                <a:solidFill>
                  <a:srgbClr val="FFFFFF"/>
                </a:solidFill>
              </a:rPr>
              <a:t>Kings 21:</a:t>
            </a:r>
            <a:r>
              <a:rPr lang="en-US" b="1" dirty="0" smtClean="0">
                <a:solidFill>
                  <a:srgbClr val="FFFFFF"/>
                </a:solidFill>
              </a:rPr>
              <a:t>6 </a:t>
            </a:r>
            <a:r>
              <a:rPr lang="zh-TW" altLang="en-US" b="1" dirty="0" smtClean="0">
                <a:solidFill>
                  <a:srgbClr val="FFFFFF"/>
                </a:solidFill>
              </a:rPr>
              <a:t>王下</a:t>
            </a:r>
            <a:r>
              <a:rPr lang="en-US" altLang="zh-TW" b="1" dirty="0" smtClean="0">
                <a:solidFill>
                  <a:srgbClr val="FFFFFF"/>
                </a:solidFill>
              </a:rPr>
              <a:t>21:6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Isa 8:</a:t>
            </a:r>
            <a:r>
              <a:rPr lang="en-US" b="1" dirty="0" smtClean="0">
                <a:solidFill>
                  <a:srgbClr val="FFFFFF"/>
                </a:solidFill>
              </a:rPr>
              <a:t>19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zh-TW" altLang="en-US" b="1" dirty="0" smtClean="0">
                <a:solidFill>
                  <a:srgbClr val="FFFFFF"/>
                </a:solidFill>
              </a:rPr>
              <a:t>賽</a:t>
            </a:r>
            <a:r>
              <a:rPr lang="en-US" altLang="zh-TW" b="1" dirty="0" smtClean="0">
                <a:solidFill>
                  <a:srgbClr val="FFFFFF"/>
                </a:solidFill>
              </a:rPr>
              <a:t>8:19</a:t>
            </a:r>
            <a:r>
              <a:rPr lang="en-US" b="1" dirty="0" smtClean="0">
                <a:solidFill>
                  <a:srgbClr val="FFFFFF"/>
                </a:solidFill>
              </a:rPr>
              <a:t>	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Isa </a:t>
            </a:r>
            <a:r>
              <a:rPr lang="en-US" b="1" dirty="0" smtClean="0">
                <a:solidFill>
                  <a:srgbClr val="FFFFFF"/>
                </a:solidFill>
              </a:rPr>
              <a:t>19:3 </a:t>
            </a:r>
            <a:r>
              <a:rPr lang="zh-TW" altLang="en-US" b="1" dirty="0" smtClean="0">
                <a:solidFill>
                  <a:srgbClr val="FFFFFF"/>
                </a:solidFill>
              </a:rPr>
              <a:t>賽</a:t>
            </a:r>
            <a:r>
              <a:rPr lang="en-US" altLang="zh-TW" b="1" dirty="0" smtClean="0">
                <a:solidFill>
                  <a:srgbClr val="FFFFFF"/>
                </a:solidFill>
              </a:rPr>
              <a:t>19:3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FFFF"/>
                </a:solidFill>
              </a:rPr>
              <a:t>Dan </a:t>
            </a:r>
            <a:r>
              <a:rPr lang="en-US" b="1" dirty="0" smtClean="0">
                <a:solidFill>
                  <a:srgbClr val="FFFFFF"/>
                </a:solidFill>
              </a:rPr>
              <a:t>2:</a:t>
            </a:r>
            <a:r>
              <a:rPr lang="en-US" b="1" dirty="0" smtClean="0">
                <a:solidFill>
                  <a:srgbClr val="FFFFFF"/>
                </a:solidFill>
              </a:rPr>
              <a:t>10 </a:t>
            </a:r>
            <a:r>
              <a:rPr lang="zh-TW" altLang="en-US" b="1" dirty="0" smtClean="0">
                <a:solidFill>
                  <a:srgbClr val="FFFFFF"/>
                </a:solidFill>
              </a:rPr>
              <a:t>但</a:t>
            </a:r>
            <a:r>
              <a:rPr lang="en-US" altLang="zh-TW" b="1" dirty="0" smtClean="0">
                <a:solidFill>
                  <a:srgbClr val="FFFFFF"/>
                </a:solidFill>
              </a:rPr>
              <a:t>2:10</a:t>
            </a:r>
            <a:endParaRPr lang="en-US" b="1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FF"/>
                </a:solidFill>
              </a:rPr>
              <a:t>Exodus 7:11,22  </a:t>
            </a:r>
            <a:r>
              <a:rPr lang="en-US" b="1" dirty="0" smtClean="0">
                <a:solidFill>
                  <a:srgbClr val="FFFFFF"/>
                </a:solidFill>
              </a:rPr>
              <a:t>8:</a:t>
            </a:r>
            <a:r>
              <a:rPr lang="en-US" b="1" dirty="0" smtClean="0">
                <a:solidFill>
                  <a:srgbClr val="FFFFFF"/>
                </a:solidFill>
              </a:rPr>
              <a:t>7,19  </a:t>
            </a:r>
            <a:r>
              <a:rPr lang="en-US" b="1" dirty="0" smtClean="0">
                <a:solidFill>
                  <a:srgbClr val="FFFFFF"/>
                </a:solidFill>
              </a:rPr>
              <a:t>9:</a:t>
            </a:r>
            <a:r>
              <a:rPr lang="en-US" b="1" dirty="0" smtClean="0">
                <a:solidFill>
                  <a:srgbClr val="FFFFFF"/>
                </a:solidFill>
              </a:rPr>
              <a:t>11 </a:t>
            </a:r>
            <a:r>
              <a:rPr lang="zh-TW" altLang="en-US" b="1" dirty="0" smtClean="0">
                <a:solidFill>
                  <a:srgbClr val="FFFFFF"/>
                </a:solidFill>
              </a:rPr>
              <a:t>出</a:t>
            </a:r>
            <a:r>
              <a:rPr lang="en-US" altLang="zh-TW" b="1" dirty="0">
                <a:solidFill>
                  <a:srgbClr val="FFFFFF"/>
                </a:solidFill>
              </a:rPr>
              <a:t>7:11,22; 8:7,19; 9:</a:t>
            </a:r>
            <a:r>
              <a:rPr lang="en-US" altLang="zh-TW" b="1" dirty="0" smtClean="0">
                <a:solidFill>
                  <a:srgbClr val="FFFFFF"/>
                </a:solidFill>
              </a:rPr>
              <a:t>11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46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105400" cy="11890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4. </a:t>
            </a:r>
            <a:r>
              <a:rPr lang="en-US" sz="3200" dirty="0" smtClean="0">
                <a:solidFill>
                  <a:srgbClr val="FFFF00"/>
                </a:solidFill>
              </a:rPr>
              <a:t>Astrology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Divination</a:t>
            </a:r>
            <a:r>
              <a:rPr lang="zh-CHT" altLang="en-US" sz="3200" dirty="0" smtClean="0">
                <a:solidFill>
                  <a:srgbClr val="FFFF00"/>
                </a:solidFill>
              </a:rPr>
              <a:t>占星學</a:t>
            </a:r>
            <a:r>
              <a:rPr lang="en-US" altLang="zh-CHT" sz="3200" dirty="0" smtClean="0">
                <a:solidFill>
                  <a:srgbClr val="FFFF00"/>
                </a:solidFill>
              </a:rPr>
              <a:t>, </a:t>
            </a:r>
            <a:r>
              <a:rPr lang="zh-TW" altLang="en-US" sz="3200" dirty="0" smtClean="0">
                <a:solidFill>
                  <a:srgbClr val="FFFF00"/>
                </a:solidFill>
              </a:rPr>
              <a:t>占卜學</a:t>
            </a:r>
            <a:r>
              <a:rPr lang="en-US" altLang="zh-CHT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peacefulmind.com/images/design/crystal_astrolo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1416557"/>
            <a:ext cx="3124200" cy="31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ickemintheghoulies.com/chinese_zodia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4936"/>
            <a:ext cx="26955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atingdaredevil.com/wp-content/uploads/2011/10/4083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97287"/>
            <a:ext cx="2124075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china360online.org/teachers/wp-content/themes/china360online_/images/bronze/timeline/oraclebone.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539520"/>
            <a:ext cx="2968625" cy="22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83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4. </a:t>
            </a:r>
            <a:r>
              <a:rPr lang="en-US" sz="3200" dirty="0" smtClean="0">
                <a:solidFill>
                  <a:srgbClr val="FFFF00"/>
                </a:solidFill>
              </a:rPr>
              <a:t>Astrology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smtClean="0">
                <a:solidFill>
                  <a:srgbClr val="FFFF00"/>
                </a:solidFill>
              </a:rPr>
              <a:t>Divination </a:t>
            </a:r>
            <a:r>
              <a:rPr lang="zh-CHT" altLang="en-US" sz="3200" dirty="0" smtClean="0">
                <a:solidFill>
                  <a:srgbClr val="FFFF00"/>
                </a:solidFill>
              </a:rPr>
              <a:t>占星學</a:t>
            </a:r>
            <a:r>
              <a:rPr lang="en-US" altLang="zh-CHT" sz="3200" dirty="0">
                <a:solidFill>
                  <a:srgbClr val="FFFF00"/>
                </a:solidFill>
              </a:rPr>
              <a:t>, </a:t>
            </a:r>
            <a:r>
              <a:rPr lang="zh-TW" altLang="en-US" sz="3200" dirty="0">
                <a:solidFill>
                  <a:srgbClr val="FFFF00"/>
                </a:solidFill>
              </a:rPr>
              <a:t>占卜學</a:t>
            </a:r>
            <a:r>
              <a:rPr lang="en-US" altLang="zh-CHT" sz="3200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458200" cy="4251960"/>
          </a:xfrm>
        </p:spPr>
        <p:txBody>
          <a:bodyPr/>
          <a:lstStyle/>
          <a:p>
            <a:r>
              <a:rPr lang="en-US" b="1" dirty="0" smtClean="0"/>
              <a:t>Completely </a:t>
            </a:r>
            <a:r>
              <a:rPr lang="en-US" b="1" dirty="0" smtClean="0"/>
              <a:t>Illogical </a:t>
            </a:r>
            <a:r>
              <a:rPr lang="zh-TW" altLang="en-US" b="1" dirty="0" smtClean="0"/>
              <a:t>完全</a:t>
            </a:r>
            <a:r>
              <a:rPr lang="zh-CHT" altLang="en-US" b="1" dirty="0"/>
              <a:t>不合邏輯的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Bible:  These are frauds</a:t>
            </a:r>
            <a:r>
              <a:rPr lang="en-US" b="1" dirty="0" smtClean="0"/>
              <a:t>. </a:t>
            </a:r>
            <a:r>
              <a:rPr lang="zh-TW" altLang="en-US" b="1" dirty="0" smtClean="0"/>
              <a:t>聖經：</a:t>
            </a:r>
            <a:r>
              <a:rPr lang="zh-TW" altLang="en-US" b="1" dirty="0" smtClean="0"/>
              <a:t>這些是騙局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They represent a lack of faith in God</a:t>
            </a:r>
            <a:r>
              <a:rPr lang="en-US" b="1" dirty="0" smtClean="0"/>
              <a:t>. </a:t>
            </a:r>
            <a:r>
              <a:rPr lang="zh-TW" altLang="en-US" b="1" dirty="0" smtClean="0"/>
              <a:t>這些代表對神沒有信心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257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5. Prophecy, </a:t>
            </a:r>
            <a:r>
              <a:rPr lang="en-US" sz="3200" dirty="0" smtClean="0">
                <a:solidFill>
                  <a:srgbClr val="FFFF00"/>
                </a:solidFill>
              </a:rPr>
              <a:t>Dreams </a:t>
            </a:r>
            <a:r>
              <a:rPr lang="zh-TW" altLang="en-US" sz="3200" dirty="0" smtClean="0">
                <a:solidFill>
                  <a:srgbClr val="FFFF00"/>
                </a:solidFill>
              </a:rPr>
              <a:t>預言，報夢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biblical examples, both of prophecies and dreams coming true. (Daniel, Revelation, etc.</a:t>
            </a:r>
            <a:r>
              <a:rPr lang="en-US" dirty="0" smtClean="0"/>
              <a:t>)                                          </a:t>
            </a:r>
            <a:r>
              <a:rPr lang="zh-TW" altLang="en-US" dirty="0" smtClean="0"/>
              <a:t>很多聖經的例子，預言及夢境都成真（但以利書，啓示錄等等）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Biblical prophet had an extremely high standard of accuracy.  Deuteronomy 13:</a:t>
            </a:r>
            <a:r>
              <a:rPr lang="en-US" dirty="0" smtClean="0"/>
              <a:t>1 				           </a:t>
            </a:r>
            <a:r>
              <a:rPr lang="zh-TW" altLang="en-US" dirty="0" smtClean="0"/>
              <a:t>聖經中的先知有高度的準確度（申命記</a:t>
            </a:r>
            <a:r>
              <a:rPr lang="en-US" altLang="zh-TW" dirty="0" smtClean="0"/>
              <a:t>13:1</a:t>
            </a:r>
            <a:r>
              <a:rPr lang="zh-TW" altLang="en-US" dirty="0" smtClean="0"/>
              <a:t>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Modern day prophets are </a:t>
            </a:r>
            <a:r>
              <a:rPr lang="en-US" dirty="0" smtClean="0"/>
              <a:t>frauds. 		 	           </a:t>
            </a:r>
            <a:r>
              <a:rPr lang="zh-TW" altLang="en-US" dirty="0" smtClean="0"/>
              <a:t>現代的先知全是騙局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Interpretation of dreams is extremely subjective</a:t>
            </a:r>
            <a:r>
              <a:rPr lang="en-US" dirty="0" smtClean="0"/>
              <a:t>.                            </a:t>
            </a:r>
            <a:r>
              <a:rPr lang="zh-TW" altLang="en-US" dirty="0" smtClean="0"/>
              <a:t>解夢是極之主觀的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Might God speak to us through a dream?  Maybe</a:t>
            </a:r>
            <a:r>
              <a:rPr lang="en-US" dirty="0" smtClean="0"/>
              <a:t>…                 </a:t>
            </a:r>
            <a:r>
              <a:rPr lang="zh-TW" altLang="en-US" dirty="0" smtClean="0"/>
              <a:t>神會透過夢境與我們對話嗎？</a:t>
            </a:r>
            <a:r>
              <a:rPr lang="en-US" altLang="zh-TW" dirty="0" smtClean="0"/>
              <a:t> </a:t>
            </a:r>
            <a:r>
              <a:rPr lang="zh-TW" altLang="en-US" dirty="0" smtClean="0"/>
              <a:t>可能</a:t>
            </a:r>
            <a:r>
              <a:rPr lang="en-US" altLang="zh-TW" dirty="0" smtClean="0"/>
              <a:t>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39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The Bible:  Test such </a:t>
            </a:r>
            <a:r>
              <a:rPr lang="en-US" sz="3600" dirty="0" smtClean="0">
                <a:solidFill>
                  <a:srgbClr val="FFFF00"/>
                </a:solidFill>
              </a:rPr>
              <a:t>claims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zh-TW" altLang="en-US" sz="3600" dirty="0" smtClean="0">
                <a:solidFill>
                  <a:srgbClr val="FFFF00"/>
                </a:solidFill>
              </a:rPr>
              <a:t>聖經：考驗那些說法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1 John 4:1 “Do not trust every spirit my friend, but test the spirits to see if they come from God</a:t>
            </a:r>
            <a:r>
              <a:rPr lang="en-US" b="1" dirty="0" smtClean="0">
                <a:solidFill>
                  <a:srgbClr val="FFFFFF"/>
                </a:solidFill>
              </a:rPr>
              <a:t>.”  	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 		        </a:t>
            </a:r>
          </a:p>
          <a:p>
            <a:pPr marL="137160" indent="0">
              <a:buNone/>
            </a:pPr>
            <a:r>
              <a:rPr lang="en-US" altLang="zh-TW" b="1" dirty="0" smtClean="0">
                <a:solidFill>
                  <a:srgbClr val="FFFFFF"/>
                </a:solidFill>
              </a:rPr>
              <a:t>     </a:t>
            </a:r>
            <a:r>
              <a:rPr lang="zh-TW" altLang="en-US" b="1" dirty="0" smtClean="0">
                <a:solidFill>
                  <a:srgbClr val="FFFFFF"/>
                </a:solidFill>
              </a:rPr>
              <a:t>約一</a:t>
            </a:r>
            <a:r>
              <a:rPr lang="en-US" altLang="zh-TW" b="1" dirty="0" smtClean="0">
                <a:solidFill>
                  <a:srgbClr val="FFFFFF"/>
                </a:solidFill>
              </a:rPr>
              <a:t> 4:1 </a:t>
            </a:r>
            <a:r>
              <a:rPr lang="en-US" altLang="zh-TW" dirty="0">
                <a:solidFill>
                  <a:srgbClr val="FFFFFF"/>
                </a:solidFill>
              </a:rPr>
              <a:t> </a:t>
            </a:r>
            <a:r>
              <a:rPr lang="zh-CHT" altLang="en-US" dirty="0" smtClean="0">
                <a:solidFill>
                  <a:srgbClr val="FFFFFF"/>
                </a:solidFill>
              </a:rPr>
              <a:t>親 </a:t>
            </a:r>
            <a:r>
              <a:rPr lang="zh-CHT" altLang="en-US" dirty="0">
                <a:solidFill>
                  <a:srgbClr val="FFFFFF"/>
                </a:solidFill>
              </a:rPr>
              <a:t>愛 的 弟 兄 阿 、 一 切 的 靈 、 你 們 </a:t>
            </a:r>
            <a:r>
              <a:rPr lang="zh-CHT" altLang="en-US" dirty="0" smtClean="0">
                <a:solidFill>
                  <a:srgbClr val="FFFFFF"/>
                </a:solidFill>
              </a:rPr>
              <a:t>不</a:t>
            </a:r>
            <a:r>
              <a:rPr lang="en-US" altLang="zh-CHT" dirty="0" smtClean="0">
                <a:solidFill>
                  <a:srgbClr val="FFFFFF"/>
                </a:solidFill>
              </a:rPr>
              <a:t> </a:t>
            </a:r>
          </a:p>
          <a:p>
            <a:pPr marL="137160" indent="0">
              <a:buNone/>
            </a:pPr>
            <a:r>
              <a:rPr lang="en-US" altLang="zh-CHT" dirty="0" smtClean="0">
                <a:solidFill>
                  <a:srgbClr val="FFFFFF"/>
                </a:solidFill>
              </a:rPr>
              <a:t>     </a:t>
            </a:r>
            <a:r>
              <a:rPr lang="zh-CHT" altLang="en-US" dirty="0" smtClean="0">
                <a:solidFill>
                  <a:srgbClr val="FFFFFF"/>
                </a:solidFill>
              </a:rPr>
              <a:t>可 </a:t>
            </a:r>
            <a:r>
              <a:rPr lang="zh-CHT" altLang="en-US" dirty="0">
                <a:solidFill>
                  <a:srgbClr val="FFFFFF"/>
                </a:solidFill>
              </a:rPr>
              <a:t>都 信 ． 總 要 試 驗 那 些 靈 是 出 於 　 神 的 不 </a:t>
            </a:r>
            <a:endParaRPr lang="en-US" altLang="zh-CHT" dirty="0" smtClean="0">
              <a:solidFill>
                <a:srgbClr val="FFFFFF"/>
              </a:solidFill>
            </a:endParaRPr>
          </a:p>
          <a:p>
            <a:pPr marL="137160" indent="0">
              <a:buNone/>
            </a:pPr>
            <a:r>
              <a:rPr lang="en-US" altLang="zh-CHT" dirty="0">
                <a:solidFill>
                  <a:srgbClr val="FFFFFF"/>
                </a:solidFill>
              </a:rPr>
              <a:t> </a:t>
            </a:r>
            <a:r>
              <a:rPr lang="en-US" altLang="zh-CHT" dirty="0" smtClean="0">
                <a:solidFill>
                  <a:srgbClr val="FFFFFF"/>
                </a:solidFill>
              </a:rPr>
              <a:t>    </a:t>
            </a:r>
            <a:r>
              <a:rPr lang="zh-CHT" altLang="en-US" dirty="0" smtClean="0">
                <a:solidFill>
                  <a:srgbClr val="FFFFFF"/>
                </a:solidFill>
              </a:rPr>
              <a:t>是 </a:t>
            </a:r>
            <a:r>
              <a:rPr lang="zh-CHT" altLang="en-US" dirty="0">
                <a:solidFill>
                  <a:srgbClr val="FFFFFF"/>
                </a:solidFill>
              </a:rPr>
              <a:t>． 因 為 世 上 有 許 多 假 先 知 已 經 出 來 了 。	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FF"/>
                </a:solidFill>
              </a:rPr>
              <a:t>2 </a:t>
            </a:r>
            <a:r>
              <a:rPr lang="en-US" b="1" dirty="0" err="1" smtClean="0">
                <a:solidFill>
                  <a:srgbClr val="FFFFFF"/>
                </a:solidFill>
              </a:rPr>
              <a:t>Thess</a:t>
            </a:r>
            <a:r>
              <a:rPr lang="en-US" b="1" dirty="0" smtClean="0">
                <a:solidFill>
                  <a:srgbClr val="FFFFFF"/>
                </a:solidFill>
              </a:rPr>
              <a:t> 2:2  Do not be easily alarmed by prophecies. </a:t>
            </a:r>
            <a:r>
              <a:rPr lang="en-US" b="1" dirty="0" smtClean="0">
                <a:solidFill>
                  <a:srgbClr val="FFFFFF"/>
                </a:solidFill>
              </a:rPr>
              <a:t>						     </a:t>
            </a:r>
            <a:r>
              <a:rPr lang="zh-TW" altLang="en-US" b="1" dirty="0" smtClean="0">
                <a:solidFill>
                  <a:srgbClr val="FFFFFF"/>
                </a:solidFill>
              </a:rPr>
              <a:t>帖後</a:t>
            </a:r>
            <a:r>
              <a:rPr lang="en-US" altLang="zh-TW" b="1" dirty="0" smtClean="0">
                <a:solidFill>
                  <a:srgbClr val="FFFFFF"/>
                </a:solidFill>
              </a:rPr>
              <a:t>2:2  </a:t>
            </a:r>
            <a:r>
              <a:rPr lang="zh-CHT" altLang="en-US" dirty="0" smtClean="0">
                <a:solidFill>
                  <a:srgbClr val="FFFFFF"/>
                </a:solidFill>
              </a:rPr>
              <a:t>我 </a:t>
            </a:r>
            <a:r>
              <a:rPr lang="zh-CHT" altLang="en-US" dirty="0">
                <a:solidFill>
                  <a:srgbClr val="FFFFFF"/>
                </a:solidFill>
              </a:rPr>
              <a:t>勸 你 們 、 無 論 有 靈 、 有 言 語 、 有 冒 我 名 的 書 信 、 說 主 的 日 子 現 在 到 了 、 </a:t>
            </a:r>
            <a:r>
              <a:rPr lang="zh-CHT" altLang="en-US" dirty="0" smtClean="0">
                <a:solidFill>
                  <a:srgbClr val="FFFFFF"/>
                </a:solidFill>
              </a:rPr>
              <a:t>不 </a:t>
            </a:r>
            <a:r>
              <a:rPr lang="zh-CHT" altLang="en-US" dirty="0">
                <a:solidFill>
                  <a:srgbClr val="FFFFFF"/>
                </a:solidFill>
              </a:rPr>
              <a:t>要 輕 易 動 心 、 也 不 要 驚 慌 。</a:t>
            </a: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6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Bible:  Do not be </a:t>
            </a:r>
            <a:r>
              <a:rPr lang="en-US" dirty="0" smtClean="0">
                <a:solidFill>
                  <a:srgbClr val="FFFF00"/>
                </a:solidFill>
              </a:rPr>
              <a:t>deceived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zh-TW" altLang="en-US" dirty="0" smtClean="0">
                <a:solidFill>
                  <a:srgbClr val="FFFF00"/>
                </a:solidFill>
                <a:latin typeface="Adobe 繁黑體 Std B"/>
                <a:ea typeface="Adobe 繁黑體 Std B"/>
                <a:cs typeface="Adobe 繁黑體 Std B"/>
              </a:rPr>
              <a:t>聖經：不要被</a:t>
            </a:r>
            <a:r>
              <a:rPr lang="en-US" dirty="0">
                <a:solidFill>
                  <a:srgbClr val="FFFF00"/>
                </a:solidFill>
                <a:latin typeface="Adobe 繁黑體 Std B"/>
                <a:ea typeface="Adobe 繁黑體 Std B"/>
                <a:cs typeface="Adobe 繁黑體 Std B"/>
              </a:rPr>
              <a:t>蒙蔽</a:t>
            </a:r>
            <a:endParaRPr lang="en-US" dirty="0" smtClean="0">
              <a:solidFill>
                <a:srgbClr val="FFFF00"/>
              </a:solidFill>
              <a:latin typeface="Adobe 繁黑體 Std B"/>
              <a:ea typeface="Adobe 繁黑體 Std B"/>
              <a:cs typeface="Adobe 繁黑體 Std B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eaLnBrk="1" hangingPunct="1"/>
            <a:r>
              <a:rPr lang="en-US" b="1" dirty="0" smtClean="0"/>
              <a:t>1 Timothy 4:</a:t>
            </a:r>
            <a:r>
              <a:rPr lang="en-US" b="1" dirty="0" smtClean="0"/>
              <a:t>1 </a:t>
            </a:r>
            <a:r>
              <a:rPr lang="zh-TW" altLang="en-US" b="1" dirty="0" smtClean="0"/>
              <a:t>提前</a:t>
            </a:r>
            <a:r>
              <a:rPr lang="en-US" altLang="zh-TW" b="1" dirty="0" smtClean="0"/>
              <a:t>4:1</a:t>
            </a:r>
            <a:endParaRPr lang="en-US" b="1" dirty="0" smtClean="0"/>
          </a:p>
          <a:p>
            <a:r>
              <a:rPr lang="en-US" b="1" dirty="0" smtClean="0"/>
              <a:t>“God’s spirit specifically tells us that in later times some will desert  the faith because they continuously give their attention to deceiving spirits and demonic teachings</a:t>
            </a:r>
            <a:r>
              <a:rPr lang="en-US" b="1" dirty="0" smtClean="0"/>
              <a:t>”</a:t>
            </a:r>
            <a:r>
              <a:rPr lang="zh-CHT" altLang="en-US" dirty="0"/>
              <a:t>  	</a:t>
            </a:r>
            <a:r>
              <a:rPr lang="en-US" altLang="zh-CHT" dirty="0" smtClean="0"/>
              <a:t>                 </a:t>
            </a:r>
            <a:r>
              <a:rPr lang="zh-CHT" altLang="en-US" dirty="0" smtClean="0"/>
              <a:t>聖 </a:t>
            </a:r>
            <a:r>
              <a:rPr lang="zh-CHT" altLang="en-US" dirty="0"/>
              <a:t>靈 明 說 、 在 後 來 的 時 候 、 必 有 人 離 棄 真 道 、 聽 從 那 引 誘 人 的 邪 靈 、 和 鬼 魔 的 道 理 。	</a:t>
            </a:r>
          </a:p>
        </p:txBody>
      </p:sp>
    </p:spTree>
    <p:extLst>
      <p:ext uri="{BB962C8B-B14F-4D97-AF65-F5344CB8AC3E}">
        <p14:creationId xmlns:p14="http://schemas.microsoft.com/office/powerpoint/2010/main" val="1108072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6. Demons, </a:t>
            </a:r>
            <a:r>
              <a:rPr lang="en-US" sz="3200" dirty="0" smtClean="0">
                <a:solidFill>
                  <a:srgbClr val="FFFF00"/>
                </a:solidFill>
              </a:rPr>
              <a:t>Exorcisms </a:t>
            </a:r>
            <a:r>
              <a:rPr lang="zh-TW" altLang="en-US" sz="3200" dirty="0" smtClean="0">
                <a:solidFill>
                  <a:srgbClr val="FFFF00"/>
                </a:solidFill>
              </a:rPr>
              <a:t>魔鬼，驅魔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users.tinyonline.co.uk/gswithenbank/devi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2743200" cy="458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Qv3_Kp6jbMUL6ve7ivgMEmtKCe2RAFibOoLlLlxsLd_w-poanAlud-yc5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42047"/>
            <a:ext cx="3124200" cy="462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2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n &amp; UFO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0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6. Demons, </a:t>
            </a:r>
            <a:r>
              <a:rPr lang="en-US" sz="3200" dirty="0" smtClean="0">
                <a:solidFill>
                  <a:srgbClr val="FFFF00"/>
                </a:solidFill>
              </a:rPr>
              <a:t>Exorcisms </a:t>
            </a:r>
            <a:r>
              <a:rPr lang="zh-TW" altLang="en-US" sz="3200" dirty="0" smtClean="0">
                <a:solidFill>
                  <a:srgbClr val="FFFF00"/>
                </a:solidFill>
              </a:rPr>
              <a:t>魔</a:t>
            </a:r>
            <a:r>
              <a:rPr lang="zh-TW" altLang="en-US" sz="3200" dirty="0">
                <a:solidFill>
                  <a:srgbClr val="FFFF00"/>
                </a:solidFill>
              </a:rPr>
              <a:t>鬼，驅魔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Few if any examples in the Old Testament</a:t>
            </a:r>
            <a:r>
              <a:rPr lang="en-US" sz="2400" b="1" dirty="0" smtClean="0"/>
              <a:t>.                          </a:t>
            </a:r>
            <a:r>
              <a:rPr lang="zh-TW" altLang="en-US" sz="2400" b="1" dirty="0" smtClean="0"/>
              <a:t>舊約只有很少的例子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Many examples in the New Testament, especially in the ministry of Jesus</a:t>
            </a:r>
            <a:r>
              <a:rPr lang="en-US" sz="2400" b="1" dirty="0" smtClean="0"/>
              <a:t>. 					       </a:t>
            </a:r>
            <a:r>
              <a:rPr lang="zh-TW" altLang="en-US" sz="2400" b="1" dirty="0" smtClean="0"/>
              <a:t>有很多例子在新約，特別在耶穌傳道的時候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Might demon possession have ceased today? (Revelation 20:2</a:t>
            </a:r>
            <a:r>
              <a:rPr lang="en-US" sz="2400" b="1" dirty="0" smtClean="0"/>
              <a:t>) </a:t>
            </a:r>
            <a:r>
              <a:rPr lang="zh-TW" altLang="en-US" sz="2400" b="1" dirty="0" smtClean="0"/>
              <a:t>鬼俯身在現今會停止嗎？（啓</a:t>
            </a:r>
            <a:r>
              <a:rPr lang="en-US" altLang="zh-TW" sz="2400" b="1" dirty="0" smtClean="0"/>
              <a:t>20:2</a:t>
            </a:r>
            <a:r>
              <a:rPr lang="zh-TW" altLang="en-US" sz="2400" b="1" dirty="0" smtClean="0"/>
              <a:t>）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Powerful anecdotal evidence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強而有力觀察性證據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What about exorcisms</a:t>
            </a:r>
            <a:r>
              <a:rPr lang="en-US" sz="2400" b="1" dirty="0" smtClean="0"/>
              <a:t>? </a:t>
            </a:r>
            <a:r>
              <a:rPr lang="zh-TW" altLang="en-US" sz="2400" b="1" dirty="0" smtClean="0"/>
              <a:t>那驅魔呢？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621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Demons, Exorcisms, cont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zh-TW" altLang="en-US" sz="3200" dirty="0" smtClean="0">
                <a:solidFill>
                  <a:srgbClr val="FFFF00"/>
                </a:solidFill>
              </a:rPr>
              <a:t>魔</a:t>
            </a:r>
            <a:r>
              <a:rPr lang="zh-TW" altLang="en-US" sz="3200" dirty="0">
                <a:solidFill>
                  <a:srgbClr val="FFFF00"/>
                </a:solidFill>
              </a:rPr>
              <a:t>鬼，驅魔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Conclusion:  Satan and demons are </a:t>
            </a:r>
            <a:r>
              <a:rPr lang="en-US" b="1" dirty="0" smtClean="0"/>
              <a:t>real.                </a:t>
            </a:r>
            <a:r>
              <a:rPr lang="zh-TW" altLang="en-US" b="1" dirty="0" smtClean="0"/>
              <a:t>總結：撒旦與魔鬼是真實的</a:t>
            </a:r>
            <a:endParaRPr lang="en-US" b="1" dirty="0" smtClean="0"/>
          </a:p>
          <a:p>
            <a:endParaRPr lang="en-US" sz="800" b="1" dirty="0"/>
          </a:p>
          <a:p>
            <a:r>
              <a:rPr lang="en-US" b="1" dirty="0" smtClean="0"/>
              <a:t>Satan and demons are not a “personification” of evil or of our sinful nature</a:t>
            </a:r>
            <a:r>
              <a:rPr lang="en-US" b="1" dirty="0" smtClean="0"/>
              <a:t>.                                      </a:t>
            </a:r>
            <a:r>
              <a:rPr lang="zh-TW" altLang="en-US" b="1" dirty="0" smtClean="0"/>
              <a:t>撒旦與魔鬼</a:t>
            </a:r>
            <a:r>
              <a:rPr lang="zh-TW" altLang="en-US" b="1" dirty="0" smtClean="0"/>
              <a:t>並不是我們罪性的化身</a:t>
            </a:r>
            <a:endParaRPr lang="en-US" b="1" dirty="0" smtClean="0"/>
          </a:p>
          <a:p>
            <a:endParaRPr lang="en-US" sz="800" b="1" dirty="0"/>
          </a:p>
          <a:p>
            <a:r>
              <a:rPr lang="en-US" b="1" dirty="0" smtClean="0"/>
              <a:t>But…  God is in control</a:t>
            </a:r>
            <a:r>
              <a:rPr lang="en-US" b="1" dirty="0" smtClean="0"/>
              <a:t>. </a:t>
            </a:r>
            <a:r>
              <a:rPr lang="zh-TW" altLang="en-US" b="1" dirty="0" smtClean="0"/>
              <a:t>但</a:t>
            </a:r>
            <a:r>
              <a:rPr lang="en-US" altLang="zh-TW" b="1" dirty="0" smtClean="0"/>
              <a:t>…  </a:t>
            </a:r>
            <a:r>
              <a:rPr lang="zh-TW" altLang="en-US" b="1" dirty="0" smtClean="0"/>
              <a:t>神是掌權的</a:t>
            </a:r>
            <a:endParaRPr lang="en-US" b="1" dirty="0" smtClean="0"/>
          </a:p>
          <a:p>
            <a:endParaRPr lang="en-US" sz="800" b="1" dirty="0"/>
          </a:p>
          <a:p>
            <a:r>
              <a:rPr lang="en-US" b="1" dirty="0" smtClean="0"/>
              <a:t>A Christian cannot be possessed by a demon</a:t>
            </a:r>
            <a:r>
              <a:rPr lang="en-US" b="1" dirty="0" smtClean="0"/>
              <a:t>.         </a:t>
            </a:r>
            <a:r>
              <a:rPr lang="zh-TW" altLang="en-US" b="1" dirty="0" smtClean="0"/>
              <a:t>一個基督徒不能被魔鬼上身</a:t>
            </a:r>
            <a:endParaRPr lang="en-US" b="1" dirty="0" smtClean="0"/>
          </a:p>
          <a:p>
            <a:endParaRPr lang="en-US" sz="800" b="1" dirty="0"/>
          </a:p>
          <a:p>
            <a:r>
              <a:rPr lang="en-US" b="1" dirty="0" smtClean="0"/>
              <a:t>Help on this topic</a:t>
            </a:r>
            <a:r>
              <a:rPr lang="en-US" b="1" dirty="0" smtClean="0"/>
              <a:t>:  </a:t>
            </a:r>
            <a:r>
              <a:rPr lang="zh-TW" altLang="en-US" b="1" dirty="0" smtClean="0"/>
              <a:t>對這題目的更多幫助：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www.evidenceforchristianity.org</a:t>
            </a:r>
            <a:r>
              <a:rPr lang="en-US" b="1" dirty="0" smtClean="0"/>
              <a:t>  </a:t>
            </a:r>
          </a:p>
          <a:p>
            <a:pPr lvl="1"/>
            <a:r>
              <a:rPr lang="en-US" b="1" dirty="0" smtClean="0"/>
              <a:t>search </a:t>
            </a:r>
            <a:r>
              <a:rPr lang="en-US" b="1" dirty="0" err="1" smtClean="0"/>
              <a:t>Denice</a:t>
            </a:r>
            <a:r>
              <a:rPr lang="en-US" b="1" dirty="0" smtClean="0"/>
              <a:t> </a:t>
            </a:r>
            <a:r>
              <a:rPr lang="en-US" b="1" dirty="0" err="1" smtClean="0"/>
              <a:t>MacKenzie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779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5715000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8. Ghosts, </a:t>
            </a:r>
            <a:r>
              <a:rPr lang="en-US" sz="3200" dirty="0" smtClean="0">
                <a:solidFill>
                  <a:srgbClr val="FFFF00"/>
                </a:solidFill>
              </a:rPr>
              <a:t>Reincarnation </a:t>
            </a:r>
            <a:r>
              <a:rPr lang="zh-TW" altLang="en-US" sz="3200" dirty="0" smtClean="0">
                <a:solidFill>
                  <a:srgbClr val="FFFF00"/>
                </a:solidFill>
              </a:rPr>
              <a:t>鬼魂，輪迴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Hand Gh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015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200400"/>
            <a:ext cx="141577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 real </a:t>
            </a:r>
          </a:p>
          <a:p>
            <a:r>
              <a:rPr lang="en-US" sz="2400" b="1" dirty="0" smtClean="0"/>
              <a:t>ghost</a:t>
            </a:r>
            <a:r>
              <a:rPr lang="en-US" sz="2400" b="1" dirty="0" smtClean="0"/>
              <a:t>?</a:t>
            </a:r>
          </a:p>
          <a:p>
            <a:r>
              <a:rPr lang="zh-TW" altLang="en-US" sz="2400" b="1" dirty="0" smtClean="0"/>
              <a:t>真的鬼？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294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8. Ghosts, </a:t>
            </a:r>
            <a:r>
              <a:rPr lang="en-US" sz="3200" dirty="0" smtClean="0">
                <a:solidFill>
                  <a:srgbClr val="FFFF00"/>
                </a:solidFill>
              </a:rPr>
              <a:t>Reincarnation </a:t>
            </a:r>
            <a:r>
              <a:rPr lang="zh-TW" altLang="en-US" sz="3200" dirty="0" smtClean="0">
                <a:solidFill>
                  <a:srgbClr val="FFFF00"/>
                </a:solidFill>
              </a:rPr>
              <a:t>鬼</a:t>
            </a:r>
            <a:r>
              <a:rPr lang="zh-TW" altLang="en-US" sz="3200" dirty="0">
                <a:solidFill>
                  <a:srgbClr val="FFFF00"/>
                </a:solidFill>
              </a:rPr>
              <a:t>魂，輪迴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Definition:  The disembodied spirit of a now-dead person still here on the earth</a:t>
            </a:r>
            <a:r>
              <a:rPr lang="en-US" sz="2400" b="1" dirty="0" smtClean="0"/>
              <a:t>. 			    	              </a:t>
            </a:r>
            <a:r>
              <a:rPr lang="zh-TW" altLang="en-US" sz="2400" b="1" dirty="0" smtClean="0"/>
              <a:t>定義：一個已死的人的靈魂仍在世上徘徊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Scientific Evidence:  Weak or nonexistent</a:t>
            </a:r>
            <a:r>
              <a:rPr lang="en-US" sz="2400" b="1" dirty="0" smtClean="0"/>
              <a:t>.                          </a:t>
            </a:r>
            <a:r>
              <a:rPr lang="zh-TW" altLang="en-US" sz="2400" b="1" dirty="0" smtClean="0"/>
              <a:t>科學證據：很微弱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Bible:  Ghosts, as defined above, are not real</a:t>
            </a:r>
            <a:r>
              <a:rPr lang="en-US" sz="2400" b="1" dirty="0" smtClean="0"/>
              <a:t>. 	              </a:t>
            </a:r>
            <a:r>
              <a:rPr lang="zh-TW" altLang="en-US" sz="2400" b="1" dirty="0" smtClean="0"/>
              <a:t>聖經：鬼魂，根據以上的定義，是不真實的</a:t>
            </a:r>
            <a:endParaRPr lang="en-US" sz="2400" b="1" dirty="0" smtClean="0"/>
          </a:p>
          <a:p>
            <a:pPr lvl="1"/>
            <a:r>
              <a:rPr lang="en-US" sz="2000" b="1" dirty="0" smtClean="0"/>
              <a:t>Hebrews  9:27  Just as man is destined to die once, and after that to face </a:t>
            </a:r>
            <a:r>
              <a:rPr lang="en-US" sz="2000" b="1" dirty="0" smtClean="0"/>
              <a:t>judgment.       						   </a:t>
            </a:r>
            <a:r>
              <a:rPr lang="zh-TW" altLang="en-US" sz="2000" b="1" dirty="0" smtClean="0"/>
              <a:t>希</a:t>
            </a:r>
            <a:r>
              <a:rPr lang="en-US" altLang="zh-TW" sz="2000" b="1" dirty="0" smtClean="0"/>
              <a:t>9:27</a:t>
            </a:r>
            <a:r>
              <a:rPr lang="zh-CHT" altLang="en-US" sz="2000" dirty="0"/>
              <a:t>按 著 定 命 、 人 人 都 有 一 死 、 死 後 且 有 審 判 ．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Associated with pantheistic world view</a:t>
            </a:r>
            <a:r>
              <a:rPr lang="en-US" sz="2000" b="1" dirty="0" smtClean="0"/>
              <a:t>.   </a:t>
            </a:r>
            <a:r>
              <a:rPr lang="zh-TW" altLang="en-US" sz="2000" b="1" dirty="0" smtClean="0"/>
              <a:t>與泛神論聯繫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The dead go to </a:t>
            </a:r>
            <a:r>
              <a:rPr lang="en-US" sz="2000" b="1" dirty="0" err="1" smtClean="0"/>
              <a:t>Sheol</a:t>
            </a:r>
            <a:r>
              <a:rPr lang="en-US" sz="2000" b="1" dirty="0" smtClean="0"/>
              <a:t>/Hades (Luke 16:19-31 for example</a:t>
            </a:r>
            <a:r>
              <a:rPr lang="en-US" sz="2000" b="1" dirty="0" smtClean="0"/>
              <a:t>) 	    </a:t>
            </a:r>
            <a:r>
              <a:rPr lang="zh-TW" altLang="en-US" sz="2000" b="1" dirty="0" smtClean="0"/>
              <a:t>已死的人是去陰間的</a:t>
            </a:r>
            <a:r>
              <a:rPr lang="en-US" altLang="zh-TW" sz="2000" b="1" dirty="0" smtClean="0"/>
              <a:t> </a:t>
            </a:r>
            <a:r>
              <a:rPr lang="zh-TW" altLang="en-US" sz="2000" b="1" dirty="0" smtClean="0"/>
              <a:t>（路</a:t>
            </a:r>
            <a:r>
              <a:rPr lang="en-US" altLang="zh-TW" sz="2000" b="1" dirty="0" smtClean="0"/>
              <a:t>16:19-31</a:t>
            </a:r>
            <a:r>
              <a:rPr lang="zh-TW" altLang="en-US" sz="2000" b="1" dirty="0" smtClean="0"/>
              <a:t>）</a:t>
            </a:r>
            <a:endParaRPr lang="en-US" sz="2000" b="1" dirty="0" smtClean="0"/>
          </a:p>
          <a:p>
            <a:pPr marL="585216" lvl="1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0996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Ghosts, Reincarnation (cont.</a:t>
            </a:r>
            <a:r>
              <a:rPr lang="en-US" sz="3200" dirty="0" smtClean="0">
                <a:solidFill>
                  <a:srgbClr val="FFFF00"/>
                </a:solidFill>
              </a:rPr>
              <a:t>) </a:t>
            </a:r>
            <a:r>
              <a:rPr lang="zh-TW" altLang="en-US" sz="3200" dirty="0" smtClean="0">
                <a:solidFill>
                  <a:srgbClr val="FFFF00"/>
                </a:solidFill>
              </a:rPr>
              <a:t>鬼</a:t>
            </a:r>
            <a:r>
              <a:rPr lang="zh-TW" altLang="en-US" sz="3200" dirty="0">
                <a:solidFill>
                  <a:srgbClr val="FFFF00"/>
                </a:solidFill>
              </a:rPr>
              <a:t>魂，輪迴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7091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What about the anecdotal evidence?  Work of demons</a:t>
            </a:r>
            <a:r>
              <a:rPr lang="en-US" sz="2400" b="1" dirty="0" smtClean="0"/>
              <a:t>? </a:t>
            </a:r>
            <a:r>
              <a:rPr lang="zh-TW" altLang="en-US" sz="2400" b="1" dirty="0" smtClean="0"/>
              <a:t>那些</a:t>
            </a:r>
            <a:r>
              <a:rPr lang="zh-TW" altLang="en-US" sz="2400" b="1" dirty="0" smtClean="0"/>
              <a:t>觀察性證據</a:t>
            </a:r>
            <a:r>
              <a:rPr lang="zh-TW" altLang="en-US" sz="2400" b="1" dirty="0" smtClean="0"/>
              <a:t>如何解釋呢？魔鬼的工？</a:t>
            </a:r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Biblical advice:  Stay away from such things</a:t>
            </a:r>
            <a:r>
              <a:rPr lang="en-US" sz="2400" b="1" dirty="0" smtClean="0"/>
              <a:t>.                     </a:t>
            </a:r>
            <a:r>
              <a:rPr lang="zh-TW" altLang="en-US" sz="2400" b="1" dirty="0" smtClean="0"/>
              <a:t>聖經的意見：遠離這些事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43215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8. Near-Death and Out-of-Body </a:t>
            </a:r>
            <a:r>
              <a:rPr lang="en-US" sz="3200" dirty="0" smtClean="0">
                <a:solidFill>
                  <a:srgbClr val="FFFF00"/>
                </a:solidFill>
              </a:rPr>
              <a:t>Experiences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zh-TW" altLang="en-US" sz="3200" dirty="0" smtClean="0">
                <a:solidFill>
                  <a:srgbClr val="FFFF00"/>
                </a:solidFill>
              </a:rPr>
              <a:t>生命瀕死及</a:t>
            </a:r>
            <a:r>
              <a:rPr lang="zh-CHT" altLang="en-US" sz="3200" dirty="0" smtClean="0">
                <a:solidFill>
                  <a:srgbClr val="FFFF00"/>
                </a:solidFill>
              </a:rPr>
              <a:t>靈魂出竅</a:t>
            </a:r>
            <a:r>
              <a:rPr lang="zh-TW" altLang="en-US" sz="3200" dirty="0" smtClean="0">
                <a:solidFill>
                  <a:srgbClr val="FFFF00"/>
                </a:solidFill>
              </a:rPr>
              <a:t>體驗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t0.gstatic.com/images?q=tbn:ANd9GcTG4cEe2nLLSLZdYca9n3fUazGON7_OC3KAjf0lIzgGvmjYt8H78X2PGOx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5542349" cy="3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862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Is there a light</a:t>
            </a:r>
          </a:p>
          <a:p>
            <a:r>
              <a:rPr lang="en-US" sz="2400" b="1" dirty="0" smtClean="0"/>
              <a:t> at the end of </a:t>
            </a:r>
          </a:p>
          <a:p>
            <a:r>
              <a:rPr lang="en-US" sz="2400" b="1" dirty="0" smtClean="0"/>
              <a:t>the tunnel</a:t>
            </a:r>
            <a:r>
              <a:rPr lang="en-US" sz="2400" b="1" dirty="0" smtClean="0"/>
              <a:t>?</a:t>
            </a:r>
          </a:p>
          <a:p>
            <a:r>
              <a:rPr lang="zh-TW" altLang="en-US" sz="2400" b="1" dirty="0" smtClean="0"/>
              <a:t>在隧道的末端是否有強光呢？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4786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8. Near Death and Out-of-Body </a:t>
            </a:r>
            <a:r>
              <a:rPr lang="en-US" sz="3200" dirty="0" smtClean="0">
                <a:solidFill>
                  <a:srgbClr val="FFFF00"/>
                </a:solidFill>
              </a:rPr>
              <a:t>Experiences</a:t>
            </a:r>
            <a:r>
              <a:rPr lang="zh-TW" altLang="en-US" sz="3200" dirty="0" smtClean="0">
                <a:solidFill>
                  <a:srgbClr val="FFFF00"/>
                </a:solidFill>
              </a:rPr>
              <a:t>生命瀕死</a:t>
            </a:r>
            <a:r>
              <a:rPr lang="zh-TW" altLang="en-US" sz="3200" dirty="0" smtClean="0">
                <a:solidFill>
                  <a:srgbClr val="FFFF00"/>
                </a:solidFill>
              </a:rPr>
              <a:t>及</a:t>
            </a:r>
            <a:r>
              <a:rPr lang="zh-CHT" altLang="en-US" sz="3200" dirty="0" smtClean="0">
                <a:solidFill>
                  <a:srgbClr val="FFFF00"/>
                </a:solidFill>
              </a:rPr>
              <a:t>靈魂出竅</a:t>
            </a:r>
            <a:r>
              <a:rPr lang="zh-TW" altLang="en-US" sz="3200" dirty="0" smtClean="0">
                <a:solidFill>
                  <a:srgbClr val="FFFF00"/>
                </a:solidFill>
              </a:rPr>
              <a:t>體驗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More than 50% of Americans believe that these are real and have some relevance to life after death</a:t>
            </a:r>
            <a:r>
              <a:rPr lang="en-US" sz="2400" b="1" dirty="0" smtClean="0"/>
              <a:t>. 	            </a:t>
            </a:r>
            <a:r>
              <a:rPr lang="zh-TW" altLang="en-US" sz="2400" b="1" dirty="0" smtClean="0"/>
              <a:t>超過一半美國人相信死後仍然有生命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These experiences are more or less completely explainable by science</a:t>
            </a:r>
            <a:r>
              <a:rPr lang="en-US" sz="2400" b="1" dirty="0" smtClean="0"/>
              <a:t>. 				            </a:t>
            </a:r>
            <a:r>
              <a:rPr lang="zh-TW" altLang="en-US" sz="2400" b="1" dirty="0" smtClean="0"/>
              <a:t>這些經歷大致上能完全用科學去解釋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Do not put your trust in these stories.  Put the trust for your soul in God’s hands</a:t>
            </a:r>
            <a:r>
              <a:rPr lang="en-US" sz="2400" b="1" dirty="0" smtClean="0"/>
              <a:t>.  			     	            </a:t>
            </a:r>
            <a:r>
              <a:rPr lang="zh-TW" altLang="en-US" sz="2400" b="1" dirty="0" smtClean="0"/>
              <a:t>不要相信這些故事，我們應信靠神的手是掌管我們靈魂的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45490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9. </a:t>
            </a:r>
            <a:r>
              <a:rPr lang="en-US" sz="3200" dirty="0" smtClean="0">
                <a:solidFill>
                  <a:srgbClr val="FFFF00"/>
                </a:solidFill>
              </a:rPr>
              <a:t>Miracles </a:t>
            </a:r>
            <a:r>
              <a:rPr lang="zh-TW" altLang="en-US" sz="3200" dirty="0" smtClean="0">
                <a:solidFill>
                  <a:srgbClr val="FFFF00"/>
                </a:solidFill>
              </a:rPr>
              <a:t>神蹟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2.bp.blogspot.com/-3BVcuvOOxUU/TiQMgE7BlII/AAAAAAAAAdQ/ZrZcJIKtvWc/s1600/JesusWalksOn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200400"/>
            <a:ext cx="3810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ospellightminute.files.wordpress.com/2011/04/jesus_resurr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8956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29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9. </a:t>
            </a:r>
            <a:r>
              <a:rPr lang="en-US" sz="3200" dirty="0" smtClean="0">
                <a:solidFill>
                  <a:srgbClr val="FFFF00"/>
                </a:solidFill>
              </a:rPr>
              <a:t>Miracles </a:t>
            </a:r>
            <a:r>
              <a:rPr lang="zh-TW" altLang="en-US" sz="3200" dirty="0" smtClean="0">
                <a:solidFill>
                  <a:srgbClr val="FFFF00"/>
                </a:solidFill>
              </a:rPr>
              <a:t>神蹟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043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By definition, these are paranormal phenomena</a:t>
            </a:r>
            <a:r>
              <a:rPr lang="en-US" sz="2400" b="1" dirty="0" smtClean="0"/>
              <a:t>.       </a:t>
            </a:r>
            <a:r>
              <a:rPr lang="zh-TW" altLang="en-US" sz="2400" b="1" dirty="0" smtClean="0"/>
              <a:t>根據定義：這些是超自然現象</a:t>
            </a:r>
            <a:endParaRPr lang="en-US" sz="2400" b="1" dirty="0" smtClean="0"/>
          </a:p>
          <a:p>
            <a:endParaRPr lang="en-US" sz="800" b="1" dirty="0"/>
          </a:p>
          <a:p>
            <a:r>
              <a:rPr lang="en-US" sz="2400" b="1" dirty="0" smtClean="0"/>
              <a:t>Very strong biblical support for miracles</a:t>
            </a:r>
            <a:r>
              <a:rPr lang="en-US" sz="2400" b="1" dirty="0" smtClean="0"/>
              <a:t>.                    </a:t>
            </a:r>
            <a:r>
              <a:rPr lang="zh-TW" altLang="en-US" sz="2400" b="1" dirty="0" smtClean="0"/>
              <a:t>神蹟有強而有力的聖經去支持</a:t>
            </a:r>
            <a:endParaRPr lang="en-US" sz="2400" b="1" dirty="0" smtClean="0"/>
          </a:p>
          <a:p>
            <a:endParaRPr lang="en-US" sz="800" b="1" dirty="0" smtClean="0"/>
          </a:p>
          <a:p>
            <a:r>
              <a:rPr lang="en-US" sz="2400" b="1" dirty="0" smtClean="0"/>
              <a:t>Science can neither prove or disprove the reality of miracles</a:t>
            </a:r>
            <a:r>
              <a:rPr lang="en-US" sz="2400" b="1" dirty="0" smtClean="0"/>
              <a:t>. 						      </a:t>
            </a:r>
            <a:r>
              <a:rPr lang="zh-TW" altLang="en-US" sz="2400" b="1" dirty="0" smtClean="0"/>
              <a:t>科學不能證明也不能反證神蹟的真實性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Evidence for Old Testament miracles</a:t>
            </a:r>
            <a:r>
              <a:rPr lang="en-US" sz="2400" b="1" dirty="0" smtClean="0"/>
              <a:t>. 		      </a:t>
            </a:r>
            <a:r>
              <a:rPr lang="zh-TW" altLang="en-US" sz="2400" b="1" dirty="0" smtClean="0"/>
              <a:t>舊約神蹟的證據</a:t>
            </a: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2649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 descr="deadseaearlybronze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26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Possible Points of View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on Claims of the Supernatural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zh-TW" altLang="en-US" sz="3600" dirty="0" smtClean="0">
                <a:solidFill>
                  <a:srgbClr val="FFFF00"/>
                </a:solidFill>
              </a:rPr>
              <a:t>超自然現象的可行理據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686800" cy="4191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#1  The phenomenon is real. 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那些現象是真實的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#2  The phenomenon was real in the past, but is not today. 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那些現象在過去是真，現在是假的。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#3	The entire claim is a scam.  It is not real.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所有都是詐騙，全是假的。</a:t>
            </a:r>
            <a:endParaRPr lang="en-US" sz="32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52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0"/>
            <a:ext cx="822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Sennacherib Cylinder or Taylor Prism  British Museum, London (2 Kings 18)  691 </a:t>
            </a:r>
            <a:r>
              <a:rPr lang="en-US" sz="3200" dirty="0" smtClean="0">
                <a:latin typeface="Times New Roman" pitchFamily="18" charset="0"/>
              </a:rPr>
              <a:t>BC</a:t>
            </a:r>
            <a:r>
              <a:rPr lang="zh-TW" altLang="en-US" sz="3200" dirty="0"/>
              <a:t>西 拿 基 </a:t>
            </a:r>
            <a:r>
              <a:rPr lang="zh-TW" altLang="en-US" sz="3200" dirty="0" smtClean="0"/>
              <a:t>立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柱，大英博物館</a:t>
            </a:r>
            <a:r>
              <a:rPr lang="zh-TW" altLang="zh-TW" sz="3200" dirty="0" smtClean="0"/>
              <a:t>（</a:t>
            </a:r>
            <a:r>
              <a:rPr lang="zh-TW" altLang="en-US" sz="3200" dirty="0" smtClean="0"/>
              <a:t>王下</a:t>
            </a:r>
            <a:r>
              <a:rPr lang="en-US" altLang="zh-TW" sz="3200" dirty="0" smtClean="0"/>
              <a:t>18</a:t>
            </a:r>
            <a:r>
              <a:rPr lang="zh-TW" altLang="en-US" sz="3200" dirty="0" smtClean="0"/>
              <a:t>）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67200" y="1793875"/>
            <a:ext cx="445293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As to Hezekiah the </a:t>
            </a:r>
          </a:p>
          <a:p>
            <a:r>
              <a:rPr lang="en-US" sz="2400" b="1" dirty="0">
                <a:latin typeface="Times New Roman" pitchFamily="18" charset="0"/>
              </a:rPr>
              <a:t>Jew…  I made him…  </a:t>
            </a:r>
          </a:p>
          <a:p>
            <a:r>
              <a:rPr lang="en-US" sz="2400" b="1" dirty="0">
                <a:latin typeface="Times New Roman" pitchFamily="18" charset="0"/>
              </a:rPr>
              <a:t>“like a bird in a </a:t>
            </a:r>
          </a:p>
          <a:p>
            <a:r>
              <a:rPr lang="en-US" sz="2400" b="1" dirty="0">
                <a:latin typeface="Times New Roman" pitchFamily="18" charset="0"/>
              </a:rPr>
              <a:t>cage</a:t>
            </a:r>
            <a:r>
              <a:rPr lang="en-US" sz="2400" b="1" dirty="0" smtClean="0">
                <a:latin typeface="Times New Roman" pitchFamily="18" charset="0"/>
              </a:rPr>
              <a:t>” </a:t>
            </a:r>
          </a:p>
          <a:p>
            <a:r>
              <a:rPr lang="zh-TW" altLang="en-US" sz="2400" b="1" dirty="0" smtClean="0">
                <a:latin typeface="Times New Roman" pitchFamily="18" charset="0"/>
              </a:rPr>
              <a:t>至於猶太王希西家</a:t>
            </a:r>
            <a:r>
              <a:rPr lang="en-US" altLang="zh-TW" sz="2400" b="1" dirty="0" smtClean="0">
                <a:latin typeface="Times New Roman" pitchFamily="18" charset="0"/>
              </a:rPr>
              <a:t>… </a:t>
            </a:r>
            <a:r>
              <a:rPr lang="zh-TW" altLang="en-US" sz="2400" b="1" dirty="0" smtClean="0">
                <a:latin typeface="Times New Roman" pitchFamily="18" charset="0"/>
              </a:rPr>
              <a:t>我將他</a:t>
            </a:r>
            <a:r>
              <a:rPr lang="en-US" altLang="zh-TW" sz="2400" b="1" dirty="0" smtClean="0">
                <a:latin typeface="Times New Roman" pitchFamily="18" charset="0"/>
              </a:rPr>
              <a:t>…..</a:t>
            </a:r>
            <a:r>
              <a:rPr lang="zh-TW" altLang="en-US" sz="2400" b="1" dirty="0" smtClean="0">
                <a:latin typeface="Times New Roman" pitchFamily="18" charset="0"/>
              </a:rPr>
              <a:t>“如鳥綑在鳥籠</a:t>
            </a:r>
            <a:r>
              <a:rPr lang="en-US" altLang="zh-TW" sz="2400" b="1" dirty="0" smtClean="0">
                <a:latin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33801" name="Picture 9" descr="cylinderofsennacherib-taylorprism-800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23002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98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Miracles (cont.</a:t>
            </a:r>
            <a:r>
              <a:rPr lang="en-US" sz="3200" dirty="0" smtClean="0">
                <a:solidFill>
                  <a:srgbClr val="FFFF00"/>
                </a:solidFill>
              </a:rPr>
              <a:t>) </a:t>
            </a:r>
            <a:r>
              <a:rPr lang="zh-TW" altLang="en-US" sz="3200" dirty="0" smtClean="0">
                <a:solidFill>
                  <a:srgbClr val="FFFF00"/>
                </a:solidFill>
              </a:rPr>
              <a:t>神蹟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04360"/>
          </a:xfrm>
        </p:spPr>
        <p:txBody>
          <a:bodyPr/>
          <a:lstStyle/>
          <a:p>
            <a:r>
              <a:rPr lang="en-US" b="1" dirty="0" smtClean="0"/>
              <a:t>Conclusion:  Miracles are real</a:t>
            </a:r>
            <a:r>
              <a:rPr lang="en-US" b="1" dirty="0" smtClean="0"/>
              <a:t>. 		     </a:t>
            </a:r>
            <a:r>
              <a:rPr lang="zh-TW" altLang="en-US" b="1" dirty="0" smtClean="0"/>
              <a:t>總結：神蹟是真實的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What about modern-day miracles</a:t>
            </a:r>
            <a:r>
              <a:rPr lang="en-US" b="1" dirty="0" smtClean="0"/>
              <a:t>? 		     </a:t>
            </a:r>
            <a:r>
              <a:rPr lang="zh-TW" altLang="en-US" b="1" dirty="0" smtClean="0"/>
              <a:t>那麼，現今神蹟呢？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We need to put our trust in God, not in miracles</a:t>
            </a:r>
            <a:r>
              <a:rPr lang="en-US" b="1" dirty="0" smtClean="0"/>
              <a:t>. 						     </a:t>
            </a:r>
            <a:r>
              <a:rPr lang="zh-TW" altLang="en-US" b="1" dirty="0" smtClean="0"/>
              <a:t>我們需要將信心放在神身上，不是放在神蹟上</a:t>
            </a: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93298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Conclusion </a:t>
            </a:r>
            <a:r>
              <a:rPr lang="zh-TW" altLang="en-US" sz="3200" dirty="0" smtClean="0">
                <a:solidFill>
                  <a:srgbClr val="FFFF00"/>
                </a:solidFill>
              </a:rPr>
              <a:t>總結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Many, but not all claims of the paranormal are not real</a:t>
            </a:r>
            <a:r>
              <a:rPr lang="en-US" sz="2400" b="1" dirty="0" smtClean="0"/>
              <a:t>.              </a:t>
            </a:r>
            <a:r>
              <a:rPr lang="zh-TW" altLang="en-US" sz="2400" b="1" dirty="0" smtClean="0"/>
              <a:t>很多所謂的超自然現象並不是真實的</a:t>
            </a:r>
            <a:endParaRPr lang="en-US" sz="2400" b="1" dirty="0" smtClean="0"/>
          </a:p>
          <a:p>
            <a:endParaRPr lang="en-US" sz="800" b="1" dirty="0"/>
          </a:p>
          <a:p>
            <a:r>
              <a:rPr lang="en-US" sz="2400" b="1" dirty="0" smtClean="0"/>
              <a:t>The Christian does not need to fear such things as ghosts, demons, witchcraft, prophecies, etc. because God is in control</a:t>
            </a:r>
            <a:r>
              <a:rPr lang="en-US" sz="2400" b="1" dirty="0" smtClean="0"/>
              <a:t>. </a:t>
            </a:r>
            <a:r>
              <a:rPr lang="zh-TW" altLang="en-US" sz="2400" b="1" dirty="0" smtClean="0"/>
              <a:t>基督徒絕對不需要害怕超自然現象如鬼魂，魔鬼，</a:t>
            </a:r>
            <a:r>
              <a:rPr lang="zh-TW" altLang="en-US" sz="2400" b="1" dirty="0" smtClean="0"/>
              <a:t>巫術，預言等等，因為神是掌權的。</a:t>
            </a:r>
            <a:endParaRPr lang="en-US" sz="2400" b="1" dirty="0" smtClean="0"/>
          </a:p>
          <a:p>
            <a:endParaRPr lang="en-US" sz="800" b="1" dirty="0"/>
          </a:p>
          <a:p>
            <a:r>
              <a:rPr lang="en-US" sz="2400" b="1" dirty="0" smtClean="0"/>
              <a:t>John 14:1f  “Trust in God.  Trust also in me.  In my Father’s house there are many rooms…  I am going there to prepare a place for you</a:t>
            </a:r>
            <a:r>
              <a:rPr lang="en-US" sz="2400" b="1" dirty="0" smtClean="0"/>
              <a:t>…  							        </a:t>
            </a:r>
            <a:r>
              <a:rPr lang="zh-TW" altLang="en-US" sz="2400" b="1" dirty="0" smtClean="0"/>
              <a:t>約</a:t>
            </a:r>
            <a:r>
              <a:rPr lang="en-US" altLang="zh-TW" sz="2400" b="1" dirty="0" smtClean="0"/>
              <a:t>14:1    </a:t>
            </a:r>
            <a:r>
              <a:rPr lang="zh-CHT" altLang="en-US" sz="2400" dirty="0" smtClean="0"/>
              <a:t>你 </a:t>
            </a:r>
            <a:r>
              <a:rPr lang="zh-CHT" altLang="en-US" sz="2400" dirty="0"/>
              <a:t>們 心 裡 不 要 憂 愁 ． 你 們 信 　 神 、 也 當 信 我 </a:t>
            </a:r>
            <a:r>
              <a:rPr lang="zh-CHT" altLang="en-US" sz="2400" dirty="0" smtClean="0"/>
              <a:t>。在 </a:t>
            </a:r>
            <a:r>
              <a:rPr lang="zh-CHT" altLang="en-US" sz="2400" dirty="0"/>
              <a:t>我 父 的 家 裡 、 有 許 多 住 處 ． 若 是 沒 有 、 我 就 早 已 告 訴 你 們 了 ． 我 去 原 是 為 你 們 預 備 地 方 去 。	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pPr marL="137160" indent="0">
              <a:buNone/>
            </a:pPr>
            <a:r>
              <a:rPr lang="en-US" sz="2400" b="1" dirty="0" smtClean="0"/>
              <a:t>                     </a:t>
            </a:r>
            <a:r>
              <a:rPr lang="en-US" sz="2400" b="1" dirty="0" smtClean="0">
                <a:solidFill>
                  <a:srgbClr val="FFFF00"/>
                </a:solidFill>
              </a:rPr>
              <a:t>www.evidenceforchristianity.org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Possible Explanations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Hoax</a:t>
            </a:r>
            <a:r>
              <a:rPr lang="zh-CHT" altLang="en-US" sz="3200" dirty="0"/>
              <a:t>惡作劇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Natural Phenomenon </a:t>
            </a:r>
            <a:r>
              <a:rPr lang="zh-TW" altLang="en-US" sz="3200" b="1" dirty="0" smtClean="0"/>
              <a:t>自然現象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Supernatural </a:t>
            </a:r>
            <a:r>
              <a:rPr lang="zh-TW" altLang="en-US" sz="3200" b="1" dirty="0" smtClean="0"/>
              <a:t>超自然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290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56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Kinds of Evidence </a:t>
            </a:r>
            <a:r>
              <a:rPr lang="zh-TW" altLang="en-US" sz="3600" dirty="0" smtClean="0">
                <a:solidFill>
                  <a:srgbClr val="FFFF00"/>
                </a:solidFill>
              </a:rPr>
              <a:t>不同的證據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404360"/>
          </a:xfrm>
        </p:spPr>
        <p:txBody>
          <a:bodyPr/>
          <a:lstStyle/>
          <a:p>
            <a:r>
              <a:rPr lang="en-US" b="1" dirty="0" smtClean="0"/>
              <a:t>Empirical/Scientific </a:t>
            </a:r>
            <a:r>
              <a:rPr lang="en-US" b="1" dirty="0" smtClean="0"/>
              <a:t>                                             </a:t>
            </a:r>
            <a:r>
              <a:rPr lang="zh-CHT" altLang="en-US" dirty="0" smtClean="0"/>
              <a:t>以經驗觀察</a:t>
            </a:r>
            <a:r>
              <a:rPr lang="en-US" altLang="zh-CHT" dirty="0" smtClean="0"/>
              <a:t> </a:t>
            </a:r>
            <a:r>
              <a:rPr lang="en-US" altLang="zh-CHT" dirty="0" smtClean="0"/>
              <a:t>/ </a:t>
            </a:r>
            <a:r>
              <a:rPr lang="zh-TW" altLang="en-US" dirty="0" smtClean="0"/>
              <a:t>科學</a:t>
            </a:r>
            <a:r>
              <a:rPr lang="zh-CHT" altLang="en-US" dirty="0" smtClean="0"/>
              <a:t>為依據</a:t>
            </a:r>
            <a:r>
              <a:rPr lang="zh-CHT" altLang="en-US" dirty="0"/>
              <a:t>的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Rational/Logical/Critical Thinking </a:t>
            </a:r>
            <a:r>
              <a:rPr lang="en-US" b="1" dirty="0" smtClean="0"/>
              <a:t>                     </a:t>
            </a:r>
            <a:r>
              <a:rPr lang="zh-TW" altLang="en-US" b="1" dirty="0" smtClean="0"/>
              <a:t>理性</a:t>
            </a:r>
            <a:r>
              <a:rPr lang="en-US" altLang="zh-TW" b="1" dirty="0" smtClean="0"/>
              <a:t> </a:t>
            </a:r>
            <a:r>
              <a:rPr lang="en-US" altLang="zh-TW" b="1" dirty="0" smtClean="0"/>
              <a:t>/ </a:t>
            </a:r>
            <a:r>
              <a:rPr lang="zh-TW" altLang="en-US" b="1" dirty="0" smtClean="0"/>
              <a:t>邏輯</a:t>
            </a:r>
            <a:r>
              <a:rPr lang="en-US" altLang="zh-TW" b="1" dirty="0" smtClean="0"/>
              <a:t> / </a:t>
            </a:r>
            <a:r>
              <a:rPr lang="zh-TW" altLang="en-US" b="1" dirty="0" smtClean="0"/>
              <a:t>批判思維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Biblical </a:t>
            </a:r>
            <a:r>
              <a:rPr lang="en-US" b="1" dirty="0" smtClean="0"/>
              <a:t>           				                 </a:t>
            </a:r>
            <a:r>
              <a:rPr lang="zh-TW" altLang="en-US" b="1" dirty="0" smtClean="0"/>
              <a:t>聖經</a:t>
            </a:r>
            <a:r>
              <a:rPr lang="zh-TW" altLang="en-US" b="1" dirty="0" smtClean="0"/>
              <a:t>的角度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46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4663"/>
            <a:ext cx="88392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2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2822</TotalTime>
  <Words>1088</Words>
  <Application>Microsoft Macintosh PowerPoint</Application>
  <PresentationFormat>On-screen Show (4:3)</PresentationFormat>
  <Paragraphs>241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Apex</vt:lpstr>
      <vt:lpstr>The Bible, Science and the Paranormal 聖經，科學與超自然現象</vt:lpstr>
      <vt:lpstr>SUPERNATURAL PHENOMENA? 超自然現象</vt:lpstr>
      <vt:lpstr>PARANORMAL超自然現象   Experiences that lie outside the range of normal experience or scientific explanation.  超越正常及科學能解釋的體驗</vt:lpstr>
      <vt:lpstr>PowerPoint Presentation</vt:lpstr>
      <vt:lpstr>Possible Points of View on Claims of the Supernatural 超自然現象的可行理據</vt:lpstr>
      <vt:lpstr>Possible Explanations</vt:lpstr>
      <vt:lpstr>PowerPoint Presentation</vt:lpstr>
      <vt:lpstr>Kinds of Evidence 不同的證據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Categories of Possible Paranormal Phenomena 由可能的超自然現象的分類</vt:lpstr>
      <vt:lpstr>1. Aliens, UFOs and Ancient Astronauts 外星人，不明飛行物體，遠古太空人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Aliens UFOs and Ancient Astronauts</vt:lpstr>
      <vt:lpstr>2.  Angels天使</vt:lpstr>
      <vt:lpstr>The Bible and Angels 聖經及天使</vt:lpstr>
      <vt:lpstr>3.  Apparitions, Mediums 亡靈，巫師</vt:lpstr>
      <vt:lpstr>3.  Apparitions, Mediums 亡靈，巫師</vt:lpstr>
      <vt:lpstr>EXODUS 22:18 出埃及記22:18</vt:lpstr>
      <vt:lpstr>Warnings Against Involvement in the Occult/Paranormal 聖經對參與神祕學 / 超自然力量的警告</vt:lpstr>
      <vt:lpstr>4. Astrology, Divination占星學, 占卜學 </vt:lpstr>
      <vt:lpstr>4. Astrology, Divination 占星學, 占卜學 </vt:lpstr>
      <vt:lpstr>5. Prophecy, Dreams 預言，報夢</vt:lpstr>
      <vt:lpstr>The Bible:  Test such claims  聖經：考驗那些說法</vt:lpstr>
      <vt:lpstr>The Bible:  Do not be deceived  聖經：不要被蒙蔽</vt:lpstr>
      <vt:lpstr>6. Demons, Exorcisms 魔鬼，驅魔</vt:lpstr>
      <vt:lpstr>6. Demons, Exorcisms 魔鬼，驅魔</vt:lpstr>
      <vt:lpstr>Demons, Exorcisms, cont. 魔鬼，驅魔</vt:lpstr>
      <vt:lpstr>8. Ghosts, Reincarnation 鬼魂，輪迴</vt:lpstr>
      <vt:lpstr>8. Ghosts, Reincarnation 鬼魂，輪迴</vt:lpstr>
      <vt:lpstr>Ghosts, Reincarnation (cont.) 鬼魂，輪迴</vt:lpstr>
      <vt:lpstr>8. Near-Death and Out-of-Body Experiences 生命瀕死及靈魂出竅體驗 </vt:lpstr>
      <vt:lpstr>8. Near Death and Out-of-Body Experiences生命瀕死及靈魂出竅體驗 </vt:lpstr>
      <vt:lpstr>9. Miracles 神蹟</vt:lpstr>
      <vt:lpstr>9. Miracles 神蹟</vt:lpstr>
      <vt:lpstr>PowerPoint Presentation</vt:lpstr>
      <vt:lpstr>PowerPoint Presentation</vt:lpstr>
      <vt:lpstr>Miracles (cont.) 神蹟</vt:lpstr>
      <vt:lpstr>Conclusion 總結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Skepticism</dc:title>
  <dc:creator>John Oakes</dc:creator>
  <cp:lastModifiedBy>Aaron</cp:lastModifiedBy>
  <cp:revision>58</cp:revision>
  <dcterms:created xsi:type="dcterms:W3CDTF">2011-06-15T17:01:05Z</dcterms:created>
  <dcterms:modified xsi:type="dcterms:W3CDTF">2012-01-06T08:48:32Z</dcterms:modified>
</cp:coreProperties>
</file>