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6"/>
  </p:notesMasterIdLst>
  <p:sldIdLst>
    <p:sldId id="256" r:id="rId2"/>
    <p:sldId id="463" r:id="rId3"/>
    <p:sldId id="464" r:id="rId4"/>
    <p:sldId id="452" r:id="rId5"/>
    <p:sldId id="453" r:id="rId6"/>
    <p:sldId id="345" r:id="rId7"/>
    <p:sldId id="346" r:id="rId8"/>
    <p:sldId id="301" r:id="rId9"/>
    <p:sldId id="299" r:id="rId10"/>
    <p:sldId id="300" r:id="rId11"/>
    <p:sldId id="347" r:id="rId12"/>
    <p:sldId id="348" r:id="rId13"/>
    <p:sldId id="309" r:id="rId14"/>
    <p:sldId id="310" r:id="rId15"/>
    <p:sldId id="313" r:id="rId16"/>
    <p:sldId id="331" r:id="rId17"/>
    <p:sldId id="443" r:id="rId18"/>
    <p:sldId id="332" r:id="rId19"/>
    <p:sldId id="336" r:id="rId20"/>
    <p:sldId id="339" r:id="rId21"/>
    <p:sldId id="340" r:id="rId22"/>
    <p:sldId id="341" r:id="rId23"/>
    <p:sldId id="343" r:id="rId24"/>
    <p:sldId id="344" r:id="rId25"/>
    <p:sldId id="359" r:id="rId26"/>
    <p:sldId id="294" r:id="rId27"/>
    <p:sldId id="278" r:id="rId28"/>
    <p:sldId id="279" r:id="rId29"/>
    <p:sldId id="280" r:id="rId30"/>
    <p:sldId id="420" r:id="rId31"/>
    <p:sldId id="281" r:id="rId32"/>
    <p:sldId id="282" r:id="rId33"/>
    <p:sldId id="289" r:id="rId34"/>
    <p:sldId id="431" r:id="rId35"/>
    <p:sldId id="360" r:id="rId36"/>
    <p:sldId id="362" r:id="rId37"/>
    <p:sldId id="363" r:id="rId38"/>
    <p:sldId id="364" r:id="rId39"/>
    <p:sldId id="421" r:id="rId40"/>
    <p:sldId id="422" r:id="rId41"/>
    <p:sldId id="424" r:id="rId42"/>
    <p:sldId id="435" r:id="rId43"/>
    <p:sldId id="436" r:id="rId44"/>
    <p:sldId id="290" r:id="rId45"/>
    <p:sldId id="434" r:id="rId46"/>
    <p:sldId id="454" r:id="rId47"/>
    <p:sldId id="455" r:id="rId48"/>
    <p:sldId id="274" r:id="rId49"/>
    <p:sldId id="450" r:id="rId50"/>
    <p:sldId id="276" r:id="rId51"/>
    <p:sldId id="439" r:id="rId52"/>
    <p:sldId id="284" r:id="rId53"/>
    <p:sldId id="283" r:id="rId54"/>
    <p:sldId id="285" r:id="rId55"/>
    <p:sldId id="449" r:id="rId56"/>
    <p:sldId id="451" r:id="rId57"/>
    <p:sldId id="456" r:id="rId58"/>
    <p:sldId id="462" r:id="rId59"/>
    <p:sldId id="457" r:id="rId60"/>
    <p:sldId id="458" r:id="rId61"/>
    <p:sldId id="459" r:id="rId62"/>
    <p:sldId id="460" r:id="rId63"/>
    <p:sldId id="461" r:id="rId64"/>
    <p:sldId id="465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FF0000"/>
    <a:srgbClr val="66FF33"/>
    <a:srgbClr val="CCFF99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79" autoAdjust="0"/>
  </p:normalViewPr>
  <p:slideViewPr>
    <p:cSldViewPr>
      <p:cViewPr varScale="1">
        <p:scale>
          <a:sx n="103" d="100"/>
          <a:sy n="103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DC635D4-054A-4E03-A78E-7C58DC5A8F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7FDE6-5141-4947-B26D-70000F0CFA47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E3F08-BA72-4561-8231-251FCD019707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AD032-2757-4D3B-98FD-0AD4B2E46080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126AC-8C09-46CD-AB6D-8F35C87E9C30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F0752-D8A0-4F42-8F76-4001A92740B9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242E1-3412-4936-A1D4-137B4A964681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80839-4D54-4AE6-BFC0-5C6B2A27847F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5A5B9-5A80-4E44-A05B-8A3A9175A2F2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FD007-B225-4EC3-A958-6F2351D1DEEE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B0E0B-20B9-4C81-B39B-2414ACB8482D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BC4FD-948F-4B65-9C2E-447C2D6737AE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74FDF-CF99-4821-ABFC-2896C5ADA7FA}" type="slidenum">
              <a:rPr lang="es-ES"/>
              <a:pPr/>
              <a:t>2</a:t>
            </a:fld>
            <a:endParaRPr lang="es-E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E65D5-ED92-4118-85D0-00C084863CFB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B80B1-52F1-4B8C-8731-25FCAB7C947D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54CCC-C225-46BD-AAE3-26F788A822B9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6242D-E2C0-4FF4-B0F7-55CA95C1460A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7AA79-A1B6-4345-A34D-ACA74C2990B4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DCF9F-A538-4D50-87CB-AED33DAB5219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FE58A-D1C4-470C-84A8-BCB5E08DC4BB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BD4F8-7CCC-48AF-9F89-9A9B78D59B3C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70457-2AEA-4AB9-AA12-758F08CE1175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60426-0691-4B56-ACB4-CB33C009B6FC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38FB9-DB95-4A35-81D8-BE153DB6C84D}" type="slidenum">
              <a:rPr lang="es-ES"/>
              <a:pPr/>
              <a:t>3</a:t>
            </a:fld>
            <a:endParaRPr lang="es-E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F61E7-50B7-4F4A-A45B-5DC2826D86CF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0D56E-419C-41F5-8529-A7645D14C888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1D08A-B692-4113-A36E-02C3D3D78576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17DA2-8610-450E-A4DB-B8E81EBBEC9C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933B6-A3C2-461D-868A-85787C556228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463B7-257E-483B-9DF3-96020BF2AD50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3D49F-DED6-4813-862D-434968B5FFCD}" type="slidenum">
              <a:rPr lang="en-US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A4693-8F5A-478A-97F8-94E5BCA44B6C}" type="slidenum">
              <a:rPr lang="en-US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8B0C6-CC29-46BE-8ACB-D38DBC03D8D2}" type="slidenum">
              <a:rPr lang="en-US" smtClean="0">
                <a:latin typeface="Arial" charset="0"/>
                <a:cs typeface="Arial" charset="0"/>
              </a:rPr>
              <a:pPr/>
              <a:t>38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B71A5-6D99-4FD8-AD89-1AC8BBADDB87}" type="slidenum">
              <a:rPr lang="en-US" smtClean="0">
                <a:latin typeface="Arial" charset="0"/>
                <a:cs typeface="Arial" charset="0"/>
              </a:rPr>
              <a:pPr/>
              <a:t>39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15FA9-FF28-4BE1-BB5A-7851ADDF7B85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EC2F6-1BE1-424B-A8B0-A6EA02FBF13F}" type="slidenum">
              <a:rPr lang="en-US" smtClean="0">
                <a:latin typeface="Arial" charset="0"/>
                <a:cs typeface="Arial" charset="0"/>
              </a:rPr>
              <a:pPr/>
              <a:t>40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C5693-7E84-4DD1-B0FB-85BE43F1A5CF}" type="slidenum">
              <a:rPr lang="en-US" smtClean="0">
                <a:latin typeface="Arial" charset="0"/>
                <a:cs typeface="Arial" charset="0"/>
              </a:rPr>
              <a:pPr/>
              <a:t>41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D4D24-0809-412C-B059-4B19D611561B}" type="slidenum">
              <a:rPr lang="en-US" smtClean="0">
                <a:latin typeface="Arial" charset="0"/>
                <a:cs typeface="Arial" charset="0"/>
              </a:rPr>
              <a:pPr/>
              <a:t>42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9E6E4-9BBB-4CE6-B880-A70FA60C0998}" type="slidenum">
              <a:rPr lang="en-US" smtClean="0">
                <a:latin typeface="Arial" charset="0"/>
                <a:cs typeface="Arial" charset="0"/>
              </a:rPr>
              <a:pPr/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51F53-6584-4EC9-AC50-089597C5875A}" type="slidenum">
              <a:rPr lang="en-US" smtClean="0">
                <a:latin typeface="Arial" charset="0"/>
                <a:cs typeface="Arial" charset="0"/>
              </a:rPr>
              <a:pPr/>
              <a:t>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AC1F5-BF1E-4109-8A47-00A9A6537815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6A9DF-DF66-4499-983F-DA00A2364A49}" type="slidenum">
              <a:rPr lang="en-US" smtClean="0">
                <a:latin typeface="Arial" charset="0"/>
                <a:cs typeface="Arial" charset="0"/>
              </a:rPr>
              <a:pPr/>
              <a:t>48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8F61C-8BEC-4DAE-8A00-7FC13951C718}" type="slidenum">
              <a:rPr lang="en-US" smtClean="0">
                <a:latin typeface="Arial" charset="0"/>
                <a:cs typeface="Arial" charset="0"/>
              </a:rPr>
              <a:pPr/>
              <a:t>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5187E-C365-4E78-A09E-6D5FE7CB07A7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4AD48-A750-4192-8E8E-442A7FEAA8A1}" type="slidenum">
              <a:rPr lang="en-US" smtClean="0">
                <a:latin typeface="Arial" charset="0"/>
                <a:cs typeface="Arial" charset="0"/>
              </a:rPr>
              <a:pPr/>
              <a:t>50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998CD-543E-4265-B59B-D89C4B7AB9BF}" type="slidenum">
              <a:rPr lang="en-US" smtClean="0">
                <a:latin typeface="Arial" charset="0"/>
                <a:cs typeface="Arial" charset="0"/>
              </a:rPr>
              <a:pPr/>
              <a:t>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3D37A-A00C-4AB6-BE6C-40A9BB8D10E3}" type="slidenum">
              <a:rPr lang="en-US" smtClean="0">
                <a:latin typeface="Arial" charset="0"/>
                <a:cs typeface="Arial" charset="0"/>
              </a:rPr>
              <a:pPr/>
              <a:t>52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9FF0C-A1DA-49C8-835C-7BA1112026BA}" type="slidenum">
              <a:rPr lang="en-US" smtClean="0">
                <a:latin typeface="Arial" charset="0"/>
                <a:cs typeface="Arial" charset="0"/>
              </a:rPr>
              <a:pPr/>
              <a:t>53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63093-AD79-4C1A-AFC3-D51ABCE83F68}" type="slidenum">
              <a:rPr lang="en-US" smtClean="0">
                <a:latin typeface="Arial" charset="0"/>
                <a:cs typeface="Arial" charset="0"/>
              </a:rPr>
              <a:pPr/>
              <a:t>54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477E5-E5FB-427B-A27C-6EF0472675EC}" type="slidenum">
              <a:rPr lang="en-US" smtClean="0">
                <a:latin typeface="Arial" charset="0"/>
                <a:cs typeface="Arial" charset="0"/>
              </a:rPr>
              <a:pPr/>
              <a:t>55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CEBE2-5944-45D7-9BBB-4217B68C2E2D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635D4-054A-4E03-A78E-7C58DC5A8FD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50659-D875-40D6-B26B-E2EC1F577E63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1EB45-CE35-4DC8-BFF4-468F9E2BAC7D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17C0B-A89D-4777-816E-ED6276544DD1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sp>
        <p:nvSpPr>
          <p:cNvPr id="5632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2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2AF2-6877-4481-9A42-84B593DF9F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5CAF-736F-47BD-91DA-2118F7BF9F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B8E1-7658-438F-B36B-0FF9A793C1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FB9B0C-8961-428E-A4BF-7472A9E642E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6BC55D-3050-4FFD-9D96-A1842982DC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414C-C97B-4AD1-894A-9704A30F9F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4F08-6BF4-4B94-9C57-6443EF1903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9810-2205-4098-A88C-6BA4C2DF0D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0CBEF-C51B-4851-8F9C-7C31B8728E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4A8D-ED34-47A9-B265-7FCFBEB198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1F24-9636-427B-989B-50AC971C93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307B7-793C-4840-8710-CE8A3885A6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0151E-B948-4070-B54B-3A053F064E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7D64763-AEAB-4C9A-A4A7-55D0060565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21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21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21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21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21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5621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5621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sp>
        <p:nvSpPr>
          <p:cNvPr id="5621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21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21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world.wolfram.com/biography/photo-credits.html#Laplac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he_Genesis_Flood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ctober_2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en.wikipedia.org/wiki/5th_millennium_B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videnceforchristianity.org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-eaps.mit.edu/geobiology/research/images/burgess.jpg&amp;imgrefurl=http://www-eaps.mit.edu/geobiology/research/neoprot.html&amp;h=316&amp;w=430&amp;sz=42&amp;hl=en&amp;start=1&amp;tbnid=uiv_tyN6OWFehM:&amp;tbnh=93&amp;tbnw=126&amp;prev=/images?q=cambrian+explosion&amp;gbv=2&amp;svnum=10&amp;hl=en&amp;sa=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745" y="307398"/>
            <a:ext cx="8534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Ciencia</a:t>
            </a:r>
            <a:r>
              <a:rPr lang="en-US" dirty="0" smtClean="0">
                <a:solidFill>
                  <a:srgbClr val="FFFF00"/>
                </a:solidFill>
              </a:rPr>
              <a:t> y </a:t>
            </a:r>
            <a:r>
              <a:rPr lang="en-US" dirty="0" err="1" smtClean="0">
                <a:solidFill>
                  <a:srgbClr val="FFFF00"/>
                </a:solidFill>
              </a:rPr>
              <a:t>Evolución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Cuatro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Perspectivas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Cristianas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0854" y="2408381"/>
            <a:ext cx="8786524" cy="212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John Oakes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Presidente, </a:t>
            </a:r>
            <a:r>
              <a:rPr kumimoji="0" lang="es-MX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Apologetics</a:t>
            </a: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Society</a:t>
            </a:r>
            <a:endParaRPr kumimoji="0" lang="es-MX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s-MX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Curso: “ECB-AP02 Introducción a la Apologética Cristiana”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logoESDRAS2 591x59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784436"/>
            <a:ext cx="1727198" cy="172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Logo AR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60863" y="5070764"/>
            <a:ext cx="3332822" cy="1002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Religión</a:t>
            </a:r>
            <a:endParaRPr lang="en-US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solidFill>
                  <a:srgbClr val="FFFF00"/>
                </a:solidFill>
              </a:rPr>
              <a:t>El conocimiento religioso es cualitativo, no cuantitativo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El </a:t>
            </a:r>
            <a:r>
              <a:rPr lang="en-US" dirty="0" err="1" smtClean="0">
                <a:solidFill>
                  <a:srgbClr val="FFFF00"/>
                </a:solidFill>
              </a:rPr>
              <a:t>conocimiento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religioso</a:t>
            </a:r>
            <a:r>
              <a:rPr lang="en-US" dirty="0" smtClean="0">
                <a:solidFill>
                  <a:srgbClr val="FFFF00"/>
                </a:solidFill>
              </a:rPr>
              <a:t> no se </a:t>
            </a:r>
            <a:r>
              <a:rPr lang="en-US" dirty="0" err="1" smtClean="0">
                <a:solidFill>
                  <a:srgbClr val="FFFF00"/>
                </a:solidFill>
              </a:rPr>
              <a:t>obtiene</a:t>
            </a:r>
            <a:r>
              <a:rPr lang="en-US" dirty="0" smtClean="0">
                <a:solidFill>
                  <a:srgbClr val="FFFF00"/>
                </a:solidFill>
              </a:rPr>
              <a:t> a </a:t>
            </a:r>
            <a:r>
              <a:rPr lang="en-US" dirty="0" err="1" smtClean="0">
                <a:solidFill>
                  <a:srgbClr val="FFFF00"/>
                </a:solidFill>
              </a:rPr>
              <a:t>través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mediciones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En la </a:t>
            </a:r>
            <a:r>
              <a:rPr lang="en-US" dirty="0" err="1" smtClean="0">
                <a:solidFill>
                  <a:srgbClr val="FFFF00"/>
                </a:solidFill>
              </a:rPr>
              <a:t>religión</a:t>
            </a:r>
            <a:r>
              <a:rPr lang="en-US" dirty="0" smtClean="0">
                <a:solidFill>
                  <a:srgbClr val="FFFF00"/>
                </a:solidFill>
              </a:rPr>
              <a:t> el </a:t>
            </a:r>
            <a:r>
              <a:rPr lang="en-US" dirty="0" err="1" smtClean="0">
                <a:solidFill>
                  <a:srgbClr val="FFFF00"/>
                </a:solidFill>
              </a:rPr>
              <a:t>conocimiento</a:t>
            </a:r>
            <a:r>
              <a:rPr lang="en-US" dirty="0" smtClean="0">
                <a:solidFill>
                  <a:srgbClr val="FFFF00"/>
                </a:solidFill>
              </a:rPr>
              <a:t> se </a:t>
            </a:r>
            <a:r>
              <a:rPr lang="en-US" dirty="0" err="1" smtClean="0">
                <a:solidFill>
                  <a:srgbClr val="FFFF00"/>
                </a:solidFill>
              </a:rPr>
              <a:t>toma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como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verdad</a:t>
            </a:r>
            <a:r>
              <a:rPr lang="en-US" dirty="0" smtClean="0">
                <a:solidFill>
                  <a:srgbClr val="FFFF00"/>
                </a:solidFill>
              </a:rPr>
              <a:t> o </a:t>
            </a:r>
            <a:r>
              <a:rPr lang="en-US" dirty="0" err="1" smtClean="0">
                <a:solidFill>
                  <a:srgbClr val="FFFF00"/>
                </a:solidFill>
              </a:rPr>
              <a:t>falsedad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El </a:t>
            </a:r>
            <a:r>
              <a:rPr lang="en-US" dirty="0" err="1" smtClean="0">
                <a:solidFill>
                  <a:srgbClr val="FFFF00"/>
                </a:solidFill>
              </a:rPr>
              <a:t>conocimiento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religioso</a:t>
            </a:r>
            <a:r>
              <a:rPr lang="en-US" dirty="0" smtClean="0">
                <a:solidFill>
                  <a:srgbClr val="FFFF00"/>
                </a:solidFill>
              </a:rPr>
              <a:t> no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progresivo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tentativo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Preguntas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que</a:t>
            </a:r>
            <a:r>
              <a:rPr lang="en-US" sz="3200" dirty="0" smtClean="0">
                <a:solidFill>
                  <a:srgbClr val="FFFF00"/>
                </a:solidFill>
              </a:rPr>
              <a:t> la </a:t>
            </a:r>
            <a:r>
              <a:rPr lang="en-US" sz="3200" dirty="0" err="1" smtClean="0">
                <a:solidFill>
                  <a:srgbClr val="FFFF00"/>
                </a:solidFill>
              </a:rPr>
              <a:t>Ciencia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Puede</a:t>
            </a:r>
            <a:r>
              <a:rPr lang="en-US" sz="3200" dirty="0" smtClean="0">
                <a:solidFill>
                  <a:srgbClr val="FFFF00"/>
                </a:solidFill>
              </a:rPr>
              <a:t> Resolver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medios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380999"/>
            <a:ext cx="7924800" cy="151245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Preguntas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que</a:t>
            </a:r>
            <a:r>
              <a:rPr lang="en-US" sz="3600" dirty="0" smtClean="0">
                <a:solidFill>
                  <a:srgbClr val="FFFF00"/>
                </a:solidFill>
              </a:rPr>
              <a:t> la </a:t>
            </a:r>
            <a:r>
              <a:rPr lang="en-US" sz="3600" dirty="0" err="1" smtClean="0">
                <a:solidFill>
                  <a:srgbClr val="FFFF00"/>
                </a:solidFill>
              </a:rPr>
              <a:t>Ciencia</a:t>
            </a:r>
            <a:r>
              <a:rPr lang="en-US" sz="3600" dirty="0" smtClean="0">
                <a:solidFill>
                  <a:srgbClr val="FFFF00"/>
                </a:solidFill>
              </a:rPr>
              <a:t> No </a:t>
            </a:r>
            <a:r>
              <a:rPr lang="en-US" sz="3600" dirty="0" err="1" smtClean="0">
                <a:solidFill>
                  <a:srgbClr val="FFFF00"/>
                </a:solidFill>
              </a:rPr>
              <a:t>Puede</a:t>
            </a:r>
            <a:r>
              <a:rPr lang="en-US" sz="3600" dirty="0" smtClean="0">
                <a:solidFill>
                  <a:srgbClr val="FFFF00"/>
                </a:solidFill>
              </a:rPr>
              <a:t> Resolver: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(La </a:t>
            </a:r>
            <a:r>
              <a:rPr lang="en-US" sz="3200" dirty="0" err="1" smtClean="0">
                <a:solidFill>
                  <a:srgbClr val="FFFF00"/>
                </a:solidFill>
              </a:rPr>
              <a:t>Religión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Sí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las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Resuelve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82800"/>
            <a:ext cx="8229600" cy="4144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dirty="0" smtClean="0"/>
              <a:t>¿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qué</a:t>
            </a:r>
            <a:r>
              <a:rPr lang="en-US" b="1" dirty="0" smtClean="0"/>
              <a:t> </a:t>
            </a:r>
            <a:r>
              <a:rPr lang="en-US" b="1" dirty="0" err="1" smtClean="0"/>
              <a:t>estoy</a:t>
            </a:r>
            <a:r>
              <a:rPr lang="en-US" b="1" dirty="0" smtClean="0"/>
              <a:t> </a:t>
            </a:r>
            <a:r>
              <a:rPr lang="en-US" b="1" dirty="0" err="1" smtClean="0"/>
              <a:t>aquí</a:t>
            </a:r>
            <a:r>
              <a:rPr lang="en-US" b="1" dirty="0" smtClean="0"/>
              <a:t>?</a:t>
            </a:r>
          </a:p>
          <a:p>
            <a:pPr lvl="1" eaLnBrk="1" hangingPunct="1">
              <a:defRPr/>
            </a:pPr>
            <a:r>
              <a:rPr lang="en-US" b="1" dirty="0" smtClean="0"/>
              <a:t>¿Es </a:t>
            </a:r>
            <a:r>
              <a:rPr lang="en-US" b="1" dirty="0" err="1" smtClean="0"/>
              <a:t>eso</a:t>
            </a:r>
            <a:r>
              <a:rPr lang="en-US" b="1" dirty="0" smtClean="0"/>
              <a:t> lo </a:t>
            </a:r>
            <a:r>
              <a:rPr lang="en-US" b="1" dirty="0" err="1" smtClean="0"/>
              <a:t>correcto</a:t>
            </a:r>
            <a:r>
              <a:rPr lang="en-US" b="1" dirty="0" smtClean="0"/>
              <a:t> a </a:t>
            </a:r>
            <a:r>
              <a:rPr lang="en-US" b="1" dirty="0" err="1" smtClean="0"/>
              <a:t>hacer</a:t>
            </a:r>
            <a:r>
              <a:rPr lang="en-US" b="1" dirty="0" smtClean="0"/>
              <a:t>?</a:t>
            </a:r>
          </a:p>
          <a:p>
            <a:pPr lvl="1" eaLnBrk="1" hangingPunct="1">
              <a:defRPr/>
            </a:pPr>
            <a:r>
              <a:rPr lang="en-US" b="1" dirty="0" smtClean="0"/>
              <a:t>¿</a:t>
            </a:r>
            <a:r>
              <a:rPr lang="en-US" b="1" dirty="0" err="1" smtClean="0"/>
              <a:t>Qué</a:t>
            </a:r>
            <a:r>
              <a:rPr lang="en-US" b="1" dirty="0" smtClean="0"/>
              <a:t> tan </a:t>
            </a:r>
            <a:r>
              <a:rPr lang="en-US" b="1" dirty="0" err="1" smtClean="0"/>
              <a:t>valioso</a:t>
            </a:r>
            <a:r>
              <a:rPr lang="en-US" b="1" dirty="0" smtClean="0"/>
              <a:t> soy?</a:t>
            </a:r>
          </a:p>
          <a:p>
            <a:pPr lvl="1" eaLnBrk="1" hangingPunct="1">
              <a:defRPr/>
            </a:pPr>
            <a:r>
              <a:rPr lang="en-US" b="1" dirty="0" smtClean="0"/>
              <a:t>¿Dios </a:t>
            </a:r>
            <a:r>
              <a:rPr lang="en-US" b="1" dirty="0" err="1" smtClean="0"/>
              <a:t>existe</a:t>
            </a:r>
            <a:r>
              <a:rPr lang="en-US" b="1" dirty="0" smtClean="0"/>
              <a:t>?  ¿Dios </a:t>
            </a:r>
            <a:r>
              <a:rPr lang="en-US" b="1" dirty="0" err="1" smtClean="0"/>
              <a:t>actúa</a:t>
            </a:r>
            <a:r>
              <a:rPr lang="en-US" b="1" dirty="0" smtClean="0"/>
              <a:t> (</a:t>
            </a:r>
            <a:r>
              <a:rPr lang="en-US" b="1" dirty="0" err="1" smtClean="0"/>
              <a:t>Teísmo</a:t>
            </a:r>
            <a:r>
              <a:rPr lang="en-US" b="1" dirty="0" smtClean="0"/>
              <a:t>)?</a:t>
            </a:r>
          </a:p>
          <a:p>
            <a:pPr lvl="1" eaLnBrk="1" hangingPunct="1">
              <a:defRPr/>
            </a:pPr>
            <a:r>
              <a:rPr lang="en-US" b="1" dirty="0" smtClean="0"/>
              <a:t>¿Me </a:t>
            </a:r>
            <a:r>
              <a:rPr lang="en-US" b="1" dirty="0" err="1" smtClean="0"/>
              <a:t>responderá</a:t>
            </a:r>
            <a:r>
              <a:rPr lang="en-US" b="1" dirty="0" smtClean="0"/>
              <a:t> </a:t>
            </a:r>
            <a:r>
              <a:rPr lang="en-US" b="1" dirty="0" err="1" smtClean="0"/>
              <a:t>eso</a:t>
            </a:r>
            <a:r>
              <a:rPr lang="en-US" b="1" dirty="0" smtClean="0"/>
              <a:t> Dios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oro</a:t>
            </a:r>
            <a:r>
              <a:rPr lang="en-US" b="1" dirty="0" smtClean="0"/>
              <a:t>?</a:t>
            </a:r>
          </a:p>
          <a:p>
            <a:pPr lvl="1" eaLnBrk="1" hangingPunct="1">
              <a:defRPr/>
            </a:pPr>
            <a:r>
              <a:rPr lang="es-MX" b="1" dirty="0" smtClean="0"/>
              <a:t>¿Ocurren eventos sobrenaturales (milagros)?</a:t>
            </a:r>
            <a:endParaRPr lang="en-US" b="1" dirty="0" smtClean="0"/>
          </a:p>
          <a:p>
            <a:pPr lvl="1" eaLnBrk="1" hangingPunct="1">
              <a:defRPr/>
            </a:pPr>
            <a:r>
              <a:rPr lang="es-MX" b="1" dirty="0" smtClean="0"/>
              <a:t>¡En otras palabras, la Religión contesta las preguntas que a la gente le preocupan!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MX" sz="2300" b="1" dirty="0" smtClean="0"/>
              <a:t>Una afirmación que un científico no debería hacer (si está bien entrenado y no te está manipulando):</a:t>
            </a:r>
            <a:endParaRPr lang="en-US" sz="23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300" b="1" dirty="0" smtClean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300" b="1" dirty="0" smtClean="0"/>
              <a:t>La </a:t>
            </a:r>
            <a:r>
              <a:rPr lang="en-US" sz="2300" b="1" dirty="0" err="1" smtClean="0"/>
              <a:t>Evolución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es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verdadera</a:t>
            </a:r>
            <a:r>
              <a:rPr lang="en-US" sz="2300" b="1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300" b="1" dirty="0" smtClean="0"/>
              <a:t>El Big Bang </a:t>
            </a:r>
            <a:r>
              <a:rPr lang="en-US" sz="2300" b="1" dirty="0" err="1" smtClean="0"/>
              <a:t>ocurrió</a:t>
            </a:r>
            <a:r>
              <a:rPr lang="en-US" sz="2300" b="1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3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b="1" dirty="0" err="1" smtClean="0"/>
              <a:t>Mejores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afirmaciones</a:t>
            </a:r>
            <a:r>
              <a:rPr lang="en-US" sz="2300" b="1" dirty="0" smtClean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300" b="1" dirty="0" smtClean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s-MX" sz="2300" b="1" dirty="0" smtClean="0"/>
              <a:t>La Teoría de la Evolución es hasta ahora el mejor modelo que tenemos para explicar tanto la evidencia fósil y la evidencia genético con respecto al origen de todas las especies.</a:t>
            </a:r>
            <a:endParaRPr lang="en-US" sz="2300" b="1" dirty="0" smtClean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s-MX" sz="2300" b="1" dirty="0" smtClean="0"/>
              <a:t>El </a:t>
            </a:r>
            <a:r>
              <a:rPr lang="es-MX" sz="2300" b="1" dirty="0" err="1" smtClean="0"/>
              <a:t>model</a:t>
            </a:r>
            <a:r>
              <a:rPr lang="es-MX" sz="2300" b="1" dirty="0" smtClean="0"/>
              <a:t> del Big </a:t>
            </a:r>
            <a:r>
              <a:rPr lang="es-MX" sz="2300" b="1" dirty="0" err="1" smtClean="0"/>
              <a:t>Bang</a:t>
            </a:r>
            <a:r>
              <a:rPr lang="es-MX" sz="2300" b="1" dirty="0" smtClean="0"/>
              <a:t> está de acuerdo con todos los hechos conocidos acerca del origen y la historia del universo.</a:t>
            </a:r>
            <a:endParaRPr lang="en-US" sz="23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3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MX" sz="2300" b="1" dirty="0" smtClean="0"/>
              <a:t>La ciencia busca consistencia, no “verdad”. Lo que es la explicación más simple y consistente de la observación.</a:t>
            </a:r>
            <a:endParaRPr lang="en-US" sz="2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Conclusiones</a:t>
            </a:r>
            <a:r>
              <a:rPr lang="en-US" sz="4000" dirty="0" smtClean="0"/>
              <a:t> </a:t>
            </a:r>
            <a:r>
              <a:rPr lang="en-US" sz="4000" dirty="0" err="1" smtClean="0"/>
              <a:t>sobre</a:t>
            </a:r>
            <a:r>
              <a:rPr lang="en-US" sz="4000" dirty="0" smtClean="0"/>
              <a:t> </a:t>
            </a:r>
            <a:r>
              <a:rPr lang="en-US" sz="4000" dirty="0" err="1" smtClean="0"/>
              <a:t>Ciencia</a:t>
            </a:r>
            <a:r>
              <a:rPr lang="en-US" sz="4000" dirty="0" smtClean="0"/>
              <a:t> y </a:t>
            </a:r>
            <a:r>
              <a:rPr lang="en-US" sz="4000" dirty="0" err="1" smtClean="0"/>
              <a:t>Religión</a:t>
            </a:r>
            <a:endParaRPr lang="en-US" sz="4000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dirty="0" smtClean="0"/>
              <a:t>Religión y ciencia hacen diferentes tipos de preguntas y definen las palabras de forma diferente.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s-MX" sz="2800" dirty="0" smtClean="0"/>
              <a:t>La religión y la ciencia son dos puntos de vista del mundo muy diferentes pero a veces tratan áreas de información idénticas.</a:t>
            </a:r>
            <a:endParaRPr lang="en-US" sz="2800" dirty="0" smtClean="0"/>
          </a:p>
          <a:p>
            <a:pPr eaLnBrk="1" hangingPunct="1">
              <a:defRPr/>
            </a:pPr>
            <a:endParaRPr lang="es-MX" sz="2800" dirty="0" smtClean="0"/>
          </a:p>
          <a:p>
            <a:pPr eaLnBrk="1" hangingPunct="1">
              <a:defRPr/>
            </a:pPr>
            <a:r>
              <a:rPr lang="es-MX" sz="2800" dirty="0" smtClean="0"/>
              <a:t>Si el cristianismo es verdadero, entonces la Biblia no debería contradecir lo que conocemos de la ciencia.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381C12"/>
                </a:solidFill>
              </a:rPr>
              <a:t>	</a:t>
            </a:r>
            <a:r>
              <a:rPr lang="en-US" sz="3600" b="1" dirty="0" err="1" smtClean="0">
                <a:solidFill>
                  <a:schemeClr val="tx2"/>
                </a:solidFill>
              </a:rPr>
              <a:t>Preguntas</a:t>
            </a:r>
            <a:r>
              <a:rPr lang="en-US" sz="3600" b="1" dirty="0" smtClean="0">
                <a:solidFill>
                  <a:schemeClr val="tx2"/>
                </a:solidFill>
              </a:rPr>
              <a:t> sin </a:t>
            </a:r>
            <a:r>
              <a:rPr lang="en-US" sz="3600" b="1" dirty="0" err="1" smtClean="0">
                <a:solidFill>
                  <a:schemeClr val="tx2"/>
                </a:solidFill>
              </a:rPr>
              <a:t>Contestar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que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Parecen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Referirse</a:t>
            </a:r>
            <a:r>
              <a:rPr lang="en-US" sz="3600" b="1" dirty="0" smtClean="0">
                <a:solidFill>
                  <a:schemeClr val="tx2"/>
                </a:solidFill>
              </a:rPr>
              <a:t> a la </a:t>
            </a:r>
            <a:r>
              <a:rPr lang="en-US" sz="3600" b="1" dirty="0" err="1" smtClean="0">
                <a:solidFill>
                  <a:schemeClr val="tx2"/>
                </a:solidFill>
              </a:rPr>
              <a:t>Ciencia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sz="2700" b="1" dirty="0" smtClean="0">
                <a:solidFill>
                  <a:schemeClr val="tx2"/>
                </a:solidFill>
              </a:rPr>
              <a:t>Conciencia (¿qué es conciencia y por qué estamos conscientes?)</a:t>
            </a:r>
            <a:endParaRPr lang="en-US" sz="27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7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sz="2700" b="1" dirty="0" smtClean="0">
                <a:solidFill>
                  <a:schemeClr val="tx2"/>
                </a:solidFill>
              </a:rPr>
              <a:t>Origen de la vida</a:t>
            </a:r>
            <a:endParaRPr lang="en-US" sz="27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7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sz="2700" b="1" dirty="0" smtClean="0">
                <a:solidFill>
                  <a:schemeClr val="tx2"/>
                </a:solidFill>
              </a:rPr>
              <a:t>Origen del universo. Por qué existe algo (como lo opuesto a nada).</a:t>
            </a:r>
            <a:endParaRPr lang="en-US" sz="27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7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b="1" dirty="0" smtClean="0">
                <a:solidFill>
                  <a:schemeClr val="tx2"/>
                </a:solidFill>
              </a:rPr>
              <a:t>¿El </a:t>
            </a:r>
            <a:r>
              <a:rPr lang="en-US" sz="2700" b="1" dirty="0" err="1" smtClean="0">
                <a:solidFill>
                  <a:schemeClr val="tx2"/>
                </a:solidFill>
              </a:rPr>
              <a:t>origen</a:t>
            </a:r>
            <a:r>
              <a:rPr lang="en-US" sz="2700" b="1" dirty="0" smtClean="0">
                <a:solidFill>
                  <a:schemeClr val="tx2"/>
                </a:solidFill>
              </a:rPr>
              <a:t> de </a:t>
            </a:r>
            <a:r>
              <a:rPr lang="en-US" sz="2700" b="1" dirty="0" err="1" smtClean="0">
                <a:solidFill>
                  <a:schemeClr val="tx2"/>
                </a:solidFill>
              </a:rPr>
              <a:t>las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</a:rPr>
              <a:t>especies</a:t>
            </a:r>
            <a:r>
              <a:rPr lang="en-US" sz="2700" b="1" dirty="0" smtClean="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rtrait%20of%20gali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04" y="1415474"/>
            <a:ext cx="3632970" cy="4657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Galileo Galilei   </a:t>
            </a:r>
            <a:r>
              <a:rPr lang="en-US">
                <a:latin typeface="Tahoma" pitchFamily="34" charset="0"/>
              </a:rPr>
              <a:t> </a:t>
            </a:r>
            <a:r>
              <a:rPr lang="en-US" sz="2800">
                <a:latin typeface="Tahoma" pitchFamily="34" charset="0"/>
              </a:rPr>
              <a:t>(1564-1642)</a:t>
            </a:r>
            <a:r>
              <a:rPr lang="en-US">
                <a:latin typeface="Tahoma" pitchFamily="34" charset="0"/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76800" y="1905000"/>
            <a:ext cx="3962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“La </a:t>
            </a:r>
            <a:r>
              <a:rPr lang="en-US" sz="2400" dirty="0" err="1" smtClean="0">
                <a:solidFill>
                  <a:srgbClr val="FFFF00"/>
                </a:solidFill>
              </a:rPr>
              <a:t>Biblia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fué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escrita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para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decirnos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cómo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llegar</a:t>
            </a:r>
            <a:r>
              <a:rPr lang="en-US" sz="2400" dirty="0" smtClean="0">
                <a:solidFill>
                  <a:srgbClr val="FFFF00"/>
                </a:solidFill>
              </a:rPr>
              <a:t> al </a:t>
            </a:r>
            <a:r>
              <a:rPr lang="en-US" sz="2400" dirty="0" err="1" smtClean="0">
                <a:solidFill>
                  <a:srgbClr val="FFFF00"/>
                </a:solidFill>
              </a:rPr>
              <a:t>cielo</a:t>
            </a:r>
            <a:r>
              <a:rPr lang="en-US" sz="2400" dirty="0" smtClean="0">
                <a:solidFill>
                  <a:srgbClr val="FFFF00"/>
                </a:solidFill>
              </a:rPr>
              <a:t>, no </a:t>
            </a:r>
            <a:r>
              <a:rPr lang="en-US" sz="2400" dirty="0" err="1" smtClean="0">
                <a:solidFill>
                  <a:srgbClr val="FFFF00"/>
                </a:solidFill>
              </a:rPr>
              <a:t>cómo</a:t>
            </a:r>
            <a:r>
              <a:rPr lang="en-US" sz="2400" dirty="0" smtClean="0">
                <a:solidFill>
                  <a:srgbClr val="FFFF00"/>
                </a:solidFill>
              </a:rPr>
              <a:t> los </a:t>
            </a:r>
            <a:r>
              <a:rPr lang="en-US" sz="2400" dirty="0" err="1" smtClean="0">
                <a:solidFill>
                  <a:srgbClr val="FFFF00"/>
                </a:solidFill>
              </a:rPr>
              <a:t>cielos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andan</a:t>
            </a:r>
            <a:r>
              <a:rPr lang="en-US" sz="2400" dirty="0" smtClean="0">
                <a:solidFill>
                  <a:srgbClr val="FFFF00"/>
                </a:solidFill>
              </a:rPr>
              <a:t>”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“En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discusiones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problemas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físicos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deberíamos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comenzar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no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desde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autoridad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de los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pasajes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de la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Escritura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sino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desde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las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experiencias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de los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sentidos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y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las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demostraciones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necesarias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”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Galileo en </a:t>
            </a:r>
            <a:r>
              <a:rPr lang="en-US" sz="3200" dirty="0" err="1" smtClean="0"/>
              <a:t>Cuanto</a:t>
            </a:r>
            <a:r>
              <a:rPr lang="en-US" sz="3200" dirty="0" smtClean="0"/>
              <a:t> a la </a:t>
            </a:r>
            <a:r>
              <a:rPr lang="en-US" sz="3200" dirty="0" err="1" smtClean="0"/>
              <a:t>Revelación</a:t>
            </a:r>
            <a:endParaRPr lang="en-US" sz="3200" dirty="0" smtClean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4813"/>
            <a:ext cx="8229600" cy="4421187"/>
          </a:xfrm>
        </p:spPr>
        <p:txBody>
          <a:bodyPr/>
          <a:lstStyle/>
          <a:p>
            <a:pPr eaLnBrk="1" hangingPunct="1">
              <a:defRPr/>
            </a:pPr>
            <a:r>
              <a:rPr lang="es-MX" sz="2700" b="1" dirty="0" smtClean="0">
                <a:solidFill>
                  <a:srgbClr val="FFFF00"/>
                </a:solidFill>
              </a:rPr>
              <a:t>“Porque la Santa Biblia y el fenómeno de la naturaleza proceden ambas de la Palabra divina, la primera como dictado del Espíritu Santo y la segunda como la ejecutora observante de los mandatos de Dios”</a:t>
            </a:r>
            <a:endParaRPr lang="en-US" sz="27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7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s-MX" sz="2700" b="1" dirty="0" smtClean="0">
                <a:solidFill>
                  <a:srgbClr val="FFFF00"/>
                </a:solidFill>
              </a:rPr>
              <a:t>¿Existe algo como Revelación Natural / Revelación General? (Como lo opuesto a la revelación especial). En otras palabras, ¿podemos recopilar conocimiento genuino de Dios mirando su creación?</a:t>
            </a:r>
            <a:endParaRPr lang="en-US" sz="27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785" y="780473"/>
            <a:ext cx="3396456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3657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Sir Isaac Newton   </a:t>
            </a:r>
            <a:r>
              <a:rPr lang="en-US" dirty="0">
                <a:latin typeface="Tahoma" pitchFamily="34" charset="0"/>
              </a:rPr>
              <a:t>       </a:t>
            </a:r>
            <a:r>
              <a:rPr lang="en-US" sz="2800" dirty="0">
                <a:latin typeface="Tahoma" pitchFamily="34" charset="0"/>
              </a:rPr>
              <a:t>(1642-1727)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“El </a:t>
            </a:r>
            <a:r>
              <a:rPr lang="en-US" sz="2800" dirty="0" err="1" smtClean="0">
                <a:solidFill>
                  <a:srgbClr val="FFFF00"/>
                </a:solidFill>
              </a:rPr>
              <a:t>Universo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Mecánico</a:t>
            </a:r>
            <a:r>
              <a:rPr lang="en-US" sz="2800" dirty="0" smtClean="0">
                <a:solidFill>
                  <a:srgbClr val="FFFF00"/>
                </a:solidFill>
              </a:rPr>
              <a:t>”</a:t>
            </a: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MX" sz="2800" dirty="0" smtClean="0">
                <a:solidFill>
                  <a:srgbClr val="FFFF00"/>
                </a:solidFill>
              </a:rPr>
              <a:t>Introdujo la idea del Deísmo (un Dios no involucrado)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LaPlace  </a:t>
            </a:r>
            <a:r>
              <a:rPr lang="en-US" sz="2800">
                <a:latin typeface="Tahoma" pitchFamily="34" charset="0"/>
              </a:rPr>
              <a:t>(1749-1827)</a:t>
            </a:r>
            <a:r>
              <a:rPr lang="en-US">
                <a:latin typeface="Tahoma" pitchFamily="34" charset="0"/>
              </a:rPr>
              <a:t> </a:t>
            </a:r>
          </a:p>
        </p:txBody>
      </p:sp>
      <p:pic>
        <p:nvPicPr>
          <p:cNvPr id="19459" name="Picture 3" descr="Lapla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772" y="1752601"/>
            <a:ext cx="2638706" cy="4371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10200" y="1524000"/>
            <a:ext cx="2514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FFFF00"/>
                </a:solidFill>
              </a:rPr>
              <a:t>Acerca</a:t>
            </a:r>
            <a:r>
              <a:rPr lang="en-US" sz="3200" dirty="0" smtClean="0">
                <a:solidFill>
                  <a:srgbClr val="FFFF00"/>
                </a:solidFill>
              </a:rPr>
              <a:t> de Dios:  </a:t>
            </a:r>
            <a:endParaRPr lang="en-US" sz="32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“No </a:t>
            </a:r>
            <a:r>
              <a:rPr lang="en-US" sz="3200" dirty="0" err="1" smtClean="0">
                <a:solidFill>
                  <a:srgbClr val="FFFF00"/>
                </a:solidFill>
              </a:rPr>
              <a:t>necesito</a:t>
            </a:r>
            <a:r>
              <a:rPr lang="en-US" sz="3200" dirty="0" smtClean="0">
                <a:solidFill>
                  <a:srgbClr val="FFFF00"/>
                </a:solidFill>
              </a:rPr>
              <a:t> de </a:t>
            </a:r>
            <a:r>
              <a:rPr lang="en-US" sz="3200" dirty="0" err="1" smtClean="0">
                <a:solidFill>
                  <a:srgbClr val="FFFF00"/>
                </a:solidFill>
              </a:rPr>
              <a:t>esa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hipótesis</a:t>
            </a:r>
            <a:r>
              <a:rPr lang="en-US" sz="3200" dirty="0" smtClean="0">
                <a:solidFill>
                  <a:srgbClr val="FFFF00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Dr. John Oakes (PhD)</a:t>
            </a:r>
            <a:endParaRPr lang="es-E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46563" cy="444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400"/>
              <a:t>Nació en Connecticut.</a:t>
            </a:r>
          </a:p>
          <a:p>
            <a:pPr>
              <a:lnSpc>
                <a:spcPct val="90000"/>
              </a:lnSpc>
            </a:pPr>
            <a:r>
              <a:rPr lang="es-MX" sz="2400"/>
              <a:t>Lic. en Química y Matemáticas. Univ. De Connecticut. 1977.</a:t>
            </a:r>
          </a:p>
          <a:p>
            <a:pPr>
              <a:lnSpc>
                <a:spcPct val="90000"/>
              </a:lnSpc>
            </a:pPr>
            <a:r>
              <a:rPr lang="es-MX" sz="2400"/>
              <a:t>Bautismo: Dic 13 1978. Boulder, Colorado.</a:t>
            </a:r>
          </a:p>
          <a:p>
            <a:pPr>
              <a:lnSpc>
                <a:spcPct val="90000"/>
              </a:lnSpc>
            </a:pPr>
            <a:r>
              <a:rPr lang="es-MX" sz="2400"/>
              <a:t>Doctorado en Química Física, Univ. de Colorado.</a:t>
            </a:r>
          </a:p>
          <a:p>
            <a:pPr>
              <a:lnSpc>
                <a:spcPct val="90000"/>
              </a:lnSpc>
            </a:pPr>
            <a:r>
              <a:rPr lang="es-MX" sz="2400"/>
              <a:t>Años de profesor a nivel universitario.</a:t>
            </a:r>
          </a:p>
          <a:p>
            <a:pPr>
              <a:lnSpc>
                <a:spcPct val="90000"/>
              </a:lnSpc>
            </a:pPr>
            <a:r>
              <a:rPr lang="es-MX" sz="2400"/>
              <a:t>Numerosos artículos científicos.</a:t>
            </a:r>
            <a:endParaRPr lang="es-ES" sz="2400"/>
          </a:p>
        </p:txBody>
      </p:sp>
      <p:pic>
        <p:nvPicPr>
          <p:cNvPr id="52231" name="Picture 7" descr="John Oak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508625" y="2674938"/>
            <a:ext cx="2593975" cy="259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arw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76" y="457200"/>
            <a:ext cx="2756648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4572000"/>
            <a:ext cx="6400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solidFill>
                  <a:srgbClr val="FFFF00"/>
                </a:solidFill>
              </a:rPr>
              <a:t>Charles Darwin</a:t>
            </a:r>
          </a:p>
          <a:p>
            <a:pPr algn="ctr" eaLnBrk="1" hangingPunct="1"/>
            <a:r>
              <a:rPr lang="es-MX" sz="3200" dirty="0" smtClean="0">
                <a:solidFill>
                  <a:srgbClr val="FFFF00"/>
                </a:solidFill>
              </a:rPr>
              <a:t>¿Sería el origen de las especies algo </a:t>
            </a:r>
            <a:r>
              <a:rPr lang="es-MX" sz="3200" dirty="0" err="1" smtClean="0">
                <a:solidFill>
                  <a:srgbClr val="FFFF00"/>
                </a:solidFill>
              </a:rPr>
              <a:t>deístico</a:t>
            </a:r>
            <a:r>
              <a:rPr lang="es-MX" sz="3200" dirty="0" smtClean="0">
                <a:solidFill>
                  <a:srgbClr val="FFFF00"/>
                </a:solidFill>
              </a:rPr>
              <a:t> – gobernado por procesos naturales?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48200" y="2209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934527" y="775855"/>
            <a:ext cx="320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2800" dirty="0" smtClean="0">
                <a:solidFill>
                  <a:srgbClr val="FFFF00"/>
                </a:solidFill>
              </a:rPr>
              <a:t>“Es mera tontería  pensar en este punto del origen de la vida. Uno podría pensar también en el origen de la materia”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La </a:t>
            </a:r>
            <a:r>
              <a:rPr lang="en-US" sz="3200" dirty="0" err="1" smtClean="0"/>
              <a:t>Reacción</a:t>
            </a:r>
            <a:r>
              <a:rPr lang="en-US" sz="3200" dirty="0" smtClean="0"/>
              <a:t> </a:t>
            </a:r>
            <a:r>
              <a:rPr lang="en-US" sz="3200" dirty="0" err="1" smtClean="0"/>
              <a:t>Conservadora</a:t>
            </a:r>
            <a:r>
              <a:rPr lang="en-US" sz="3200" dirty="0" smtClean="0"/>
              <a:t> Cristiana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543800" cy="76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“El </a:t>
            </a:r>
            <a:r>
              <a:rPr lang="en-US" sz="2800" dirty="0" err="1" smtClean="0"/>
              <a:t>Juicio</a:t>
            </a:r>
            <a:r>
              <a:rPr lang="en-US" sz="2800" dirty="0" smtClean="0"/>
              <a:t> al Mono” de Scopes, 1925</a:t>
            </a:r>
          </a:p>
        </p:txBody>
      </p:sp>
      <p:pic>
        <p:nvPicPr>
          <p:cNvPr id="21508" name="Picture 4" descr="scopes_trial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95600"/>
            <a:ext cx="4752975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Clarence Darrow </a:t>
            </a:r>
            <a:r>
              <a:rPr lang="en-US" sz="2400" dirty="0" smtClean="0">
                <a:latin typeface="Times New Roman" pitchFamily="18" charset="0"/>
              </a:rPr>
              <a:t>y William </a:t>
            </a:r>
            <a:r>
              <a:rPr lang="en-US" sz="2400" dirty="0">
                <a:latin typeface="Times New Roman" pitchFamily="18" charset="0"/>
              </a:rPr>
              <a:t>Jennings Bryan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_Genesis_Floo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36131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403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2800" dirty="0" smtClean="0">
                <a:solidFill>
                  <a:srgbClr val="FFFF00"/>
                </a:solidFill>
              </a:rPr>
              <a:t>1940’s y después: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MX" sz="2800" dirty="0" smtClean="0">
                <a:solidFill>
                  <a:srgbClr val="FFFF00"/>
                </a:solidFill>
              </a:rPr>
              <a:t>Movimiento del Creacionismo de la Tierra Joven</a:t>
            </a:r>
          </a:p>
          <a:p>
            <a:pPr eaLnBrk="1" hangingPunct="1">
              <a:spcBef>
                <a:spcPct val="50000"/>
              </a:spcBef>
            </a:pPr>
            <a:r>
              <a:rPr lang="es-MX" sz="2800" dirty="0" smtClean="0">
                <a:solidFill>
                  <a:srgbClr val="FFFF00"/>
                </a:solidFill>
              </a:rPr>
              <a:t>¡Muy Mala Ciencia!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¿</a:t>
            </a:r>
            <a:r>
              <a:rPr lang="en-US" sz="3200" dirty="0" err="1" smtClean="0"/>
              <a:t>Pueden</a:t>
            </a:r>
            <a:r>
              <a:rPr lang="en-US" sz="3200" dirty="0" smtClean="0"/>
              <a:t> la </a:t>
            </a:r>
            <a:r>
              <a:rPr lang="en-US" sz="3200" dirty="0" err="1" smtClean="0"/>
              <a:t>Ciencia</a:t>
            </a:r>
            <a:r>
              <a:rPr lang="en-US" sz="3200" dirty="0" smtClean="0"/>
              <a:t> y la </a:t>
            </a:r>
            <a:r>
              <a:rPr lang="en-US" sz="3200" dirty="0" err="1" smtClean="0"/>
              <a:t>Religión</a:t>
            </a:r>
            <a:r>
              <a:rPr lang="en-US" sz="3200" dirty="0" smtClean="0"/>
              <a:t> </a:t>
            </a:r>
            <a:r>
              <a:rPr lang="en-US" sz="3200" dirty="0" err="1" smtClean="0"/>
              <a:t>Coexistir</a:t>
            </a:r>
            <a:r>
              <a:rPr lang="en-US" sz="3200" dirty="0" smtClean="0"/>
              <a:t> </a:t>
            </a:r>
            <a:r>
              <a:rPr lang="en-US" sz="3200" dirty="0" err="1" smtClean="0"/>
              <a:t>Pacíficamente</a:t>
            </a:r>
            <a:r>
              <a:rPr lang="en-US" sz="3200" dirty="0" smtClean="0"/>
              <a:t>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764"/>
            <a:ext cx="3657600" cy="41033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 </a:t>
            </a:r>
            <a:r>
              <a:rPr lang="en-US" dirty="0" err="1" smtClean="0"/>
              <a:t>Lenguaje</a:t>
            </a:r>
            <a:r>
              <a:rPr lang="en-US" dirty="0" smtClean="0"/>
              <a:t> de Dios</a:t>
            </a:r>
          </a:p>
          <a:p>
            <a:pPr eaLnBrk="1" hangingPunct="1">
              <a:defRPr/>
            </a:pPr>
            <a:r>
              <a:rPr lang="es-MX" dirty="0" smtClean="0"/>
              <a:t>Director del Proyecto Genoma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Director de la </a:t>
            </a:r>
            <a:r>
              <a:rPr lang="en-US" dirty="0" err="1" smtClean="0"/>
              <a:t>Fundación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la </a:t>
            </a:r>
            <a:r>
              <a:rPr lang="en-US" dirty="0" err="1" smtClean="0"/>
              <a:t>Ciencia</a:t>
            </a:r>
            <a:endParaRPr lang="en-US" dirty="0" smtClean="0"/>
          </a:p>
        </p:txBody>
      </p:sp>
      <p:pic>
        <p:nvPicPr>
          <p:cNvPr id="23556" name="Picture 4" descr="franciscolli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38400"/>
            <a:ext cx="3409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Las </a:t>
            </a:r>
            <a:r>
              <a:rPr lang="en-US" sz="3200" dirty="0" err="1" smtClean="0"/>
              <a:t>Razones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Collins Cree en Dios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None/>
              <a:defRPr/>
            </a:pPr>
            <a:r>
              <a:rPr lang="en-US" sz="2800" dirty="0" smtClean="0"/>
              <a:t>1. Hay </a:t>
            </a:r>
            <a:r>
              <a:rPr lang="en-US" sz="2800" dirty="0" err="1" smtClean="0"/>
              <a:t>algo</a:t>
            </a:r>
            <a:r>
              <a:rPr lang="en-US" sz="2800" dirty="0" smtClean="0"/>
              <a:t> en </a:t>
            </a:r>
            <a:r>
              <a:rPr lang="en-US" sz="2800" dirty="0" err="1" smtClean="0"/>
              <a:t>lugar</a:t>
            </a:r>
            <a:r>
              <a:rPr lang="en-US" sz="2800" dirty="0" smtClean="0"/>
              <a:t> de nada.</a:t>
            </a:r>
          </a:p>
          <a:p>
            <a:pPr marL="514350" indent="-514350" eaLnBrk="1" hangingPunct="1">
              <a:lnSpc>
                <a:spcPct val="80000"/>
              </a:lnSpc>
              <a:buNone/>
              <a:defRPr/>
            </a:pPr>
            <a:r>
              <a:rPr lang="es-MX" sz="2800" b="1" dirty="0" smtClean="0"/>
              <a:t>2. La efectividad irrazonable de las matemáticas.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3. El Big Bang.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4. La </a:t>
            </a:r>
            <a:r>
              <a:rPr lang="en-US" sz="2800" b="1" dirty="0" err="1" smtClean="0"/>
              <a:t>naturaleza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soluciona</a:t>
            </a:r>
            <a:r>
              <a:rPr lang="en-US" sz="2800" b="1" dirty="0" smtClean="0"/>
              <a:t> el </a:t>
            </a:r>
            <a:r>
              <a:rPr lang="en-US" sz="2800" b="1" dirty="0" err="1" smtClean="0"/>
              <a:t>problema</a:t>
            </a:r>
            <a:r>
              <a:rPr lang="en-US" sz="2800" b="1" dirty="0" smtClean="0"/>
              <a:t> de “¿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qué</a:t>
            </a:r>
            <a:r>
              <a:rPr lang="en-US" sz="2800" b="1" dirty="0" smtClean="0"/>
              <a:t>?”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5. </a:t>
            </a:r>
            <a:r>
              <a:rPr lang="en-US" sz="2800" b="1" dirty="0" err="1" smtClean="0"/>
              <a:t>Sintonización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fina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universo</a:t>
            </a:r>
            <a:r>
              <a:rPr lang="en-US" sz="2800" b="1" dirty="0" smtClean="0"/>
              <a:t>. La “</a:t>
            </a:r>
            <a:r>
              <a:rPr lang="en-US" sz="2800" b="1" dirty="0" err="1" smtClean="0"/>
              <a:t>Paradoja</a:t>
            </a:r>
            <a:r>
              <a:rPr lang="en-US" sz="2800" b="1" dirty="0" smtClean="0"/>
              <a:t> de Goldilocks”.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6.  La </a:t>
            </a:r>
            <a:r>
              <a:rPr lang="en-US" sz="2800" b="1" dirty="0" err="1" smtClean="0"/>
              <a:t>existencia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ley</a:t>
            </a:r>
            <a:r>
              <a:rPr lang="en-US" sz="2800" b="1" dirty="0" smtClean="0"/>
              <a:t> moral.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7.  </a:t>
            </a:r>
            <a:r>
              <a:rPr lang="en-US" sz="2800" b="1" dirty="0" err="1" smtClean="0"/>
              <a:t>Dejame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añadir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algo</a:t>
            </a:r>
            <a:r>
              <a:rPr lang="en-US" sz="2800" b="1" dirty="0" smtClean="0"/>
              <a:t>: la </a:t>
            </a:r>
            <a:r>
              <a:rPr lang="en-US" sz="2800" b="1" dirty="0" err="1" smtClean="0"/>
              <a:t>obvia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inspiración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divina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Biblia</a:t>
            </a:r>
            <a:r>
              <a:rPr lang="en-US" sz="2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 </a:t>
            </a:r>
            <a:r>
              <a:rPr lang="en-US" sz="4000" dirty="0" err="1" smtClean="0"/>
              <a:t>Edad</a:t>
            </a:r>
            <a:r>
              <a:rPr lang="en-US" sz="4000" dirty="0" smtClean="0"/>
              <a:t> del </a:t>
            </a:r>
            <a:r>
              <a:rPr lang="en-US" sz="4000" dirty="0" err="1" smtClean="0"/>
              <a:t>Universo</a:t>
            </a:r>
            <a:r>
              <a:rPr lang="en-US" sz="4000" dirty="0" smtClean="0"/>
              <a:t> y la </a:t>
            </a:r>
            <a:r>
              <a:rPr lang="en-US" sz="4000" dirty="0" err="1" smtClean="0"/>
              <a:t>Edad</a:t>
            </a:r>
            <a:r>
              <a:rPr lang="en-US" sz="4000" dirty="0" smtClean="0"/>
              <a:t> de la Tierra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54263"/>
            <a:ext cx="3810000" cy="3771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Obispo Ussher, 1640:   El </a:t>
            </a:r>
            <a:r>
              <a:rPr lang="en-US" sz="2800" dirty="0" err="1" smtClean="0"/>
              <a:t>universo</a:t>
            </a:r>
            <a:r>
              <a:rPr lang="en-US" sz="2800" dirty="0" smtClean="0"/>
              <a:t> </a:t>
            </a:r>
            <a:r>
              <a:rPr lang="en-US" sz="2800" dirty="0" err="1" smtClean="0"/>
              <a:t>fué</a:t>
            </a:r>
            <a:r>
              <a:rPr lang="en-US" sz="2800" dirty="0" smtClean="0"/>
              <a:t> </a:t>
            </a:r>
            <a:r>
              <a:rPr lang="en-US" sz="2800" dirty="0" err="1" smtClean="0"/>
              <a:t>creado</a:t>
            </a:r>
            <a:r>
              <a:rPr lang="en-US" sz="2800" dirty="0" smtClean="0"/>
              <a:t> en </a:t>
            </a:r>
            <a:r>
              <a:rPr lang="en-US" sz="2800" dirty="0" err="1" smtClean="0"/>
              <a:t>domingo</a:t>
            </a:r>
            <a:r>
              <a:rPr lang="en-US" sz="2800" dirty="0" smtClean="0"/>
              <a:t>, </a:t>
            </a:r>
            <a:r>
              <a:rPr lang="en-US" sz="2800" dirty="0" err="1" smtClean="0">
                <a:hlinkClick r:id="rId3" tooltip="October 23"/>
              </a:rPr>
              <a:t>Octubre</a:t>
            </a:r>
            <a:r>
              <a:rPr lang="en-US" sz="2800" dirty="0" smtClean="0">
                <a:hlinkClick r:id="rId3" tooltip="October 23"/>
              </a:rPr>
              <a:t> 23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4" tooltip="5th millennium BC"/>
              </a:rPr>
              <a:t>4004 AC</a:t>
            </a:r>
            <a:endParaRPr lang="en-US" sz="2800" dirty="0" smtClean="0"/>
          </a:p>
        </p:txBody>
      </p:sp>
      <p:pic>
        <p:nvPicPr>
          <p:cNvPr id="25604" name="Picture 5" descr="JamesUsshe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057400"/>
            <a:ext cx="34242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22263"/>
            <a:ext cx="8077200" cy="912812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>
                <a:solidFill>
                  <a:srgbClr val="FFFF00"/>
                </a:solidFill>
              </a:rPr>
              <a:t>Velocímetro Cósmico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Cuando una galaxia se está alejando, las ondas de luz que viajan a nosotros cambian a rojo.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El </a:t>
            </a:r>
            <a:r>
              <a:rPr lang="es-MX" sz="2400" b="1" dirty="0" err="1" smtClean="0">
                <a:solidFill>
                  <a:srgbClr val="FFFF00"/>
                </a:solidFill>
              </a:rPr>
              <a:t>Hubble</a:t>
            </a:r>
            <a:r>
              <a:rPr lang="es-MX" sz="2400" b="1" dirty="0" smtClean="0">
                <a:solidFill>
                  <a:srgbClr val="FFFF00"/>
                </a:solidFill>
              </a:rPr>
              <a:t> midió el espectro</a:t>
            </a:r>
          </a:p>
          <a:p>
            <a:pPr eaLnBrk="1" hangingPunct="1">
              <a:buNone/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     de estas galaxias y encontró que</a:t>
            </a:r>
          </a:p>
          <a:p>
            <a:pPr eaLnBrk="1" hangingPunct="1">
              <a:buNone/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     las líneas espectrales cambiaron </a:t>
            </a:r>
          </a:p>
          <a:p>
            <a:pPr eaLnBrk="1" hangingPunct="1">
              <a:buNone/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     a rojo.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1924" name="Picture 4" descr="redshif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86200"/>
            <a:ext cx="33528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RECE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438400"/>
            <a:ext cx="4051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27182" y="551410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Mientras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más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rápido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 el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alejamiento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,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    más rojas se ponían.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  <p:bldP spid="8192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Galaxias</a:t>
            </a:r>
            <a:r>
              <a:rPr lang="en-US" sz="3600" dirty="0" smtClean="0">
                <a:solidFill>
                  <a:srgbClr val="FFFF00"/>
                </a:solidFill>
              </a:rPr>
              <a:t>: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Islas de </a:t>
            </a:r>
            <a:r>
              <a:rPr lang="en-US" sz="3600" dirty="0" err="1" smtClean="0">
                <a:solidFill>
                  <a:srgbClr val="FFFF00"/>
                </a:solidFill>
              </a:rPr>
              <a:t>Estrellas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Formando</a:t>
            </a:r>
            <a:r>
              <a:rPr lang="en-US" sz="3600" dirty="0" smtClean="0">
                <a:solidFill>
                  <a:srgbClr val="FFFF00"/>
                </a:solidFill>
              </a:rPr>
              <a:t> el </a:t>
            </a:r>
            <a:r>
              <a:rPr lang="en-US" sz="3600" dirty="0" err="1" smtClean="0">
                <a:solidFill>
                  <a:srgbClr val="FFFF00"/>
                </a:solidFill>
              </a:rPr>
              <a:t>Universo</a:t>
            </a:r>
            <a:endParaRPr lang="en-US" sz="3600" dirty="0" smtClean="0"/>
          </a:p>
        </p:txBody>
      </p:sp>
      <p:pic>
        <p:nvPicPr>
          <p:cNvPr id="27651" name="Picture 3" descr="somb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9718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GAL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2590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GAL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752600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gala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924300"/>
            <a:ext cx="39147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GALA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932238"/>
            <a:ext cx="34290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chemeClr val="tx1"/>
                </a:solidFill>
              </a:rPr>
              <a:t>Gráfica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Constante</a:t>
            </a:r>
            <a:r>
              <a:rPr lang="en-US" sz="3200" dirty="0" smtClean="0">
                <a:solidFill>
                  <a:schemeClr val="tx1"/>
                </a:solidFill>
              </a:rPr>
              <a:t> del Hubble: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Distancia</a:t>
            </a:r>
            <a:r>
              <a:rPr lang="en-US" sz="2800" dirty="0" smtClean="0">
                <a:solidFill>
                  <a:schemeClr val="tx1"/>
                </a:solidFill>
              </a:rPr>
              <a:t> vs. </a:t>
            </a:r>
            <a:r>
              <a:rPr lang="en-US" sz="2800" dirty="0" err="1" smtClean="0">
                <a:solidFill>
                  <a:schemeClr val="tx1"/>
                </a:solidFill>
              </a:rPr>
              <a:t>Velocidad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Regresión</a:t>
            </a:r>
            <a:endParaRPr lang="en-US" sz="2800" dirty="0" smtClean="0"/>
          </a:p>
        </p:txBody>
      </p:sp>
      <p:pic>
        <p:nvPicPr>
          <p:cNvPr id="28675" name="Picture 3" descr="a2218plot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44638"/>
            <a:ext cx="8077200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22263"/>
            <a:ext cx="8077200" cy="912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Expansión</a:t>
            </a:r>
            <a:r>
              <a:rPr lang="en-US" dirty="0" smtClean="0">
                <a:solidFill>
                  <a:srgbClr val="FFFF00"/>
                </a:solidFill>
              </a:rPr>
              <a:t> del </a:t>
            </a:r>
            <a:r>
              <a:rPr lang="en-US" dirty="0" err="1" smtClean="0">
                <a:solidFill>
                  <a:srgbClr val="FFFF00"/>
                </a:solidFill>
              </a:rPr>
              <a:t>Universo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9699" name="Picture 3" descr="expan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78827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219200" y="5867400"/>
            <a:ext cx="62001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Verdana" pitchFamily="34" charset="0"/>
              </a:rPr>
              <a:t>… </a:t>
            </a:r>
            <a:r>
              <a:rPr lang="en-US" sz="1600" dirty="0" err="1" smtClean="0">
                <a:latin typeface="Verdana" pitchFamily="34" charset="0"/>
              </a:rPr>
              <a:t>rastreando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hacia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atrás</a:t>
            </a:r>
            <a:r>
              <a:rPr lang="en-US" sz="1600" dirty="0" smtClean="0">
                <a:latin typeface="Verdana" pitchFamily="34" charset="0"/>
              </a:rPr>
              <a:t>, el </a:t>
            </a:r>
            <a:r>
              <a:rPr lang="en-US" sz="1600" dirty="0" err="1" smtClean="0">
                <a:latin typeface="Verdana" pitchFamily="34" charset="0"/>
              </a:rPr>
              <a:t>universo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debió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tener</a:t>
            </a:r>
            <a:r>
              <a:rPr lang="en-US" sz="1600" dirty="0" smtClean="0">
                <a:latin typeface="Verdana" pitchFamily="34" charset="0"/>
              </a:rPr>
              <a:t> un </a:t>
            </a:r>
            <a:r>
              <a:rPr lang="en-US" sz="1600" dirty="0" err="1" smtClean="0">
                <a:latin typeface="Verdana" pitchFamily="34" charset="0"/>
              </a:rPr>
              <a:t>inicio</a:t>
            </a:r>
            <a:endParaRPr lang="en-US" sz="1600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Dr. John Oakes (PhD)</a:t>
            </a:r>
            <a:endParaRPr lang="es-E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981200"/>
            <a:ext cx="45720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2200" dirty="0"/>
              <a:t>Ministro para iglesia de San Diego: 86-88.</a:t>
            </a:r>
          </a:p>
          <a:p>
            <a:pPr>
              <a:lnSpc>
                <a:spcPct val="80000"/>
              </a:lnSpc>
            </a:pPr>
            <a:r>
              <a:rPr lang="es-MX" sz="2200" dirty="0"/>
              <a:t>Autor de 4 libros y 6 audio-</a:t>
            </a:r>
            <a:r>
              <a:rPr lang="es-MX" sz="2200" dirty="0" err="1"/>
              <a:t>CD’s</a:t>
            </a:r>
            <a:r>
              <a:rPr lang="es-MX" sz="2200" dirty="0"/>
              <a:t>.</a:t>
            </a:r>
          </a:p>
          <a:p>
            <a:pPr>
              <a:lnSpc>
                <a:spcPct val="80000"/>
              </a:lnSpc>
            </a:pPr>
            <a:r>
              <a:rPr lang="es-MX" sz="2200" dirty="0"/>
              <a:t>Presidente </a:t>
            </a:r>
            <a:r>
              <a:rPr lang="es-MX" sz="2200" dirty="0" err="1"/>
              <a:t>Apologetics</a:t>
            </a:r>
            <a:r>
              <a:rPr lang="es-MX" sz="2200" dirty="0"/>
              <a:t> </a:t>
            </a:r>
            <a:r>
              <a:rPr lang="es-MX" sz="2200" dirty="0" err="1"/>
              <a:t>Research</a:t>
            </a:r>
            <a:r>
              <a:rPr lang="es-MX" sz="2200" dirty="0"/>
              <a:t> </a:t>
            </a:r>
            <a:r>
              <a:rPr lang="es-MX" sz="2200" dirty="0" err="1"/>
              <a:t>Society</a:t>
            </a:r>
            <a:r>
              <a:rPr lang="es-MX" sz="2200" dirty="0"/>
              <a:t> (ARS</a:t>
            </a:r>
            <a:r>
              <a:rPr lang="es-MX" sz="2200" dirty="0" smtClean="0"/>
              <a:t>)</a:t>
            </a:r>
            <a:endParaRPr lang="es-MX" sz="22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s-MX" sz="2200" dirty="0" smtClean="0"/>
              <a:t>Maestro </a:t>
            </a:r>
            <a:r>
              <a:rPr lang="es-MX" sz="2200" dirty="0"/>
              <a:t>para ECB desde el 2002.</a:t>
            </a:r>
          </a:p>
          <a:p>
            <a:pPr>
              <a:lnSpc>
                <a:spcPct val="80000"/>
              </a:lnSpc>
            </a:pPr>
            <a:r>
              <a:rPr lang="es-MX" sz="2200" dirty="0" smtClean="0"/>
              <a:t>Tema basado en la Conferencia Internacional de Evidencias Cristianas 2010. Junio 11-13. Irvine, CA.</a:t>
            </a:r>
            <a:endParaRPr lang="es-ES" sz="2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593669"/>
            <a:ext cx="3124200" cy="321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CuadroTexto"/>
          <p:cNvSpPr txBox="1"/>
          <p:nvPr/>
        </p:nvSpPr>
        <p:spPr>
          <a:xfrm>
            <a:off x="457200" y="6019800"/>
            <a:ext cx="339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www.evidenceforchristianity.org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8872" y="3703780"/>
            <a:ext cx="1975494" cy="208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hires-Cobe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5688"/>
            <a:ext cx="91059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82600" y="309418"/>
            <a:ext cx="7696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2400" dirty="0" smtClean="0">
                <a:solidFill>
                  <a:srgbClr val="FFFF00"/>
                </a:solidFill>
                <a:latin typeface="Tahoma" pitchFamily="34" charset="0"/>
              </a:rPr>
              <a:t>Imagen de Radiación Cósmica de Fondo de Microondas</a:t>
            </a:r>
            <a:endParaRPr lang="en-US" sz="2400" dirty="0" smtClean="0">
              <a:solidFill>
                <a:srgbClr val="FFFF00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sz="2400" dirty="0" smtClean="0">
                <a:solidFill>
                  <a:srgbClr val="FFFF00"/>
                </a:solidFill>
                <a:latin typeface="Tahoma" pitchFamily="34" charset="0"/>
              </a:rPr>
              <a:t>Del Satélite COBE (Explorador de Fondo Cósmico).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2400" dirty="0" smtClean="0">
                <a:solidFill>
                  <a:srgbClr val="FFFF00"/>
                </a:solidFill>
                <a:latin typeface="Tahoma" pitchFamily="34" charset="0"/>
              </a:rPr>
              <a:t>Rojo = Ligeramente Tibio</a:t>
            </a:r>
            <a:endParaRPr lang="en-US" sz="2400" dirty="0" smtClean="0">
              <a:solidFill>
                <a:srgbClr val="FFFF00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“La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Pistola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Humeante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” del Big Bang </a:t>
            </a:r>
            <a:endParaRPr lang="en-US" sz="24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Pruebas</a:t>
            </a:r>
            <a:r>
              <a:rPr lang="en-US" dirty="0" smtClean="0">
                <a:solidFill>
                  <a:srgbClr val="FFFF00"/>
                </a:solidFill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</a:rPr>
              <a:t>Teoría</a:t>
            </a:r>
            <a:r>
              <a:rPr lang="en-US" dirty="0" smtClean="0">
                <a:solidFill>
                  <a:srgbClr val="FFFF00"/>
                </a:solidFill>
              </a:rPr>
              <a:t> del Big Bang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Expansión</a:t>
            </a:r>
            <a:r>
              <a:rPr lang="en-US" sz="2800" dirty="0" smtClean="0">
                <a:solidFill>
                  <a:srgbClr val="FFFF00"/>
                </a:solidFill>
              </a:rPr>
              <a:t> del </a:t>
            </a:r>
            <a:r>
              <a:rPr lang="en-US" sz="2800" dirty="0" err="1" smtClean="0">
                <a:solidFill>
                  <a:srgbClr val="FFFF00"/>
                </a:solidFill>
              </a:rPr>
              <a:t>universo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Fondo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cósmico</a:t>
            </a:r>
            <a:r>
              <a:rPr lang="en-US" sz="2800" dirty="0" smtClean="0">
                <a:solidFill>
                  <a:srgbClr val="FFFF00"/>
                </a:solidFill>
              </a:rPr>
              <a:t> de </a:t>
            </a:r>
            <a:r>
              <a:rPr lang="en-US" sz="2800" dirty="0" err="1" smtClean="0">
                <a:solidFill>
                  <a:srgbClr val="FFFF00"/>
                </a:solidFill>
              </a:rPr>
              <a:t>microondas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s-MX" sz="2800" dirty="0" smtClean="0">
                <a:solidFill>
                  <a:srgbClr val="FFFF00"/>
                </a:solidFill>
              </a:rPr>
              <a:t>Abundancias relativas de</a:t>
            </a:r>
          </a:p>
          <a:p>
            <a:pPr eaLnBrk="1" hangingPunct="1">
              <a:buNone/>
              <a:defRPr/>
            </a:pPr>
            <a:r>
              <a:rPr lang="es-MX" sz="2800" dirty="0" smtClean="0">
                <a:solidFill>
                  <a:srgbClr val="FFFF00"/>
                </a:solidFill>
              </a:rPr>
              <a:t>    hidrógeno, deuterio, helio</a:t>
            </a:r>
          </a:p>
          <a:p>
            <a:pPr eaLnBrk="1" hangingPunct="1">
              <a:buNone/>
              <a:defRPr/>
            </a:pPr>
            <a:r>
              <a:rPr lang="es-MX" sz="2800" dirty="0" smtClean="0">
                <a:solidFill>
                  <a:srgbClr val="FFFF00"/>
                </a:solidFill>
              </a:rPr>
              <a:t>    y litio.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55300" name="Picture 4" descr="elemen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41148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Obteniendo</a:t>
            </a:r>
            <a:r>
              <a:rPr lang="en-US" dirty="0" smtClean="0">
                <a:solidFill>
                  <a:srgbClr val="FFFF00"/>
                </a:solidFill>
              </a:rPr>
              <a:t> la </a:t>
            </a:r>
            <a:r>
              <a:rPr lang="en-US" dirty="0" err="1" smtClean="0">
                <a:solidFill>
                  <a:srgbClr val="FFFF00"/>
                </a:solidFill>
              </a:rPr>
              <a:t>Edad</a:t>
            </a:r>
            <a:r>
              <a:rPr lang="en-US" dirty="0" smtClean="0">
                <a:solidFill>
                  <a:srgbClr val="FFFF00"/>
                </a:solidFill>
              </a:rPr>
              <a:t> del </a:t>
            </a:r>
            <a:r>
              <a:rPr lang="en-US" dirty="0" err="1" smtClean="0">
                <a:solidFill>
                  <a:srgbClr val="FFFF00"/>
                </a:solidFill>
              </a:rPr>
              <a:t>Universo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MX" sz="2400" dirty="0" smtClean="0">
                <a:solidFill>
                  <a:srgbClr val="FFFF00"/>
                </a:solidFill>
              </a:rPr>
              <a:t>Extrapolar la tasa de expansión actual (constante de </a:t>
            </a:r>
            <a:r>
              <a:rPr lang="es-MX" sz="2400" dirty="0" err="1" smtClean="0">
                <a:solidFill>
                  <a:srgbClr val="FFFF00"/>
                </a:solidFill>
              </a:rPr>
              <a:t>Hubble</a:t>
            </a:r>
            <a:r>
              <a:rPr lang="es-MX" sz="2400" dirty="0" smtClean="0">
                <a:solidFill>
                  <a:srgbClr val="FFFF00"/>
                </a:solidFill>
              </a:rPr>
              <a:t>) de regreso al Big </a:t>
            </a:r>
            <a:r>
              <a:rPr lang="es-MX" sz="2400" dirty="0" err="1" smtClean="0">
                <a:solidFill>
                  <a:srgbClr val="FFFF00"/>
                </a:solidFill>
              </a:rPr>
              <a:t>Bang</a:t>
            </a:r>
            <a:r>
              <a:rPr lang="es-MX" sz="2400" dirty="0" smtClean="0">
                <a:solidFill>
                  <a:srgbClr val="FFFF00"/>
                </a:solidFill>
              </a:rPr>
              <a:t>.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13.5 </a:t>
            </a:r>
            <a:r>
              <a:rPr lang="en-US" sz="2400" dirty="0" err="1" smtClean="0">
                <a:solidFill>
                  <a:srgbClr val="FFFF00"/>
                </a:solidFill>
              </a:rPr>
              <a:t>billones</a:t>
            </a:r>
            <a:r>
              <a:rPr lang="en-US" sz="2400" dirty="0" smtClean="0">
                <a:solidFill>
                  <a:srgbClr val="FFFF00"/>
                </a:solidFill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</a:rPr>
              <a:t>años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sz="2400" dirty="0" smtClean="0">
                <a:solidFill>
                  <a:srgbClr val="FFFF00"/>
                </a:solidFill>
              </a:rPr>
              <a:t>Buscar la estrella más vieja (en racimos globulares)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13.0 </a:t>
            </a:r>
            <a:r>
              <a:rPr lang="en-US" sz="2400" dirty="0" err="1" smtClean="0">
                <a:solidFill>
                  <a:srgbClr val="FFFF00"/>
                </a:solidFill>
              </a:rPr>
              <a:t>billones</a:t>
            </a:r>
            <a:r>
              <a:rPr lang="en-US" sz="2400" dirty="0" smtClean="0">
                <a:solidFill>
                  <a:srgbClr val="FFFF00"/>
                </a:solidFill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</a:rPr>
              <a:t>años</a:t>
            </a:r>
            <a:r>
              <a:rPr lang="en-US" sz="2400" dirty="0" smtClean="0">
                <a:solidFill>
                  <a:srgbClr val="FFFF00"/>
                </a:solidFill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</a:rPr>
              <a:t>edad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sz="2400" dirty="0" smtClean="0">
                <a:solidFill>
                  <a:srgbClr val="FFFF00"/>
                </a:solidFill>
              </a:rPr>
              <a:t>Mejor estimación actual es 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13.4 ± 0.4 </a:t>
            </a:r>
            <a:r>
              <a:rPr lang="en-US" sz="2400" dirty="0" err="1" smtClean="0">
                <a:solidFill>
                  <a:srgbClr val="FFFF00"/>
                </a:solidFill>
              </a:rPr>
              <a:t>billones</a:t>
            </a:r>
            <a:r>
              <a:rPr lang="en-US" sz="2400" dirty="0" smtClean="0">
                <a:solidFill>
                  <a:srgbClr val="FFFF00"/>
                </a:solidFill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</a:rPr>
              <a:t>años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57348" name="Picture 4" descr="M10-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2895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324600" y="6324600"/>
            <a:ext cx="1295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800">
                <a:latin typeface="Verdana" pitchFamily="34" charset="0"/>
              </a:rPr>
              <a:t>M10 Globular Cluster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  <p:bldP spid="5734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00800" y="274638"/>
            <a:ext cx="2286000" cy="3154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¿</a:t>
            </a:r>
            <a:r>
              <a:rPr lang="en-US" sz="3200" dirty="0" err="1" smtClean="0">
                <a:solidFill>
                  <a:srgbClr val="FFFF00"/>
                </a:solidFill>
              </a:rPr>
              <a:t>Qué</a:t>
            </a:r>
            <a:r>
              <a:rPr lang="en-US" sz="3200" dirty="0" smtClean="0">
                <a:solidFill>
                  <a:srgbClr val="FFFF00"/>
                </a:solidFill>
              </a:rPr>
              <a:t> tan </a:t>
            </a:r>
            <a:r>
              <a:rPr lang="en-US" sz="3200" dirty="0" err="1" smtClean="0">
                <a:solidFill>
                  <a:srgbClr val="FFFF00"/>
                </a:solidFill>
              </a:rPr>
              <a:t>Vieja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es</a:t>
            </a:r>
            <a:r>
              <a:rPr lang="en-US" sz="3200" dirty="0" smtClean="0">
                <a:solidFill>
                  <a:srgbClr val="FFFF00"/>
                </a:solidFill>
              </a:rPr>
              <a:t> la Tierra?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953000"/>
            <a:ext cx="76962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James Hutton, 1787   </a:t>
            </a:r>
            <a:r>
              <a:rPr lang="en-US" sz="2400" dirty="0" err="1" smtClean="0">
                <a:solidFill>
                  <a:srgbClr val="FFFF00"/>
                </a:solidFill>
              </a:rPr>
              <a:t>Uniformitarianismo</a:t>
            </a:r>
            <a:r>
              <a:rPr lang="en-US" sz="2400" dirty="0" smtClean="0">
                <a:solidFill>
                  <a:srgbClr val="FFFF00"/>
                </a:solidFill>
              </a:rPr>
              <a:t>.   “Sin </a:t>
            </a:r>
            <a:r>
              <a:rPr lang="en-US" sz="2400" dirty="0" err="1" smtClean="0">
                <a:solidFill>
                  <a:srgbClr val="FFFF00"/>
                </a:solidFill>
              </a:rPr>
              <a:t>vestigio</a:t>
            </a:r>
            <a:r>
              <a:rPr lang="en-US" sz="2400" dirty="0" smtClean="0">
                <a:solidFill>
                  <a:srgbClr val="FFFF00"/>
                </a:solidFill>
              </a:rPr>
              <a:t> de un </a:t>
            </a:r>
            <a:r>
              <a:rPr lang="en-US" sz="2400" dirty="0" err="1" smtClean="0">
                <a:solidFill>
                  <a:srgbClr val="FFFF00"/>
                </a:solidFill>
              </a:rPr>
              <a:t>inicio</a:t>
            </a:r>
            <a:r>
              <a:rPr lang="en-US" sz="2400" dirty="0" smtClean="0">
                <a:solidFill>
                  <a:srgbClr val="FFFF00"/>
                </a:solidFill>
              </a:rPr>
              <a:t>, sin </a:t>
            </a:r>
            <a:r>
              <a:rPr lang="en-US" sz="2400" dirty="0" err="1" smtClean="0">
                <a:solidFill>
                  <a:srgbClr val="FFFF00"/>
                </a:solidFill>
              </a:rPr>
              <a:t>concepto</a:t>
            </a:r>
            <a:r>
              <a:rPr lang="en-US" sz="2400" dirty="0" smtClean="0">
                <a:solidFill>
                  <a:srgbClr val="FFFF00"/>
                </a:solidFill>
              </a:rPr>
              <a:t> de un final.”</a:t>
            </a:r>
          </a:p>
        </p:txBody>
      </p:sp>
      <p:pic>
        <p:nvPicPr>
          <p:cNvPr id="33796" name="Picture 4" descr="siccar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grandcan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13"/>
            <a:ext cx="70104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xfig29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191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914400" y="4572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</a:rPr>
              <a:t>Fósiles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</a:rPr>
              <a:t>índices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</a:rPr>
              <a:t>dan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 la </a:t>
            </a:r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</a:rPr>
              <a:t>edad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</a:rPr>
              <a:t>relativa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 de la </a:t>
            </a:r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</a:rPr>
              <a:t>roca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3200" dirty="0" smtClean="0">
                <a:solidFill>
                  <a:srgbClr val="FFFF00"/>
                </a:solidFill>
                <a:latin typeface="Tahoma" pitchFamily="34" charset="0"/>
              </a:rPr>
              <a:t>Técnicas de Fechado Radiométrico</a:t>
            </a:r>
            <a:endParaRPr lang="en-US" sz="3200" dirty="0">
              <a:solidFill>
                <a:srgbClr val="FFFF00"/>
              </a:solidFill>
              <a:latin typeface="Tahoma" pitchFamily="34" charset="0"/>
            </a:endParaRPr>
          </a:p>
        </p:txBody>
      </p:sp>
      <p:graphicFrame>
        <p:nvGraphicFramePr>
          <p:cNvPr id="236572" name="Group 28"/>
          <p:cNvGraphicFramePr>
            <a:graphicFrameLocks noGrp="1"/>
          </p:cNvGraphicFramePr>
          <p:nvPr/>
        </p:nvGraphicFramePr>
        <p:xfrm>
          <a:off x="1524000" y="1397000"/>
          <a:ext cx="6096000" cy="479958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Mamá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/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hija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Par 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isótopos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Media-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vida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U238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cs typeface="Arial" pitchFamily="34" charset="0"/>
                        </a:rPr>
                        <a:t>→ Pb206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4.5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billones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de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años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U235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cs typeface="Arial" pitchFamily="34" charset="0"/>
                        </a:rPr>
                        <a:t>→ Pb207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704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millones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de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años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K40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cs typeface="Arial" pitchFamily="34" charset="0"/>
                        </a:rPr>
                        <a:t>→  Ar40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1.25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billones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 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años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Th232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cs typeface="Arial" pitchFamily="34" charset="0"/>
                        </a:rPr>
                        <a:t>→ Pb208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14.8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billones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 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años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dirty="0" err="1" smtClean="0"/>
              <a:t>Génesis</a:t>
            </a:r>
            <a:r>
              <a:rPr lang="en-US" sz="3900" dirty="0" smtClean="0"/>
              <a:t> </a:t>
            </a:r>
            <a:r>
              <a:rPr lang="en-US" sz="3900" dirty="0" err="1" smtClean="0"/>
              <a:t>Capítulo</a:t>
            </a:r>
            <a:r>
              <a:rPr lang="en-US" sz="3900" dirty="0" smtClean="0"/>
              <a:t> Uno: La </a:t>
            </a:r>
            <a:r>
              <a:rPr lang="en-US" sz="3900" dirty="0" err="1" smtClean="0"/>
              <a:t>Creación</a:t>
            </a:r>
            <a:endParaRPr lang="en-US" sz="3900" dirty="0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Teoría</a:t>
            </a:r>
            <a:r>
              <a:rPr lang="en-US" sz="2800" dirty="0" smtClean="0"/>
              <a:t> de la Tierra </a:t>
            </a:r>
            <a:r>
              <a:rPr lang="en-US" sz="2800" dirty="0" err="1" smtClean="0"/>
              <a:t>Joven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s-MX" dirty="0" smtClean="0"/>
              <a:t>La Tierra es joven y la ciencia apoya esta conclusión.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La Tierra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joven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Dios la </a:t>
            </a:r>
            <a:r>
              <a:rPr lang="en-US" dirty="0" err="1" smtClean="0"/>
              <a:t>creó</a:t>
            </a:r>
            <a:r>
              <a:rPr lang="en-US" dirty="0" smtClean="0"/>
              <a:t> “en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apariencia</a:t>
            </a:r>
            <a:r>
              <a:rPr lang="en-US" dirty="0" smtClean="0"/>
              <a:t> de </a:t>
            </a:r>
            <a:r>
              <a:rPr lang="en-US" dirty="0" err="1" smtClean="0"/>
              <a:t>edad</a:t>
            </a:r>
            <a:r>
              <a:rPr lang="en-US" dirty="0" smtClean="0"/>
              <a:t>”.</a:t>
            </a:r>
          </a:p>
          <a:p>
            <a:pPr eaLnBrk="1" hangingPunct="1">
              <a:defRPr/>
            </a:pPr>
            <a:r>
              <a:rPr lang="en-US" sz="2800" dirty="0" err="1" smtClean="0"/>
              <a:t>Teoría</a:t>
            </a:r>
            <a:r>
              <a:rPr lang="en-US" sz="2800" dirty="0" smtClean="0"/>
              <a:t> del </a:t>
            </a:r>
            <a:r>
              <a:rPr lang="en-US" sz="2800" dirty="0" err="1" smtClean="0"/>
              <a:t>Día</a:t>
            </a:r>
            <a:r>
              <a:rPr lang="en-US" sz="2800" dirty="0" smtClean="0"/>
              <a:t> / </a:t>
            </a:r>
            <a:r>
              <a:rPr lang="en-US" sz="2800" dirty="0" err="1" smtClean="0"/>
              <a:t>Edad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err="1" smtClean="0"/>
              <a:t>Teoría</a:t>
            </a:r>
            <a:r>
              <a:rPr lang="en-US" sz="2800" dirty="0" smtClean="0"/>
              <a:t> del </a:t>
            </a:r>
            <a:r>
              <a:rPr lang="en-US" sz="2800" dirty="0" err="1" smtClean="0"/>
              <a:t>Vacío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s-MX" dirty="0" smtClean="0"/>
              <a:t>Un gran “vacío” de tiempo entre </a:t>
            </a:r>
            <a:r>
              <a:rPr lang="es-MX" dirty="0" err="1" smtClean="0"/>
              <a:t>Gn</a:t>
            </a:r>
            <a:r>
              <a:rPr lang="es-MX" dirty="0" smtClean="0"/>
              <a:t> 1.1 y 1.2</a:t>
            </a:r>
            <a:endParaRPr lang="en-US" dirty="0" smtClean="0"/>
          </a:p>
          <a:p>
            <a:pPr eaLnBrk="1" hangingPunct="1">
              <a:defRPr/>
            </a:pPr>
            <a:r>
              <a:rPr lang="en-US" sz="2800" dirty="0" err="1" smtClean="0"/>
              <a:t>Teoría</a:t>
            </a:r>
            <a:r>
              <a:rPr lang="en-US" sz="2800" dirty="0" smtClean="0"/>
              <a:t> Literal.</a:t>
            </a:r>
          </a:p>
          <a:p>
            <a:pPr eaLnBrk="1" hangingPunct="1">
              <a:defRPr/>
            </a:pPr>
            <a:r>
              <a:rPr lang="en-US" sz="2800" dirty="0" err="1" smtClean="0"/>
              <a:t>Todo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solo un </a:t>
            </a:r>
            <a:r>
              <a:rPr lang="en-US" sz="2800" dirty="0" err="1" smtClean="0"/>
              <a:t>mito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		</a:t>
            </a:r>
            <a:r>
              <a:rPr lang="en-US" sz="2800" dirty="0" err="1" smtClean="0">
                <a:solidFill>
                  <a:srgbClr val="FFFF00"/>
                </a:solidFill>
              </a:rPr>
              <a:t>Cada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punto</a:t>
            </a:r>
            <a:r>
              <a:rPr lang="en-US" sz="2800" dirty="0" smtClean="0">
                <a:solidFill>
                  <a:srgbClr val="FFFF00"/>
                </a:solidFill>
              </a:rPr>
              <a:t> de vista </a:t>
            </a:r>
            <a:r>
              <a:rPr lang="en-US" sz="2800" dirty="0" err="1" smtClean="0">
                <a:solidFill>
                  <a:srgbClr val="FFFF00"/>
                </a:solidFill>
              </a:rPr>
              <a:t>tiene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sus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problemas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Un </a:t>
            </a:r>
            <a:r>
              <a:rPr lang="en-US" sz="3200" dirty="0" err="1" smtClean="0"/>
              <a:t>Resumen</a:t>
            </a:r>
            <a:r>
              <a:rPr lang="en-US" sz="3200" dirty="0" smtClean="0"/>
              <a:t> </a:t>
            </a:r>
            <a:r>
              <a:rPr lang="en-US" sz="3200" dirty="0" err="1" smtClean="0"/>
              <a:t>Rápido</a:t>
            </a:r>
            <a:r>
              <a:rPr lang="en-US" sz="3200" dirty="0" smtClean="0"/>
              <a:t> de </a:t>
            </a:r>
            <a:r>
              <a:rPr lang="en-US" sz="3200" dirty="0" err="1" smtClean="0"/>
              <a:t>Génesis</a:t>
            </a:r>
            <a:r>
              <a:rPr lang="en-US" sz="3200" dirty="0" smtClean="0"/>
              <a:t> 1: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a. Dios pre-</a:t>
            </a:r>
            <a:r>
              <a:rPr lang="en-US" sz="2800" dirty="0" err="1" smtClean="0">
                <a:solidFill>
                  <a:srgbClr val="FFFF00"/>
                </a:solidFill>
              </a:rPr>
              <a:t>existía</a:t>
            </a:r>
            <a:r>
              <a:rPr lang="en-US" sz="2800" dirty="0" smtClean="0">
                <a:solidFill>
                  <a:srgbClr val="FFFF00"/>
                </a:solidFill>
              </a:rPr>
              <a:t> al </a:t>
            </a:r>
            <a:r>
              <a:rPr lang="en-US" sz="2800" dirty="0" err="1" smtClean="0">
                <a:solidFill>
                  <a:srgbClr val="FFFF00"/>
                </a:solidFill>
              </a:rPr>
              <a:t>universo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b. Dios </a:t>
            </a:r>
            <a:r>
              <a:rPr lang="en-US" sz="2800" dirty="0" err="1" smtClean="0">
                <a:solidFill>
                  <a:srgbClr val="FFFF00"/>
                </a:solidFill>
              </a:rPr>
              <a:t>creó</a:t>
            </a:r>
            <a:r>
              <a:rPr lang="en-US" sz="2800" dirty="0" smtClean="0">
                <a:solidFill>
                  <a:srgbClr val="FFFF00"/>
                </a:solidFill>
              </a:rPr>
              <a:t> al </a:t>
            </a:r>
            <a:r>
              <a:rPr lang="en-US" sz="2800" dirty="0" err="1" smtClean="0">
                <a:solidFill>
                  <a:srgbClr val="FFFF00"/>
                </a:solidFill>
              </a:rPr>
              <a:t>universo</a:t>
            </a:r>
            <a:r>
              <a:rPr lang="en-US" sz="2800" dirty="0" smtClean="0">
                <a:solidFill>
                  <a:srgbClr val="FFFF00"/>
                </a:solidFill>
              </a:rPr>
              <a:t>: “</a:t>
            </a:r>
            <a:r>
              <a:rPr lang="en-US" sz="2800" dirty="0" err="1" smtClean="0">
                <a:solidFill>
                  <a:srgbClr val="FFFF00"/>
                </a:solidFill>
              </a:rPr>
              <a:t>Que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haya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luz</a:t>
            </a:r>
            <a:r>
              <a:rPr lang="en-US" sz="2800" dirty="0" smtClean="0">
                <a:solidFill>
                  <a:srgbClr val="FFFF00"/>
                </a:solidFill>
              </a:rPr>
              <a:t>”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c. Dios </a:t>
            </a:r>
            <a:r>
              <a:rPr lang="en-US" sz="2800" dirty="0" err="1" smtClean="0">
                <a:solidFill>
                  <a:srgbClr val="FFFF00"/>
                </a:solidFill>
              </a:rPr>
              <a:t>creó</a:t>
            </a:r>
            <a:r>
              <a:rPr lang="en-US" sz="2800" dirty="0" smtClean="0">
                <a:solidFill>
                  <a:srgbClr val="FFFF00"/>
                </a:solidFill>
              </a:rPr>
              <a:t> la Tierra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d. Dios </a:t>
            </a:r>
            <a:r>
              <a:rPr lang="en-US" sz="2800" dirty="0" err="1" smtClean="0">
                <a:solidFill>
                  <a:srgbClr val="FFFF00"/>
                </a:solidFill>
              </a:rPr>
              <a:t>creó</a:t>
            </a:r>
            <a:r>
              <a:rPr lang="en-US" sz="2800" dirty="0" smtClean="0">
                <a:solidFill>
                  <a:srgbClr val="FFFF00"/>
                </a:solidFill>
              </a:rPr>
              <a:t> la </a:t>
            </a:r>
            <a:r>
              <a:rPr lang="en-US" sz="2800" dirty="0" err="1" smtClean="0">
                <a:solidFill>
                  <a:srgbClr val="FFFF00"/>
                </a:solidFill>
              </a:rPr>
              <a:t>vida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e. Al final, Dios </a:t>
            </a:r>
            <a:r>
              <a:rPr lang="en-US" sz="2800" dirty="0" err="1" smtClean="0">
                <a:solidFill>
                  <a:srgbClr val="FFFF00"/>
                </a:solidFill>
              </a:rPr>
              <a:t>creó</a:t>
            </a:r>
            <a:r>
              <a:rPr lang="en-US" sz="2800" dirty="0" smtClean="0">
                <a:solidFill>
                  <a:srgbClr val="FFFF00"/>
                </a:solidFill>
              </a:rPr>
              <a:t> la </a:t>
            </a:r>
            <a:r>
              <a:rPr lang="en-US" sz="2800" dirty="0" err="1" smtClean="0">
                <a:solidFill>
                  <a:srgbClr val="FFFF00"/>
                </a:solidFill>
              </a:rPr>
              <a:t>humanidad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6868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Un </a:t>
            </a:r>
            <a:r>
              <a:rPr lang="en-US" sz="2800" dirty="0" err="1" smtClean="0"/>
              <a:t>Resumen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Detallado</a:t>
            </a:r>
            <a:r>
              <a:rPr lang="en-US" sz="2800" dirty="0" smtClean="0"/>
              <a:t> de </a:t>
            </a:r>
            <a:r>
              <a:rPr lang="en-US" sz="2800" dirty="0" err="1" smtClean="0"/>
              <a:t>Génesis</a:t>
            </a:r>
            <a:r>
              <a:rPr lang="en-US" sz="2800" dirty="0" smtClean="0"/>
              <a:t> Uno</a:t>
            </a:r>
            <a:br>
              <a:rPr lang="en-US" sz="2800" dirty="0" smtClean="0"/>
            </a:br>
            <a:r>
              <a:rPr lang="en-US" sz="2800" dirty="0" err="1" smtClean="0"/>
              <a:t>Desde</a:t>
            </a:r>
            <a:r>
              <a:rPr lang="en-US" sz="2800" dirty="0" smtClean="0"/>
              <a:t> el </a:t>
            </a:r>
            <a:r>
              <a:rPr lang="en-US" sz="2800" dirty="0" err="1" smtClean="0"/>
              <a:t>Punto</a:t>
            </a:r>
            <a:r>
              <a:rPr lang="en-US" sz="2800" dirty="0" smtClean="0"/>
              <a:t> de Vista de un </a:t>
            </a:r>
            <a:r>
              <a:rPr lang="en-US" sz="2800" dirty="0" err="1" smtClean="0"/>
              <a:t>Observador</a:t>
            </a:r>
            <a:r>
              <a:rPr lang="en-US" sz="2800" dirty="0" smtClean="0"/>
              <a:t> en la Tierra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4958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a. La </a:t>
            </a:r>
            <a:r>
              <a:rPr lang="en-US" sz="2400" dirty="0" err="1" smtClean="0">
                <a:solidFill>
                  <a:srgbClr val="FFFF00"/>
                </a:solidFill>
              </a:rPr>
              <a:t>tierra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creada</a:t>
            </a:r>
            <a:r>
              <a:rPr lang="en-US" sz="2400" dirty="0" smtClean="0">
                <a:solidFill>
                  <a:srgbClr val="FFFF00"/>
                </a:solidFill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</a:rPr>
              <a:t>girando</a:t>
            </a:r>
            <a:r>
              <a:rPr lang="en-US" sz="2400" dirty="0" smtClean="0">
                <a:solidFill>
                  <a:srgbClr val="FFFF00"/>
                </a:solidFill>
              </a:rPr>
              <a:t>: </a:t>
            </a:r>
            <a:r>
              <a:rPr lang="en-US" sz="2400" dirty="0" err="1" smtClean="0">
                <a:solidFill>
                  <a:srgbClr val="FFFF00"/>
                </a:solidFill>
              </a:rPr>
              <a:t>día</a:t>
            </a:r>
            <a:r>
              <a:rPr lang="en-US" sz="2400" dirty="0" smtClean="0">
                <a:solidFill>
                  <a:srgbClr val="FFFF00"/>
                </a:solidFill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</a:rPr>
              <a:t>noche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Día</a:t>
            </a:r>
            <a:r>
              <a:rPr lang="en-US" sz="2400" dirty="0" smtClean="0">
                <a:solidFill>
                  <a:srgbClr val="FFFF00"/>
                </a:solidFill>
              </a:rPr>
              <a:t> 1.</a:t>
            </a:r>
          </a:p>
          <a:p>
            <a:pPr marL="457200" indent="-457200" eaLnBrk="1" hangingPunct="1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b. El </a:t>
            </a:r>
            <a:r>
              <a:rPr lang="en-US" sz="2400" dirty="0" err="1" smtClean="0">
                <a:solidFill>
                  <a:srgbClr val="FFFF00"/>
                </a:solidFill>
              </a:rPr>
              <a:t>agua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cubre</a:t>
            </a:r>
            <a:r>
              <a:rPr lang="en-US" sz="2400" dirty="0" smtClean="0">
                <a:solidFill>
                  <a:srgbClr val="FFFF00"/>
                </a:solidFill>
              </a:rPr>
              <a:t> la </a:t>
            </a:r>
            <a:r>
              <a:rPr lang="en-US" sz="2400" dirty="0" err="1" smtClean="0">
                <a:solidFill>
                  <a:srgbClr val="FFFF00"/>
                </a:solidFill>
              </a:rPr>
              <a:t>tierra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Formas</a:t>
            </a:r>
            <a:r>
              <a:rPr lang="en-US" sz="2400" dirty="0" smtClean="0">
                <a:solidFill>
                  <a:srgbClr val="FFFF00"/>
                </a:solidFill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</a:rPr>
              <a:t>atmósfera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muy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delgadas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Día</a:t>
            </a:r>
            <a:r>
              <a:rPr lang="en-US" sz="2400" dirty="0" smtClean="0">
                <a:solidFill>
                  <a:srgbClr val="FFFF00"/>
                </a:solidFill>
              </a:rPr>
              <a:t> 2</a:t>
            </a:r>
          </a:p>
          <a:p>
            <a:pPr marL="457200" indent="-457200" eaLnBrk="1" hangingPunct="1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c. La Tierra se </a:t>
            </a:r>
            <a:r>
              <a:rPr lang="en-US" sz="2400" dirty="0" err="1" smtClean="0">
                <a:solidFill>
                  <a:srgbClr val="FFFF00"/>
                </a:solidFill>
              </a:rPr>
              <a:t>enfía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tierra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firme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aparece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fuera</a:t>
            </a:r>
            <a:r>
              <a:rPr lang="en-US" sz="2400" dirty="0" smtClean="0">
                <a:solidFill>
                  <a:srgbClr val="FFFF00"/>
                </a:solidFill>
              </a:rPr>
              <a:t> del </a:t>
            </a:r>
            <a:r>
              <a:rPr lang="en-US" sz="2400" dirty="0" err="1" smtClean="0">
                <a:solidFill>
                  <a:srgbClr val="FFFF00"/>
                </a:solidFill>
              </a:rPr>
              <a:t>agua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Día</a:t>
            </a:r>
            <a:r>
              <a:rPr lang="en-US" sz="2400" dirty="0" smtClean="0">
                <a:solidFill>
                  <a:srgbClr val="FFFF00"/>
                </a:solidFill>
              </a:rPr>
              <a:t> 3.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d. La </a:t>
            </a:r>
            <a:r>
              <a:rPr lang="en-US" sz="2400" dirty="0" err="1" smtClean="0">
                <a:solidFill>
                  <a:srgbClr val="FFFF00"/>
                </a:solidFill>
              </a:rPr>
              <a:t>vida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aparece</a:t>
            </a:r>
            <a:r>
              <a:rPr lang="en-US" sz="2400" dirty="0" smtClean="0">
                <a:solidFill>
                  <a:srgbClr val="FFFF00"/>
                </a:solidFill>
              </a:rPr>
              <a:t> en la </a:t>
            </a:r>
            <a:r>
              <a:rPr lang="en-US" sz="2400" dirty="0" err="1" smtClean="0">
                <a:solidFill>
                  <a:srgbClr val="FFFF00"/>
                </a:solidFill>
              </a:rPr>
              <a:t>tierra</a:t>
            </a:r>
            <a:r>
              <a:rPr lang="en-US" sz="2400" dirty="0" smtClean="0">
                <a:solidFill>
                  <a:srgbClr val="FFFF00"/>
                </a:solidFill>
              </a:rPr>
              <a:t>. Day 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e. (La </a:t>
            </a:r>
            <a:r>
              <a:rPr lang="en-US" sz="2400" dirty="0" err="1" smtClean="0">
                <a:solidFill>
                  <a:srgbClr val="FFFF00"/>
                </a:solidFill>
              </a:rPr>
              <a:t>vida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fotosintética</a:t>
            </a:r>
            <a:r>
              <a:rPr lang="en-US" sz="2400" dirty="0" smtClean="0">
                <a:solidFill>
                  <a:srgbClr val="FFFF00"/>
                </a:solidFill>
              </a:rPr>
              <a:t> cambia </a:t>
            </a:r>
            <a:r>
              <a:rPr lang="en-US" sz="2400" dirty="0" err="1" smtClean="0">
                <a:solidFill>
                  <a:srgbClr val="FFFF00"/>
                </a:solidFill>
              </a:rPr>
              <a:t>dramáticamente</a:t>
            </a:r>
            <a:r>
              <a:rPr lang="en-US" sz="2400" dirty="0" smtClean="0">
                <a:solidFill>
                  <a:srgbClr val="FFFF00"/>
                </a:solidFill>
              </a:rPr>
              <a:t> la </a:t>
            </a:r>
            <a:r>
              <a:rPr lang="en-US" sz="2400" dirty="0" err="1" smtClean="0">
                <a:solidFill>
                  <a:srgbClr val="FFFF00"/>
                </a:solidFill>
              </a:rPr>
              <a:t>química</a:t>
            </a:r>
            <a:r>
              <a:rPr lang="en-US" sz="2400" dirty="0" smtClean="0">
                <a:solidFill>
                  <a:srgbClr val="FFFF00"/>
                </a:solidFill>
              </a:rPr>
              <a:t> de la </a:t>
            </a:r>
            <a:r>
              <a:rPr lang="en-US" sz="2400" dirty="0" err="1" smtClean="0">
                <a:solidFill>
                  <a:srgbClr val="FFFF00"/>
                </a:solidFill>
              </a:rPr>
              <a:t>atmósfera</a:t>
            </a:r>
            <a:r>
              <a:rPr lang="en-US" sz="2400" dirty="0" smtClean="0">
                <a:solidFill>
                  <a:srgbClr val="FFFF00"/>
                </a:solidFill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</a:rPr>
              <a:t>rebajada</a:t>
            </a:r>
            <a:r>
              <a:rPr lang="en-US" sz="2400" dirty="0" smtClean="0">
                <a:solidFill>
                  <a:srgbClr val="FFFF00"/>
                </a:solidFill>
              </a:rPr>
              <a:t> a </a:t>
            </a:r>
            <a:r>
              <a:rPr lang="en-US" sz="2400" dirty="0" err="1" smtClean="0">
                <a:solidFill>
                  <a:srgbClr val="FFFF00"/>
                </a:solidFill>
              </a:rPr>
              <a:t>oxidante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f. </a:t>
            </a:r>
            <a:r>
              <a:rPr lang="en-US" sz="2400" dirty="0" err="1" smtClean="0">
                <a:solidFill>
                  <a:srgbClr val="FFFF00"/>
                </a:solidFill>
              </a:rPr>
              <a:t>Finalmente</a:t>
            </a:r>
            <a:r>
              <a:rPr lang="en-US" sz="2400" dirty="0" smtClean="0">
                <a:solidFill>
                  <a:srgbClr val="FFFF00"/>
                </a:solidFill>
              </a:rPr>
              <a:t>, los </a:t>
            </a:r>
            <a:r>
              <a:rPr lang="en-US" sz="2400" dirty="0" err="1" smtClean="0">
                <a:solidFill>
                  <a:srgbClr val="FFFF00"/>
                </a:solidFill>
              </a:rPr>
              <a:t>objetos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celestiales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aparecen</a:t>
            </a:r>
            <a:r>
              <a:rPr lang="en-US" sz="2400" dirty="0" smtClean="0">
                <a:solidFill>
                  <a:srgbClr val="FFFF00"/>
                </a:solidFill>
              </a:rPr>
              <a:t> en el </a:t>
            </a:r>
            <a:r>
              <a:rPr lang="en-US" sz="2400" dirty="0" err="1" smtClean="0">
                <a:solidFill>
                  <a:srgbClr val="FFFF00"/>
                </a:solidFill>
              </a:rPr>
              <a:t>cielo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Día</a:t>
            </a:r>
            <a:r>
              <a:rPr lang="en-US" sz="2400" dirty="0" smtClean="0">
                <a:solidFill>
                  <a:srgbClr val="FFFF00"/>
                </a:solidFill>
              </a:rPr>
              <a:t> 4.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g. </a:t>
            </a:r>
            <a:r>
              <a:rPr lang="en-US" sz="2400" dirty="0" err="1" smtClean="0">
                <a:solidFill>
                  <a:srgbClr val="FFFF00"/>
                </a:solidFill>
              </a:rPr>
              <a:t>Formas</a:t>
            </a:r>
            <a:r>
              <a:rPr lang="en-US" sz="2400" dirty="0" smtClean="0">
                <a:solidFill>
                  <a:srgbClr val="FFFF00"/>
                </a:solidFill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</a:rPr>
              <a:t>vida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más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avanzadas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primero</a:t>
            </a:r>
            <a:r>
              <a:rPr lang="en-US" sz="2400" dirty="0" smtClean="0">
                <a:solidFill>
                  <a:srgbClr val="FFFF00"/>
                </a:solidFill>
              </a:rPr>
              <a:t> en el </a:t>
            </a:r>
            <a:r>
              <a:rPr lang="en-US" sz="2400" dirty="0" err="1" smtClean="0">
                <a:solidFill>
                  <a:srgbClr val="FFFF00"/>
                </a:solidFill>
              </a:rPr>
              <a:t>agua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luego</a:t>
            </a:r>
            <a:r>
              <a:rPr lang="en-US" sz="2400" dirty="0" smtClean="0">
                <a:solidFill>
                  <a:srgbClr val="FFFF00"/>
                </a:solidFill>
              </a:rPr>
              <a:t> en la </a:t>
            </a:r>
            <a:r>
              <a:rPr lang="en-US" sz="2400" dirty="0" err="1" smtClean="0">
                <a:solidFill>
                  <a:srgbClr val="FFFF00"/>
                </a:solidFill>
              </a:rPr>
              <a:t>tierra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Día</a:t>
            </a:r>
            <a:r>
              <a:rPr lang="en-US" sz="2400" dirty="0" smtClean="0">
                <a:solidFill>
                  <a:srgbClr val="FFFF00"/>
                </a:solidFill>
              </a:rPr>
              <a:t> 5.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h. </a:t>
            </a:r>
            <a:r>
              <a:rPr lang="en-US" sz="2400" dirty="0" err="1" smtClean="0">
                <a:solidFill>
                  <a:srgbClr val="FFFF00"/>
                </a:solidFill>
              </a:rPr>
              <a:t>Formas</a:t>
            </a:r>
            <a:r>
              <a:rPr lang="en-US" sz="2400" dirty="0" smtClean="0">
                <a:solidFill>
                  <a:srgbClr val="FFFF00"/>
                </a:solidFill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</a:rPr>
              <a:t>vida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aún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más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avanzadas</a:t>
            </a:r>
            <a:r>
              <a:rPr lang="en-US" sz="2400" dirty="0" smtClean="0">
                <a:solidFill>
                  <a:srgbClr val="FFFF00"/>
                </a:solidFill>
              </a:rPr>
              <a:t>. Al final de </a:t>
            </a:r>
            <a:r>
              <a:rPr lang="en-US" sz="2400" dirty="0" err="1" smtClean="0">
                <a:solidFill>
                  <a:srgbClr val="FFFF00"/>
                </a:solidFill>
              </a:rPr>
              <a:t>todos</a:t>
            </a:r>
            <a:r>
              <a:rPr lang="en-US" sz="2400" dirty="0" smtClean="0">
                <a:solidFill>
                  <a:srgbClr val="FFFF00"/>
                </a:solidFill>
              </a:rPr>
              <a:t>, los </a:t>
            </a:r>
            <a:r>
              <a:rPr lang="en-US" sz="2400" dirty="0" err="1" smtClean="0">
                <a:solidFill>
                  <a:srgbClr val="FFFF00"/>
                </a:solidFill>
              </a:rPr>
              <a:t>seres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humanos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Día</a:t>
            </a:r>
            <a:r>
              <a:rPr lang="en-US" sz="2400" dirty="0" smtClean="0">
                <a:solidFill>
                  <a:srgbClr val="FFFF00"/>
                </a:solidFill>
              </a:rPr>
              <a:t> 6.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66FF33"/>
                </a:solidFill>
              </a:rPr>
              <a:t>¿</a:t>
            </a:r>
            <a:r>
              <a:rPr lang="en-US" sz="2800" dirty="0" err="1" smtClean="0">
                <a:solidFill>
                  <a:srgbClr val="66FF33"/>
                </a:solidFill>
              </a:rPr>
              <a:t>Dónde</a:t>
            </a:r>
            <a:r>
              <a:rPr lang="en-US" sz="2800" dirty="0" smtClean="0">
                <a:solidFill>
                  <a:srgbClr val="66FF33"/>
                </a:solidFill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</a:rPr>
              <a:t>está</a:t>
            </a:r>
            <a:r>
              <a:rPr lang="en-US" sz="2800" dirty="0" smtClean="0">
                <a:solidFill>
                  <a:srgbClr val="66FF33"/>
                </a:solidFill>
              </a:rPr>
              <a:t> el error </a:t>
            </a:r>
            <a:r>
              <a:rPr lang="en-US" sz="2800" dirty="0" err="1" smtClean="0">
                <a:solidFill>
                  <a:srgbClr val="66FF33"/>
                </a:solidFill>
              </a:rPr>
              <a:t>científico</a:t>
            </a:r>
            <a:r>
              <a:rPr lang="en-US" sz="2800" dirty="0" smtClean="0">
                <a:solidFill>
                  <a:srgbClr val="66FF33"/>
                </a:solidFill>
              </a:rPr>
              <a:t> en </a:t>
            </a:r>
            <a:r>
              <a:rPr lang="en-US" sz="2800" dirty="0" err="1" smtClean="0">
                <a:solidFill>
                  <a:srgbClr val="66FF33"/>
                </a:solidFill>
              </a:rPr>
              <a:t>esto</a:t>
            </a:r>
            <a:r>
              <a:rPr lang="en-US" sz="2800" dirty="0" smtClean="0">
                <a:solidFill>
                  <a:srgbClr val="66FF33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2010 ICEC </a:t>
            </a:r>
            <a:br>
              <a:rPr lang="en-US" sz="3600" dirty="0" smtClean="0"/>
            </a:br>
            <a:r>
              <a:rPr lang="en-US" sz="3600" dirty="0" smtClean="0"/>
              <a:t>Universidad Concordia, Irvine CA</a:t>
            </a:r>
            <a:br>
              <a:rPr lang="en-US" sz="3600" dirty="0" smtClean="0"/>
            </a:br>
            <a:r>
              <a:rPr lang="en-US" sz="3600" dirty="0" smtClean="0"/>
              <a:t>Junio</a:t>
            </a:r>
            <a:r>
              <a:rPr lang="en-US" sz="2800" dirty="0" smtClean="0"/>
              <a:t>11-13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38400"/>
            <a:ext cx="7086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hlink"/>
                </a:solidFill>
              </a:rPr>
              <a:t>International Christian Evidences Conference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3124200"/>
            <a:ext cx="3171825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59745" y="3537527"/>
            <a:ext cx="3581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</a:rPr>
              <a:t>Conferencista</a:t>
            </a:r>
            <a:r>
              <a:rPr lang="en-US" sz="2800" b="1" dirty="0" smtClean="0">
                <a:solidFill>
                  <a:srgbClr val="FF3300"/>
                </a:solidFill>
              </a:rPr>
              <a:t> Principal:</a:t>
            </a:r>
            <a:endParaRPr lang="en-US" sz="2800" b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John Clayton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05382" y="5334000"/>
            <a:ext cx="52370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hlinkClick r:id="rId4"/>
              </a:rPr>
              <a:t>www.evidenceforchristianity.org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joakes01@san.rr.com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¿Es </a:t>
            </a:r>
            <a:r>
              <a:rPr lang="en-US" sz="3200" dirty="0" err="1" smtClean="0"/>
              <a:t>Génesis</a:t>
            </a:r>
            <a:r>
              <a:rPr lang="en-US" sz="3200" dirty="0" smtClean="0"/>
              <a:t> 1.1 un Mito?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382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¡</a:t>
            </a:r>
            <a:r>
              <a:rPr lang="en-US" sz="2400" dirty="0" err="1" smtClean="0"/>
              <a:t>Sí</a:t>
            </a:r>
            <a:r>
              <a:rPr lang="en-US" sz="2400" dirty="0" smtClean="0"/>
              <a:t>!  Es un </a:t>
            </a:r>
            <a:r>
              <a:rPr lang="en-US" sz="2400" dirty="0" err="1" smtClean="0">
                <a:solidFill>
                  <a:srgbClr val="66FF33"/>
                </a:solidFill>
              </a:rPr>
              <a:t>mito</a:t>
            </a:r>
            <a:r>
              <a:rPr lang="en-US" sz="2400" dirty="0" smtClean="0">
                <a:solidFill>
                  <a:srgbClr val="66FF33"/>
                </a:solidFill>
              </a:rPr>
              <a:t> </a:t>
            </a:r>
            <a:r>
              <a:rPr lang="en-US" sz="2400" dirty="0" err="1" smtClean="0">
                <a:solidFill>
                  <a:srgbClr val="66FF33"/>
                </a:solidFill>
              </a:rPr>
              <a:t>verdadero</a:t>
            </a:r>
            <a:r>
              <a:rPr lang="en-US" sz="2400" dirty="0" smtClean="0"/>
              <a:t>.</a:t>
            </a:r>
          </a:p>
          <a:p>
            <a:pPr lvl="1" eaLnBrk="1" hangingPunct="1">
              <a:defRPr/>
            </a:pPr>
            <a:r>
              <a:rPr lang="es-MX" sz="2400" dirty="0" smtClean="0"/>
              <a:t>Un mito es una historia simplificada, dada para explicar los dioses (o Dios) a la gente común.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915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¿Es el </a:t>
            </a:r>
            <a:r>
              <a:rPr lang="en-US" sz="3200" dirty="0" err="1" smtClean="0"/>
              <a:t>Día</a:t>
            </a:r>
            <a:r>
              <a:rPr lang="en-US" sz="3200" dirty="0" smtClean="0"/>
              <a:t> </a:t>
            </a:r>
            <a:r>
              <a:rPr lang="en-US" sz="3200" dirty="0" err="1" smtClean="0"/>
              <a:t>Metafórico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Interpretación</a:t>
            </a:r>
            <a:r>
              <a:rPr lang="en-US" sz="3200" dirty="0" smtClean="0"/>
              <a:t> </a:t>
            </a:r>
            <a:r>
              <a:rPr lang="en-US" sz="3200" dirty="0" err="1" smtClean="0"/>
              <a:t>Razonable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dirty="0" err="1" smtClean="0"/>
              <a:t>Teólogos</a:t>
            </a:r>
            <a:r>
              <a:rPr lang="en-US" sz="3200" dirty="0" smtClean="0"/>
              <a:t> Pre-</a:t>
            </a:r>
            <a:r>
              <a:rPr lang="en-US" sz="3200" dirty="0" err="1" smtClean="0"/>
              <a:t>Científicos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Dijeron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Sí</a:t>
            </a:r>
            <a:r>
              <a:rPr lang="en-US" sz="3200" dirty="0" smtClean="0"/>
              <a:t>.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1713"/>
            <a:ext cx="8229600" cy="38544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Philo de </a:t>
            </a:r>
            <a:r>
              <a:rPr lang="en-US" sz="2400" b="1" dirty="0" err="1" smtClean="0">
                <a:solidFill>
                  <a:srgbClr val="FFFF00"/>
                </a:solidFill>
              </a:rPr>
              <a:t>Alejandría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Siglo</a:t>
            </a:r>
            <a:r>
              <a:rPr lang="en-US" sz="2400" b="1" dirty="0" smtClean="0">
                <a:solidFill>
                  <a:srgbClr val="FFFF00"/>
                </a:solidFill>
              </a:rPr>
              <a:t> I.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Orígenes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Inicios</a:t>
            </a:r>
            <a:r>
              <a:rPr lang="en-US" sz="2400" b="1" dirty="0" smtClean="0">
                <a:solidFill>
                  <a:srgbClr val="FFFF00"/>
                </a:solidFill>
              </a:rPr>
              <a:t> del S. III.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Agustín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Inicios</a:t>
            </a:r>
            <a:r>
              <a:rPr lang="en-US" sz="2400" b="1" dirty="0" smtClean="0">
                <a:solidFill>
                  <a:srgbClr val="FFFF00"/>
                </a:solidFill>
              </a:rPr>
              <a:t> S. V.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Tomás</a:t>
            </a:r>
            <a:r>
              <a:rPr lang="en-US" sz="2400" b="1" dirty="0" smtClean="0">
                <a:solidFill>
                  <a:srgbClr val="FFFF00"/>
                </a:solidFill>
              </a:rPr>
              <a:t> de Aquino. </a:t>
            </a:r>
            <a:r>
              <a:rPr lang="en-US" sz="2400" b="1" dirty="0" err="1" smtClean="0">
                <a:solidFill>
                  <a:srgbClr val="FFFF00"/>
                </a:solidFill>
              </a:rPr>
              <a:t>Inicios</a:t>
            </a:r>
            <a:r>
              <a:rPr lang="en-US" sz="2400" b="1" dirty="0" smtClean="0">
                <a:solidFill>
                  <a:srgbClr val="FFFF00"/>
                </a:solidFill>
              </a:rPr>
              <a:t> del S. XIII.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Evolución</a:t>
            </a:r>
            <a:r>
              <a:rPr lang="en-US" sz="3600" dirty="0" smtClean="0"/>
              <a:t> y la </a:t>
            </a:r>
            <a:r>
              <a:rPr lang="en-US" sz="3600" dirty="0" err="1" smtClean="0"/>
              <a:t>Biblia</a:t>
            </a:r>
            <a:endParaRPr lang="en-US" sz="3600" dirty="0" smtClean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¿</a:t>
            </a:r>
            <a:r>
              <a:rPr lang="en-US" sz="2800" dirty="0" err="1" smtClean="0"/>
              <a:t>Qué</a:t>
            </a:r>
            <a:r>
              <a:rPr lang="en-US" sz="2800" dirty="0" smtClean="0"/>
              <a:t> dice la </a:t>
            </a:r>
            <a:r>
              <a:rPr lang="en-US" sz="2800" dirty="0" err="1" smtClean="0"/>
              <a:t>Biblia</a:t>
            </a:r>
            <a:r>
              <a:rPr lang="en-US" sz="2800" dirty="0" smtClean="0"/>
              <a:t>?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¿</a:t>
            </a:r>
            <a:r>
              <a:rPr lang="en-US" sz="2800" dirty="0" err="1" smtClean="0"/>
              <a:t>Qué</a:t>
            </a:r>
            <a:r>
              <a:rPr lang="en-US" sz="2800" dirty="0" smtClean="0"/>
              <a:t> dice la </a:t>
            </a:r>
            <a:r>
              <a:rPr lang="en-US" sz="2800" dirty="0" err="1" smtClean="0"/>
              <a:t>evidencia</a:t>
            </a:r>
            <a:r>
              <a:rPr lang="en-US" sz="2800" dirty="0" smtClean="0"/>
              <a:t> </a:t>
            </a:r>
            <a:r>
              <a:rPr lang="en-US" sz="2800" dirty="0" err="1" smtClean="0"/>
              <a:t>física</a:t>
            </a:r>
            <a:r>
              <a:rPr lang="en-US" sz="2800" dirty="0" smtClean="0"/>
              <a:t>?</a:t>
            </a:r>
          </a:p>
          <a:p>
            <a:pPr lvl="1" eaLnBrk="1" hangingPunct="1">
              <a:defRPr/>
            </a:pPr>
            <a:r>
              <a:rPr lang="en-US" sz="2400" dirty="0" err="1" smtClean="0"/>
              <a:t>Evidencia</a:t>
            </a:r>
            <a:r>
              <a:rPr lang="en-US" sz="2400" dirty="0" smtClean="0"/>
              <a:t> </a:t>
            </a:r>
            <a:r>
              <a:rPr lang="en-US" sz="2400" dirty="0" err="1" smtClean="0"/>
              <a:t>fósil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Evidencia</a:t>
            </a:r>
            <a:r>
              <a:rPr lang="en-US" sz="2400" dirty="0" smtClean="0"/>
              <a:t> </a:t>
            </a:r>
            <a:r>
              <a:rPr lang="en-US" sz="2400" dirty="0" err="1" smtClean="0"/>
              <a:t>genética</a:t>
            </a:r>
            <a:r>
              <a:rPr lang="en-US" sz="2400" dirty="0" smtClean="0"/>
              <a:t>/DNA</a:t>
            </a:r>
          </a:p>
          <a:p>
            <a:pPr lvl="1" eaLnBrk="1" hangingPunct="1">
              <a:defRPr/>
            </a:pPr>
            <a:r>
              <a:rPr lang="en-US" sz="2400" dirty="0" smtClean="0"/>
              <a:t>¿</a:t>
            </a:r>
            <a:r>
              <a:rPr lang="en-US" sz="2400" dirty="0" err="1" smtClean="0"/>
              <a:t>Existe</a:t>
            </a:r>
            <a:r>
              <a:rPr lang="en-US" sz="2400" dirty="0" smtClean="0"/>
              <a:t> la “</a:t>
            </a:r>
            <a:r>
              <a:rPr lang="en-US" sz="2400" dirty="0" err="1" smtClean="0"/>
              <a:t>Complejidad</a:t>
            </a:r>
            <a:r>
              <a:rPr lang="en-US" sz="2400" dirty="0" smtClean="0"/>
              <a:t> Irreducible”?</a:t>
            </a:r>
          </a:p>
          <a:p>
            <a:pPr lvl="1" eaLnBrk="1" hangingPunct="1">
              <a:defRPr/>
            </a:pPr>
            <a:r>
              <a:rPr lang="en-US" sz="2400" dirty="0" smtClean="0"/>
              <a:t>¿</a:t>
            </a:r>
            <a:r>
              <a:rPr lang="en-US" sz="2400" dirty="0" err="1" smtClean="0"/>
              <a:t>Evolución</a:t>
            </a:r>
            <a:r>
              <a:rPr lang="en-US" sz="2400" dirty="0" smtClean="0"/>
              <a:t> Humana?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darwin_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838" y="187312"/>
            <a:ext cx="5110162" cy="6483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GT72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5006600" cy="647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248400" y="1479550"/>
            <a:ext cx="2743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Pinzones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descubiertos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dibujados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por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 Charles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Darwin</a:t>
            </a:r>
          </a:p>
          <a:p>
            <a:pPr eaLnBrk="1" hangingPunct="1"/>
            <a:endParaRPr lang="en-US" sz="2400" dirty="0">
              <a:solidFill>
                <a:srgbClr val="FFFF00"/>
              </a:solidFill>
              <a:latin typeface="Tahoma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¿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Evidencia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evolución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?</a:t>
            </a:r>
            <a:endParaRPr lang="en-US" sz="24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spec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6858000" cy="5172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</a:rPr>
              <a:t>¿</a:t>
            </a:r>
            <a:r>
              <a:rPr lang="en-US" sz="3200" dirty="0" err="1" smtClean="0">
                <a:solidFill>
                  <a:srgbClr val="FFFF00"/>
                </a:solidFill>
                <a:latin typeface="Tahoma" pitchFamily="34" charset="0"/>
              </a:rPr>
              <a:t>Evolución</a:t>
            </a: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</a:rPr>
              <a:t> de </a:t>
            </a:r>
            <a:r>
              <a:rPr lang="en-US" sz="3200" dirty="0" err="1" smtClean="0">
                <a:solidFill>
                  <a:srgbClr val="FFFF00"/>
                </a:solidFill>
                <a:latin typeface="Tahoma" pitchFamily="34" charset="0"/>
              </a:rPr>
              <a:t>las</a:t>
            </a: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ahoma" pitchFamily="34" charset="0"/>
              </a:rPr>
              <a:t>Ballenas</a:t>
            </a: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</a:rPr>
              <a:t> con el </a:t>
            </a:r>
            <a:r>
              <a:rPr lang="en-US" sz="3200" dirty="0" err="1" smtClean="0">
                <a:solidFill>
                  <a:srgbClr val="FFFF00"/>
                </a:solidFill>
                <a:latin typeface="Tahoma" pitchFamily="34" charset="0"/>
              </a:rPr>
              <a:t>Tiempo</a:t>
            </a: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</a:rPr>
              <a:t>?</a:t>
            </a:r>
            <a:endParaRPr lang="en-US" sz="32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laelaps.files.wordpress.com/2007/09/mcfaddenhorsephylo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5888"/>
            <a:ext cx="5562600" cy="6742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304800" y="2209800"/>
            <a:ext cx="243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¿</a:t>
            </a:r>
            <a:r>
              <a:rPr lang="en-US" sz="3200" dirty="0" err="1" smtClean="0">
                <a:solidFill>
                  <a:srgbClr val="FFFF00"/>
                </a:solidFill>
              </a:rPr>
              <a:t>Evolución</a:t>
            </a:r>
            <a:r>
              <a:rPr lang="en-US" sz="3200" dirty="0" smtClean="0">
                <a:solidFill>
                  <a:srgbClr val="FFFF00"/>
                </a:solidFill>
              </a:rPr>
              <a:t> de los </a:t>
            </a:r>
            <a:r>
              <a:rPr lang="en-US" sz="3200" dirty="0" err="1" smtClean="0">
                <a:solidFill>
                  <a:srgbClr val="FFFF00"/>
                </a:solidFill>
              </a:rPr>
              <a:t>caballos</a:t>
            </a:r>
            <a:r>
              <a:rPr lang="en-US" sz="3200" dirty="0" smtClean="0">
                <a:solidFill>
                  <a:srgbClr val="FFFF00"/>
                </a:solidFill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5/5b/Evolution_p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896225" cy="561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Evidencia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Morfológica</a:t>
            </a:r>
            <a:r>
              <a:rPr lang="en-US" sz="2800" dirty="0" smtClean="0">
                <a:solidFill>
                  <a:srgbClr val="FFFF00"/>
                </a:solidFill>
              </a:rPr>
              <a:t> de </a:t>
            </a:r>
            <a:r>
              <a:rPr lang="en-US" sz="2800" dirty="0" err="1" smtClean="0">
                <a:solidFill>
                  <a:srgbClr val="FFFF00"/>
                </a:solidFill>
              </a:rPr>
              <a:t>Descendencia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Común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hum_ape_chrom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201930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9155" name="Picture 7" descr="hum_ape_chrom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219200"/>
            <a:ext cx="1885950" cy="4667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6461125" y="1555750"/>
            <a:ext cx="115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>
              <a:latin typeface="Tahoma" pitchFamily="34" charset="0"/>
            </a:endParaRP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6096000" y="2743200"/>
            <a:ext cx="2819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2400" dirty="0" smtClean="0">
                <a:solidFill>
                  <a:srgbClr val="FFFF00"/>
                </a:solidFill>
                <a:latin typeface="Tahoma" pitchFamily="34" charset="0"/>
              </a:rPr>
              <a:t>Cromosoma humano # 2 y cromosoma del Gran Simio # 2 a, 2b: evidencia de descendencia común</a:t>
            </a: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Más</a:t>
            </a:r>
            <a:r>
              <a:rPr lang="en-US" sz="3200" dirty="0" smtClean="0"/>
              <a:t> </a:t>
            </a:r>
            <a:r>
              <a:rPr lang="en-US" sz="3200" dirty="0" err="1" smtClean="0"/>
              <a:t>Evidencia</a:t>
            </a:r>
            <a:r>
              <a:rPr lang="en-US" sz="3200" dirty="0" smtClean="0"/>
              <a:t> </a:t>
            </a:r>
            <a:r>
              <a:rPr lang="en-US" sz="3200" dirty="0" err="1" smtClean="0"/>
              <a:t>Genética</a:t>
            </a:r>
            <a:r>
              <a:rPr lang="en-US" sz="3200" dirty="0" smtClean="0"/>
              <a:t> de </a:t>
            </a:r>
            <a:r>
              <a:rPr lang="en-US" sz="3200" dirty="0" err="1" smtClean="0"/>
              <a:t>Descendencia</a:t>
            </a:r>
            <a:r>
              <a:rPr lang="en-US" sz="3200" dirty="0" smtClean="0"/>
              <a:t> </a:t>
            </a:r>
            <a:r>
              <a:rPr lang="en-US" sz="3200" dirty="0" err="1" smtClean="0"/>
              <a:t>Común</a:t>
            </a:r>
            <a:endParaRPr lang="en-US" sz="3200" dirty="0" smtClean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8"/>
            <a:ext cx="8229600" cy="4441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/>
              <a:t>Pseudogenes</a:t>
            </a:r>
            <a:endParaRPr lang="en-US" sz="2400" b="1" dirty="0" smtClean="0"/>
          </a:p>
          <a:p>
            <a:pPr lvl="1" eaLnBrk="1" hangingPunct="1">
              <a:defRPr/>
            </a:pPr>
            <a:r>
              <a:rPr lang="en-US" sz="2000" b="1" dirty="0" err="1" smtClean="0"/>
              <a:t>Pseudogen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Vitamina</a:t>
            </a:r>
            <a:r>
              <a:rPr lang="en-US" sz="2000" b="1" dirty="0" smtClean="0"/>
              <a:t> C en los </a:t>
            </a:r>
            <a:r>
              <a:rPr lang="en-US" sz="2000" b="1" dirty="0" err="1" smtClean="0"/>
              <a:t>grandes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simios</a:t>
            </a:r>
            <a:r>
              <a:rPr lang="en-US" sz="2000" b="1" dirty="0" smtClean="0"/>
              <a:t> y los </a:t>
            </a:r>
            <a:r>
              <a:rPr lang="en-US" sz="2000" b="1" dirty="0" err="1" smtClean="0"/>
              <a:t>humanos</a:t>
            </a:r>
            <a:endParaRPr lang="en-US" sz="2000" b="1" dirty="0" smtClean="0"/>
          </a:p>
          <a:p>
            <a:pPr lvl="1" eaLnBrk="1" hangingPunct="1">
              <a:defRPr/>
            </a:pPr>
            <a:endParaRPr lang="en-US" sz="2000" b="1" dirty="0" smtClean="0"/>
          </a:p>
          <a:p>
            <a:pPr eaLnBrk="1" hangingPunct="1">
              <a:defRPr/>
            </a:pPr>
            <a:r>
              <a:rPr lang="en-US" sz="2400" b="1" dirty="0" err="1" smtClean="0"/>
              <a:t>Retroposones</a:t>
            </a:r>
            <a:r>
              <a:rPr lang="en-US" sz="2400" b="1" dirty="0" smtClean="0"/>
              <a:t>, SINEs  (</a:t>
            </a:r>
            <a:r>
              <a:rPr lang="en-US" sz="2400" b="1" dirty="0" err="1" smtClean="0"/>
              <a:t>elementos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cortos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esparcidos</a:t>
            </a:r>
            <a:r>
              <a:rPr lang="en-US" sz="2400" b="1" dirty="0" smtClean="0"/>
              <a:t>), etc.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err="1" smtClean="0"/>
              <a:t>Inserciones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virales</a:t>
            </a:r>
            <a:endParaRPr lang="en-US" sz="2400" b="1" dirty="0" smtClean="0"/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s-MX" sz="2400" b="1" dirty="0" smtClean="0"/>
              <a:t>Resultado final, evidencia genética, al menos en la imagen completa, apoya fuertemente la descendencia común.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0"/>
            <a:ext cx="6705600" cy="379614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Foro</a:t>
            </a:r>
            <a:r>
              <a:rPr lang="en-US" sz="3600" dirty="0" smtClean="0">
                <a:solidFill>
                  <a:srgbClr val="FFFF00"/>
                </a:solidFill>
              </a:rPr>
              <a:t> P</a:t>
            </a:r>
            <a:r>
              <a:rPr lang="es-MX" sz="3600" dirty="0" err="1" smtClean="0">
                <a:solidFill>
                  <a:srgbClr val="FFFF00"/>
                </a:solidFill>
              </a:rPr>
              <a:t>úblico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err="1" smtClean="0">
                <a:solidFill>
                  <a:srgbClr val="FFFF00"/>
                </a:solidFill>
              </a:rPr>
              <a:t>Cuatro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Perspectivas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Cristianas</a:t>
            </a:r>
            <a:r>
              <a:rPr lang="en-US" sz="3600" dirty="0" smtClean="0">
                <a:solidFill>
                  <a:srgbClr val="FFFF00"/>
                </a:solidFill>
              </a:rPr>
              <a:t> de la </a:t>
            </a:r>
            <a:r>
              <a:rPr lang="en-US" sz="3600" dirty="0" err="1" smtClean="0">
                <a:solidFill>
                  <a:srgbClr val="FFFF00"/>
                </a:solidFill>
              </a:rPr>
              <a:t>Evolución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err="1" smtClean="0">
                <a:solidFill>
                  <a:srgbClr val="FFFF00"/>
                </a:solidFill>
              </a:rPr>
              <a:t>Junio</a:t>
            </a:r>
            <a:r>
              <a:rPr lang="en-US" sz="2400" dirty="0" smtClean="0">
                <a:solidFill>
                  <a:srgbClr val="FFFF00"/>
                </a:solidFill>
              </a:rPr>
              <a:t> 12 7:00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$12/$10 USD </a:t>
            </a:r>
            <a:r>
              <a:rPr lang="en-US" sz="2800" dirty="0" err="1" smtClean="0">
                <a:solidFill>
                  <a:srgbClr val="FFFF00"/>
                </a:solidFill>
              </a:rPr>
              <a:t>Estudiantes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10 Goodyear, Irvine CA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1609725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2" descr="LargeLamoureu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648200"/>
            <a:ext cx="1524000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5" name="Picture 4" descr="clayton"/>
          <p:cNvPicPr>
            <a:picLocks noChangeAspect="1" noChangeArrowheads="1"/>
          </p:cNvPicPr>
          <p:nvPr/>
        </p:nvPicPr>
        <p:blipFill>
          <a:blip r:embed="rId5" cstate="print"/>
          <a:srcRect l="10718" t="12337" r="9525" b="15694"/>
          <a:stretch>
            <a:fillRect/>
          </a:stretch>
        </p:blipFill>
        <p:spPr bwMode="auto">
          <a:xfrm>
            <a:off x="7315200" y="2209800"/>
            <a:ext cx="1617663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 cstate="print"/>
          <a:srcRect l="10281" r="7468" b="5556"/>
          <a:stretch>
            <a:fillRect/>
          </a:stretch>
        </p:blipFill>
        <p:spPr bwMode="auto">
          <a:xfrm>
            <a:off x="2209800" y="4648200"/>
            <a:ext cx="1658938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52400" y="3810000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 smtClean="0"/>
              <a:t>Creacionismo</a:t>
            </a:r>
            <a:r>
              <a:rPr lang="en-US" sz="2000" b="1" i="1" dirty="0" smtClean="0"/>
              <a:t> de la Tierra </a:t>
            </a:r>
            <a:r>
              <a:rPr lang="en-US" sz="2000" b="1" i="1" dirty="0" err="1" smtClean="0"/>
              <a:t>Joven</a:t>
            </a:r>
            <a:endParaRPr lang="en-US" sz="2000" b="1" i="1" dirty="0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440998" y="3985492"/>
            <a:ext cx="1438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John Oakes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6629400" y="556260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 smtClean="0"/>
              <a:t>Creacionismo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Evolucionista</a:t>
            </a:r>
            <a:endParaRPr lang="en-US" sz="2000" b="1" i="1" dirty="0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934200" y="4343400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 smtClean="0"/>
              <a:t>Diseño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Inteligente</a:t>
            </a:r>
            <a:endParaRPr lang="en-US" sz="2000" b="1" i="1" dirty="0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7162800" y="1676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John Clayton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4479636" y="3865418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Denis </a:t>
            </a:r>
            <a:r>
              <a:rPr lang="en-US" sz="2000" b="1" dirty="0" err="1"/>
              <a:t>Lamoreax</a:t>
            </a:r>
            <a:endParaRPr lang="en-US" sz="2000" b="1" dirty="0"/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152400" y="54102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 smtClean="0"/>
              <a:t>Creacionismo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Progresivo</a:t>
            </a:r>
            <a:endParaRPr lang="en-US" sz="2000" b="1" i="1" dirty="0"/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0" y="1295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Kevin Anderson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92" name="Group 136"/>
          <p:cNvGraphicFramePr>
            <a:graphicFrameLocks noGrp="1"/>
          </p:cNvGraphicFramePr>
          <p:nvPr/>
        </p:nvGraphicFramePr>
        <p:xfrm>
          <a:off x="2073564" y="233218"/>
          <a:ext cx="4876800" cy="3358199"/>
        </p:xfrm>
        <a:graphic>
          <a:graphicData uri="http://schemas.openxmlformats.org/drawingml/2006/table">
            <a:tbl>
              <a:tblPr/>
              <a:tblGrid>
                <a:gridCol w="1722438"/>
                <a:gridCol w="1482725"/>
                <a:gridCol w="1671637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TABLA 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Secuencia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de Gen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que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se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codifica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en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proteína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Segmento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aleatorio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de DNA entre los genes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Chimpancé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100%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98%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Perro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99%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52%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Ratón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99%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40%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Pollo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75%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4%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Mosca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de la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fruta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60%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~0%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Lombriz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intestinal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35%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~0%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</a:tr>
            </a:tbl>
          </a:graphicData>
        </a:graphic>
      </p:graphicFrame>
      <p:sp>
        <p:nvSpPr>
          <p:cNvPr id="51236" name="Rectangle 137"/>
          <p:cNvSpPr>
            <a:spLocks noChangeArrowheads="1"/>
          </p:cNvSpPr>
          <p:nvPr/>
        </p:nvSpPr>
        <p:spPr bwMode="auto">
          <a:xfrm>
            <a:off x="2406650" y="44069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1237" name="Text Box 139"/>
          <p:cNvSpPr txBox="1">
            <a:spLocks noChangeArrowheads="1"/>
          </p:cNvSpPr>
          <p:nvPr/>
        </p:nvSpPr>
        <p:spPr bwMode="auto">
          <a:xfrm>
            <a:off x="600363" y="3833091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2400" dirty="0" smtClean="0">
                <a:solidFill>
                  <a:srgbClr val="FFFF00"/>
                </a:solidFill>
                <a:latin typeface="Tahoma" pitchFamily="34" charset="0"/>
              </a:rPr>
              <a:t>Tasas típicas de punto de mutación aleatoria están entre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1x10-5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– 1x10-7 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mutaciones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/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generación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5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millones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años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= 250,000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generaciones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MX" sz="2400" dirty="0" smtClean="0">
                <a:solidFill>
                  <a:srgbClr val="FFFF00"/>
                </a:solidFill>
                <a:latin typeface="Tahoma" pitchFamily="34" charset="0"/>
              </a:rPr>
              <a:t>¿Las mutaciones aleatorias son suficientes para explicar el cambio sin la intervención de una mano que guiara?</a:t>
            </a:r>
            <a:endParaRPr lang="en-US" sz="2400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Pero</a:t>
            </a:r>
            <a:r>
              <a:rPr lang="en-US" sz="3200" dirty="0" smtClean="0"/>
              <a:t> ………..</a:t>
            </a:r>
          </a:p>
        </p:txBody>
      </p:sp>
      <p:sp>
        <p:nvSpPr>
          <p:cNvPr id="3983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La </a:t>
            </a:r>
            <a:r>
              <a:rPr lang="en-US" sz="2800" dirty="0" err="1" smtClean="0">
                <a:solidFill>
                  <a:srgbClr val="FFFF00"/>
                </a:solidFill>
              </a:rPr>
              <a:t>Explosión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Cámbrica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s-MX" sz="2800" dirty="0" smtClean="0">
                <a:solidFill>
                  <a:srgbClr val="FFFF00"/>
                </a:solidFill>
              </a:rPr>
              <a:t>¿“Equilibrio Interrumpido”?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Evolución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teísta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ambrian_critter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74" y="152400"/>
            <a:ext cx="4062378" cy="655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403273" y="2027382"/>
            <a:ext cx="312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2800" dirty="0" smtClean="0">
                <a:latin typeface="Tahoma" pitchFamily="34" charset="0"/>
              </a:rPr>
              <a:t>Fósiles de creaturas que aparecieron en la “Explosión Cámbrica”</a:t>
            </a:r>
            <a:endParaRPr lang="en-US" sz="28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urg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5" y="2986088"/>
            <a:ext cx="1200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ddnam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841" y="835892"/>
            <a:ext cx="7245244" cy="5764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828800" y="15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La Vida en la Era </a:t>
            </a:r>
            <a:r>
              <a:rPr lang="en-US" sz="2400" b="1" dirty="0" err="1" smtClean="0">
                <a:solidFill>
                  <a:srgbClr val="FFFF00"/>
                </a:solidFill>
              </a:rPr>
              <a:t>Cámbrica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lide71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745" y="199825"/>
            <a:ext cx="5638800" cy="655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Algunas</a:t>
            </a:r>
            <a:r>
              <a:rPr lang="en-US" sz="3200" dirty="0" smtClean="0"/>
              <a:t> </a:t>
            </a:r>
            <a:r>
              <a:rPr lang="en-US" sz="3200" dirty="0" err="1" smtClean="0"/>
              <a:t>Conclusiones</a:t>
            </a:r>
            <a:r>
              <a:rPr lang="en-US" sz="3200" dirty="0" smtClean="0"/>
              <a:t> </a:t>
            </a:r>
            <a:r>
              <a:rPr lang="en-US" sz="3200" dirty="0" err="1" smtClean="0"/>
              <a:t>Tentativas</a:t>
            </a:r>
            <a:endParaRPr lang="en-US" sz="3200" dirty="0" smtClean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MX" sz="2000" b="1" dirty="0" smtClean="0">
                <a:solidFill>
                  <a:srgbClr val="FFFF00"/>
                </a:solidFill>
              </a:rPr>
              <a:t>Ha sucedido una evolución. Se ha observado una Micro-Evolución.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MX" sz="2000" b="1" dirty="0" smtClean="0">
                <a:solidFill>
                  <a:srgbClr val="FFFF00"/>
                </a:solidFill>
              </a:rPr>
              <a:t>La evidencia fósil apoya fuertemente la idea del cambio a través del tiempo, pero ese cambio a menudo sucede en explosiones imprevistas y repentinas. La Explosión Cámbrica levanta preguntas reales.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MX" sz="2000" b="1" dirty="0" smtClean="0">
                <a:solidFill>
                  <a:srgbClr val="FFFF00"/>
                </a:solidFill>
              </a:rPr>
              <a:t>La evidencia genética apoya más bien fuertemente la idea de una descendencia común.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MX" sz="2000" b="1" dirty="0" smtClean="0">
                <a:solidFill>
                  <a:srgbClr val="FFFF00"/>
                </a:solidFill>
              </a:rPr>
              <a:t>Nos guste o no, esto es verdad para los humanos también.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MX" sz="2000" b="1" dirty="0" smtClean="0">
                <a:solidFill>
                  <a:srgbClr val="FFFF00"/>
                </a:solidFill>
              </a:rPr>
              <a:t>Argumentos estadísticos y de otros tipos apoyan la evolución como algo teístico, más que </a:t>
            </a:r>
            <a:r>
              <a:rPr lang="es-MX" sz="2000" b="1" dirty="0" err="1" smtClean="0">
                <a:solidFill>
                  <a:srgbClr val="FFFF00"/>
                </a:solidFill>
              </a:rPr>
              <a:t>deístico</a:t>
            </a:r>
            <a:r>
              <a:rPr lang="es-MX" sz="2000" b="1" dirty="0" smtClean="0">
                <a:solidFill>
                  <a:srgbClr val="FFFF00"/>
                </a:solidFill>
              </a:rPr>
              <a:t>, pero no es un argumento científico.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MX" sz="2000" b="1" dirty="0" smtClean="0">
                <a:solidFill>
                  <a:srgbClr val="FFFF00"/>
                </a:solidFill>
              </a:rPr>
              <a:t>Dios inventó la evolución; démosle a Él el crédito por esa gran idea.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Cuatro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Perspectivas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Cristianas</a:t>
            </a:r>
            <a:r>
              <a:rPr lang="en-US" sz="3200" dirty="0" smtClean="0">
                <a:solidFill>
                  <a:srgbClr val="FFFF00"/>
                </a:solidFill>
              </a:rPr>
              <a:t> de la </a:t>
            </a:r>
            <a:r>
              <a:rPr lang="en-US" sz="3200" dirty="0" err="1" smtClean="0">
                <a:solidFill>
                  <a:srgbClr val="FFFF00"/>
                </a:solidFill>
              </a:rPr>
              <a:t>Evolución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b="1" dirty="0" smtClean="0"/>
              <a:t>Creacionismo de la Tierra Joven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Diseño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Inteligente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Evolución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teísta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Creacionismo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Evolucionista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 smtClean="0"/>
              <a:t>Creacionismo</a:t>
            </a:r>
            <a:r>
              <a:rPr lang="en-US" sz="3200" dirty="0" smtClean="0"/>
              <a:t> </a:t>
            </a:r>
            <a:r>
              <a:rPr lang="en-US" sz="3200" dirty="0" err="1" smtClean="0"/>
              <a:t>Científico</a:t>
            </a:r>
            <a:r>
              <a:rPr lang="en-US" sz="3200" dirty="0" smtClean="0"/>
              <a:t> de la Tierra </a:t>
            </a:r>
            <a:r>
              <a:rPr lang="en-US" sz="3200" dirty="0" err="1" smtClean="0"/>
              <a:t>Joven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Una hipótesis científica de que la tierra es joven, y para todos los propósitos prácticos, la evolución no ha sucedido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Esta perspectiva rechaza la cosmología, geología y la evolución. De hecho, rechaza la ciencia completamente.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Se requiere rechazar la ciencia </a:t>
            </a:r>
            <a:r>
              <a:rPr lang="en-US" sz="2400" b="1" i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FF00"/>
                </a:solidFill>
              </a:rPr>
              <a:t> la </a:t>
            </a:r>
            <a:r>
              <a:rPr lang="en-US" sz="2400" b="1" dirty="0" err="1" smtClean="0">
                <a:solidFill>
                  <a:srgbClr val="FFFF00"/>
                </a:solidFill>
              </a:rPr>
              <a:t>revelaci</a:t>
            </a:r>
            <a:r>
              <a:rPr lang="es-MX" sz="2400" b="1" dirty="0" err="1" smtClean="0">
                <a:solidFill>
                  <a:srgbClr val="FFFF00"/>
                </a:solidFill>
              </a:rPr>
              <a:t>ón</a:t>
            </a:r>
            <a:r>
              <a:rPr lang="es-MX" sz="2400" b="1" dirty="0" smtClean="0">
                <a:solidFill>
                  <a:srgbClr val="FFFF00"/>
                </a:solidFill>
              </a:rPr>
              <a:t> general (Galileo y el geocentrismo).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Esto no es científico. Es anti-científico. ¿Por qué? Literalmente no hay evidencia de que la tierra es joven.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 smtClean="0"/>
              <a:t>Creacionismo</a:t>
            </a:r>
            <a:r>
              <a:rPr lang="en-US" sz="3200" dirty="0" smtClean="0"/>
              <a:t> </a:t>
            </a:r>
            <a:r>
              <a:rPr lang="en-US" sz="3200" dirty="0" err="1" smtClean="0"/>
              <a:t>Teológico</a:t>
            </a:r>
            <a:r>
              <a:rPr lang="en-US" sz="3200" dirty="0" smtClean="0"/>
              <a:t> de la Tierra </a:t>
            </a:r>
            <a:r>
              <a:rPr lang="en-US" sz="3200" dirty="0" err="1" smtClean="0"/>
              <a:t>Joven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Una hipótesis teológica que afirma que Dios creó la tierra “con una apariencia de edad”.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Rechaza</a:t>
            </a:r>
            <a:r>
              <a:rPr lang="en-US" sz="2400" b="1" dirty="0" smtClean="0">
                <a:solidFill>
                  <a:srgbClr val="FFFF00"/>
                </a:solidFill>
              </a:rPr>
              <a:t> la </a:t>
            </a:r>
            <a:r>
              <a:rPr lang="en-US" sz="2400" b="1" dirty="0" err="1" smtClean="0">
                <a:solidFill>
                  <a:srgbClr val="FFFF00"/>
                </a:solidFill>
              </a:rPr>
              <a:t>cosmología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geología</a:t>
            </a:r>
            <a:r>
              <a:rPr lang="en-US" sz="2400" b="1" dirty="0" smtClean="0">
                <a:solidFill>
                  <a:srgbClr val="FFFF00"/>
                </a:solidFill>
              </a:rPr>
              <a:t> y </a:t>
            </a:r>
            <a:r>
              <a:rPr lang="en-US" sz="2400" b="1" dirty="0" err="1" smtClean="0">
                <a:solidFill>
                  <a:srgbClr val="FFFF00"/>
                </a:solidFill>
              </a:rPr>
              <a:t>evolución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pero</a:t>
            </a:r>
            <a:r>
              <a:rPr lang="en-US" sz="2400" b="1" dirty="0" smtClean="0">
                <a:solidFill>
                  <a:srgbClr val="FFFF00"/>
                </a:solidFill>
              </a:rPr>
              <a:t> no la </a:t>
            </a:r>
            <a:r>
              <a:rPr lang="en-US" sz="2400" b="1" dirty="0" err="1" smtClean="0">
                <a:solidFill>
                  <a:srgbClr val="FFFF00"/>
                </a:solidFill>
              </a:rPr>
              <a:t>ciencia</a:t>
            </a:r>
            <a:r>
              <a:rPr lang="en-US" sz="2400" b="1" dirty="0" smtClean="0">
                <a:solidFill>
                  <a:srgbClr val="FFFF00"/>
                </a:solidFill>
              </a:rPr>
              <a:t> en general </a:t>
            </a:r>
            <a:r>
              <a:rPr lang="en-US" sz="2400" b="1" dirty="0" err="1" smtClean="0">
                <a:solidFill>
                  <a:srgbClr val="FFFF00"/>
                </a:solidFill>
              </a:rPr>
              <a:t>porque</a:t>
            </a:r>
            <a:r>
              <a:rPr lang="en-US" sz="2400" b="1" dirty="0" smtClean="0">
                <a:solidFill>
                  <a:srgbClr val="FFFF00"/>
                </a:solidFill>
              </a:rPr>
              <a:t> el </a:t>
            </a:r>
            <a:r>
              <a:rPr lang="en-US" sz="2400" b="1" dirty="0" err="1" smtClean="0">
                <a:solidFill>
                  <a:srgbClr val="FFFF00"/>
                </a:solidFill>
              </a:rPr>
              <a:t>rechazo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teológico</a:t>
            </a:r>
            <a:r>
              <a:rPr lang="en-US" sz="2400" b="1" dirty="0" smtClean="0">
                <a:solidFill>
                  <a:srgbClr val="FFFF00"/>
                </a:solidFill>
              </a:rPr>
              <a:t>, no </a:t>
            </a:r>
            <a:r>
              <a:rPr lang="en-US" sz="2400" b="1" dirty="0" err="1" smtClean="0">
                <a:solidFill>
                  <a:srgbClr val="FFFF00"/>
                </a:solidFill>
              </a:rPr>
              <a:t>científico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No </a:t>
            </a:r>
            <a:r>
              <a:rPr lang="en-US" sz="2400" b="1" dirty="0" err="1" smtClean="0">
                <a:solidFill>
                  <a:srgbClr val="FFFF00"/>
                </a:solidFill>
              </a:rPr>
              <a:t>es</a:t>
            </a:r>
            <a:r>
              <a:rPr lang="en-US" sz="2400" b="1" dirty="0" smtClean="0">
                <a:solidFill>
                  <a:srgbClr val="FFFF00"/>
                </a:solidFill>
              </a:rPr>
              <a:t> anti-</a:t>
            </a:r>
            <a:r>
              <a:rPr lang="en-US" sz="2400" b="1" dirty="0" err="1" smtClean="0">
                <a:solidFill>
                  <a:srgbClr val="FFFF00"/>
                </a:solidFill>
              </a:rPr>
              <a:t>científica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¿</a:t>
            </a:r>
            <a:r>
              <a:rPr lang="en-US" sz="2400" b="1" dirty="0" err="1" smtClean="0">
                <a:solidFill>
                  <a:srgbClr val="FFFF00"/>
                </a:solidFill>
              </a:rPr>
              <a:t>Qué</a:t>
            </a:r>
            <a:r>
              <a:rPr lang="en-US" sz="2400" b="1" dirty="0" smtClean="0">
                <a:solidFill>
                  <a:srgbClr val="FFFF00"/>
                </a:solidFill>
              </a:rPr>
              <a:t> tan </a:t>
            </a:r>
            <a:r>
              <a:rPr lang="en-US" sz="2400" b="1" dirty="0" err="1" smtClean="0">
                <a:solidFill>
                  <a:srgbClr val="FFFF00"/>
                </a:solidFill>
              </a:rPr>
              <a:t>viejo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fué</a:t>
            </a:r>
            <a:r>
              <a:rPr lang="en-US" sz="2400" b="1" dirty="0" smtClean="0">
                <a:solidFill>
                  <a:srgbClr val="FFFF00"/>
                </a:solidFill>
              </a:rPr>
              <a:t> el </a:t>
            </a:r>
            <a:r>
              <a:rPr lang="en-US" sz="2400" b="1" dirty="0" err="1" smtClean="0">
                <a:solidFill>
                  <a:srgbClr val="FFFF00"/>
                </a:solidFill>
              </a:rPr>
              <a:t>vino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que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Jesús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creó</a:t>
            </a:r>
            <a:r>
              <a:rPr lang="en-US" sz="2400" b="1" dirty="0" smtClean="0">
                <a:solidFill>
                  <a:srgbClr val="FFFF00"/>
                </a:solidFill>
              </a:rPr>
              <a:t>?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¿</a:t>
            </a:r>
            <a:r>
              <a:rPr lang="en-US" sz="2400" b="1" dirty="0" err="1" smtClean="0">
                <a:solidFill>
                  <a:srgbClr val="FFFF00"/>
                </a:solidFill>
              </a:rPr>
              <a:t>Rechaza</a:t>
            </a:r>
            <a:r>
              <a:rPr lang="en-US" sz="2400" b="1" dirty="0" smtClean="0">
                <a:solidFill>
                  <a:srgbClr val="FFFF00"/>
                </a:solidFill>
              </a:rPr>
              <a:t> la </a:t>
            </a:r>
            <a:r>
              <a:rPr lang="en-US" sz="2400" b="1" dirty="0" err="1" smtClean="0">
                <a:solidFill>
                  <a:srgbClr val="FFFF00"/>
                </a:solidFill>
              </a:rPr>
              <a:t>revelación</a:t>
            </a:r>
            <a:r>
              <a:rPr lang="en-US" sz="2400" b="1" dirty="0" smtClean="0">
                <a:solidFill>
                  <a:srgbClr val="FFFF00"/>
                </a:solidFill>
              </a:rPr>
              <a:t> general?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Como </a:t>
            </a:r>
            <a:r>
              <a:rPr lang="en-US" sz="2400" b="1" dirty="0" err="1" smtClean="0">
                <a:solidFill>
                  <a:srgbClr val="FFFF00"/>
                </a:solidFill>
              </a:rPr>
              <a:t>perspectiva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teológica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posible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pero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problemática</a:t>
            </a:r>
            <a:r>
              <a:rPr lang="en-US" sz="2400" b="1" dirty="0" smtClean="0">
                <a:solidFill>
                  <a:srgbClr val="FFFF00"/>
                </a:solidFill>
              </a:rPr>
              <a:t>. ¿</a:t>
            </a:r>
            <a:r>
              <a:rPr lang="en-US" sz="2400" b="1" dirty="0" err="1" smtClean="0">
                <a:solidFill>
                  <a:srgbClr val="FFFF00"/>
                </a:solidFill>
              </a:rPr>
              <a:t>Nos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está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poniendo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trampas</a:t>
            </a:r>
            <a:r>
              <a:rPr lang="en-US" sz="2400" b="1" dirty="0" smtClean="0">
                <a:solidFill>
                  <a:srgbClr val="FFFF00"/>
                </a:solidFill>
              </a:rPr>
              <a:t> Dios?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Diseño</a:t>
            </a:r>
            <a:r>
              <a:rPr lang="en-US" sz="2800" dirty="0" smtClean="0"/>
              <a:t> </a:t>
            </a:r>
            <a:r>
              <a:rPr lang="en-US" sz="2800" dirty="0" err="1" smtClean="0"/>
              <a:t>Inteligente</a:t>
            </a:r>
            <a:r>
              <a:rPr lang="en-US" sz="2800" dirty="0" smtClean="0"/>
              <a:t> (ID) / </a:t>
            </a:r>
            <a:r>
              <a:rPr lang="en-US" sz="2800" dirty="0" err="1" smtClean="0"/>
              <a:t>Creacionismo</a:t>
            </a:r>
            <a:r>
              <a:rPr lang="en-US" sz="2800" dirty="0" smtClean="0"/>
              <a:t> </a:t>
            </a:r>
            <a:r>
              <a:rPr lang="en-US" sz="2800" dirty="0" err="1" smtClean="0"/>
              <a:t>Progresivo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618"/>
            <a:ext cx="8229600" cy="5278582"/>
          </a:xfrm>
        </p:spPr>
        <p:txBody>
          <a:bodyPr/>
          <a:lstStyle/>
          <a:p>
            <a:pPr>
              <a:defRPr/>
            </a:pPr>
            <a:r>
              <a:rPr lang="en-US" sz="2400" b="1" dirty="0" err="1" smtClean="0"/>
              <a:t>Acepta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Cosmología</a:t>
            </a:r>
            <a:endParaRPr lang="en-US" sz="2400" b="1" dirty="0" smtClean="0"/>
          </a:p>
          <a:p>
            <a:pPr>
              <a:defRPr/>
            </a:pPr>
            <a:r>
              <a:rPr lang="en-US" sz="2400" b="1" dirty="0" err="1" smtClean="0"/>
              <a:t>Acepta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Geología</a:t>
            </a:r>
            <a:r>
              <a:rPr lang="en-US" sz="2400" b="1" dirty="0" smtClean="0"/>
              <a:t>.</a:t>
            </a:r>
          </a:p>
          <a:p>
            <a:pPr>
              <a:defRPr/>
            </a:pPr>
            <a:r>
              <a:rPr lang="es-MX" sz="2400" b="1" dirty="0" smtClean="0"/>
              <a:t>¿Rechaza la Evolución? Rechaza la </a:t>
            </a:r>
            <a:r>
              <a:rPr lang="es-MX" sz="2400" b="1" dirty="0" err="1" smtClean="0"/>
              <a:t>macroevolución</a:t>
            </a:r>
            <a:r>
              <a:rPr lang="es-MX" sz="2400" b="1" dirty="0" smtClean="0"/>
              <a:t>. Rechaza la descendencia común. Escéptica de la evolución. Argumenta “complejidad irreducible”.</a:t>
            </a:r>
            <a:endParaRPr lang="en-US" sz="2400" b="1" dirty="0" smtClean="0"/>
          </a:p>
          <a:p>
            <a:pPr>
              <a:defRPr/>
            </a:pPr>
            <a:r>
              <a:rPr lang="en-US" sz="2400" b="1" dirty="0" err="1" smtClean="0"/>
              <a:t>Utiliza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arguementos</a:t>
            </a:r>
            <a:r>
              <a:rPr lang="en-US" sz="2400" b="1" dirty="0" smtClean="0"/>
              <a:t> de “Dios de los </a:t>
            </a:r>
            <a:r>
              <a:rPr lang="en-US" sz="2400" b="1" dirty="0" err="1" smtClean="0"/>
              <a:t>vacíos</a:t>
            </a:r>
            <a:r>
              <a:rPr lang="en-US" sz="2400" b="1" dirty="0" smtClean="0"/>
              <a:t>”</a:t>
            </a:r>
          </a:p>
          <a:p>
            <a:pPr lvl="1">
              <a:defRPr/>
            </a:pPr>
            <a:r>
              <a:rPr lang="es-MX" sz="2000" b="1" dirty="0" smtClean="0"/>
              <a:t>Nota: los argumentos del “Dios de los vacíos” NO son científicos (¡aún si fueran verdaderos!).</a:t>
            </a:r>
            <a:endParaRPr lang="en-US" sz="2000" b="1" dirty="0" smtClean="0"/>
          </a:p>
          <a:p>
            <a:pPr>
              <a:defRPr/>
            </a:pPr>
            <a:r>
              <a:rPr lang="es-MX" sz="2400" b="1" dirty="0" smtClean="0"/>
              <a:t>Tiende a confundir asuntos teológicos con científicos.</a:t>
            </a:r>
            <a:endParaRPr lang="en-US" sz="2400" b="1" dirty="0" smtClean="0"/>
          </a:p>
          <a:p>
            <a:pPr>
              <a:defRPr/>
            </a:pPr>
            <a:r>
              <a:rPr lang="es-MX" sz="2400" b="1" dirty="0" smtClean="0"/>
              <a:t>¿Tiene influencia de la predestinación/Calvinismo?</a:t>
            </a:r>
            <a:endParaRPr lang="en-US" sz="2400" b="1" dirty="0" smtClean="0"/>
          </a:p>
          <a:p>
            <a:pPr>
              <a:defRPr/>
            </a:pPr>
            <a:r>
              <a:rPr lang="es-MX" sz="2400" b="1" dirty="0" smtClean="0"/>
              <a:t>Yo estoy de acuerdo con la teoría de ID, pero estoy dudoso acerca de la ciencia de la ID. Hay un sentido que no es científico.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Nuestro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Programa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/>
              <a:t>Ciencia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Religión</a:t>
            </a:r>
            <a:r>
              <a:rPr lang="en-US" sz="2800" b="1" dirty="0" smtClean="0"/>
              <a:t>: Los </a:t>
            </a:r>
            <a:r>
              <a:rPr lang="en-US" sz="2800" b="1" dirty="0" err="1" smtClean="0"/>
              <a:t>Límites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Ciencia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La </a:t>
            </a:r>
            <a:r>
              <a:rPr lang="en-US" sz="2800" b="1" dirty="0" err="1" smtClean="0"/>
              <a:t>Historia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Ciencia</a:t>
            </a:r>
            <a:r>
              <a:rPr lang="en-US" sz="2800" b="1" dirty="0" smtClean="0"/>
              <a:t> y el </a:t>
            </a:r>
            <a:r>
              <a:rPr lang="en-US" sz="2800" b="1" dirty="0" err="1" smtClean="0"/>
              <a:t>Cristianismo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La </a:t>
            </a:r>
            <a:r>
              <a:rPr lang="en-US" sz="2800" b="1" dirty="0" err="1" smtClean="0"/>
              <a:t>Edad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Universo</a:t>
            </a:r>
            <a:r>
              <a:rPr lang="en-US" sz="2800" b="1" dirty="0" smtClean="0"/>
              <a:t> y la </a:t>
            </a:r>
            <a:r>
              <a:rPr lang="en-US" sz="2800" b="1" dirty="0" err="1" smtClean="0"/>
              <a:t>Edad</a:t>
            </a:r>
            <a:r>
              <a:rPr lang="en-US" sz="2800" b="1" dirty="0" smtClean="0"/>
              <a:t> de la Tierra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/>
              <a:t>Génesis</a:t>
            </a:r>
            <a:r>
              <a:rPr lang="en-US" sz="2800" b="1" dirty="0" smtClean="0"/>
              <a:t> 1 y la </a:t>
            </a:r>
            <a:r>
              <a:rPr lang="en-US" sz="2800" b="1" dirty="0" err="1" smtClean="0"/>
              <a:t>Creación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/>
              <a:t>Evolución</a:t>
            </a:r>
            <a:r>
              <a:rPr lang="en-US" sz="2800" b="1" dirty="0" smtClean="0"/>
              <a:t>: La </a:t>
            </a:r>
            <a:r>
              <a:rPr lang="en-US" sz="2800" b="1" dirty="0" err="1" smtClean="0"/>
              <a:t>Evidencia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/>
              <a:t>Cuatro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Perspectivas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Cristianas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Evolución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/>
              <a:t>Evolución</a:t>
            </a:r>
            <a:r>
              <a:rPr lang="en-US" sz="2800" dirty="0" smtClean="0"/>
              <a:t> </a:t>
            </a:r>
            <a:r>
              <a:rPr lang="en-US" sz="2800" dirty="0" err="1" smtClean="0"/>
              <a:t>Teísta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Acepta cosmología, geología y evolución como hipótesis científicas.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Acepta</a:t>
            </a:r>
            <a:r>
              <a:rPr lang="en-US" sz="2400" b="1" dirty="0" smtClean="0">
                <a:solidFill>
                  <a:srgbClr val="FFFF00"/>
                </a:solidFill>
              </a:rPr>
              <a:t> la </a:t>
            </a:r>
            <a:r>
              <a:rPr lang="en-US" sz="2400" b="1" dirty="0" err="1" smtClean="0">
                <a:solidFill>
                  <a:srgbClr val="FFFF00"/>
                </a:solidFill>
              </a:rPr>
              <a:t>descendencia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común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como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una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buena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hipótesis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científica</a:t>
            </a:r>
            <a:r>
              <a:rPr lang="en-US" sz="2400" b="1" dirty="0" smtClean="0">
                <a:solidFill>
                  <a:srgbClr val="FFFF00"/>
                </a:solidFill>
              </a:rPr>
              <a:t> (nota,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científica</a:t>
            </a:r>
            <a:r>
              <a:rPr lang="en-US" sz="2400" b="1" dirty="0" smtClean="0">
                <a:solidFill>
                  <a:srgbClr val="FFFF00"/>
                </a:solidFill>
              </a:rPr>
              <a:t>).</a:t>
            </a:r>
          </a:p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Reconoce el libre albedrío y la soberanía de Dios en la historia, en los individuos y en la </a:t>
            </a:r>
            <a:r>
              <a:rPr lang="es-MX" sz="2400" b="1" dirty="0" err="1" smtClean="0">
                <a:solidFill>
                  <a:srgbClr val="FFFF00"/>
                </a:solidFill>
              </a:rPr>
              <a:t>naturalez</a:t>
            </a:r>
            <a:r>
              <a:rPr lang="es-MX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Dios </a:t>
            </a:r>
            <a:r>
              <a:rPr lang="en-US" sz="2400" b="1" dirty="0" err="1" smtClean="0">
                <a:solidFill>
                  <a:srgbClr val="FFFF00"/>
                </a:solidFill>
              </a:rPr>
              <a:t>trabaja</a:t>
            </a:r>
            <a:r>
              <a:rPr lang="en-US" sz="2400" b="1" dirty="0" smtClean="0">
                <a:solidFill>
                  <a:srgbClr val="FFFF00"/>
                </a:solidFill>
              </a:rPr>
              <a:t> a </a:t>
            </a:r>
            <a:r>
              <a:rPr lang="en-US" sz="2400" b="1" dirty="0" err="1" smtClean="0">
                <a:solidFill>
                  <a:srgbClr val="FFFF00"/>
                </a:solidFill>
              </a:rPr>
              <a:t>través</a:t>
            </a:r>
            <a:r>
              <a:rPr lang="en-US" sz="2400" b="1" dirty="0" smtClean="0">
                <a:solidFill>
                  <a:srgbClr val="FFFF00"/>
                </a:solidFill>
              </a:rPr>
              <a:t> de la </a:t>
            </a:r>
            <a:r>
              <a:rPr lang="en-US" sz="2400" b="1" dirty="0" err="1" smtClean="0">
                <a:solidFill>
                  <a:srgbClr val="FFFF00"/>
                </a:solidFill>
              </a:rPr>
              <a:t>evolución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pero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dirige</a:t>
            </a:r>
            <a:r>
              <a:rPr lang="en-US" sz="2400" b="1" dirty="0" smtClean="0">
                <a:solidFill>
                  <a:srgbClr val="FFFF00"/>
                </a:solidFill>
              </a:rPr>
              <a:t> el </a:t>
            </a:r>
            <a:r>
              <a:rPr lang="en-US" sz="2400" b="1" dirty="0" err="1" smtClean="0">
                <a:solidFill>
                  <a:srgbClr val="FFFF00"/>
                </a:solidFill>
              </a:rPr>
              <a:t>camino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ya</a:t>
            </a:r>
            <a:r>
              <a:rPr lang="en-US" sz="2400" b="1" dirty="0" smtClean="0">
                <a:solidFill>
                  <a:srgbClr val="FFFF00"/>
                </a:solidFill>
              </a:rPr>
              <a:t> sea </a:t>
            </a:r>
            <a:r>
              <a:rPr lang="en-US" sz="2400" b="1" dirty="0" err="1" smtClean="0">
                <a:solidFill>
                  <a:srgbClr val="FFFF00"/>
                </a:solidFill>
              </a:rPr>
              <a:t>sutilmente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dirigiéndolo</a:t>
            </a:r>
            <a:r>
              <a:rPr lang="en-US" sz="2400" b="1" dirty="0" smtClean="0">
                <a:solidFill>
                  <a:srgbClr val="FFFF00"/>
                </a:solidFill>
              </a:rPr>
              <a:t> o </a:t>
            </a:r>
            <a:r>
              <a:rPr lang="en-US" sz="2400" b="1" dirty="0" err="1" smtClean="0">
                <a:solidFill>
                  <a:srgbClr val="FFFF00"/>
                </a:solidFill>
              </a:rPr>
              <a:t>por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intervenciones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dramáticas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Aunque algunas evidencias científicas y aún argumentos </a:t>
            </a:r>
            <a:r>
              <a:rPr lang="es-MX" sz="2400" b="1" dirty="0" err="1" smtClean="0">
                <a:solidFill>
                  <a:srgbClr val="FFFF00"/>
                </a:solidFill>
              </a:rPr>
              <a:t>estádísticos</a:t>
            </a:r>
            <a:r>
              <a:rPr lang="es-MX" sz="2400" b="1" dirty="0" smtClean="0">
                <a:solidFill>
                  <a:srgbClr val="FFFF00"/>
                </a:solidFill>
              </a:rPr>
              <a:t> apoyan esta conclusión, es puramente una hipótesis </a:t>
            </a:r>
            <a:r>
              <a:rPr lang="es-MX" sz="2400" b="1" i="1" dirty="0" smtClean="0">
                <a:solidFill>
                  <a:srgbClr val="FF0000"/>
                </a:solidFill>
              </a:rPr>
              <a:t>teológica</a:t>
            </a:r>
            <a:r>
              <a:rPr lang="es-MX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 smtClean="0"/>
              <a:t>Evolución</a:t>
            </a:r>
            <a:r>
              <a:rPr lang="en-US" sz="3200" dirty="0" smtClean="0"/>
              <a:t> </a:t>
            </a:r>
            <a:r>
              <a:rPr lang="en-US" sz="3200" dirty="0" err="1" smtClean="0"/>
              <a:t>Teísta</a:t>
            </a:r>
            <a:r>
              <a:rPr lang="en-US" sz="3200" dirty="0" smtClean="0"/>
              <a:t>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7674"/>
            <a:ext cx="8839200" cy="4888490"/>
          </a:xfrm>
        </p:spPr>
        <p:txBody>
          <a:bodyPr/>
          <a:lstStyle/>
          <a:p>
            <a:pPr>
              <a:defRPr/>
            </a:pPr>
            <a:r>
              <a:rPr lang="es-MX" sz="2300" b="1" dirty="0" smtClean="0">
                <a:solidFill>
                  <a:srgbClr val="FFFF00"/>
                </a:solidFill>
              </a:rPr>
              <a:t>La relación de Dios con la historia es teísta, pero con libre albedrío.</a:t>
            </a:r>
            <a:endParaRPr lang="en-US" sz="23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300" b="1" dirty="0" smtClean="0">
                <a:solidFill>
                  <a:srgbClr val="FFFF00"/>
                </a:solidFill>
              </a:rPr>
              <a:t>La </a:t>
            </a:r>
            <a:r>
              <a:rPr lang="en-US" sz="2300" b="1" dirty="0" err="1" smtClean="0">
                <a:solidFill>
                  <a:srgbClr val="FFFF00"/>
                </a:solidFill>
              </a:rPr>
              <a:t>relación</a:t>
            </a:r>
            <a:r>
              <a:rPr lang="en-US" sz="2300" b="1" dirty="0" smtClean="0">
                <a:solidFill>
                  <a:srgbClr val="FFFF00"/>
                </a:solidFill>
              </a:rPr>
              <a:t> de Dios con </a:t>
            </a:r>
            <a:r>
              <a:rPr lang="en-US" sz="2300" b="1" dirty="0" err="1" smtClean="0">
                <a:solidFill>
                  <a:srgbClr val="FFFF00"/>
                </a:solidFill>
              </a:rPr>
              <a:t>nosotros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es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teísta</a:t>
            </a:r>
            <a:r>
              <a:rPr lang="en-US" sz="2300" b="1" dirty="0" smtClean="0">
                <a:solidFill>
                  <a:srgbClr val="FFFF00"/>
                </a:solidFill>
              </a:rPr>
              <a:t>, </a:t>
            </a:r>
            <a:r>
              <a:rPr lang="en-US" sz="2300" b="1" dirty="0" err="1" smtClean="0">
                <a:solidFill>
                  <a:srgbClr val="FFFF00"/>
                </a:solidFill>
              </a:rPr>
              <a:t>pero</a:t>
            </a:r>
            <a:r>
              <a:rPr lang="en-US" sz="2300" b="1" dirty="0" smtClean="0">
                <a:solidFill>
                  <a:srgbClr val="FFFF00"/>
                </a:solidFill>
              </a:rPr>
              <a:t> con </a:t>
            </a:r>
            <a:r>
              <a:rPr lang="en-US" sz="2300" b="1" dirty="0" err="1" smtClean="0">
                <a:solidFill>
                  <a:srgbClr val="FFFF00"/>
                </a:solidFill>
              </a:rPr>
              <a:t>libre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albedrío</a:t>
            </a:r>
            <a:r>
              <a:rPr lang="en-US" sz="2300" b="1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n-US" sz="2300" b="1" dirty="0" smtClean="0">
                <a:solidFill>
                  <a:srgbClr val="FFFF00"/>
                </a:solidFill>
              </a:rPr>
              <a:t>La </a:t>
            </a:r>
            <a:r>
              <a:rPr lang="en-US" sz="2300" b="1" dirty="0" err="1" smtClean="0">
                <a:solidFill>
                  <a:srgbClr val="FFFF00"/>
                </a:solidFill>
              </a:rPr>
              <a:t>relación</a:t>
            </a:r>
            <a:r>
              <a:rPr lang="en-US" sz="2300" b="1" dirty="0" smtClean="0">
                <a:solidFill>
                  <a:srgbClr val="FFFF00"/>
                </a:solidFill>
              </a:rPr>
              <a:t> de Dios con la </a:t>
            </a:r>
            <a:r>
              <a:rPr lang="en-US" sz="2300" b="1" dirty="0" err="1" smtClean="0">
                <a:solidFill>
                  <a:srgbClr val="FFFF00"/>
                </a:solidFill>
              </a:rPr>
              <a:t>naturaleza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es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teísta</a:t>
            </a:r>
            <a:r>
              <a:rPr lang="en-US" sz="2300" b="1" dirty="0" smtClean="0">
                <a:solidFill>
                  <a:srgbClr val="FFFF00"/>
                </a:solidFill>
              </a:rPr>
              <a:t>, </a:t>
            </a:r>
            <a:r>
              <a:rPr lang="en-US" sz="2300" b="1" dirty="0" err="1" smtClean="0">
                <a:solidFill>
                  <a:srgbClr val="FFFF00"/>
                </a:solidFill>
              </a:rPr>
              <a:t>pero</a:t>
            </a:r>
            <a:r>
              <a:rPr lang="en-US" sz="2300" b="1" dirty="0" smtClean="0">
                <a:solidFill>
                  <a:srgbClr val="FFFF00"/>
                </a:solidFill>
              </a:rPr>
              <a:t> con </a:t>
            </a:r>
            <a:r>
              <a:rPr lang="en-US" sz="2300" b="1" dirty="0" err="1" smtClean="0">
                <a:solidFill>
                  <a:srgbClr val="FFFF00"/>
                </a:solidFill>
              </a:rPr>
              <a:t>libre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albedrío</a:t>
            </a:r>
            <a:r>
              <a:rPr lang="en-US" sz="2300" b="1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n-US" sz="2300" b="1" dirty="0" smtClean="0">
                <a:solidFill>
                  <a:srgbClr val="FFFF00"/>
                </a:solidFill>
              </a:rPr>
              <a:t>Dios </a:t>
            </a:r>
            <a:r>
              <a:rPr lang="en-US" sz="2300" b="1" dirty="0" err="1" smtClean="0">
                <a:solidFill>
                  <a:srgbClr val="FFFF00"/>
                </a:solidFill>
              </a:rPr>
              <a:t>nos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da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libre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albedrío</a:t>
            </a:r>
            <a:r>
              <a:rPr lang="en-US" sz="2300" b="1" dirty="0" smtClean="0">
                <a:solidFill>
                  <a:srgbClr val="FFFF00"/>
                </a:solidFill>
              </a:rPr>
              <a:t>, </a:t>
            </a:r>
            <a:r>
              <a:rPr lang="en-US" sz="2300" b="1" dirty="0" err="1" smtClean="0">
                <a:solidFill>
                  <a:srgbClr val="FFFF00"/>
                </a:solidFill>
              </a:rPr>
              <a:t>escoger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rechazar</a:t>
            </a:r>
            <a:r>
              <a:rPr lang="en-US" sz="2300" b="1" dirty="0" smtClean="0">
                <a:solidFill>
                  <a:srgbClr val="FFFF00"/>
                </a:solidFill>
              </a:rPr>
              <a:t> a Dios no </a:t>
            </a:r>
            <a:r>
              <a:rPr lang="en-US" sz="2300" b="1" dirty="0" err="1" smtClean="0">
                <a:solidFill>
                  <a:srgbClr val="FFFF00"/>
                </a:solidFill>
              </a:rPr>
              <a:t>es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completamente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irrazonable</a:t>
            </a:r>
            <a:r>
              <a:rPr lang="en-US" sz="2300" b="1" dirty="0" smtClean="0">
                <a:solidFill>
                  <a:srgbClr val="FFFF00"/>
                </a:solidFill>
              </a:rPr>
              <a:t>. Dios </a:t>
            </a:r>
            <a:r>
              <a:rPr lang="en-US" sz="2300" b="1" dirty="0" err="1" smtClean="0">
                <a:solidFill>
                  <a:srgbClr val="FFFF00"/>
                </a:solidFill>
              </a:rPr>
              <a:t>usa</a:t>
            </a:r>
            <a:r>
              <a:rPr lang="en-US" sz="2300" b="1" dirty="0" smtClean="0">
                <a:solidFill>
                  <a:srgbClr val="FFFF00"/>
                </a:solidFill>
              </a:rPr>
              <a:t> la </a:t>
            </a:r>
            <a:r>
              <a:rPr lang="en-US" sz="2300" b="1" dirty="0" err="1" smtClean="0">
                <a:solidFill>
                  <a:srgbClr val="FFFF00"/>
                </a:solidFill>
              </a:rPr>
              <a:t>naturaleza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para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apoyar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nuestra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fe</a:t>
            </a:r>
            <a:r>
              <a:rPr lang="en-US" sz="2300" b="1" dirty="0" smtClean="0">
                <a:solidFill>
                  <a:srgbClr val="FFFF00"/>
                </a:solidFill>
              </a:rPr>
              <a:t>, </a:t>
            </a:r>
            <a:r>
              <a:rPr lang="en-US" sz="2300" b="1" dirty="0" err="1" smtClean="0">
                <a:solidFill>
                  <a:srgbClr val="FFFF00"/>
                </a:solidFill>
              </a:rPr>
              <a:t>pero</a:t>
            </a:r>
            <a:r>
              <a:rPr lang="en-US" sz="2300" b="1" dirty="0" smtClean="0">
                <a:solidFill>
                  <a:srgbClr val="FFFF00"/>
                </a:solidFill>
              </a:rPr>
              <a:t> no </a:t>
            </a:r>
            <a:r>
              <a:rPr lang="en-US" sz="2300" b="1" dirty="0" err="1" smtClean="0">
                <a:solidFill>
                  <a:srgbClr val="FFFF00"/>
                </a:solidFill>
              </a:rPr>
              <a:t>para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demandarla</a:t>
            </a:r>
            <a:r>
              <a:rPr lang="en-US" sz="2300" b="1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s-MX" sz="2300" b="1" dirty="0" smtClean="0">
                <a:solidFill>
                  <a:srgbClr val="FFFF00"/>
                </a:solidFill>
              </a:rPr>
              <a:t>Aunque la evidencia apoya la evolución de los humanos, </a:t>
            </a:r>
            <a:r>
              <a:rPr lang="es-MX" sz="2300" b="1" dirty="0" err="1" smtClean="0">
                <a:solidFill>
                  <a:srgbClr val="FFFF00"/>
                </a:solidFill>
              </a:rPr>
              <a:t>Adan</a:t>
            </a:r>
            <a:r>
              <a:rPr lang="es-MX" sz="2300" b="1" dirty="0" smtClean="0">
                <a:solidFill>
                  <a:srgbClr val="FFFF00"/>
                </a:solidFill>
              </a:rPr>
              <a:t> y Eva fueron creaciones especiales.</a:t>
            </a:r>
            <a:endParaRPr lang="en-US" sz="23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MX" sz="2300" b="1" dirty="0" smtClean="0">
                <a:solidFill>
                  <a:srgbClr val="FFFF00"/>
                </a:solidFill>
              </a:rPr>
              <a:t>Juan el Bautista: “de estas piedras Dios puede hacer hijos de Abraham”.</a:t>
            </a:r>
            <a:endParaRPr lang="en-US" sz="23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MX" sz="2300" b="1" dirty="0" smtClean="0">
                <a:solidFill>
                  <a:srgbClr val="FFFF00"/>
                </a:solidFill>
              </a:rPr>
              <a:t>El pescado que Jesús creó tenía </a:t>
            </a:r>
            <a:r>
              <a:rPr lang="es-MX" sz="2300" b="1" dirty="0" err="1" smtClean="0">
                <a:solidFill>
                  <a:srgbClr val="FFFF00"/>
                </a:solidFill>
              </a:rPr>
              <a:t>retroposones</a:t>
            </a:r>
            <a:r>
              <a:rPr lang="es-MX" sz="2300" b="1" dirty="0" smtClean="0">
                <a:solidFill>
                  <a:srgbClr val="FFFF00"/>
                </a:solidFill>
              </a:rPr>
              <a:t>, </a:t>
            </a:r>
            <a:r>
              <a:rPr lang="es-MX" sz="2300" b="1" dirty="0" err="1" smtClean="0">
                <a:solidFill>
                  <a:srgbClr val="FFFF00"/>
                </a:solidFill>
              </a:rPr>
              <a:t>pseudogenes</a:t>
            </a:r>
            <a:r>
              <a:rPr lang="es-MX" sz="2300" b="1" dirty="0" smtClean="0">
                <a:solidFill>
                  <a:srgbClr val="FFFF00"/>
                </a:solidFill>
              </a:rPr>
              <a:t> e inserciones virales.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Creacionismo</a:t>
            </a:r>
            <a:r>
              <a:rPr lang="en-US" sz="3200" dirty="0" smtClean="0"/>
              <a:t> </a:t>
            </a:r>
            <a:r>
              <a:rPr lang="en-US" sz="3200" dirty="0" err="1" smtClean="0"/>
              <a:t>Evolucionista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defRPr/>
            </a:pPr>
            <a:r>
              <a:rPr lang="es-MX" sz="2400" dirty="0" smtClean="0"/>
              <a:t>Acepta cosmología, geología y evolución.</a:t>
            </a:r>
            <a:endParaRPr lang="en-US" sz="2400" dirty="0" smtClean="0"/>
          </a:p>
          <a:p>
            <a:pPr>
              <a:defRPr/>
            </a:pPr>
            <a:r>
              <a:rPr lang="en-US" sz="2400" dirty="0" err="1" smtClean="0"/>
              <a:t>Acepta</a:t>
            </a:r>
            <a:r>
              <a:rPr lang="en-US" sz="2400" dirty="0" smtClean="0"/>
              <a:t> </a:t>
            </a:r>
            <a:r>
              <a:rPr lang="en-US" sz="2400" dirty="0" err="1" smtClean="0"/>
              <a:t>descendencia</a:t>
            </a:r>
            <a:r>
              <a:rPr lang="en-US" sz="2400" dirty="0" smtClean="0"/>
              <a:t> </a:t>
            </a:r>
            <a:r>
              <a:rPr lang="en-US" sz="2400" dirty="0" err="1" smtClean="0"/>
              <a:t>común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hipótesis</a:t>
            </a:r>
            <a:r>
              <a:rPr lang="en-US" sz="2400" dirty="0" smtClean="0"/>
              <a:t> </a:t>
            </a:r>
            <a:r>
              <a:rPr lang="en-US" sz="2400" dirty="0" err="1" smtClean="0"/>
              <a:t>científica</a:t>
            </a:r>
            <a:r>
              <a:rPr lang="en-US" sz="2400" dirty="0" smtClean="0"/>
              <a:t> y </a:t>
            </a:r>
            <a:r>
              <a:rPr lang="en-US" sz="2400" dirty="0" err="1" smtClean="0"/>
              <a:t>teológica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La </a:t>
            </a:r>
            <a:r>
              <a:rPr lang="en-US" sz="2400" dirty="0" err="1" smtClean="0"/>
              <a:t>evolución</a:t>
            </a:r>
            <a:r>
              <a:rPr lang="en-US" sz="2400" dirty="0" smtClean="0"/>
              <a:t> </a:t>
            </a:r>
            <a:r>
              <a:rPr lang="en-US" sz="2400" dirty="0" err="1" smtClean="0"/>
              <a:t>fué</a:t>
            </a:r>
            <a:r>
              <a:rPr lang="en-US" sz="2400" dirty="0" smtClean="0"/>
              <a:t> un </a:t>
            </a:r>
            <a:r>
              <a:rPr lang="en-US" sz="2400" dirty="0" err="1" smtClean="0"/>
              <a:t>proceso</a:t>
            </a:r>
            <a:r>
              <a:rPr lang="en-US" sz="2400" dirty="0" smtClean="0"/>
              <a:t> </a:t>
            </a:r>
            <a:r>
              <a:rPr lang="en-US" sz="2400" dirty="0" err="1" smtClean="0"/>
              <a:t>puramente</a:t>
            </a:r>
            <a:r>
              <a:rPr lang="en-US" sz="2400" dirty="0" smtClean="0"/>
              <a:t> natural, no </a:t>
            </a:r>
            <a:r>
              <a:rPr lang="en-US" sz="2400" dirty="0" err="1" smtClean="0"/>
              <a:t>dirigido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Dios </a:t>
            </a:r>
            <a:r>
              <a:rPr lang="en-US" sz="2400" dirty="0" err="1" smtClean="0"/>
              <a:t>es</a:t>
            </a:r>
            <a:r>
              <a:rPr lang="en-US" sz="2400" dirty="0" smtClean="0"/>
              <a:t> el </a:t>
            </a:r>
            <a:r>
              <a:rPr lang="en-US" sz="2400" dirty="0" err="1" smtClean="0"/>
              <a:t>diseñador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, en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sabiduría</a:t>
            </a:r>
            <a:r>
              <a:rPr lang="en-US" sz="2400" dirty="0" smtClean="0"/>
              <a:t> </a:t>
            </a:r>
            <a:r>
              <a:rPr lang="en-US" sz="2400" dirty="0" err="1" smtClean="0"/>
              <a:t>increíble</a:t>
            </a:r>
            <a:r>
              <a:rPr lang="en-US" sz="2400" dirty="0" smtClean="0"/>
              <a:t> y </a:t>
            </a:r>
            <a:r>
              <a:rPr lang="en-US" sz="2400" dirty="0" err="1" smtClean="0"/>
              <a:t>conocimiento</a:t>
            </a:r>
            <a:r>
              <a:rPr lang="en-US" sz="2400" dirty="0" smtClean="0"/>
              <a:t> del </a:t>
            </a:r>
            <a:r>
              <a:rPr lang="en-US" sz="2400" dirty="0" err="1" smtClean="0"/>
              <a:t>futuro</a:t>
            </a:r>
            <a:r>
              <a:rPr lang="en-US" sz="2400" dirty="0" smtClean="0"/>
              <a:t>, </a:t>
            </a:r>
            <a:r>
              <a:rPr lang="en-US" sz="2400" dirty="0" err="1" smtClean="0"/>
              <a:t>puso</a:t>
            </a:r>
            <a:r>
              <a:rPr lang="en-US" sz="2400" dirty="0" smtClean="0"/>
              <a:t> al </a:t>
            </a:r>
            <a:r>
              <a:rPr lang="en-US" sz="2400" dirty="0" err="1" smtClean="0"/>
              <a:t>universo</a:t>
            </a:r>
            <a:r>
              <a:rPr lang="en-US" sz="2400" dirty="0" smtClean="0"/>
              <a:t> y la </a:t>
            </a:r>
            <a:r>
              <a:rPr lang="en-US" sz="2400" dirty="0" err="1" smtClean="0"/>
              <a:t>evolución</a:t>
            </a:r>
            <a:r>
              <a:rPr lang="en-US" sz="2400" dirty="0" smtClean="0"/>
              <a:t> en </a:t>
            </a:r>
            <a:r>
              <a:rPr lang="en-US" sz="2400" dirty="0" err="1" smtClean="0"/>
              <a:t>marcha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El “Dios de los no </a:t>
            </a:r>
            <a:r>
              <a:rPr lang="en-US" sz="2400" dirty="0" err="1" smtClean="0"/>
              <a:t>vacíos</a:t>
            </a:r>
            <a:r>
              <a:rPr lang="en-US" sz="2400" dirty="0" smtClean="0"/>
              <a:t>”.</a:t>
            </a:r>
          </a:p>
          <a:p>
            <a:pPr>
              <a:defRPr/>
            </a:pPr>
            <a:r>
              <a:rPr lang="es-MX" sz="2400" dirty="0" smtClean="0"/>
              <a:t>Si Dios tuvo que intervenir en el proceso libre de la evolución, eso sería minimizar a Dios – un Dios que tiene que corregir sus errores.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/>
              <a:t>Creacionismo</a:t>
            </a:r>
            <a:r>
              <a:rPr lang="en-US" sz="2800" dirty="0" smtClean="0"/>
              <a:t> </a:t>
            </a:r>
            <a:r>
              <a:rPr lang="en-US" sz="2800" dirty="0" err="1" smtClean="0"/>
              <a:t>Evolucionista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431636"/>
            <a:ext cx="8229600" cy="5338619"/>
          </a:xfrm>
        </p:spPr>
        <p:txBody>
          <a:bodyPr/>
          <a:lstStyle/>
          <a:p>
            <a:pPr>
              <a:defRPr/>
            </a:pPr>
            <a:r>
              <a:rPr lang="es-MX" sz="2400" b="1" dirty="0" smtClean="0"/>
              <a:t>Adán y Eva no son personas reales. Son simbólicos. El alma humana y el espíritu evolucionaron, junto con nuestra inteligencia y otras habilidades.</a:t>
            </a:r>
            <a:endParaRPr lang="en-US" sz="2400" b="1" dirty="0" smtClean="0"/>
          </a:p>
          <a:p>
            <a:pPr>
              <a:defRPr/>
            </a:pPr>
            <a:r>
              <a:rPr lang="en-US" sz="2400" b="1" dirty="0" err="1" smtClean="0"/>
              <a:t>Acepta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visión</a:t>
            </a:r>
            <a:r>
              <a:rPr lang="en-US" sz="2400" b="1" dirty="0" smtClean="0"/>
              <a:t> literal de Gen 1-3.</a:t>
            </a:r>
          </a:p>
          <a:p>
            <a:pPr>
              <a:defRPr/>
            </a:pPr>
            <a:r>
              <a:rPr lang="en-US" sz="2400" b="1" dirty="0" smtClean="0"/>
              <a:t>La </a:t>
            </a:r>
            <a:r>
              <a:rPr lang="en-US" sz="2400" b="1" dirty="0" err="1" smtClean="0"/>
              <a:t>Biblia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tiene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ciencia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incorrecta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porque</a:t>
            </a:r>
            <a:r>
              <a:rPr lang="en-US" sz="2400" b="1" dirty="0" smtClean="0"/>
              <a:t> Dios se “</a:t>
            </a:r>
            <a:r>
              <a:rPr lang="en-US" sz="2400" b="1" dirty="0" err="1" smtClean="0"/>
              <a:t>acomoda</a:t>
            </a:r>
            <a:r>
              <a:rPr lang="en-US" sz="2400" b="1" dirty="0" smtClean="0"/>
              <a:t>” a </a:t>
            </a:r>
            <a:r>
              <a:rPr lang="en-US" sz="2400" b="1" dirty="0" err="1" smtClean="0"/>
              <a:t>nuestro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entendimiento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primitivo</a:t>
            </a:r>
            <a:r>
              <a:rPr lang="en-US" sz="2400" b="1" dirty="0" smtClean="0"/>
              <a:t>.</a:t>
            </a:r>
          </a:p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Las relación de Dios con la historia es teísta, pero con libre albedrío.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La </a:t>
            </a:r>
            <a:r>
              <a:rPr lang="en-US" sz="2400" b="1" dirty="0" err="1" smtClean="0">
                <a:solidFill>
                  <a:srgbClr val="FFFF00"/>
                </a:solidFill>
              </a:rPr>
              <a:t>relación</a:t>
            </a:r>
            <a:r>
              <a:rPr lang="en-US" sz="2400" b="1" dirty="0" smtClean="0">
                <a:solidFill>
                  <a:srgbClr val="FFFF00"/>
                </a:solidFill>
              </a:rPr>
              <a:t> de Dios con </a:t>
            </a:r>
            <a:r>
              <a:rPr lang="en-US" sz="2400" b="1" dirty="0" err="1" smtClean="0">
                <a:solidFill>
                  <a:srgbClr val="FFFF00"/>
                </a:solidFill>
              </a:rPr>
              <a:t>nosotros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teísta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pero</a:t>
            </a:r>
            <a:r>
              <a:rPr lang="en-US" sz="2400" b="1" dirty="0" smtClean="0">
                <a:solidFill>
                  <a:srgbClr val="FFFF00"/>
                </a:solidFill>
              </a:rPr>
              <a:t> con </a:t>
            </a:r>
            <a:r>
              <a:rPr lang="en-US" sz="2400" b="1" dirty="0" err="1" smtClean="0">
                <a:solidFill>
                  <a:srgbClr val="FFFF00"/>
                </a:solidFill>
              </a:rPr>
              <a:t>libre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albedrío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La relación de Dios con la naturaleza es deísta. Dios no interviene.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Buena </a:t>
            </a:r>
            <a:r>
              <a:rPr lang="en-US" sz="2400" b="1" dirty="0" err="1" smtClean="0">
                <a:solidFill>
                  <a:srgbClr val="FFFF00"/>
                </a:solidFill>
              </a:rPr>
              <a:t>ciencia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pero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teología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cuestionable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/>
          <a:lstStyle/>
          <a:p>
            <a:r>
              <a:rPr lang="en-US" sz="3200" dirty="0" err="1" smtClean="0">
                <a:effectLst/>
              </a:rPr>
              <a:t>Resumen</a:t>
            </a:r>
            <a:endParaRPr lang="en-US" sz="3200" dirty="0" smtClean="0">
              <a:effectLst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noFill/>
          <a:ln/>
        </p:spPr>
        <p:txBody>
          <a:bodyPr/>
          <a:lstStyle/>
          <a:p>
            <a:r>
              <a:rPr lang="es-MX" sz="2400" b="1" dirty="0" smtClean="0">
                <a:solidFill>
                  <a:srgbClr val="FFFF00"/>
                </a:solidFill>
                <a:effectLst/>
              </a:rPr>
              <a:t>No existe perspectiva sin problemas, ya sea lógicos, científicos, o teológicos.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r>
              <a:rPr lang="es-MX" sz="2400" b="1" dirty="0" smtClean="0">
                <a:solidFill>
                  <a:srgbClr val="FFFF00"/>
                </a:solidFill>
                <a:effectLst/>
              </a:rPr>
              <a:t>Obviamente, yo prefiero la posición descrita como Evolución Teológica, pero tal vez esté equivocado.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r>
              <a:rPr lang="es-MX" sz="2400" b="1" dirty="0" smtClean="0">
                <a:solidFill>
                  <a:srgbClr val="FFFF00"/>
                </a:solidFill>
                <a:effectLst/>
              </a:rPr>
              <a:t>Este no es un asunto de salvación. Debemos ser tolerantes de puntos de vista divergentes en doctrinas no importantes (Tito 3.9)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r>
              <a:rPr lang="es-MX" sz="2400" b="1" dirty="0" smtClean="0">
                <a:solidFill>
                  <a:srgbClr val="FFFF00"/>
                </a:solidFill>
                <a:effectLst/>
              </a:rPr>
              <a:t>Todos estamos de acuerdo que fuimos “</a:t>
            </a:r>
            <a:r>
              <a:rPr lang="es-MX" sz="2400" b="1" i="1" dirty="0" smtClean="0">
                <a:solidFill>
                  <a:srgbClr val="FFFF00"/>
                </a:solidFill>
                <a:effectLst/>
              </a:rPr>
              <a:t>admirable y maravillosamente creados</a:t>
            </a:r>
            <a:r>
              <a:rPr lang="es-MX" sz="2400" b="1" dirty="0" smtClean="0">
                <a:solidFill>
                  <a:srgbClr val="FFFF00"/>
                </a:solidFill>
                <a:effectLst/>
              </a:rPr>
              <a:t>.” Que todas las  obras de Dios son increíbles (Sal 139.14).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Ciencia</a:t>
            </a:r>
            <a:endParaRPr lang="en-US" dirty="0" smtClean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153400" cy="3352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El </a:t>
            </a:r>
            <a:r>
              <a:rPr lang="en-US" dirty="0" err="1" smtClean="0">
                <a:solidFill>
                  <a:srgbClr val="FFFF00"/>
                </a:solidFill>
              </a:rPr>
              <a:t>uso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experimentos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probar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teorías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acerca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las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leyes</a:t>
            </a:r>
            <a:r>
              <a:rPr lang="en-US" dirty="0" smtClean="0">
                <a:solidFill>
                  <a:srgbClr val="FFFF00"/>
                </a:solidFill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</a:rPr>
              <a:t>naturaleza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r>
              <a:rPr lang="en-US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La </a:t>
            </a:r>
            <a:r>
              <a:rPr lang="en-US" dirty="0" err="1" smtClean="0">
                <a:solidFill>
                  <a:srgbClr val="FFFF00"/>
                </a:solidFill>
              </a:rPr>
              <a:t>Ciencia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acerca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cosas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que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pueden</a:t>
            </a:r>
            <a:r>
              <a:rPr lang="en-US" dirty="0" smtClean="0">
                <a:solidFill>
                  <a:srgbClr val="FFFF00"/>
                </a:solidFill>
              </a:rPr>
              <a:t> ser </a:t>
            </a:r>
            <a:r>
              <a:rPr lang="en-US" dirty="0" err="1" smtClean="0">
                <a:solidFill>
                  <a:srgbClr val="FFFF00"/>
                </a:solidFill>
              </a:rPr>
              <a:t>medidas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Ciencia</a:t>
            </a:r>
            <a:endParaRPr lang="en-US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Conocimiento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cuantitativo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Conocimiento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cambia y </a:t>
            </a:r>
            <a:r>
              <a:rPr lang="en-US" dirty="0" err="1" smtClean="0"/>
              <a:t>mejora</a:t>
            </a:r>
            <a:r>
              <a:rPr lang="en-US" dirty="0" smtClean="0"/>
              <a:t> con el </a:t>
            </a:r>
            <a:r>
              <a:rPr lang="en-US" dirty="0" err="1" smtClean="0"/>
              <a:t>tiempo</a:t>
            </a:r>
            <a:endParaRPr lang="en-US" dirty="0" smtClean="0"/>
          </a:p>
          <a:p>
            <a:pPr eaLnBrk="1" hangingPunct="1">
              <a:defRPr/>
            </a:pPr>
            <a:r>
              <a:rPr lang="es-MX" dirty="0" smtClean="0"/>
              <a:t>Conocimiento científico no es ni verdadero ni falso, pero más bien consistente con las observaciones y consistente con el conocimiento previo.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Religión</a:t>
            </a:r>
            <a:endParaRPr lang="en-US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Religión es una creencia en algo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La </a:t>
            </a:r>
            <a:r>
              <a:rPr lang="en-US" dirty="0" err="1" smtClean="0"/>
              <a:t>creencia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necesariamente</a:t>
            </a:r>
            <a:r>
              <a:rPr lang="en-US" dirty="0" smtClean="0"/>
              <a:t> </a:t>
            </a:r>
            <a:r>
              <a:rPr lang="en-US" dirty="0" err="1" smtClean="0"/>
              <a:t>respaldada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evidencia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o material</a:t>
            </a:r>
          </a:p>
          <a:p>
            <a:pPr eaLnBrk="1" hangingPunct="1">
              <a:defRPr/>
            </a:pPr>
            <a:r>
              <a:rPr lang="en-US" dirty="0" smtClean="0"/>
              <a:t>El </a:t>
            </a:r>
            <a:r>
              <a:rPr lang="en-US" dirty="0" err="1" smtClean="0"/>
              <a:t>conocimiento</a:t>
            </a:r>
            <a:r>
              <a:rPr lang="en-US" dirty="0" smtClean="0"/>
              <a:t> </a:t>
            </a:r>
            <a:r>
              <a:rPr lang="en-US" dirty="0" err="1" smtClean="0"/>
              <a:t>religioso</a:t>
            </a:r>
            <a:r>
              <a:rPr lang="en-US" dirty="0" smtClean="0"/>
              <a:t> se </a:t>
            </a:r>
            <a:r>
              <a:rPr lang="en-US" dirty="0" err="1" smtClean="0"/>
              <a:t>obtiene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escritos</a:t>
            </a:r>
            <a:r>
              <a:rPr lang="en-US" dirty="0" smtClean="0"/>
              <a:t> </a:t>
            </a:r>
            <a:r>
              <a:rPr lang="en-US" dirty="0" err="1" smtClean="0"/>
              <a:t>sagrados</a:t>
            </a:r>
            <a:r>
              <a:rPr lang="en-US" dirty="0" smtClean="0"/>
              <a:t>, </a:t>
            </a:r>
            <a:r>
              <a:rPr lang="en-US" dirty="0" err="1" smtClean="0"/>
              <a:t>autoridad</a:t>
            </a:r>
            <a:r>
              <a:rPr lang="en-US" dirty="0" smtClean="0"/>
              <a:t>, </a:t>
            </a:r>
            <a:r>
              <a:rPr lang="en-US" dirty="0" err="1" smtClean="0"/>
              <a:t>revelaciones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Creyentes</a:t>
            </a:r>
            <a:r>
              <a:rPr lang="en-US" dirty="0" smtClean="0"/>
              <a:t> </a:t>
            </a:r>
            <a:r>
              <a:rPr lang="en-US" dirty="0" err="1" smtClean="0"/>
              <a:t>religiosos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fe</a:t>
            </a:r>
            <a:r>
              <a:rPr lang="en-US" dirty="0" smtClean="0"/>
              <a:t> o </a:t>
            </a:r>
            <a:r>
              <a:rPr lang="en-US" dirty="0" err="1" smtClean="0"/>
              <a:t>confian</a:t>
            </a:r>
            <a:r>
              <a:rPr lang="en-US" dirty="0" smtClean="0"/>
              <a:t> en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</TotalTime>
  <Words>2820</Words>
  <Application>Microsoft Office PowerPoint</Application>
  <PresentationFormat>Presentación en pantalla (4:3)</PresentationFormat>
  <Paragraphs>427</Paragraphs>
  <Slides>64</Slides>
  <Notes>64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5" baseType="lpstr">
      <vt:lpstr>Stream</vt:lpstr>
      <vt:lpstr>Ciencia y Evolución: Cuatro Perspectivas Cristianas</vt:lpstr>
      <vt:lpstr>Dr. John Oakes (PhD)</vt:lpstr>
      <vt:lpstr>Dr. John Oakes (PhD)</vt:lpstr>
      <vt:lpstr>2010 ICEC  Universidad Concordia, Irvine CA Junio11-13</vt:lpstr>
      <vt:lpstr>Foro Público: Cuatro Perspectivas Cristianas de la Evolución  Junio 12 7:00 $12/$10 USD Estudiantes 10 Goodyear, Irvine CA </vt:lpstr>
      <vt:lpstr>Nuestro Programa</vt:lpstr>
      <vt:lpstr>Ciencia</vt:lpstr>
      <vt:lpstr>Ciencia</vt:lpstr>
      <vt:lpstr>Religión</vt:lpstr>
      <vt:lpstr>Religión</vt:lpstr>
      <vt:lpstr>Preguntas que la Ciencia Puede Resolver</vt:lpstr>
      <vt:lpstr>Preguntas que la Ciencia No Puede Resolver: (La Religión Sí las Resuelve)</vt:lpstr>
      <vt:lpstr>Diapositiva 13</vt:lpstr>
      <vt:lpstr>Conclusiones sobre Ciencia y Religión</vt:lpstr>
      <vt:lpstr>Diapositiva 15</vt:lpstr>
      <vt:lpstr>Diapositiva 16</vt:lpstr>
      <vt:lpstr>Galileo en Cuanto a la Revelación</vt:lpstr>
      <vt:lpstr>Diapositiva 18</vt:lpstr>
      <vt:lpstr>Diapositiva 19</vt:lpstr>
      <vt:lpstr>Diapositiva 20</vt:lpstr>
      <vt:lpstr>La Reacción Conservadora Cristiana</vt:lpstr>
      <vt:lpstr>Diapositiva 22</vt:lpstr>
      <vt:lpstr>¿Pueden la Ciencia y la Religión Coexistir Pacíficamente?</vt:lpstr>
      <vt:lpstr>Las Razones por las que Collins Cree en Dios</vt:lpstr>
      <vt:lpstr>La Edad del Universo y la Edad de la Tierra</vt:lpstr>
      <vt:lpstr>Velocímetro Cósmico</vt:lpstr>
      <vt:lpstr>Galaxias:  Islas de Estrellas Formando el Universo</vt:lpstr>
      <vt:lpstr>Gráfica Constante del Hubble: Distancia vs. Velocidad de Regresión</vt:lpstr>
      <vt:lpstr>Expansión del Universo</vt:lpstr>
      <vt:lpstr>Diapositiva 30</vt:lpstr>
      <vt:lpstr>Pruebas de la Teoría del Big Bang</vt:lpstr>
      <vt:lpstr>Obteniendo la Edad del Universo</vt:lpstr>
      <vt:lpstr>¿Qué tan Vieja es la Tierra?</vt:lpstr>
      <vt:lpstr>Diapositiva 34</vt:lpstr>
      <vt:lpstr>Diapositiva 35</vt:lpstr>
      <vt:lpstr>Diapositiva 36</vt:lpstr>
      <vt:lpstr>Génesis Capítulo Uno: La Creación</vt:lpstr>
      <vt:lpstr>Un Resumen Rápido de Génesis 1:</vt:lpstr>
      <vt:lpstr>Un Resumen Más Detallado de Génesis Uno Desde el Punto de Vista de un Observador en la Tierra</vt:lpstr>
      <vt:lpstr>¿Es Génesis 1.1 un Mito?</vt:lpstr>
      <vt:lpstr>¿Es el Día Metafórico una Interpretación Razonable? Teólogos Pre-Científicos que Dijeron que Sí.</vt:lpstr>
      <vt:lpstr>Evolución y la Biblia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Más Evidencia Genética de Descendencia Común</vt:lpstr>
      <vt:lpstr>Diapositiva 50</vt:lpstr>
      <vt:lpstr>Pero ………..</vt:lpstr>
      <vt:lpstr>Diapositiva 52</vt:lpstr>
      <vt:lpstr>Diapositiva 53</vt:lpstr>
      <vt:lpstr>Diapositiva 54</vt:lpstr>
      <vt:lpstr>Algunas Conclusiones Tentativas</vt:lpstr>
      <vt:lpstr>Cuatro Perspectivas Cristianas de la Evolución</vt:lpstr>
      <vt:lpstr>Creacionismo Científico de la Tierra Joven</vt:lpstr>
      <vt:lpstr>Creacionismo Teológico de la Tierra Joven</vt:lpstr>
      <vt:lpstr>Diseño Inteligente (ID) / Creacionismo Progresivo</vt:lpstr>
      <vt:lpstr>Evolución Teísta</vt:lpstr>
      <vt:lpstr>Evolución Teísta (cont.)</vt:lpstr>
      <vt:lpstr>Creacionismo Evolucionista</vt:lpstr>
      <vt:lpstr>Creacionismo Evolucionista</vt:lpstr>
      <vt:lpstr>Resumen</vt:lpstr>
    </vt:vector>
  </TitlesOfParts>
  <Company>GCCCD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RELIGION A HISTORY</dc:title>
  <dc:creator>GCCCD</dc:creator>
  <cp:lastModifiedBy>Arturo Valentín Elizarrarás Rosales</cp:lastModifiedBy>
  <cp:revision>163</cp:revision>
  <dcterms:created xsi:type="dcterms:W3CDTF">2005-06-13T18:38:10Z</dcterms:created>
  <dcterms:modified xsi:type="dcterms:W3CDTF">2010-05-08T14:39:01Z</dcterms:modified>
</cp:coreProperties>
</file>