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7"/>
  </p:notesMasterIdLst>
  <p:sldIdLst>
    <p:sldId id="436" r:id="rId2"/>
    <p:sldId id="514" r:id="rId3"/>
    <p:sldId id="451" r:id="rId4"/>
    <p:sldId id="452" r:id="rId5"/>
    <p:sldId id="453" r:id="rId6"/>
    <p:sldId id="454" r:id="rId7"/>
    <p:sldId id="455" r:id="rId8"/>
    <p:sldId id="456" r:id="rId9"/>
    <p:sldId id="515" r:id="rId10"/>
    <p:sldId id="457" r:id="rId11"/>
    <p:sldId id="439" r:id="rId12"/>
    <p:sldId id="486" r:id="rId13"/>
    <p:sldId id="458" r:id="rId14"/>
    <p:sldId id="460" r:id="rId15"/>
    <p:sldId id="516" r:id="rId16"/>
    <p:sldId id="419" r:id="rId17"/>
    <p:sldId id="420" r:id="rId18"/>
    <p:sldId id="484" r:id="rId19"/>
    <p:sldId id="482" r:id="rId20"/>
    <p:sldId id="485" r:id="rId21"/>
    <p:sldId id="483" r:id="rId22"/>
    <p:sldId id="487" r:id="rId23"/>
    <p:sldId id="261" r:id="rId24"/>
    <p:sldId id="488" r:id="rId25"/>
    <p:sldId id="489" r:id="rId26"/>
    <p:sldId id="491" r:id="rId27"/>
    <p:sldId id="492" r:id="rId28"/>
    <p:sldId id="493" r:id="rId29"/>
    <p:sldId id="494" r:id="rId30"/>
    <p:sldId id="498" r:id="rId31"/>
    <p:sldId id="495" r:id="rId32"/>
    <p:sldId id="496" r:id="rId33"/>
    <p:sldId id="497" r:id="rId34"/>
    <p:sldId id="499" r:id="rId35"/>
    <p:sldId id="500" r:id="rId36"/>
    <p:sldId id="501" r:id="rId37"/>
    <p:sldId id="503" r:id="rId38"/>
    <p:sldId id="504" r:id="rId39"/>
    <p:sldId id="505" r:id="rId40"/>
    <p:sldId id="502" r:id="rId41"/>
    <p:sldId id="506" r:id="rId42"/>
    <p:sldId id="507" r:id="rId43"/>
    <p:sldId id="315" r:id="rId44"/>
    <p:sldId id="313" r:id="rId45"/>
    <p:sldId id="435" r:id="rId46"/>
    <p:sldId id="421" r:id="rId47"/>
    <p:sldId id="422" r:id="rId48"/>
    <p:sldId id="423" r:id="rId49"/>
    <p:sldId id="424" r:id="rId50"/>
    <p:sldId id="510" r:id="rId51"/>
    <p:sldId id="508" r:id="rId52"/>
    <p:sldId id="509" r:id="rId53"/>
    <p:sldId id="511" r:id="rId54"/>
    <p:sldId id="433" r:id="rId55"/>
    <p:sldId id="512"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FF0000"/>
    <a:srgbClr val="000066"/>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0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925209-B767-074C-9E01-CA33600D14AF}" type="slidenum">
              <a:rPr lang="en-US"/>
              <a:pPr/>
              <a:t>‹#›</a:t>
            </a:fld>
            <a:endParaRPr lang="en-US"/>
          </a:p>
        </p:txBody>
      </p:sp>
    </p:spTree>
    <p:extLst>
      <p:ext uri="{BB962C8B-B14F-4D97-AF65-F5344CB8AC3E}">
        <p14:creationId xmlns:p14="http://schemas.microsoft.com/office/powerpoint/2010/main" val="3865389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99E886B-9C9C-3841-A6E8-09AF02A7FB54}" type="slidenum">
              <a:rPr lang="en-US"/>
              <a:pPr eaLnBrk="1" hangingPunct="1"/>
              <a:t>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58A7E9-6BFF-6446-8A9F-5DE8AFEB2934}" type="slidenum">
              <a:rPr lang="en-US"/>
              <a:pPr eaLnBrk="1" hangingPunct="1"/>
              <a:t>10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A2BECC3-696D-CA42-A482-C6986A075626}" type="slidenum">
              <a:rPr lang="en-US"/>
              <a:pPr eaLnBrk="1" hangingPunct="1"/>
              <a:t>11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9E7E264-C2F1-8546-8F5F-4E89D3A6F555}" type="slidenum">
              <a:rPr lang="en-US"/>
              <a:pPr eaLnBrk="1" hangingPunct="1"/>
              <a:t>12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6AC5554-3491-C94F-988B-C6B76D5C3BF1}" type="slidenum">
              <a:rPr lang="en-US"/>
              <a:pPr eaLnBrk="1" hangingPunct="1"/>
              <a:t>13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CEB702F-56FA-7748-9D44-2FFDE8069B62}" type="slidenum">
              <a:rPr lang="en-US"/>
              <a:pPr eaLnBrk="1" hangingPunct="1"/>
              <a:t>14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
        <p:nvSpPr>
          <p:cNvPr id="7475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70A1F3-4920-594C-A51E-A69D5880D5C7}" type="slidenum">
              <a:rPr lang="en-US"/>
              <a:pPr eaLnBrk="1" hangingPunct="1"/>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D47A013-3CC9-5A46-B710-68FEDBC72E94}" type="slidenum">
              <a:rPr lang="en-US"/>
              <a:pPr eaLnBrk="1" hangingPunct="1"/>
              <a:t>16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1C2FAA5-EDBE-A14F-8D2F-8D4C2BC3B6E5}" type="slidenum">
              <a:rPr lang="en-US"/>
              <a:pPr eaLnBrk="1" hangingPunct="1"/>
              <a:t>17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86A22B-9B13-7A4A-A019-7F85C46B5101}" type="slidenum">
              <a:rPr lang="en-US"/>
              <a:pPr eaLnBrk="1" hangingPunct="1"/>
              <a:t>18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83590C2-83B1-6042-85F0-7E7EDFC2E29A}" type="slidenum">
              <a:rPr lang="en-US"/>
              <a:pPr eaLnBrk="1" hangingPunct="1"/>
              <a:t>19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110040C-82F5-BD4E-BA60-B466749C2198}" type="slidenum">
              <a:rPr lang="en-US"/>
              <a:pPr eaLnBrk="1" hangingPunct="1"/>
              <a:t>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E124E83-5E59-D74A-B74C-5307E6434C54}" type="slidenum">
              <a:rPr lang="en-US"/>
              <a:pPr eaLnBrk="1" hangingPunct="1"/>
              <a:t>20</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4C36BB6-C1A7-264B-B06E-79ACE62D0547}" type="slidenum">
              <a:rPr lang="en-US"/>
              <a:pPr eaLnBrk="1" hangingPunct="1"/>
              <a:t>21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B9ADA9A-AB6C-E042-8D48-ADF22A6804D5}" type="slidenum">
              <a:rPr lang="en-US"/>
              <a:pPr eaLnBrk="1" hangingPunct="1"/>
              <a:t>22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2A85ED4-E92B-3D4F-B591-E9E8D42688AB}" type="slidenum">
              <a:rPr lang="en-US"/>
              <a:pPr eaLnBrk="1" hangingPunct="1"/>
              <a:t>23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8C9FD21-9E7E-5E42-904A-4DBDBAC16FA0}" type="slidenum">
              <a:rPr lang="en-US"/>
              <a:pPr eaLnBrk="1" hangingPunct="1"/>
              <a:t>24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D34D634-263A-9F46-BC2B-91EF075FD12A}" type="slidenum">
              <a:rPr lang="en-US"/>
              <a:pPr eaLnBrk="1" hangingPunct="1"/>
              <a:t>25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3CD0117-E177-8046-8DE8-10F2A76A1B1B}" type="slidenum">
              <a:rPr lang="en-US"/>
              <a:pPr eaLnBrk="1" hangingPunct="1"/>
              <a:t>26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858B828-0E53-5A47-9683-23E39B061F63}" type="slidenum">
              <a:rPr lang="en-US"/>
              <a:pPr eaLnBrk="1" hangingPunct="1"/>
              <a:t>27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24AD324-A63E-E748-B301-9D6B4E2470BF}" type="slidenum">
              <a:rPr lang="en-US"/>
              <a:pPr eaLnBrk="1" hangingPunct="1"/>
              <a:t>28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0ECD871-1B30-3B45-BF34-D80EAD2BD31D}" type="slidenum">
              <a:rPr lang="en-US"/>
              <a:pPr eaLnBrk="1" hangingPunct="1"/>
              <a:t>29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9E7A83B-EDD6-1140-BB92-BC7E7D40E798}" type="slidenum">
              <a:rPr lang="en-US"/>
              <a:pPr eaLnBrk="1" hangingPunct="1"/>
              <a:t>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1AAF50C-306C-9447-9125-13ABDBAC7FF3}" type="slidenum">
              <a:rPr lang="en-US"/>
              <a:pPr eaLnBrk="1" hangingPunct="1"/>
              <a:t>30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C834B49-C893-B245-AD0B-71961D007998}" type="slidenum">
              <a:rPr lang="en-US"/>
              <a:pPr eaLnBrk="1" hangingPunct="1"/>
              <a:t>31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A411B3-F11A-B44E-B624-6C0D59F02809}" type="slidenum">
              <a:rPr lang="en-US"/>
              <a:pPr eaLnBrk="1" hangingPunct="1"/>
              <a:t>32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E898644-7FDC-6245-B595-ED7F1E5434CB}" type="slidenum">
              <a:rPr lang="en-US"/>
              <a:pPr eaLnBrk="1" hangingPunct="1"/>
              <a:t>33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14B7521-226F-FA4C-A892-735D446AC815}" type="slidenum">
              <a:rPr lang="en-US"/>
              <a:pPr eaLnBrk="1" hangingPunct="1"/>
              <a:t>34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302E1D9-9689-DB4C-8F5B-79958AD9BAA7}" type="slidenum">
              <a:rPr lang="en-US"/>
              <a:pPr eaLnBrk="1" hangingPunct="1"/>
              <a:t>35</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8C2788A-1FC3-414D-88E9-E2E88ED6DEED}" type="slidenum">
              <a:rPr lang="en-US"/>
              <a:pPr eaLnBrk="1" hangingPunct="1"/>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5920727-4B40-9F48-8F7C-655C05945933}" type="slidenum">
              <a:rPr lang="en-US"/>
              <a:pPr eaLnBrk="1" hangingPunct="1"/>
              <a:t>37</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6B67B0A-2C96-6545-AA80-A002543FFA13}" type="slidenum">
              <a:rPr lang="en-US"/>
              <a:pPr eaLnBrk="1" hangingPunct="1"/>
              <a:t>38</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5C08264-40BD-9744-9B49-C389C144707F}" type="slidenum">
              <a:rPr lang="en-US"/>
              <a:pPr eaLnBrk="1" hangingPunct="1"/>
              <a:t>39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3328AB3-C665-ED40-AFFC-16FD1DA71F9A}" type="slidenum">
              <a:rPr lang="en-US"/>
              <a:pPr eaLnBrk="1" hangingPunct="1"/>
              <a:t>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0C70031-AA7D-0048-A742-4AC49437F1F9}" type="slidenum">
              <a:rPr lang="en-US"/>
              <a:pPr eaLnBrk="1" hangingPunct="1"/>
              <a:t>40</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DAE0C59-361C-1F4E-AB2C-F22994DEF688}" type="slidenum">
              <a:rPr lang="en-US"/>
              <a:pPr eaLnBrk="1" hangingPunct="1"/>
              <a:t>41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CC6C5C3-F1D4-A846-BA5E-1CBC2745FBCC}" type="slidenum">
              <a:rPr lang="en-US"/>
              <a:pPr eaLnBrk="1" hangingPunct="1"/>
              <a:t>42</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CF7ACD5-7728-AF47-B43D-8380534A8D8F}" type="slidenum">
              <a:rPr lang="en-US"/>
              <a:pPr eaLnBrk="1" hangingPunct="1"/>
              <a:t>43</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A2D7511-6B55-B94E-8BCB-6A18D5456BDA}" type="slidenum">
              <a:rPr lang="en-US"/>
              <a:pPr eaLnBrk="1" hangingPunct="1"/>
              <a:t>44</a:t>
            </a:fld>
            <a:endParaRPr lang="en-US"/>
          </a:p>
        </p:txBody>
      </p:sp>
      <p:sp>
        <p:nvSpPr>
          <p:cNvPr id="1044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101D0996-47EE-1D49-A704-6989757AE8AA}" type="slidenum">
              <a:rPr lang="en-US" sz="1200"/>
              <a:pPr algn="r" eaLnBrk="1" hangingPunct="1"/>
              <a:t>44</a:t>
            </a:fld>
            <a:endParaRPr lang="en-US" sz="1200"/>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FFAC45A-D1F7-6C41-B859-3C1B58E3B4D2}" type="slidenum">
              <a:rPr lang="en-US"/>
              <a:pPr eaLnBrk="1" hangingPunct="1"/>
              <a:t>45</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ADEC547-0EA7-8840-81A5-85149BD366D2}" type="slidenum">
              <a:rPr lang="en-US"/>
              <a:pPr eaLnBrk="1" hangingPunct="1"/>
              <a:t>46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7A3CA54-D5E6-3F43-9A99-36F848D28FA8}" type="slidenum">
              <a:rPr lang="en-US"/>
              <a:pPr eaLnBrk="1" hangingPunct="1"/>
              <a:t>47</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4F5DE51-D84D-2642-94B9-C9097A23231C}" type="slidenum">
              <a:rPr lang="en-US"/>
              <a:pPr eaLnBrk="1" hangingPunct="1"/>
              <a:t>48</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CF13068-0C62-1D44-B534-D39DDD8031BB}" type="slidenum">
              <a:rPr lang="en-US"/>
              <a:pPr eaLnBrk="1" hangingPunct="1"/>
              <a:t>49</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0A093B6-2EDF-AF40-93F3-7B2DBF8657B1}" type="slidenum">
              <a:rPr lang="en-US"/>
              <a:pPr eaLnBrk="1" hangingPunct="1"/>
              <a:t>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2D68C6F-4516-CA49-8E15-FC37DBA24B29}" type="slidenum">
              <a:rPr lang="en-US"/>
              <a:pPr eaLnBrk="1" hangingPunct="1"/>
              <a:t>50</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88DD9CE-4A6E-324D-82F9-7766F19BCF8C}" type="slidenum">
              <a:rPr lang="en-US"/>
              <a:pPr eaLnBrk="1" hangingPunct="1"/>
              <a:t>51</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E53D26-7068-124C-8C19-5F93F962C57B}" type="slidenum">
              <a:rPr lang="en-US"/>
              <a:pPr eaLnBrk="1" hangingPunct="1"/>
              <a:t>52</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10AFD15-7FFC-224C-96E6-A3C2AF9E7470}" type="slidenum">
              <a:rPr lang="en-US"/>
              <a:pPr eaLnBrk="1" hangingPunct="1"/>
              <a:t>53</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0D4623-931D-104E-8C83-F1FA0B381359}" type="slidenum">
              <a:rPr lang="en-US"/>
              <a:pPr eaLnBrk="1" hangingPunct="1"/>
              <a:t>54</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D65989C-9B07-EC42-A06E-B48273FB943F}" type="slidenum">
              <a:rPr lang="en-US"/>
              <a:pPr eaLnBrk="1" hangingPunct="1"/>
              <a:t>55</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23BCAE2-1246-AD41-B84C-104797076237}" type="slidenum">
              <a:rPr lang="en-US"/>
              <a:pPr eaLnBrk="1" hangingPunct="1"/>
              <a:t>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80E536D-725F-AD44-95C0-AA4A998DF532}" type="slidenum">
              <a:rPr lang="en-US"/>
              <a:pPr eaLnBrk="1" hangingPunct="1"/>
              <a:t>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7C884DE-BE25-2D49-AE2E-D7518283CE1B}" type="slidenum">
              <a:rPr lang="en-US"/>
              <a:pPr eaLnBrk="1" hangingPunct="1"/>
              <a:t>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75AB7B9-F822-6347-BF47-228FA69FB5ED}" type="slidenum">
              <a:rPr lang="en-US"/>
              <a:pPr eaLnBrk="1" hangingPunct="1"/>
              <a:t>9</a:t>
            </a:fld>
            <a:endParaRPr lang="en-US"/>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
        <p:nvSpPr>
          <p:cNvPr id="686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AA6BB1A-17F7-5140-8FCF-1BE1BAEEECBB}" type="slidenum">
              <a:rPr lang="en-US" sz="1200"/>
              <a:pPr algn="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8" name="Freeform 6"/>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Freeform 8"/>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3" name="Freeform 11"/>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5" name="Freeform 13"/>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7" name="Freeform 15"/>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25" name="Freeform 23"/>
            <p:cNvSpPr>
              <a:spLocks/>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grpSp>
      </p:grpSp>
      <p:sp>
        <p:nvSpPr>
          <p:cNvPr id="612394"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61239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fld id="{89B09AA6-D99C-5A4E-BB3D-01F36D51DF31}" type="slidenum">
              <a:rPr lang="en-US"/>
              <a:pPr/>
              <a:t>‹#›</a:t>
            </a:fld>
            <a:endParaRPr lang="en-US"/>
          </a:p>
        </p:txBody>
      </p:sp>
    </p:spTree>
    <p:extLst>
      <p:ext uri="{BB962C8B-B14F-4D97-AF65-F5344CB8AC3E}">
        <p14:creationId xmlns:p14="http://schemas.microsoft.com/office/powerpoint/2010/main" val="277327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fld id="{C91EAFD5-3E24-1B4F-8371-AE6869BA3FAA}" type="slidenum">
              <a:rPr lang="en-US"/>
              <a:pPr/>
              <a:t>‹#›</a:t>
            </a:fld>
            <a:endParaRPr lang="en-US"/>
          </a:p>
        </p:txBody>
      </p:sp>
    </p:spTree>
    <p:extLst>
      <p:ext uri="{BB962C8B-B14F-4D97-AF65-F5344CB8AC3E}">
        <p14:creationId xmlns:p14="http://schemas.microsoft.com/office/powerpoint/2010/main" val="12421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fld id="{57FC78BF-6778-5449-BAA4-34FDC9D18E89}" type="slidenum">
              <a:rPr lang="en-US"/>
              <a:pPr/>
              <a:t>‹#›</a:t>
            </a:fld>
            <a:endParaRPr lang="en-US"/>
          </a:p>
        </p:txBody>
      </p:sp>
    </p:spTree>
    <p:extLst>
      <p:ext uri="{BB962C8B-B14F-4D97-AF65-F5344CB8AC3E}">
        <p14:creationId xmlns:p14="http://schemas.microsoft.com/office/powerpoint/2010/main" val="418566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fld id="{F46657EB-64CD-C94C-B632-282A744D5C6A}" type="slidenum">
              <a:rPr lang="en-US"/>
              <a:pPr/>
              <a:t>‹#›</a:t>
            </a:fld>
            <a:endParaRPr lang="en-US"/>
          </a:p>
        </p:txBody>
      </p:sp>
    </p:spTree>
    <p:extLst>
      <p:ext uri="{BB962C8B-B14F-4D97-AF65-F5344CB8AC3E}">
        <p14:creationId xmlns:p14="http://schemas.microsoft.com/office/powerpoint/2010/main" val="131693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fld id="{19015DEE-6050-644F-9654-8A861977515F}" type="slidenum">
              <a:rPr lang="en-US"/>
              <a:pPr/>
              <a:t>‹#›</a:t>
            </a:fld>
            <a:endParaRPr lang="en-US"/>
          </a:p>
        </p:txBody>
      </p:sp>
    </p:spTree>
    <p:extLst>
      <p:ext uri="{BB962C8B-B14F-4D97-AF65-F5344CB8AC3E}">
        <p14:creationId xmlns:p14="http://schemas.microsoft.com/office/powerpoint/2010/main" val="301360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fld id="{BD9CEDE2-1C40-6844-9C33-F3EF660D7E27}" type="slidenum">
              <a:rPr lang="en-US"/>
              <a:pPr/>
              <a:t>‹#›</a:t>
            </a:fld>
            <a:endParaRPr lang="en-US"/>
          </a:p>
        </p:txBody>
      </p:sp>
    </p:spTree>
    <p:extLst>
      <p:ext uri="{BB962C8B-B14F-4D97-AF65-F5344CB8AC3E}">
        <p14:creationId xmlns:p14="http://schemas.microsoft.com/office/powerpoint/2010/main" val="241946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fld id="{DA34C815-BB1A-014E-8D12-7DF73899343B}" type="slidenum">
              <a:rPr lang="en-US"/>
              <a:pPr/>
              <a:t>‹#›</a:t>
            </a:fld>
            <a:endParaRPr lang="en-US"/>
          </a:p>
        </p:txBody>
      </p:sp>
    </p:spTree>
    <p:extLst>
      <p:ext uri="{BB962C8B-B14F-4D97-AF65-F5344CB8AC3E}">
        <p14:creationId xmlns:p14="http://schemas.microsoft.com/office/powerpoint/2010/main" val="26770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fld id="{660C1764-35E7-5F4B-AC3C-A6A7A9E91C5C}" type="slidenum">
              <a:rPr lang="en-US"/>
              <a:pPr/>
              <a:t>‹#›</a:t>
            </a:fld>
            <a:endParaRPr lang="en-US"/>
          </a:p>
        </p:txBody>
      </p:sp>
    </p:spTree>
    <p:extLst>
      <p:ext uri="{BB962C8B-B14F-4D97-AF65-F5344CB8AC3E}">
        <p14:creationId xmlns:p14="http://schemas.microsoft.com/office/powerpoint/2010/main" val="37293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fld id="{4C92EC6D-4282-8D4C-8859-A094E7147596}" type="slidenum">
              <a:rPr lang="en-US"/>
              <a:pPr/>
              <a:t>‹#›</a:t>
            </a:fld>
            <a:endParaRPr lang="en-US"/>
          </a:p>
        </p:txBody>
      </p:sp>
    </p:spTree>
    <p:extLst>
      <p:ext uri="{BB962C8B-B14F-4D97-AF65-F5344CB8AC3E}">
        <p14:creationId xmlns:p14="http://schemas.microsoft.com/office/powerpoint/2010/main" val="367497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fld id="{348376AC-8DC7-D84B-AE2D-A8CC0F917A0E}" type="slidenum">
              <a:rPr lang="en-US"/>
              <a:pPr/>
              <a:t>‹#›</a:t>
            </a:fld>
            <a:endParaRPr lang="en-US"/>
          </a:p>
        </p:txBody>
      </p:sp>
    </p:spTree>
    <p:extLst>
      <p:ext uri="{BB962C8B-B14F-4D97-AF65-F5344CB8AC3E}">
        <p14:creationId xmlns:p14="http://schemas.microsoft.com/office/powerpoint/2010/main" val="300435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fld id="{F691A247-A339-664E-98F4-DD2FF53C33A7}" type="slidenum">
              <a:rPr lang="en-US"/>
              <a:pPr/>
              <a:t>‹#›</a:t>
            </a:fld>
            <a:endParaRPr lang="en-US"/>
          </a:p>
        </p:txBody>
      </p:sp>
    </p:spTree>
    <p:extLst>
      <p:ext uri="{BB962C8B-B14F-4D97-AF65-F5344CB8AC3E}">
        <p14:creationId xmlns:p14="http://schemas.microsoft.com/office/powerpoint/2010/main" val="2965897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61133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3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3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035" name="Freeform 6"/>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35" name="Freeform 7"/>
            <p:cNvSpPr>
              <a:spLocks/>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7" name="Freeform 8"/>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3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040" name="Freeform 11"/>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4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042" name="Freeform 13"/>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4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044" name="Freeform 15"/>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4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4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4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4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5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51" name="Freeform 23"/>
            <p:cNvSpPr>
              <a:spLocks/>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135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5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5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5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35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6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6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6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6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6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6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6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grpSp>
          <p:nvGrpSpPr>
            <p:cNvPr id="1068" name="Group 39"/>
            <p:cNvGrpSpPr>
              <a:grpSpLocks/>
            </p:cNvGrpSpPr>
            <p:nvPr userDrawn="1"/>
          </p:nvGrpSpPr>
          <p:grpSpPr bwMode="auto">
            <a:xfrm>
              <a:off x="0" y="1632"/>
              <a:ext cx="5758" cy="1858"/>
              <a:chOff x="0" y="1632"/>
              <a:chExt cx="5758" cy="1858"/>
            </a:xfrm>
          </p:grpSpPr>
          <p:sp>
            <p:nvSpPr>
              <p:cNvPr id="61136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sp>
            <p:nvSpPr>
              <p:cNvPr id="61136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a typeface="+mn-ea"/>
                </a:endParaRPr>
              </a:p>
            </p:txBody>
          </p:sp>
        </p:grpSp>
      </p:grpSp>
      <p:sp>
        <p:nvSpPr>
          <p:cNvPr id="61137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13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137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ea typeface="+mn-ea"/>
                <a:cs typeface="Arial" charset="0"/>
              </a:defRPr>
            </a:lvl1pPr>
          </a:lstStyle>
          <a:p>
            <a:pPr>
              <a:defRPr/>
            </a:pPr>
            <a:endParaRPr lang="en-US"/>
          </a:p>
        </p:txBody>
      </p:sp>
      <p:sp>
        <p:nvSpPr>
          <p:cNvPr id="61137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ea typeface="+mn-ea"/>
                <a:cs typeface="Arial" charset="0"/>
              </a:defRPr>
            </a:lvl1pPr>
          </a:lstStyle>
          <a:p>
            <a:pPr>
              <a:defRPr/>
            </a:pPr>
            <a:endParaRPr lang="en-US"/>
          </a:p>
        </p:txBody>
      </p:sp>
      <p:sp>
        <p:nvSpPr>
          <p:cNvPr id="61137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AF9C5FDC-77DB-DE4C-AE0D-F4E0472160D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mailto:joakes01@san.rr.com" TargetMode="External"/><Relationship Id="rId4" Type="http://schemas.openxmlformats.org/officeDocument/2006/relationships/hyperlink" Target="http://www.evidenceforchristianity.org"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hyperlink" Target="http://freespace.virgin.net/john.cletheroe/gif/arrow1.gif" TargetMode="External"/><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152400" y="277813"/>
            <a:ext cx="8839200" cy="2312987"/>
          </a:xfrm>
        </p:spPr>
        <p:txBody>
          <a:bodyPr/>
          <a:lstStyle/>
          <a:p>
            <a:pPr eaLnBrk="1" hangingPunct="1"/>
            <a:r>
              <a:rPr lang="en-US" sz="4000" dirty="0">
                <a:latin typeface="Arial" charset="0"/>
                <a:cs typeface="Arial" charset="0"/>
              </a:rPr>
              <a:t>Thoughts on Acts and Church </a:t>
            </a:r>
            <a:r>
              <a:rPr lang="en-US" sz="4000" dirty="0" smtClean="0">
                <a:latin typeface="Arial" charset="0"/>
                <a:cs typeface="Arial" charset="0"/>
              </a:rPr>
              <a:t>History</a:t>
            </a:r>
            <a:r>
              <a:rPr lang="en-US" sz="3600" dirty="0" smtClean="0">
                <a:latin typeface="Arial" charset="0"/>
                <a:cs typeface="Arial" charset="0"/>
              </a:rPr>
              <a:t/>
            </a:r>
            <a:br>
              <a:rPr lang="en-US" sz="3600" dirty="0" smtClean="0">
                <a:latin typeface="Arial" charset="0"/>
                <a:cs typeface="Arial" charset="0"/>
              </a:rPr>
            </a:br>
            <a:r>
              <a:rPr lang="zh-TW" altLang="en-US" dirty="0" smtClean="0">
                <a:latin typeface="Arial" charset="0"/>
                <a:cs typeface="Arial" charset="0"/>
              </a:rPr>
              <a:t>思考使徒行傳及教會歷史</a:t>
            </a:r>
            <a:endParaRPr lang="en-US" dirty="0">
              <a:latin typeface="Arial" charset="0"/>
              <a:cs typeface="Arial" charset="0"/>
            </a:endParaRPr>
          </a:p>
        </p:txBody>
      </p:sp>
      <p:sp>
        <p:nvSpPr>
          <p:cNvPr id="432131" name="Rectangle 3"/>
          <p:cNvSpPr>
            <a:spLocks noGrp="1" noChangeArrowheads="1"/>
          </p:cNvSpPr>
          <p:nvPr>
            <p:ph type="body" idx="1"/>
          </p:nvPr>
        </p:nvSpPr>
        <p:spPr>
          <a:xfrm>
            <a:off x="4114800" y="4572000"/>
            <a:ext cx="4572000" cy="1558925"/>
          </a:xfrm>
        </p:spPr>
        <p:txBody>
          <a:bodyPr/>
          <a:lstStyle/>
          <a:p>
            <a:pPr algn="r" eaLnBrk="1" hangingPunct="1">
              <a:buFont typeface="Wingdings" charset="0"/>
              <a:buNone/>
            </a:pPr>
            <a:r>
              <a:rPr lang="en-US" sz="2800" b="1" dirty="0">
                <a:latin typeface="Arial" charset="0"/>
                <a:cs typeface="Arial" charset="0"/>
              </a:rPr>
              <a:t>John  Oakes, PhD</a:t>
            </a:r>
          </a:p>
          <a:p>
            <a:pPr algn="r" eaLnBrk="1" hangingPunct="1">
              <a:buFont typeface="Wingdings" charset="0"/>
              <a:buNone/>
            </a:pPr>
            <a:r>
              <a:rPr lang="en-US" sz="2800" b="1" dirty="0" smtClean="0">
                <a:latin typeface="Arial" charset="0"/>
                <a:cs typeface="Arial" charset="0"/>
              </a:rPr>
              <a:t>January </a:t>
            </a:r>
            <a:r>
              <a:rPr lang="en-US" sz="2800" b="1" dirty="0">
                <a:latin typeface="Arial" charset="0"/>
                <a:cs typeface="Arial" charset="0"/>
              </a:rPr>
              <a:t>4, </a:t>
            </a:r>
            <a:r>
              <a:rPr lang="en-US" sz="2800" b="1" dirty="0" smtClean="0">
                <a:latin typeface="Arial" charset="0"/>
                <a:cs typeface="Arial" charset="0"/>
              </a:rPr>
              <a:t>2012</a:t>
            </a:r>
            <a:endParaRPr lang="en-US" sz="2800" b="1" dirty="0">
              <a:latin typeface="Arial" charset="0"/>
              <a:cs typeface="Arial" charset="0"/>
            </a:endParaRPr>
          </a:p>
        </p:txBody>
      </p:sp>
      <p:pic>
        <p:nvPicPr>
          <p:cNvPr id="3076" name="Picture 4" descr="ag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4325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288925" y="2724090"/>
            <a:ext cx="4892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000" b="1" dirty="0">
                <a:solidFill>
                  <a:srgbClr val="FFFF00"/>
                </a:solidFill>
                <a:latin typeface="Verdana" charset="0"/>
              </a:rPr>
              <a:t>The Agora in </a:t>
            </a:r>
            <a:r>
              <a:rPr lang="en-US" sz="2000" b="1" dirty="0" smtClean="0">
                <a:solidFill>
                  <a:srgbClr val="FFFF00"/>
                </a:solidFill>
                <a:latin typeface="Verdana" charset="0"/>
              </a:rPr>
              <a:t>Athens </a:t>
            </a:r>
            <a:r>
              <a:rPr lang="zh-TW" altLang="en-US" sz="2000" b="1" dirty="0" smtClean="0">
                <a:solidFill>
                  <a:srgbClr val="FFFF00"/>
                </a:solidFill>
                <a:latin typeface="Verdana" charset="0"/>
              </a:rPr>
              <a:t>雅典廣場</a:t>
            </a:r>
            <a:endParaRPr lang="en-US" sz="2000" b="1" dirty="0">
              <a:solidFill>
                <a:srgbClr val="FFFF00"/>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0" y="304800"/>
            <a:ext cx="8991600" cy="1143000"/>
          </a:xfrm>
        </p:spPr>
        <p:txBody>
          <a:bodyPr/>
          <a:lstStyle/>
          <a:p>
            <a:pPr eaLnBrk="1" hangingPunct="1"/>
            <a:r>
              <a:rPr lang="en-US" sz="2800" b="1" dirty="0">
                <a:latin typeface="Arial" charset="0"/>
                <a:cs typeface="Arial" charset="0"/>
              </a:rPr>
              <a:t>III.  Ethically and Morally They Were </a:t>
            </a:r>
            <a:r>
              <a:rPr lang="en-US" sz="2800" b="1" dirty="0" smtClean="0">
                <a:latin typeface="Arial" charset="0"/>
                <a:cs typeface="Arial" charset="0"/>
              </a:rPr>
              <a:t>Very </a:t>
            </a:r>
            <a:r>
              <a:rPr lang="en-US" sz="2800" b="1" dirty="0">
                <a:latin typeface="Arial" charset="0"/>
                <a:cs typeface="Arial" charset="0"/>
              </a:rPr>
              <a:t>Different.   We need to be as well!</a:t>
            </a:r>
            <a:r>
              <a:rPr lang="en-US" sz="2800" b="1" dirty="0" smtClean="0">
                <a:latin typeface="Arial" charset="0"/>
                <a:cs typeface="Arial" charset="0"/>
              </a:rPr>
              <a:t>! </a:t>
            </a:r>
            <a:br>
              <a:rPr lang="en-US" sz="2800" b="1" dirty="0" smtClean="0">
                <a:latin typeface="Arial" charset="0"/>
                <a:cs typeface="Arial" charset="0"/>
              </a:rPr>
            </a:br>
            <a:r>
              <a:rPr lang="zh-TW" altLang="en-US" sz="2800" b="1" dirty="0" smtClean="0">
                <a:latin typeface="Arial" charset="0"/>
                <a:cs typeface="Arial" charset="0"/>
              </a:rPr>
              <a:t>他們擁有與別不同的倫理及道德標準，我們都需要模仿</a:t>
            </a:r>
            <a:r>
              <a:rPr lang="en-US" altLang="zh-TW" sz="2800" b="1" dirty="0" smtClean="0">
                <a:latin typeface="Arial" charset="0"/>
                <a:cs typeface="Arial" charset="0"/>
              </a:rPr>
              <a:t>!!</a:t>
            </a:r>
            <a:endParaRPr lang="en-US" sz="2800" b="1" dirty="0">
              <a:latin typeface="Arial" charset="0"/>
              <a:cs typeface="Arial" charset="0"/>
            </a:endParaRPr>
          </a:p>
        </p:txBody>
      </p:sp>
      <p:sp>
        <p:nvSpPr>
          <p:cNvPr id="475139" name="Rectangle 3"/>
          <p:cNvSpPr>
            <a:spLocks noGrp="1" noChangeArrowheads="1"/>
          </p:cNvSpPr>
          <p:nvPr>
            <p:ph type="body" idx="1"/>
          </p:nvPr>
        </p:nvSpPr>
        <p:spPr>
          <a:xfrm>
            <a:off x="5562600" y="2438400"/>
            <a:ext cx="3581400" cy="4419600"/>
          </a:xfrm>
        </p:spPr>
        <p:txBody>
          <a:bodyPr/>
          <a:lstStyle/>
          <a:p>
            <a:pPr eaLnBrk="1" hangingPunct="1"/>
            <a:r>
              <a:rPr lang="en-US" sz="2200" b="1" dirty="0">
                <a:solidFill>
                  <a:srgbClr val="FFFF00"/>
                </a:solidFill>
                <a:latin typeface="Arial" charset="0"/>
                <a:cs typeface="Arial" charset="0"/>
              </a:rPr>
              <a:t>Acts 17:5-</a:t>
            </a:r>
            <a:r>
              <a:rPr lang="en-US" sz="2200" b="1" dirty="0" smtClean="0">
                <a:solidFill>
                  <a:srgbClr val="FFFF00"/>
                </a:solidFill>
                <a:latin typeface="Arial" charset="0"/>
                <a:cs typeface="Arial" charset="0"/>
              </a:rPr>
              <a:t>9 </a:t>
            </a:r>
            <a:r>
              <a:rPr lang="zh-TW" altLang="en-US" sz="2200" b="1" dirty="0" smtClean="0">
                <a:solidFill>
                  <a:srgbClr val="FFFF00"/>
                </a:solidFill>
                <a:latin typeface="Arial" charset="0"/>
                <a:cs typeface="Arial" charset="0"/>
              </a:rPr>
              <a:t>徒</a:t>
            </a:r>
            <a:r>
              <a:rPr lang="en-US" altLang="zh-TW" sz="2200" b="1" dirty="0" smtClean="0">
                <a:solidFill>
                  <a:srgbClr val="FFFF00"/>
                </a:solidFill>
                <a:latin typeface="Arial" charset="0"/>
                <a:cs typeface="Arial" charset="0"/>
              </a:rPr>
              <a:t>17:5-</a:t>
            </a:r>
            <a:r>
              <a:rPr lang="en-US" altLang="zh-TW" sz="2200" b="1" dirty="0" smtClean="0">
                <a:solidFill>
                  <a:srgbClr val="FFFF00"/>
                </a:solidFill>
                <a:latin typeface="Arial" charset="0"/>
                <a:cs typeface="Arial" charset="0"/>
              </a:rPr>
              <a:t>9</a:t>
            </a:r>
            <a:endParaRPr lang="en-US" sz="2200" b="1" dirty="0">
              <a:solidFill>
                <a:srgbClr val="FFFF00"/>
              </a:solidFill>
              <a:latin typeface="Arial" charset="0"/>
              <a:cs typeface="Arial" charset="0"/>
            </a:endParaRPr>
          </a:p>
          <a:p>
            <a:pPr eaLnBrk="1" hangingPunct="1"/>
            <a:r>
              <a:rPr lang="en-US" sz="2200" b="1" dirty="0">
                <a:solidFill>
                  <a:srgbClr val="FFFF00"/>
                </a:solidFill>
                <a:latin typeface="Arial" charset="0"/>
                <a:cs typeface="Arial" charset="0"/>
              </a:rPr>
              <a:t>Acts 19:17-20  Confronting the world and its ways</a:t>
            </a:r>
            <a:r>
              <a:rPr lang="en-US" sz="2200" b="1" dirty="0" smtClean="0">
                <a:solidFill>
                  <a:srgbClr val="FFFF00"/>
                </a:solidFill>
                <a:latin typeface="Arial" charset="0"/>
                <a:cs typeface="Arial" charset="0"/>
              </a:rPr>
              <a:t>.                  </a:t>
            </a:r>
            <a:r>
              <a:rPr lang="zh-TW" altLang="en-US" sz="2200" b="1" dirty="0" smtClean="0">
                <a:solidFill>
                  <a:srgbClr val="FFFF00"/>
                </a:solidFill>
                <a:latin typeface="Arial" charset="0"/>
                <a:cs typeface="Arial" charset="0"/>
              </a:rPr>
              <a:t>徒</a:t>
            </a:r>
            <a:r>
              <a:rPr lang="en-US" altLang="zh-TW" sz="2200" b="1" dirty="0" smtClean="0">
                <a:solidFill>
                  <a:srgbClr val="FFFF00"/>
                </a:solidFill>
                <a:latin typeface="Arial" charset="0"/>
                <a:cs typeface="Arial" charset="0"/>
              </a:rPr>
              <a:t>19:17-20 </a:t>
            </a:r>
            <a:r>
              <a:rPr lang="zh-TW" altLang="en-US" sz="2200" b="1" dirty="0" smtClean="0">
                <a:solidFill>
                  <a:srgbClr val="FFFF00"/>
                </a:solidFill>
                <a:latin typeface="Arial" charset="0"/>
                <a:cs typeface="Arial" charset="0"/>
              </a:rPr>
              <a:t>對抗</a:t>
            </a:r>
            <a:r>
              <a:rPr lang="zh-TW" altLang="en-US" sz="2200" b="1" dirty="0" smtClean="0">
                <a:solidFill>
                  <a:srgbClr val="FFFF00"/>
                </a:solidFill>
                <a:latin typeface="Arial" charset="0"/>
                <a:cs typeface="Arial" charset="0"/>
              </a:rPr>
              <a:t>世界的價值觀</a:t>
            </a:r>
            <a:endParaRPr lang="en-US" sz="2200" b="1" dirty="0">
              <a:solidFill>
                <a:srgbClr val="FFFF00"/>
              </a:solidFill>
              <a:latin typeface="Arial" charset="0"/>
              <a:cs typeface="Arial" charset="0"/>
            </a:endParaRPr>
          </a:p>
          <a:p>
            <a:pPr eaLnBrk="1" hangingPunct="1"/>
            <a:r>
              <a:rPr lang="en-US" sz="2200" b="1" dirty="0">
                <a:solidFill>
                  <a:srgbClr val="FFFF00"/>
                </a:solidFill>
                <a:latin typeface="Arial" charset="0"/>
                <a:cs typeface="Arial" charset="0"/>
              </a:rPr>
              <a:t>Acts 19:23-41  They confronted </a:t>
            </a:r>
            <a:r>
              <a:rPr lang="en-US" sz="2200" b="1" dirty="0" smtClean="0">
                <a:solidFill>
                  <a:srgbClr val="FFFF00"/>
                </a:solidFill>
                <a:latin typeface="Arial" charset="0"/>
                <a:cs typeface="Arial" charset="0"/>
              </a:rPr>
              <a:t>idolatry       </a:t>
            </a:r>
            <a:r>
              <a:rPr lang="zh-TW" altLang="en-US" sz="2200" b="1" dirty="0" smtClean="0">
                <a:solidFill>
                  <a:srgbClr val="FFFF00"/>
                </a:solidFill>
                <a:latin typeface="Arial" charset="0"/>
                <a:cs typeface="Arial" charset="0"/>
              </a:rPr>
              <a:t>徒</a:t>
            </a:r>
            <a:r>
              <a:rPr lang="en-US" altLang="zh-TW" sz="2200" b="1" dirty="0" smtClean="0">
                <a:solidFill>
                  <a:srgbClr val="FFFF00"/>
                </a:solidFill>
                <a:latin typeface="Arial" charset="0"/>
                <a:cs typeface="Arial" charset="0"/>
              </a:rPr>
              <a:t>19:23-41 </a:t>
            </a:r>
            <a:r>
              <a:rPr lang="zh-TW" altLang="en-US" sz="2200" b="1" dirty="0" smtClean="0">
                <a:solidFill>
                  <a:srgbClr val="FFFF00"/>
                </a:solidFill>
                <a:latin typeface="Arial" charset="0"/>
                <a:cs typeface="Arial" charset="0"/>
              </a:rPr>
              <a:t>對抗偶像崇拜</a:t>
            </a:r>
            <a:endParaRPr lang="en-US" sz="2200" b="1" dirty="0">
              <a:latin typeface="Arial" charset="0"/>
              <a:cs typeface="Arial" charset="0"/>
            </a:endParaRPr>
          </a:p>
          <a:p>
            <a:pPr eaLnBrk="1" hangingPunct="1"/>
            <a:r>
              <a:rPr lang="en-US" sz="2200" b="1" dirty="0" smtClean="0">
                <a:solidFill>
                  <a:srgbClr val="FFFF00"/>
                </a:solidFill>
                <a:latin typeface="Arial" charset="0"/>
                <a:cs typeface="Arial" charset="0"/>
              </a:rPr>
              <a:t>HK </a:t>
            </a:r>
            <a:r>
              <a:rPr lang="en-US" sz="2200" b="1" dirty="0">
                <a:solidFill>
                  <a:srgbClr val="FFFF00"/>
                </a:solidFill>
                <a:latin typeface="Arial" charset="0"/>
                <a:cs typeface="Arial" charset="0"/>
              </a:rPr>
              <a:t>today</a:t>
            </a:r>
            <a:r>
              <a:rPr lang="en-US" sz="2200" b="1" dirty="0" smtClean="0">
                <a:solidFill>
                  <a:srgbClr val="FFFF00"/>
                </a:solidFill>
                <a:latin typeface="Arial" charset="0"/>
                <a:cs typeface="Arial" charset="0"/>
              </a:rPr>
              <a:t>? </a:t>
            </a:r>
            <a:r>
              <a:rPr lang="zh-TW" altLang="en-US" sz="2200" b="1" dirty="0" smtClean="0">
                <a:solidFill>
                  <a:srgbClr val="FFFF00"/>
                </a:solidFill>
                <a:latin typeface="Arial" charset="0"/>
                <a:cs typeface="Arial" charset="0"/>
              </a:rPr>
              <a:t>今天的香港？</a:t>
            </a:r>
            <a:endParaRPr lang="en-US" sz="2200" b="1" dirty="0">
              <a:solidFill>
                <a:srgbClr val="FFFF00"/>
              </a:solidFill>
              <a:latin typeface="Arial" charset="0"/>
              <a:cs typeface="Arial" charset="0"/>
            </a:endParaRPr>
          </a:p>
        </p:txBody>
      </p:sp>
      <p:pic>
        <p:nvPicPr>
          <p:cNvPr id="12292" name="Picture 4" descr="IMG_0054_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14400" y="19812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50000"/>
              </a:spcBef>
            </a:pPr>
            <a:endParaRPr lang="en-US" sz="2800">
              <a:latin typeface="Verdana" charset="0"/>
            </a:endParaRPr>
          </a:p>
        </p:txBody>
      </p:sp>
      <p:sp>
        <p:nvSpPr>
          <p:cNvPr id="12294" name="Text Box 6"/>
          <p:cNvSpPr txBox="1">
            <a:spLocks noChangeArrowheads="1"/>
          </p:cNvSpPr>
          <p:nvPr/>
        </p:nvSpPr>
        <p:spPr bwMode="auto">
          <a:xfrm>
            <a:off x="457200" y="1905000"/>
            <a:ext cx="502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000" b="1" dirty="0">
                <a:solidFill>
                  <a:srgbClr val="FFFF00"/>
                </a:solidFill>
                <a:latin typeface="Verdana" charset="0"/>
              </a:rPr>
              <a:t>Marketplace, </a:t>
            </a:r>
            <a:r>
              <a:rPr lang="en-US" sz="2000" b="1" dirty="0" smtClean="0">
                <a:solidFill>
                  <a:srgbClr val="FFFF00"/>
                </a:solidFill>
                <a:latin typeface="Verdana" charset="0"/>
              </a:rPr>
              <a:t>Corinth </a:t>
            </a:r>
            <a:r>
              <a:rPr lang="zh-TW" altLang="en-US" sz="2000" b="1" dirty="0" smtClean="0">
                <a:solidFill>
                  <a:srgbClr val="FFFF00"/>
                </a:solidFill>
                <a:latin typeface="Verdana" charset="0"/>
              </a:rPr>
              <a:t>哥林多市集</a:t>
            </a:r>
            <a:endParaRPr lang="en-US" sz="2000" b="1" dirty="0">
              <a:solidFill>
                <a:srgbClr val="FFFF00"/>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G_0071_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
            <a:ext cx="6664325"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1371600" y="5638800"/>
            <a:ext cx="662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2400" b="1" dirty="0">
                <a:latin typeface="Verdana" charset="0"/>
              </a:rPr>
              <a:t>The Acropolis in </a:t>
            </a:r>
            <a:r>
              <a:rPr lang="en-US" sz="2400" b="1" dirty="0" smtClean="0">
                <a:latin typeface="Verdana" charset="0"/>
              </a:rPr>
              <a:t>Corinth </a:t>
            </a:r>
            <a:r>
              <a:rPr lang="zh-TW" altLang="en-US" sz="2400" b="1" dirty="0" smtClean="0">
                <a:latin typeface="Verdana" charset="0"/>
              </a:rPr>
              <a:t>哥林多的衛城</a:t>
            </a:r>
            <a:endParaRPr lang="en-US" sz="2400" b="1" dirty="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8" name="Rectangle 4"/>
          <p:cNvSpPr>
            <a:spLocks noGrp="1" noChangeArrowheads="1"/>
          </p:cNvSpPr>
          <p:nvPr>
            <p:ph type="title"/>
          </p:nvPr>
        </p:nvSpPr>
        <p:spPr>
          <a:xfrm>
            <a:off x="457200" y="277813"/>
            <a:ext cx="8229600" cy="868362"/>
          </a:xfrm>
        </p:spPr>
        <p:txBody>
          <a:bodyPr/>
          <a:lstStyle/>
          <a:p>
            <a:pPr eaLnBrk="1" hangingPunct="1"/>
            <a:r>
              <a:rPr lang="en-US" sz="2800" b="1" dirty="0">
                <a:latin typeface="Arial" charset="0"/>
                <a:cs typeface="Arial" charset="0"/>
              </a:rPr>
              <a:t>Being Different Just Might Get Us Into </a:t>
            </a:r>
            <a:r>
              <a:rPr lang="en-US" sz="2800" b="1" dirty="0" smtClean="0">
                <a:latin typeface="Arial" charset="0"/>
                <a:cs typeface="Arial" charset="0"/>
              </a:rPr>
              <a:t>Trouble</a:t>
            </a:r>
            <a:br>
              <a:rPr lang="en-US" sz="2800" b="1" dirty="0" smtClean="0">
                <a:latin typeface="Arial" charset="0"/>
                <a:cs typeface="Arial" charset="0"/>
              </a:rPr>
            </a:br>
            <a:r>
              <a:rPr lang="zh-TW" altLang="en-US" sz="2800" b="1" dirty="0" smtClean="0">
                <a:latin typeface="Arial" charset="0"/>
                <a:cs typeface="Arial" charset="0"/>
              </a:rPr>
              <a:t>與別不同會令我們構成麻煩</a:t>
            </a:r>
            <a:endParaRPr lang="en-US" sz="2800" b="1" dirty="0">
              <a:latin typeface="Arial" charset="0"/>
              <a:cs typeface="Arial" charset="0"/>
            </a:endParaRPr>
          </a:p>
        </p:txBody>
      </p:sp>
      <p:pic>
        <p:nvPicPr>
          <p:cNvPr id="14339" name="Picture 5" descr="ephesus_theater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6"/>
          <p:cNvSpPr txBox="1">
            <a:spLocks noChangeArrowheads="1"/>
          </p:cNvSpPr>
          <p:nvPr/>
        </p:nvSpPr>
        <p:spPr bwMode="auto">
          <a:xfrm>
            <a:off x="6324600" y="2667000"/>
            <a:ext cx="24384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2400" b="1" dirty="0">
                <a:solidFill>
                  <a:srgbClr val="FFFF00"/>
                </a:solidFill>
                <a:latin typeface="Verdana" charset="0"/>
              </a:rPr>
              <a:t>A Little Riot in </a:t>
            </a:r>
            <a:r>
              <a:rPr lang="en-US" sz="2400" b="1" dirty="0" smtClean="0">
                <a:solidFill>
                  <a:srgbClr val="FFFF00"/>
                </a:solidFill>
                <a:latin typeface="Verdana" charset="0"/>
              </a:rPr>
              <a:t>Ephesus</a:t>
            </a:r>
            <a:r>
              <a:rPr lang="zh-TW" altLang="en-US" sz="2400" dirty="0" smtClean="0">
                <a:solidFill>
                  <a:srgbClr val="FFFF00"/>
                </a:solidFill>
              </a:rPr>
              <a:t>以弗所的</a:t>
            </a:r>
            <a:r>
              <a:rPr lang="zh-TW" altLang="en-US" sz="2400" b="1" dirty="0" smtClean="0">
                <a:solidFill>
                  <a:srgbClr val="FFFF00"/>
                </a:solidFill>
                <a:latin typeface="Verdana" charset="0"/>
              </a:rPr>
              <a:t>小暴亂</a:t>
            </a:r>
            <a:endParaRPr lang="en-US" sz="2400" b="1" dirty="0">
              <a:solidFill>
                <a:srgbClr val="FFFF00"/>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228600" y="277813"/>
            <a:ext cx="8686800" cy="1143000"/>
          </a:xfrm>
        </p:spPr>
        <p:txBody>
          <a:bodyPr/>
          <a:lstStyle/>
          <a:p>
            <a:pPr eaLnBrk="1" hangingPunct="1"/>
            <a:r>
              <a:rPr lang="en-US" sz="2800" b="1" dirty="0">
                <a:latin typeface="Arial" charset="0"/>
                <a:cs typeface="Arial" charset="0"/>
              </a:rPr>
              <a:t>IV.  Engage the World Intellectually With the Christian World </a:t>
            </a:r>
            <a:r>
              <a:rPr lang="en-US" sz="2800" b="1" dirty="0" smtClean="0">
                <a:latin typeface="Arial" charset="0"/>
                <a:cs typeface="Arial" charset="0"/>
              </a:rPr>
              <a:t>View                                               </a:t>
            </a:r>
            <a:r>
              <a:rPr lang="zh-TW" altLang="en-US" sz="2800" b="1" dirty="0" smtClean="0">
                <a:latin typeface="Arial" charset="0"/>
                <a:cs typeface="Arial" charset="0"/>
              </a:rPr>
              <a:t>將基督教的世界觀有智慧地融入這世界</a:t>
            </a:r>
            <a:endParaRPr lang="en-US" sz="2800" b="1" dirty="0">
              <a:latin typeface="Arial" charset="0"/>
              <a:cs typeface="Arial" charset="0"/>
            </a:endParaRPr>
          </a:p>
        </p:txBody>
      </p:sp>
      <p:sp>
        <p:nvSpPr>
          <p:cNvPr id="477187" name="Rectangle 3"/>
          <p:cNvSpPr>
            <a:spLocks noGrp="1" noChangeArrowheads="1"/>
          </p:cNvSpPr>
          <p:nvPr>
            <p:ph type="body" idx="1"/>
          </p:nvPr>
        </p:nvSpPr>
        <p:spPr>
          <a:xfrm>
            <a:off x="152400" y="1676400"/>
            <a:ext cx="3581400" cy="4953000"/>
          </a:xfrm>
        </p:spPr>
        <p:txBody>
          <a:bodyPr/>
          <a:lstStyle/>
          <a:p>
            <a:pPr eaLnBrk="1" hangingPunct="1">
              <a:lnSpc>
                <a:spcPct val="90000"/>
              </a:lnSpc>
              <a:buFont typeface="Arial"/>
              <a:buChar char="•"/>
            </a:pPr>
            <a:r>
              <a:rPr lang="en-US" sz="2400" b="1" dirty="0" smtClean="0">
                <a:solidFill>
                  <a:srgbClr val="FFFF00"/>
                </a:solidFill>
                <a:latin typeface="Arial" charset="0"/>
                <a:cs typeface="Arial" charset="0"/>
              </a:rPr>
              <a:t>Acts 17:16-34</a:t>
            </a:r>
            <a:r>
              <a:rPr lang="zh-TW" altLang="en-US" sz="2400" b="1" dirty="0" smtClean="0">
                <a:solidFill>
                  <a:srgbClr val="FFFF00"/>
                </a:solidFill>
                <a:latin typeface="Arial" charset="0"/>
                <a:cs typeface="Arial" charset="0"/>
              </a:rPr>
              <a:t>徒</a:t>
            </a:r>
            <a:r>
              <a:rPr lang="en-US" altLang="zh-TW" sz="2400" b="1" dirty="0" smtClean="0">
                <a:solidFill>
                  <a:srgbClr val="FFFF00"/>
                </a:solidFill>
                <a:latin typeface="Arial" charset="0"/>
                <a:cs typeface="Arial" charset="0"/>
              </a:rPr>
              <a:t> 17:16-34</a:t>
            </a:r>
            <a:endParaRPr lang="en-US" sz="2400" b="1" dirty="0" smtClean="0">
              <a:solidFill>
                <a:srgbClr val="FFFF00"/>
              </a:solidFill>
              <a:latin typeface="Arial" charset="0"/>
              <a:cs typeface="Arial" charset="0"/>
            </a:endParaRPr>
          </a:p>
          <a:p>
            <a:pPr eaLnBrk="1" hangingPunct="1">
              <a:lnSpc>
                <a:spcPct val="90000"/>
              </a:lnSpc>
              <a:buFont typeface="Arial"/>
              <a:buChar char="•"/>
            </a:pPr>
            <a:endParaRPr lang="en-US" sz="2400" b="1" dirty="0" smtClean="0">
              <a:solidFill>
                <a:srgbClr val="FFFF00"/>
              </a:solidFill>
              <a:latin typeface="Arial" charset="0"/>
              <a:cs typeface="Arial" charset="0"/>
            </a:endParaRPr>
          </a:p>
          <a:p>
            <a:pPr eaLnBrk="1" hangingPunct="1">
              <a:lnSpc>
                <a:spcPct val="90000"/>
              </a:lnSpc>
              <a:buFont typeface="Arial"/>
              <a:buChar char="•"/>
            </a:pPr>
            <a:r>
              <a:rPr lang="en-US" sz="2400" b="1" dirty="0" smtClean="0">
                <a:solidFill>
                  <a:srgbClr val="FFFF00"/>
                </a:solidFill>
                <a:latin typeface="Arial" charset="0"/>
                <a:cs typeface="Arial" charset="0"/>
              </a:rPr>
              <a:t>Paul in Athens        </a:t>
            </a:r>
            <a:r>
              <a:rPr lang="zh-TW" altLang="en-US" sz="2400" b="1" dirty="0" smtClean="0">
                <a:solidFill>
                  <a:srgbClr val="FFFF00"/>
                </a:solidFill>
                <a:latin typeface="ＭＳ Ｐゴシック"/>
                <a:ea typeface="ＭＳ Ｐゴシック"/>
                <a:cs typeface="ＭＳ Ｐゴシック"/>
              </a:rPr>
              <a:t>保羅在</a:t>
            </a:r>
            <a:r>
              <a:rPr lang="zh-CHT" altLang="en-US" sz="2400" b="1" dirty="0" smtClean="0">
                <a:solidFill>
                  <a:srgbClr val="FFFF00"/>
                </a:solidFill>
                <a:latin typeface="ＭＳ Ｐゴシック"/>
                <a:ea typeface="ＭＳ Ｐゴシック"/>
                <a:cs typeface="ＭＳ Ｐゴシック"/>
              </a:rPr>
              <a:t>亞略巴古</a:t>
            </a:r>
            <a:endParaRPr lang="en-US" sz="2400" b="1" dirty="0" smtClean="0">
              <a:solidFill>
                <a:srgbClr val="FFFF00"/>
              </a:solidFill>
              <a:latin typeface="ＭＳ Ｐゴシック"/>
              <a:ea typeface="ＭＳ Ｐゴシック"/>
              <a:cs typeface="ＭＳ Ｐゴシック"/>
            </a:endParaRPr>
          </a:p>
          <a:p>
            <a:pPr eaLnBrk="1" hangingPunct="1">
              <a:lnSpc>
                <a:spcPct val="90000"/>
              </a:lnSpc>
              <a:buFont typeface="Arial"/>
              <a:buChar char="•"/>
            </a:pPr>
            <a:endParaRPr lang="en-US" sz="2400" b="1" dirty="0" smtClean="0">
              <a:solidFill>
                <a:srgbClr val="FFFF00"/>
              </a:solidFill>
              <a:latin typeface="Arial" charset="0"/>
              <a:cs typeface="Arial" charset="0"/>
            </a:endParaRPr>
          </a:p>
          <a:p>
            <a:pPr eaLnBrk="1" hangingPunct="1">
              <a:lnSpc>
                <a:spcPct val="90000"/>
              </a:lnSpc>
              <a:buFont typeface="Arial"/>
              <a:buChar char="•"/>
            </a:pPr>
            <a:r>
              <a:rPr lang="en-US" sz="2400" b="1" dirty="0" smtClean="0">
                <a:solidFill>
                  <a:srgbClr val="FFFF00"/>
                </a:solidFill>
                <a:latin typeface="Arial" charset="0"/>
                <a:cs typeface="Arial" charset="0"/>
              </a:rPr>
              <a:t>We need to confront the enemy in the </a:t>
            </a:r>
            <a:r>
              <a:rPr lang="en-US" sz="2400" b="1" dirty="0" err="1" smtClean="0">
                <a:solidFill>
                  <a:srgbClr val="FFFF00"/>
                </a:solidFill>
                <a:latin typeface="Arial" charset="0"/>
                <a:cs typeface="Arial" charset="0"/>
              </a:rPr>
              <a:t>Areopagus</a:t>
            </a:r>
            <a:r>
              <a:rPr lang="en-US" sz="2400" b="1" dirty="0" smtClean="0">
                <a:solidFill>
                  <a:srgbClr val="FFFF00"/>
                </a:solidFill>
                <a:latin typeface="Arial" charset="0"/>
                <a:cs typeface="Arial" charset="0"/>
              </a:rPr>
              <a:t> and in the Lecture Hall of </a:t>
            </a:r>
            <a:r>
              <a:rPr lang="en-US" sz="2400" b="1" dirty="0" err="1" smtClean="0">
                <a:solidFill>
                  <a:srgbClr val="FFFF00"/>
                </a:solidFill>
                <a:latin typeface="Arial" charset="0"/>
                <a:cs typeface="Arial" charset="0"/>
              </a:rPr>
              <a:t>Tyrannus</a:t>
            </a:r>
            <a:r>
              <a:rPr lang="en-US" sz="2400" b="1" dirty="0">
                <a:solidFill>
                  <a:srgbClr val="FFFF00"/>
                </a:solidFill>
                <a:latin typeface="Arial" charset="0"/>
                <a:cs typeface="Arial" charset="0"/>
              </a:rPr>
              <a:t> </a:t>
            </a:r>
            <a:r>
              <a:rPr lang="en-US" sz="2400" b="1" dirty="0" smtClean="0">
                <a:solidFill>
                  <a:srgbClr val="FFFF00"/>
                </a:solidFill>
                <a:latin typeface="Arial" charset="0"/>
                <a:cs typeface="Arial" charset="0"/>
              </a:rPr>
              <a:t>                </a:t>
            </a:r>
            <a:r>
              <a:rPr lang="zh-TW" altLang="en-US" sz="2400" b="1" dirty="0" smtClean="0">
                <a:solidFill>
                  <a:srgbClr val="FFFF00"/>
                </a:solidFill>
              </a:rPr>
              <a:t>我們需要在</a:t>
            </a:r>
            <a:r>
              <a:rPr lang="zh-CHT" altLang="en-US" sz="2400" b="1" dirty="0" smtClean="0">
                <a:solidFill>
                  <a:srgbClr val="FFFF00"/>
                </a:solidFill>
                <a:latin typeface="ＭＳ Ｐゴシック"/>
                <a:ea typeface="ＭＳ Ｐゴシック"/>
                <a:cs typeface="ＭＳ Ｐゴシック"/>
              </a:rPr>
              <a:t>亞略巴古</a:t>
            </a:r>
            <a:r>
              <a:rPr lang="zh-TW" altLang="en-US" sz="2400" b="1" dirty="0" smtClean="0">
                <a:solidFill>
                  <a:srgbClr val="FFFF00"/>
                </a:solidFill>
                <a:latin typeface="ＭＳ Ｐゴシック"/>
                <a:ea typeface="ＭＳ Ｐゴシック"/>
                <a:cs typeface="ＭＳ Ｐゴシック"/>
              </a:rPr>
              <a:t>及</a:t>
            </a:r>
            <a:r>
              <a:rPr lang="zh-CHT" altLang="en-US" sz="2400" b="1" dirty="0" smtClean="0">
                <a:solidFill>
                  <a:srgbClr val="FFFF00"/>
                </a:solidFill>
              </a:rPr>
              <a:t>推喇奴的學房</a:t>
            </a:r>
            <a:r>
              <a:rPr lang="zh-TW" altLang="en-US" sz="2400" b="1" dirty="0" smtClean="0">
                <a:solidFill>
                  <a:srgbClr val="FFFF00"/>
                </a:solidFill>
              </a:rPr>
              <a:t>對抗敵人</a:t>
            </a:r>
            <a:r>
              <a:rPr lang="zh-CHT" altLang="en-US" sz="2400" b="1" dirty="0" smtClean="0">
                <a:solidFill>
                  <a:srgbClr val="FFFF00"/>
                </a:solidFill>
              </a:rPr>
              <a:t> </a:t>
            </a:r>
            <a:endParaRPr lang="en-US" sz="2400" b="1" dirty="0">
              <a:solidFill>
                <a:srgbClr val="FFFF00"/>
              </a:solidFill>
              <a:latin typeface="Arial" charset="0"/>
              <a:cs typeface="Arial" charset="0"/>
            </a:endParaRPr>
          </a:p>
        </p:txBody>
      </p:sp>
      <p:pic>
        <p:nvPicPr>
          <p:cNvPr id="15364" name="Picture 4" descr="Areopagus_from_the_Acrop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95600"/>
            <a:ext cx="51816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4495800" y="2057400"/>
            <a:ext cx="4114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2000" b="1" dirty="0">
                <a:latin typeface="Verdana" charset="0"/>
              </a:rPr>
              <a:t>The </a:t>
            </a:r>
            <a:r>
              <a:rPr lang="en-US" sz="2000" b="1" dirty="0" err="1">
                <a:latin typeface="Verdana" charset="0"/>
              </a:rPr>
              <a:t>Areopagus</a:t>
            </a:r>
            <a:r>
              <a:rPr lang="en-US" sz="2000" b="1" dirty="0">
                <a:latin typeface="Verdana" charset="0"/>
              </a:rPr>
              <a:t> in </a:t>
            </a:r>
            <a:r>
              <a:rPr lang="en-US" sz="2000" b="1" dirty="0" smtClean="0">
                <a:latin typeface="Verdana" charset="0"/>
              </a:rPr>
              <a:t>Athens</a:t>
            </a:r>
            <a:r>
              <a:rPr lang="zh-TW" altLang="en-US" sz="2000" b="1" dirty="0" smtClean="0">
                <a:latin typeface="Verdana" charset="0"/>
              </a:rPr>
              <a:t>雅典的</a:t>
            </a:r>
            <a:r>
              <a:rPr lang="zh-CHT" altLang="en-US" sz="2000" b="1" dirty="0" smtClean="0">
                <a:latin typeface="ＭＳ Ｐゴシック"/>
                <a:ea typeface="ＭＳ Ｐゴシック"/>
                <a:cs typeface="ＭＳ Ｐゴシック"/>
              </a:rPr>
              <a:t>亞</a:t>
            </a:r>
            <a:r>
              <a:rPr lang="zh-CHT" altLang="en-US" sz="2000" b="1" dirty="0">
                <a:latin typeface="ＭＳ Ｐゴシック"/>
                <a:ea typeface="ＭＳ Ｐゴシック"/>
                <a:cs typeface="ＭＳ Ｐゴシック"/>
              </a:rPr>
              <a:t>略巴古</a:t>
            </a:r>
            <a:endParaRPr lang="en-US" sz="2000" b="1" dirty="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4" name="Rectangle 4"/>
          <p:cNvSpPr>
            <a:spLocks noGrp="1" noChangeArrowheads="1"/>
          </p:cNvSpPr>
          <p:nvPr>
            <p:ph type="title"/>
          </p:nvPr>
        </p:nvSpPr>
        <p:spPr>
          <a:xfrm>
            <a:off x="76200" y="277813"/>
            <a:ext cx="9144000" cy="1143000"/>
          </a:xfrm>
        </p:spPr>
        <p:txBody>
          <a:bodyPr/>
          <a:lstStyle/>
          <a:p>
            <a:pPr eaLnBrk="1" hangingPunct="1"/>
            <a:r>
              <a:rPr lang="en-US" sz="2800" dirty="0">
                <a:latin typeface="Arial" charset="0"/>
                <a:cs typeface="Arial" charset="0"/>
              </a:rPr>
              <a:t>The Lecture Hall of </a:t>
            </a:r>
            <a:r>
              <a:rPr lang="en-US" sz="2800" dirty="0" err="1" smtClean="0">
                <a:latin typeface="Arial" charset="0"/>
                <a:cs typeface="Arial" charset="0"/>
              </a:rPr>
              <a:t>Tyrannus</a:t>
            </a:r>
            <a:r>
              <a:rPr lang="en-US" sz="2800" b="1" dirty="0">
                <a:solidFill>
                  <a:srgbClr val="FFFF00"/>
                </a:solidFill>
              </a:rPr>
              <a:t> </a:t>
            </a:r>
            <a:r>
              <a:rPr lang="zh-CHT" altLang="en-US" sz="2800" b="1" dirty="0" smtClean="0">
                <a:solidFill>
                  <a:schemeClr val="tx1"/>
                </a:solidFill>
              </a:rPr>
              <a:t>推喇奴的學房</a:t>
            </a:r>
            <a:r>
              <a:rPr lang="en-US" altLang="zh-CHT" sz="2800" b="1" dirty="0" smtClean="0">
                <a:solidFill>
                  <a:schemeClr val="tx1"/>
                </a:solidFill>
              </a:rPr>
              <a:t>(</a:t>
            </a:r>
            <a:r>
              <a:rPr lang="zh-TW" altLang="en-US" sz="2800" b="1" dirty="0" smtClean="0">
                <a:solidFill>
                  <a:schemeClr val="tx1"/>
                </a:solidFill>
              </a:rPr>
              <a:t>辯論演講廳</a:t>
            </a:r>
            <a:r>
              <a:rPr lang="en-US" altLang="zh-CHT" sz="2800" b="1" dirty="0" smtClean="0">
                <a:solidFill>
                  <a:schemeClr val="tx1"/>
                </a:solidFill>
              </a:rPr>
              <a:t>)</a:t>
            </a:r>
            <a:endParaRPr lang="en-US" sz="2800" dirty="0">
              <a:solidFill>
                <a:schemeClr val="tx1"/>
              </a:solidFill>
              <a:latin typeface="Arial" charset="0"/>
              <a:cs typeface="Arial" charset="0"/>
            </a:endParaRPr>
          </a:p>
        </p:txBody>
      </p:sp>
      <p:pic>
        <p:nvPicPr>
          <p:cNvPr id="16387" name="Picture 6" descr="Ephesus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46187"/>
          </a:xfrm>
        </p:spPr>
        <p:txBody>
          <a:bodyPr/>
          <a:lstStyle/>
          <a:p>
            <a:pPr eaLnBrk="1" hangingPunct="1"/>
            <a:r>
              <a:rPr lang="en-US" sz="3600" b="1" dirty="0">
                <a:latin typeface="Arial" charset="0"/>
                <a:cs typeface="Arial" charset="0"/>
              </a:rPr>
              <a:t>The Lecture Hall of </a:t>
            </a:r>
            <a:r>
              <a:rPr lang="en-US" sz="3600" b="1" dirty="0" smtClean="0">
                <a:latin typeface="Arial" charset="0"/>
                <a:cs typeface="Arial" charset="0"/>
              </a:rPr>
              <a:t>SDSU</a:t>
            </a:r>
            <a:br>
              <a:rPr lang="en-US" sz="3600" b="1" dirty="0" smtClean="0">
                <a:latin typeface="Arial" charset="0"/>
                <a:cs typeface="Arial" charset="0"/>
              </a:rPr>
            </a:br>
            <a:r>
              <a:rPr lang="zh-CHT" altLang="en-US" sz="3600" b="1" dirty="0" smtClean="0"/>
              <a:t>聖地牙哥州立大學</a:t>
            </a:r>
            <a:r>
              <a:rPr lang="zh-TW" altLang="en-US" sz="3600" b="1" dirty="0" smtClean="0"/>
              <a:t>的</a:t>
            </a:r>
            <a:r>
              <a:rPr lang="zh-TW" altLang="en-US" sz="3600" b="1" dirty="0" smtClean="0">
                <a:solidFill>
                  <a:schemeClr val="tx1"/>
                </a:solidFill>
              </a:rPr>
              <a:t>辯論演講廳</a:t>
            </a:r>
            <a:endParaRPr lang="en-US" sz="3600" b="1" dirty="0">
              <a:latin typeface="Arial" charset="0"/>
              <a:cs typeface="Arial" charset="0"/>
            </a:endParaRPr>
          </a:p>
        </p:txBody>
      </p:sp>
      <p:pic>
        <p:nvPicPr>
          <p:cNvPr id="17411" name="Picture 2" descr="http://www.google.com/url?source=imgres&amp;ct=img&amp;q=https://qualityinnqualcommstadium.com/images/sandiego-sdsu.jpg&amp;sa=X&amp;ei=WN69TZW5FYu8sQOU3ZTjBQ&amp;ved=0CAQQ8wc4Ag&amp;usg=AFQjCNHenZ2YA0MTCWAjejBXpu3V1Y5T8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62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457200" y="277813"/>
            <a:ext cx="8229600" cy="790575"/>
          </a:xfrm>
        </p:spPr>
        <p:txBody>
          <a:bodyPr/>
          <a:lstStyle/>
          <a:p>
            <a:pPr eaLnBrk="1" hangingPunct="1"/>
            <a:r>
              <a:rPr lang="en-US" sz="3200" b="1" dirty="0">
                <a:latin typeface="Arial" charset="0"/>
                <a:cs typeface="Arial" charset="0"/>
              </a:rPr>
              <a:t>World </a:t>
            </a:r>
            <a:r>
              <a:rPr lang="en-US" sz="3200" b="1" dirty="0" smtClean="0">
                <a:latin typeface="Arial" charset="0"/>
                <a:cs typeface="Arial" charset="0"/>
              </a:rPr>
              <a:t>View </a:t>
            </a:r>
            <a:r>
              <a:rPr lang="zh-TW" altLang="en-US" sz="3200" b="1" dirty="0" smtClean="0">
                <a:latin typeface="Arial" charset="0"/>
                <a:cs typeface="Arial" charset="0"/>
              </a:rPr>
              <a:t>世界觀</a:t>
            </a:r>
            <a:endParaRPr lang="en-US" sz="3200" b="1" dirty="0">
              <a:latin typeface="Arial" charset="0"/>
              <a:cs typeface="Arial" charset="0"/>
            </a:endParaRPr>
          </a:p>
        </p:txBody>
      </p:sp>
      <p:sp>
        <p:nvSpPr>
          <p:cNvPr id="395267" name="Rectangle 3"/>
          <p:cNvSpPr>
            <a:spLocks noGrp="1" noChangeArrowheads="1"/>
          </p:cNvSpPr>
          <p:nvPr>
            <p:ph type="body" idx="1"/>
          </p:nvPr>
        </p:nvSpPr>
        <p:spPr>
          <a:xfrm>
            <a:off x="3962400" y="1336675"/>
            <a:ext cx="5029200" cy="4530725"/>
          </a:xfrm>
        </p:spPr>
        <p:txBody>
          <a:bodyPr/>
          <a:lstStyle/>
          <a:p>
            <a:pPr eaLnBrk="1" hangingPunct="1">
              <a:lnSpc>
                <a:spcPct val="90000"/>
              </a:lnSpc>
            </a:pPr>
            <a:r>
              <a:rPr lang="en-US" sz="2200" b="1" dirty="0" smtClean="0">
                <a:solidFill>
                  <a:srgbClr val="FFFF00"/>
                </a:solidFill>
                <a:latin typeface="Arial" charset="0"/>
                <a:cs typeface="Arial" charset="0"/>
              </a:rPr>
              <a:t>One‘s </a:t>
            </a:r>
            <a:r>
              <a:rPr lang="en-US" sz="2200" b="1" dirty="0">
                <a:solidFill>
                  <a:srgbClr val="FFFF00"/>
                </a:solidFill>
                <a:latin typeface="Arial" charset="0"/>
                <a:cs typeface="Arial" charset="0"/>
              </a:rPr>
              <a:t>world view is the perspective one uses to process and interpret information received about the world.  </a:t>
            </a:r>
            <a:r>
              <a:rPr lang="en-US" sz="2200" b="1" dirty="0" smtClean="0">
                <a:solidFill>
                  <a:srgbClr val="FFFF00"/>
                </a:solidFill>
                <a:latin typeface="Arial" charset="0"/>
                <a:cs typeface="Arial" charset="0"/>
              </a:rPr>
              <a:t>          </a:t>
            </a:r>
            <a:r>
              <a:rPr lang="zh-TW" altLang="en-US" sz="2200" b="1" dirty="0" smtClean="0">
                <a:solidFill>
                  <a:srgbClr val="FFFF00"/>
                </a:solidFill>
                <a:latin typeface="Arial" charset="0"/>
                <a:cs typeface="Arial" charset="0"/>
              </a:rPr>
              <a:t>一</a:t>
            </a:r>
            <a:r>
              <a:rPr lang="zh-TW" altLang="en-US" sz="2200" b="1" dirty="0" smtClean="0">
                <a:solidFill>
                  <a:srgbClr val="FFFF00"/>
                </a:solidFill>
                <a:latin typeface="Arial" charset="0"/>
                <a:cs typeface="Arial" charset="0"/>
              </a:rPr>
              <a:t>個人所用的觀點去分析及理解這世界的資訊就會是</a:t>
            </a:r>
            <a:r>
              <a:rPr lang="zh-TW" altLang="en-US" sz="2200" b="1" dirty="0" smtClean="0">
                <a:solidFill>
                  <a:srgbClr val="FFFF00"/>
                </a:solidFill>
                <a:latin typeface="Arial" charset="0"/>
                <a:cs typeface="Arial" charset="0"/>
              </a:rPr>
              <a:t>他的世界觀</a:t>
            </a:r>
            <a:endParaRPr lang="en-US" sz="2200" b="1" dirty="0">
              <a:solidFill>
                <a:srgbClr val="FFFF00"/>
              </a:solidFill>
              <a:latin typeface="Arial" charset="0"/>
              <a:cs typeface="Arial" charset="0"/>
            </a:endParaRPr>
          </a:p>
          <a:p>
            <a:pPr eaLnBrk="1" hangingPunct="1">
              <a:lnSpc>
                <a:spcPct val="90000"/>
              </a:lnSpc>
            </a:pPr>
            <a:r>
              <a:rPr lang="en-US" sz="2200" b="1" dirty="0">
                <a:solidFill>
                  <a:srgbClr val="FFFF00"/>
                </a:solidFill>
                <a:latin typeface="Arial" charset="0"/>
                <a:cs typeface="Arial" charset="0"/>
              </a:rPr>
              <a:t>James W. Sire put it this way, </a:t>
            </a:r>
            <a:r>
              <a:rPr lang="en-US" sz="2200" b="1" dirty="0" smtClean="0">
                <a:solidFill>
                  <a:srgbClr val="FFFF00"/>
                </a:solidFill>
                <a:latin typeface="Arial" charset="0"/>
                <a:cs typeface="Arial" charset="0"/>
              </a:rPr>
              <a:t>“A </a:t>
            </a:r>
            <a:r>
              <a:rPr lang="en-US" sz="2200" b="1" dirty="0">
                <a:solidFill>
                  <a:srgbClr val="FFFF00"/>
                </a:solidFill>
                <a:latin typeface="Arial" charset="0"/>
                <a:cs typeface="Arial" charset="0"/>
              </a:rPr>
              <a:t>world view is a set of presuppositions (</a:t>
            </a:r>
            <a:r>
              <a:rPr lang="en-US" sz="2200" b="1" dirty="0" err="1">
                <a:solidFill>
                  <a:srgbClr val="FFFF00"/>
                </a:solidFill>
                <a:latin typeface="Arial" charset="0"/>
                <a:cs typeface="Arial" charset="0"/>
              </a:rPr>
              <a:t>ie</a:t>
            </a:r>
            <a:r>
              <a:rPr lang="en-US" sz="2200" b="1" dirty="0">
                <a:solidFill>
                  <a:srgbClr val="FFFF00"/>
                </a:solidFill>
                <a:latin typeface="Arial" charset="0"/>
                <a:cs typeface="Arial" charset="0"/>
              </a:rPr>
              <a:t>. assumptions) which we hold about the basic makeup of our world</a:t>
            </a:r>
            <a:r>
              <a:rPr lang="en-US" sz="2200" b="1" dirty="0" smtClean="0">
                <a:solidFill>
                  <a:srgbClr val="FFFF00"/>
                </a:solidFill>
                <a:latin typeface="Arial" charset="0"/>
                <a:cs typeface="Arial" charset="0"/>
              </a:rPr>
              <a:t>.”</a:t>
            </a:r>
            <a:r>
              <a:rPr lang="en-US" sz="2200" b="1" dirty="0">
                <a:solidFill>
                  <a:srgbClr val="FFFF00"/>
                </a:solidFill>
                <a:latin typeface="Arial" charset="0"/>
                <a:cs typeface="Arial" charset="0"/>
              </a:rPr>
              <a:t> </a:t>
            </a:r>
            <a:r>
              <a:rPr lang="en-US" sz="2200" b="1" dirty="0" smtClean="0">
                <a:solidFill>
                  <a:srgbClr val="FFFF00"/>
                </a:solidFill>
                <a:latin typeface="Arial" charset="0"/>
                <a:cs typeface="Arial" charset="0"/>
              </a:rPr>
              <a:t>                     </a:t>
            </a:r>
            <a:r>
              <a:rPr lang="en-US" sz="2200" b="1" dirty="0" smtClean="0">
                <a:solidFill>
                  <a:srgbClr val="FFFF00"/>
                </a:solidFill>
                <a:latin typeface="Arial" charset="0"/>
                <a:cs typeface="Arial" charset="0"/>
              </a:rPr>
              <a:t>                           </a:t>
            </a:r>
            <a:r>
              <a:rPr lang="zh-TW" altLang="en-US" sz="2200" b="1" dirty="0" smtClean="0">
                <a:solidFill>
                  <a:srgbClr val="FFFF00"/>
                </a:solidFill>
                <a:latin typeface="Arial" charset="0"/>
                <a:cs typeface="Arial" charset="0"/>
              </a:rPr>
              <a:t>一套解釋這世界組成的假設就是</a:t>
            </a:r>
            <a:r>
              <a:rPr lang="zh-TW" altLang="en-US" sz="2200" b="1" dirty="0" smtClean="0">
                <a:solidFill>
                  <a:srgbClr val="FFFF00"/>
                </a:solidFill>
                <a:latin typeface="Arial" charset="0"/>
                <a:cs typeface="Arial" charset="0"/>
              </a:rPr>
              <a:t>一個人的世界觀</a:t>
            </a:r>
            <a:endParaRPr lang="en-US" altLang="zh-TW" sz="2200" b="1" dirty="0">
              <a:solidFill>
                <a:srgbClr val="FFFF00"/>
              </a:solidFill>
              <a:latin typeface="Arial" charset="0"/>
              <a:cs typeface="Arial" charset="0"/>
            </a:endParaRPr>
          </a:p>
          <a:p>
            <a:pPr eaLnBrk="1" hangingPunct="1">
              <a:lnSpc>
                <a:spcPct val="90000"/>
              </a:lnSpc>
            </a:pPr>
            <a:endParaRPr lang="en-US" sz="2000" b="1" dirty="0">
              <a:solidFill>
                <a:srgbClr val="FFFF00"/>
              </a:solidFill>
              <a:latin typeface="Arial" charset="0"/>
              <a:cs typeface="Arial" charset="0"/>
            </a:endParaRPr>
          </a:p>
          <a:p>
            <a:pPr eaLnBrk="1" hangingPunct="1">
              <a:lnSpc>
                <a:spcPct val="90000"/>
              </a:lnSpc>
            </a:pPr>
            <a:r>
              <a:rPr lang="en-US" sz="1600" b="1" dirty="0" smtClean="0">
                <a:solidFill>
                  <a:srgbClr val="FFFF00"/>
                </a:solidFill>
                <a:latin typeface="Arial" charset="0"/>
                <a:cs typeface="Arial" charset="0"/>
              </a:rPr>
              <a:t>James </a:t>
            </a:r>
            <a:r>
              <a:rPr lang="en-US" sz="1600" b="1" dirty="0">
                <a:solidFill>
                  <a:srgbClr val="FFFF00"/>
                </a:solidFill>
                <a:latin typeface="Arial" charset="0"/>
                <a:cs typeface="Arial" charset="0"/>
              </a:rPr>
              <a:t>W. Sire, </a:t>
            </a:r>
            <a:r>
              <a:rPr lang="en-US" sz="1600" b="1" i="1" dirty="0">
                <a:solidFill>
                  <a:srgbClr val="FFFF00"/>
                </a:solidFill>
                <a:latin typeface="Arial" charset="0"/>
                <a:cs typeface="Arial" charset="0"/>
              </a:rPr>
              <a:t>The Universe Next Door </a:t>
            </a:r>
            <a:r>
              <a:rPr lang="en-US" sz="1600" b="1" dirty="0">
                <a:solidFill>
                  <a:srgbClr val="FFFF00"/>
                </a:solidFill>
                <a:latin typeface="Arial" charset="0"/>
                <a:cs typeface="Arial" charset="0"/>
              </a:rPr>
              <a:t>(</a:t>
            </a:r>
            <a:r>
              <a:rPr lang="en-US" sz="1600" b="1" dirty="0" err="1">
                <a:solidFill>
                  <a:srgbClr val="FFFF00"/>
                </a:solidFill>
                <a:latin typeface="Arial" charset="0"/>
                <a:cs typeface="Arial" charset="0"/>
              </a:rPr>
              <a:t>InterVarsity</a:t>
            </a:r>
            <a:r>
              <a:rPr lang="en-US" sz="1600" b="1" dirty="0">
                <a:solidFill>
                  <a:srgbClr val="FFFF00"/>
                </a:solidFill>
                <a:latin typeface="Arial" charset="0"/>
                <a:cs typeface="Arial" charset="0"/>
              </a:rPr>
              <a:t> Press, 1997)</a:t>
            </a:r>
          </a:p>
        </p:txBody>
      </p:sp>
      <p:pic>
        <p:nvPicPr>
          <p:cNvPr id="18436" name="Picture 4" descr="jaina+world+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3676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609600" y="5334000"/>
            <a:ext cx="2971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b="1" dirty="0">
                <a:solidFill>
                  <a:srgbClr val="FF9933"/>
                </a:solidFill>
                <a:latin typeface="Verdana" charset="0"/>
              </a:rPr>
              <a:t>A Jain World </a:t>
            </a:r>
            <a:r>
              <a:rPr lang="en-US" b="1" dirty="0" smtClean="0">
                <a:solidFill>
                  <a:srgbClr val="FF9933"/>
                </a:solidFill>
                <a:latin typeface="Verdana" charset="0"/>
              </a:rPr>
              <a:t>View </a:t>
            </a:r>
          </a:p>
          <a:p>
            <a:pPr eaLnBrk="1" hangingPunct="1">
              <a:spcBef>
                <a:spcPct val="50000"/>
              </a:spcBef>
            </a:pPr>
            <a:r>
              <a:rPr lang="ja-JP" altLang="en-US" sz="2400" b="1" dirty="0" smtClean="0">
                <a:solidFill>
                  <a:srgbClr val="FF8000"/>
                </a:solidFill>
              </a:rPr>
              <a:t>耆那教</a:t>
            </a:r>
            <a:r>
              <a:rPr lang="zh-TW" altLang="en-US" sz="2400" b="1" dirty="0" smtClean="0">
                <a:solidFill>
                  <a:srgbClr val="FF8000"/>
                </a:solidFill>
              </a:rPr>
              <a:t>的世界觀</a:t>
            </a:r>
            <a:endParaRPr lang="en-US" sz="2400" b="1" dirty="0">
              <a:solidFill>
                <a:srgbClr val="FF8000"/>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457200" y="76200"/>
            <a:ext cx="8229600" cy="790575"/>
          </a:xfrm>
        </p:spPr>
        <p:txBody>
          <a:bodyPr/>
          <a:lstStyle/>
          <a:p>
            <a:pPr eaLnBrk="1" hangingPunct="1"/>
            <a:r>
              <a:rPr lang="en-US" sz="2800" b="1" dirty="0">
                <a:latin typeface="Arial" charset="0"/>
                <a:cs typeface="Arial" charset="0"/>
              </a:rPr>
              <a:t>A </a:t>
            </a:r>
            <a:r>
              <a:rPr lang="ja-JP" altLang="en-US" sz="2800" b="1" dirty="0">
                <a:latin typeface="Arial" charset="0"/>
                <a:cs typeface="Arial" charset="0"/>
              </a:rPr>
              <a:t>“</a:t>
            </a:r>
            <a:r>
              <a:rPr lang="en-US" sz="2800" b="1" dirty="0">
                <a:latin typeface="Arial" charset="0"/>
                <a:cs typeface="Arial" charset="0"/>
              </a:rPr>
              <a:t>Good</a:t>
            </a:r>
            <a:r>
              <a:rPr lang="ja-JP" altLang="en-US" sz="2800" b="1" dirty="0">
                <a:latin typeface="Arial" charset="0"/>
                <a:cs typeface="Arial" charset="0"/>
              </a:rPr>
              <a:t>”</a:t>
            </a:r>
            <a:r>
              <a:rPr lang="en-US" sz="2800" b="1" dirty="0">
                <a:latin typeface="Arial" charset="0"/>
                <a:cs typeface="Arial" charset="0"/>
              </a:rPr>
              <a:t> World View </a:t>
            </a:r>
            <a:r>
              <a:rPr lang="en-US" sz="2800" b="1" dirty="0" smtClean="0">
                <a:latin typeface="Arial" charset="0"/>
                <a:cs typeface="Arial" charset="0"/>
              </a:rPr>
              <a:t>Defined</a:t>
            </a:r>
            <a:br>
              <a:rPr lang="en-US" sz="2800" b="1" dirty="0" smtClean="0">
                <a:latin typeface="Arial" charset="0"/>
                <a:cs typeface="Arial" charset="0"/>
              </a:rPr>
            </a:br>
            <a:r>
              <a:rPr lang="zh-TW" altLang="en-US" sz="2800" b="1" dirty="0" smtClean="0">
                <a:latin typeface="Arial" charset="0"/>
                <a:cs typeface="Arial" charset="0"/>
              </a:rPr>
              <a:t>一個</a:t>
            </a:r>
            <a:r>
              <a:rPr lang="en-US" altLang="zh-TW" sz="2800" b="1" dirty="0" smtClean="0">
                <a:latin typeface="Arial" charset="0"/>
                <a:cs typeface="Arial" charset="0"/>
              </a:rPr>
              <a:t> </a:t>
            </a:r>
            <a:r>
              <a:rPr lang="zh-TW" altLang="en-US" sz="2800" b="1" dirty="0" smtClean="0">
                <a:latin typeface="Arial" charset="0"/>
                <a:cs typeface="Arial" charset="0"/>
              </a:rPr>
              <a:t>“好”</a:t>
            </a:r>
            <a:r>
              <a:rPr lang="en-US" altLang="zh-TW" sz="2800" b="1" dirty="0" smtClean="0">
                <a:latin typeface="Arial" charset="0"/>
                <a:cs typeface="Arial" charset="0"/>
              </a:rPr>
              <a:t> </a:t>
            </a:r>
            <a:r>
              <a:rPr lang="zh-TW" altLang="en-US" sz="2800" b="1" dirty="0" smtClean="0">
                <a:latin typeface="Arial" charset="0"/>
                <a:cs typeface="Arial" charset="0"/>
              </a:rPr>
              <a:t>的世界觀定義</a:t>
            </a:r>
            <a:endParaRPr lang="en-US" sz="2800" b="1" dirty="0">
              <a:latin typeface="Arial" charset="0"/>
              <a:cs typeface="Arial" charset="0"/>
            </a:endParaRPr>
          </a:p>
        </p:txBody>
      </p:sp>
      <p:sp>
        <p:nvSpPr>
          <p:cNvPr id="397315" name="Rectangle 3"/>
          <p:cNvSpPr>
            <a:spLocks noGrp="1" noChangeArrowheads="1"/>
          </p:cNvSpPr>
          <p:nvPr>
            <p:ph type="body" idx="1"/>
          </p:nvPr>
        </p:nvSpPr>
        <p:spPr>
          <a:xfrm>
            <a:off x="228600" y="914400"/>
            <a:ext cx="8763000" cy="5715000"/>
          </a:xfrm>
        </p:spPr>
        <p:txBody>
          <a:bodyPr/>
          <a:lstStyle/>
          <a:p>
            <a:pPr eaLnBrk="1" hangingPunct="1">
              <a:lnSpc>
                <a:spcPct val="80000"/>
              </a:lnSpc>
              <a:buFont typeface="Wingdings" charset="0"/>
              <a:buNone/>
            </a:pPr>
            <a:r>
              <a:rPr lang="en-US" sz="2100" b="1" dirty="0">
                <a:solidFill>
                  <a:srgbClr val="FFFF00"/>
                </a:solidFill>
                <a:latin typeface="Arial" charset="0"/>
                <a:cs typeface="Arial" charset="0"/>
              </a:rPr>
              <a:t>A. It is true.  </a:t>
            </a:r>
            <a:r>
              <a:rPr lang="zh-TW" altLang="en-US" sz="2100" b="1" dirty="0" smtClean="0">
                <a:solidFill>
                  <a:srgbClr val="FFFF00"/>
                </a:solidFill>
                <a:latin typeface="Arial" charset="0"/>
                <a:cs typeface="Arial" charset="0"/>
              </a:rPr>
              <a:t>使真實的</a:t>
            </a:r>
            <a:endParaRPr lang="en-US" sz="2100" b="1" dirty="0">
              <a:solidFill>
                <a:srgbClr val="FFFF00"/>
              </a:solidFill>
              <a:latin typeface="Arial" charset="0"/>
              <a:cs typeface="Arial" charset="0"/>
            </a:endParaRPr>
          </a:p>
          <a:p>
            <a:pPr lvl="1" eaLnBrk="1" hangingPunct="1">
              <a:lnSpc>
                <a:spcPct val="80000"/>
              </a:lnSpc>
              <a:buFont typeface="Wingdings" charset="0"/>
              <a:buNone/>
            </a:pPr>
            <a:r>
              <a:rPr lang="en-US" sz="2100" b="1" dirty="0">
                <a:solidFill>
                  <a:srgbClr val="FFFF00"/>
                </a:solidFill>
                <a:latin typeface="Arial" charset="0"/>
                <a:cs typeface="Arial" charset="0"/>
              </a:rPr>
              <a:t>It is consistent with reality.  It works</a:t>
            </a:r>
            <a:r>
              <a:rPr lang="en-US" sz="2100" b="1" dirty="0" smtClean="0">
                <a:solidFill>
                  <a:srgbClr val="FFFF00"/>
                </a:solidFill>
                <a:latin typeface="Arial" charset="0"/>
                <a:cs typeface="Arial" charset="0"/>
              </a:rPr>
              <a:t>. </a:t>
            </a:r>
            <a:r>
              <a:rPr lang="zh-TW" altLang="en-US" sz="2100" b="1" dirty="0" smtClean="0">
                <a:solidFill>
                  <a:srgbClr val="FFFF00"/>
                </a:solidFill>
                <a:latin typeface="Arial" charset="0"/>
                <a:cs typeface="Arial" charset="0"/>
              </a:rPr>
              <a:t>與真實接軌，行得通的</a:t>
            </a:r>
            <a:endParaRPr lang="en-US" sz="2100" b="1" dirty="0">
              <a:solidFill>
                <a:srgbClr val="FFFF00"/>
              </a:solidFill>
              <a:latin typeface="Arial" charset="0"/>
              <a:cs typeface="Arial" charset="0"/>
            </a:endParaRPr>
          </a:p>
          <a:p>
            <a:pPr eaLnBrk="1" hangingPunct="1">
              <a:lnSpc>
                <a:spcPct val="80000"/>
              </a:lnSpc>
              <a:buFont typeface="Wingdings" charset="0"/>
              <a:buNone/>
            </a:pPr>
            <a:endParaRPr lang="en-US" sz="2100" b="1" dirty="0">
              <a:solidFill>
                <a:srgbClr val="FFFF00"/>
              </a:solidFill>
              <a:latin typeface="Arial" charset="0"/>
              <a:cs typeface="Arial" charset="0"/>
            </a:endParaRPr>
          </a:p>
          <a:p>
            <a:pPr eaLnBrk="1" hangingPunct="1">
              <a:lnSpc>
                <a:spcPct val="80000"/>
              </a:lnSpc>
              <a:buFont typeface="Wingdings" charset="0"/>
              <a:buNone/>
            </a:pPr>
            <a:r>
              <a:rPr lang="en-US" sz="2100" b="1" dirty="0">
                <a:solidFill>
                  <a:srgbClr val="FFFF00"/>
                </a:solidFill>
                <a:latin typeface="Arial" charset="0"/>
                <a:cs typeface="Arial" charset="0"/>
              </a:rPr>
              <a:t>B. It answers satisfactorily the questions people really want answered</a:t>
            </a:r>
            <a:r>
              <a:rPr lang="en-US" sz="2100" b="1" dirty="0" smtClean="0">
                <a:solidFill>
                  <a:srgbClr val="FFFF00"/>
                </a:solidFill>
                <a:latin typeface="Arial" charset="0"/>
                <a:cs typeface="Arial" charset="0"/>
              </a:rPr>
              <a:t>. </a:t>
            </a:r>
            <a:r>
              <a:rPr lang="zh-TW" altLang="en-US" sz="2100" b="1" dirty="0" smtClean="0">
                <a:solidFill>
                  <a:srgbClr val="FFFF00"/>
                </a:solidFill>
                <a:latin typeface="Arial" charset="0"/>
                <a:cs typeface="Arial" charset="0"/>
              </a:rPr>
              <a:t>對生命的難題能提供令人滿意的答案</a:t>
            </a:r>
            <a:endParaRPr lang="en-US" sz="2100" b="1" dirty="0">
              <a:solidFill>
                <a:srgbClr val="FFFF00"/>
              </a:solidFill>
              <a:latin typeface="Arial" charset="0"/>
              <a:cs typeface="Arial" charset="0"/>
            </a:endParaRPr>
          </a:p>
          <a:p>
            <a:pPr lvl="1" eaLnBrk="1" hangingPunct="1">
              <a:lnSpc>
                <a:spcPct val="80000"/>
              </a:lnSpc>
            </a:pPr>
            <a:r>
              <a:rPr lang="en-US" sz="2100" b="1" dirty="0">
                <a:solidFill>
                  <a:srgbClr val="FFFF00"/>
                </a:solidFill>
                <a:latin typeface="Arial" charset="0"/>
                <a:cs typeface="Arial" charset="0"/>
              </a:rPr>
              <a:t>What is prime reality/the ultimate cause/the nature of God?) </a:t>
            </a:r>
            <a:r>
              <a:rPr lang="en-US" sz="2100" b="1" dirty="0" smtClean="0">
                <a:solidFill>
                  <a:srgbClr val="FFFF00"/>
                </a:solidFill>
                <a:latin typeface="Arial" charset="0"/>
                <a:cs typeface="Arial" charset="0"/>
              </a:rPr>
              <a:t>    </a:t>
            </a:r>
            <a:r>
              <a:rPr lang="zh-TW" altLang="en-US" sz="2100" b="1" dirty="0" smtClean="0">
                <a:solidFill>
                  <a:srgbClr val="FFFF00"/>
                </a:solidFill>
                <a:latin typeface="Arial" charset="0"/>
                <a:cs typeface="Arial" charset="0"/>
              </a:rPr>
              <a:t>甚麼是最原始的真實？最基本的起因</a:t>
            </a:r>
            <a:r>
              <a:rPr lang="en-US" altLang="zh-TW" sz="2100" b="1" dirty="0">
                <a:solidFill>
                  <a:srgbClr val="FFFF00"/>
                </a:solidFill>
                <a:latin typeface="Arial" charset="0"/>
                <a:cs typeface="Arial" charset="0"/>
              </a:rPr>
              <a:t> </a:t>
            </a:r>
            <a:r>
              <a:rPr lang="en-US" altLang="zh-TW" sz="2100" b="1" dirty="0" smtClean="0">
                <a:solidFill>
                  <a:srgbClr val="FFFF00"/>
                </a:solidFill>
                <a:latin typeface="Arial" charset="0"/>
                <a:cs typeface="Arial" charset="0"/>
              </a:rPr>
              <a:t>/ </a:t>
            </a:r>
            <a:r>
              <a:rPr lang="zh-TW" altLang="en-US" sz="2100" b="1" dirty="0" smtClean="0">
                <a:solidFill>
                  <a:srgbClr val="FFFF00"/>
                </a:solidFill>
                <a:latin typeface="Arial" charset="0"/>
                <a:cs typeface="Arial" charset="0"/>
              </a:rPr>
              <a:t>神的本質？</a:t>
            </a:r>
            <a:endParaRPr lang="en-US" sz="2100" b="1" dirty="0">
              <a:solidFill>
                <a:srgbClr val="FFFF00"/>
              </a:solidFill>
              <a:latin typeface="Arial" charset="0"/>
              <a:cs typeface="Arial" charset="0"/>
            </a:endParaRPr>
          </a:p>
          <a:p>
            <a:pPr lvl="1" eaLnBrk="1" hangingPunct="1">
              <a:lnSpc>
                <a:spcPct val="80000"/>
              </a:lnSpc>
            </a:pPr>
            <a:r>
              <a:rPr lang="en-US" sz="2100" b="1" dirty="0">
                <a:solidFill>
                  <a:srgbClr val="FFFF00"/>
                </a:solidFill>
                <a:latin typeface="Arial" charset="0"/>
                <a:cs typeface="Arial" charset="0"/>
              </a:rPr>
              <a:t>What is my value as a human being</a:t>
            </a:r>
            <a:r>
              <a:rPr lang="en-US" sz="2100" b="1" dirty="0" smtClean="0">
                <a:solidFill>
                  <a:srgbClr val="FFFF00"/>
                </a:solidFill>
                <a:latin typeface="Arial" charset="0"/>
                <a:cs typeface="Arial" charset="0"/>
              </a:rPr>
              <a:t>? </a:t>
            </a:r>
            <a:r>
              <a:rPr lang="zh-TW" altLang="en-US" sz="2100" b="1" dirty="0" smtClean="0">
                <a:solidFill>
                  <a:srgbClr val="FFFF00"/>
                </a:solidFill>
                <a:latin typeface="Arial" charset="0"/>
                <a:cs typeface="Arial" charset="0"/>
              </a:rPr>
              <a:t>甚麼是我作為人類的價值？</a:t>
            </a:r>
            <a:endParaRPr lang="en-US" sz="2100" b="1" dirty="0">
              <a:solidFill>
                <a:srgbClr val="FFFF00"/>
              </a:solidFill>
              <a:latin typeface="Arial" charset="0"/>
              <a:cs typeface="Arial" charset="0"/>
            </a:endParaRPr>
          </a:p>
          <a:p>
            <a:pPr lvl="1" eaLnBrk="1" hangingPunct="1">
              <a:lnSpc>
                <a:spcPct val="80000"/>
              </a:lnSpc>
            </a:pPr>
            <a:r>
              <a:rPr lang="en-US" sz="2100" b="1" dirty="0">
                <a:solidFill>
                  <a:srgbClr val="FFFF00"/>
                </a:solidFill>
                <a:latin typeface="Arial" charset="0"/>
                <a:cs typeface="Arial" charset="0"/>
              </a:rPr>
              <a:t>What happens to a person at death?  </a:t>
            </a:r>
            <a:r>
              <a:rPr lang="zh-TW" altLang="en-US" sz="2100" b="1" dirty="0" smtClean="0">
                <a:solidFill>
                  <a:srgbClr val="FFFF00"/>
                </a:solidFill>
                <a:latin typeface="Arial" charset="0"/>
                <a:cs typeface="Arial" charset="0"/>
              </a:rPr>
              <a:t>人死後會發生什麼呢？</a:t>
            </a:r>
            <a:endParaRPr lang="en-US" sz="2100" b="1" dirty="0">
              <a:solidFill>
                <a:srgbClr val="FFFF00"/>
              </a:solidFill>
              <a:latin typeface="Arial" charset="0"/>
              <a:cs typeface="Arial" charset="0"/>
            </a:endParaRPr>
          </a:p>
          <a:p>
            <a:pPr lvl="1" eaLnBrk="1" hangingPunct="1">
              <a:lnSpc>
                <a:spcPct val="80000"/>
              </a:lnSpc>
            </a:pPr>
            <a:r>
              <a:rPr lang="en-US" sz="2100" b="1" dirty="0">
                <a:solidFill>
                  <a:srgbClr val="FFFF00"/>
                </a:solidFill>
                <a:latin typeface="Arial" charset="0"/>
                <a:cs typeface="Arial" charset="0"/>
              </a:rPr>
              <a:t>How do we know what is right and wrong?  </a:t>
            </a:r>
            <a:r>
              <a:rPr lang="zh-TW" altLang="en-US" sz="2100" b="1" dirty="0" smtClean="0">
                <a:solidFill>
                  <a:srgbClr val="FFFF00"/>
                </a:solidFill>
                <a:latin typeface="Arial" charset="0"/>
                <a:cs typeface="Arial" charset="0"/>
              </a:rPr>
              <a:t>我們如何能知道什麼是對，甚麼是錯呢？</a:t>
            </a:r>
            <a:endParaRPr lang="en-US" sz="2100" b="1" dirty="0">
              <a:solidFill>
                <a:srgbClr val="FFFF00"/>
              </a:solidFill>
              <a:latin typeface="Arial" charset="0"/>
              <a:cs typeface="Arial" charset="0"/>
            </a:endParaRPr>
          </a:p>
          <a:p>
            <a:pPr lvl="1" eaLnBrk="1" hangingPunct="1">
              <a:lnSpc>
                <a:spcPct val="80000"/>
              </a:lnSpc>
            </a:pPr>
            <a:r>
              <a:rPr lang="en-US" sz="2100" b="1" dirty="0">
                <a:solidFill>
                  <a:srgbClr val="FFFF00"/>
                </a:solidFill>
                <a:latin typeface="Arial" charset="0"/>
                <a:cs typeface="Arial" charset="0"/>
              </a:rPr>
              <a:t>What is my purpose? </a:t>
            </a:r>
            <a:r>
              <a:rPr lang="zh-TW" altLang="en-US" sz="2100" b="1" dirty="0" smtClean="0">
                <a:solidFill>
                  <a:srgbClr val="FFFF00"/>
                </a:solidFill>
                <a:latin typeface="Arial" charset="0"/>
                <a:cs typeface="Arial" charset="0"/>
              </a:rPr>
              <a:t>我的人生意義是甚麼？</a:t>
            </a:r>
            <a:endParaRPr lang="en-US" sz="2100" b="1" dirty="0">
              <a:solidFill>
                <a:srgbClr val="FFFF00"/>
              </a:solidFill>
              <a:latin typeface="Arial" charset="0"/>
              <a:cs typeface="Arial" charset="0"/>
            </a:endParaRPr>
          </a:p>
          <a:p>
            <a:pPr lvl="1" eaLnBrk="1" hangingPunct="1">
              <a:lnSpc>
                <a:spcPct val="80000"/>
              </a:lnSpc>
            </a:pPr>
            <a:r>
              <a:rPr lang="en-US" sz="2100" b="1" dirty="0">
                <a:solidFill>
                  <a:srgbClr val="FFFF00"/>
                </a:solidFill>
                <a:latin typeface="Arial" charset="0"/>
                <a:cs typeface="Arial" charset="0"/>
              </a:rPr>
              <a:t>What is the nature of my relationship, with the </a:t>
            </a:r>
            <a:r>
              <a:rPr lang="en-US" sz="2100" b="1" dirty="0" smtClean="0">
                <a:solidFill>
                  <a:srgbClr val="FFFF00"/>
                </a:solidFill>
                <a:latin typeface="Arial" charset="0"/>
                <a:cs typeface="Arial" charset="0"/>
              </a:rPr>
              <a:t>“prime </a:t>
            </a:r>
            <a:r>
              <a:rPr lang="en-US" sz="2100" b="1" dirty="0">
                <a:solidFill>
                  <a:srgbClr val="FFFF00"/>
                </a:solidFill>
                <a:latin typeface="Arial" charset="0"/>
                <a:cs typeface="Arial" charset="0"/>
              </a:rPr>
              <a:t>reality</a:t>
            </a:r>
            <a:r>
              <a:rPr lang="en-US" sz="2100" b="1" dirty="0" smtClean="0">
                <a:solidFill>
                  <a:srgbClr val="FFFF00"/>
                </a:solidFill>
                <a:latin typeface="Arial" charset="0"/>
                <a:cs typeface="Arial" charset="0"/>
              </a:rPr>
              <a:t>?” </a:t>
            </a:r>
            <a:r>
              <a:rPr lang="zh-TW" altLang="en-US" sz="2100" b="1" dirty="0" smtClean="0">
                <a:solidFill>
                  <a:srgbClr val="FFFF00"/>
                </a:solidFill>
                <a:latin typeface="Arial" charset="0"/>
                <a:cs typeface="Arial" charset="0"/>
              </a:rPr>
              <a:t>我與那個最原始的真實的關係是甚麼呢？</a:t>
            </a:r>
            <a:endParaRPr lang="en-US" sz="2100" b="1" dirty="0">
              <a:solidFill>
                <a:srgbClr val="FFFF00"/>
              </a:solidFill>
              <a:latin typeface="Arial" charset="0"/>
              <a:cs typeface="Arial" charset="0"/>
            </a:endParaRPr>
          </a:p>
          <a:p>
            <a:pPr lvl="1" eaLnBrk="1" hangingPunct="1">
              <a:lnSpc>
                <a:spcPct val="80000"/>
              </a:lnSpc>
            </a:pPr>
            <a:endParaRPr lang="en-US" sz="2100" b="1" dirty="0">
              <a:solidFill>
                <a:srgbClr val="FFFF00"/>
              </a:solidFill>
              <a:latin typeface="Arial" charset="0"/>
              <a:cs typeface="Arial" charset="0"/>
            </a:endParaRPr>
          </a:p>
          <a:p>
            <a:pPr eaLnBrk="1" hangingPunct="1">
              <a:lnSpc>
                <a:spcPct val="80000"/>
              </a:lnSpc>
              <a:buFont typeface="Wingdings" charset="0"/>
              <a:buNone/>
            </a:pPr>
            <a:r>
              <a:rPr lang="en-US" sz="2100" b="1" dirty="0">
                <a:solidFill>
                  <a:srgbClr val="FFFF00"/>
                </a:solidFill>
                <a:latin typeface="Arial" charset="0"/>
                <a:cs typeface="Arial" charset="0"/>
              </a:rPr>
              <a:t>C.  It causes those who hold to it to be better people than they would otherwise have been if they held to competing alternative world views.</a:t>
            </a:r>
            <a:r>
              <a:rPr lang="en-US" sz="2100" dirty="0">
                <a:solidFill>
                  <a:srgbClr val="FFFF00"/>
                </a:solidFill>
                <a:latin typeface="Arial" charset="0"/>
                <a:cs typeface="Arial" charset="0"/>
              </a:rPr>
              <a:t> </a:t>
            </a:r>
            <a:r>
              <a:rPr lang="en-US" sz="2100" dirty="0" smtClean="0">
                <a:solidFill>
                  <a:srgbClr val="FFFF00"/>
                </a:solidFill>
                <a:latin typeface="Arial" charset="0"/>
                <a:cs typeface="Arial" charset="0"/>
              </a:rPr>
              <a:t>                                                  		              </a:t>
            </a:r>
            <a:r>
              <a:rPr lang="zh-TW" altLang="en-US" sz="2100" dirty="0" smtClean="0">
                <a:solidFill>
                  <a:srgbClr val="FFFF00"/>
                </a:solidFill>
                <a:latin typeface="Arial" charset="0"/>
                <a:cs typeface="Arial" charset="0"/>
              </a:rPr>
              <a:t>那套世界觀能使一個人認為自己活得比用其他世界觀做人更好</a:t>
            </a:r>
            <a:endParaRPr lang="en-US" sz="2100"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pPr eaLnBrk="1" hangingPunct="1"/>
            <a:r>
              <a:rPr lang="en-US" sz="3400" dirty="0">
                <a:latin typeface="Arial" charset="0"/>
                <a:cs typeface="Arial" charset="0"/>
              </a:rPr>
              <a:t>The Hard </a:t>
            </a:r>
            <a:r>
              <a:rPr lang="en-US" sz="3400" dirty="0" smtClean="0">
                <a:latin typeface="Arial" charset="0"/>
                <a:cs typeface="Arial" charset="0"/>
              </a:rPr>
              <a:t>Questions </a:t>
            </a:r>
            <a:r>
              <a:rPr lang="zh-TW" altLang="en-US" sz="3400" dirty="0" smtClean="0">
                <a:latin typeface="Arial" charset="0"/>
                <a:cs typeface="Arial" charset="0"/>
              </a:rPr>
              <a:t>很難的問題</a:t>
            </a:r>
            <a:endParaRPr lang="en-US" sz="3400" dirty="0">
              <a:latin typeface="Arial" charset="0"/>
              <a:cs typeface="Arial" charset="0"/>
            </a:endParaRPr>
          </a:p>
        </p:txBody>
      </p:sp>
      <p:sp>
        <p:nvSpPr>
          <p:cNvPr id="533507" name="Rectangle 3"/>
          <p:cNvSpPr>
            <a:spLocks noGrp="1" noChangeArrowheads="1"/>
          </p:cNvSpPr>
          <p:nvPr>
            <p:ph type="body" idx="1"/>
          </p:nvPr>
        </p:nvSpPr>
        <p:spPr>
          <a:xfrm>
            <a:off x="457200" y="1371600"/>
            <a:ext cx="8229600" cy="4759325"/>
          </a:xfrm>
        </p:spPr>
        <p:txBody>
          <a:bodyPr/>
          <a:lstStyle/>
          <a:p>
            <a:pPr eaLnBrk="1" hangingPunct="1"/>
            <a:r>
              <a:rPr lang="en-US" sz="2800" dirty="0">
                <a:solidFill>
                  <a:srgbClr val="FFFF00"/>
                </a:solidFill>
                <a:latin typeface="Arial" charset="0"/>
                <a:cs typeface="Arial" charset="0"/>
              </a:rPr>
              <a:t>Evil:  What is Evil and Why is There </a:t>
            </a:r>
            <a:r>
              <a:rPr lang="en-US" sz="2800" dirty="0" smtClean="0">
                <a:solidFill>
                  <a:srgbClr val="FFFF00"/>
                </a:solidFill>
                <a:latin typeface="Arial" charset="0"/>
                <a:cs typeface="Arial" charset="0"/>
              </a:rPr>
              <a:t>Evil             </a:t>
            </a:r>
            <a:r>
              <a:rPr lang="zh-TW" altLang="en-US" sz="2800" dirty="0" smtClean="0">
                <a:solidFill>
                  <a:srgbClr val="FFFF00"/>
                </a:solidFill>
                <a:latin typeface="Arial" charset="0"/>
                <a:cs typeface="Arial" charset="0"/>
              </a:rPr>
              <a:t>邪惡：甚麼是邪惡及為何有邪惡</a:t>
            </a:r>
            <a:endParaRPr lang="en-US" sz="2800" dirty="0">
              <a:solidFill>
                <a:srgbClr val="FFFF00"/>
              </a:solidFill>
              <a:latin typeface="Arial" charset="0"/>
              <a:cs typeface="Arial" charset="0"/>
            </a:endParaRPr>
          </a:p>
          <a:p>
            <a:pPr eaLnBrk="1" hangingPunct="1"/>
            <a:endParaRPr lang="en-US" sz="2800" dirty="0">
              <a:solidFill>
                <a:srgbClr val="FFFF00"/>
              </a:solidFill>
              <a:latin typeface="Arial" charset="0"/>
              <a:cs typeface="Arial" charset="0"/>
            </a:endParaRPr>
          </a:p>
          <a:p>
            <a:pPr eaLnBrk="1" hangingPunct="1"/>
            <a:r>
              <a:rPr lang="en-US" sz="2800" dirty="0">
                <a:solidFill>
                  <a:srgbClr val="FFFF00"/>
                </a:solidFill>
                <a:latin typeface="Arial" charset="0"/>
                <a:cs typeface="Arial" charset="0"/>
              </a:rPr>
              <a:t>Why is There Suffering</a:t>
            </a:r>
            <a:r>
              <a:rPr lang="en-US" sz="2800" dirty="0" smtClean="0">
                <a:solidFill>
                  <a:srgbClr val="FFFF00"/>
                </a:solidFill>
                <a:latin typeface="Arial" charset="0"/>
                <a:cs typeface="Arial" charset="0"/>
              </a:rPr>
              <a:t>?  </a:t>
            </a:r>
            <a:r>
              <a:rPr lang="zh-TW" altLang="en-US" sz="2800" dirty="0" smtClean="0">
                <a:solidFill>
                  <a:srgbClr val="FFFF00"/>
                </a:solidFill>
                <a:latin typeface="Arial" charset="0"/>
                <a:cs typeface="Arial" charset="0"/>
              </a:rPr>
              <a:t>為何有受苦？</a:t>
            </a:r>
            <a:endParaRPr lang="en-US" sz="2800" dirty="0">
              <a:solidFill>
                <a:srgbClr val="FFFF00"/>
              </a:solidFill>
              <a:latin typeface="Arial" charset="0"/>
              <a:cs typeface="Arial" charset="0"/>
            </a:endParaRPr>
          </a:p>
          <a:p>
            <a:pPr eaLnBrk="1" hangingPunct="1"/>
            <a:endParaRPr lang="en-US" sz="2800" dirty="0">
              <a:solidFill>
                <a:srgbClr val="FFFF00"/>
              </a:solidFill>
              <a:latin typeface="Arial" charset="0"/>
              <a:cs typeface="Arial" charset="0"/>
            </a:endParaRPr>
          </a:p>
          <a:p>
            <a:pPr eaLnBrk="1" hangingPunct="1"/>
            <a:r>
              <a:rPr lang="en-US" sz="2800" dirty="0">
                <a:solidFill>
                  <a:srgbClr val="FFFF00"/>
                </a:solidFill>
                <a:latin typeface="Arial" charset="0"/>
                <a:cs typeface="Arial" charset="0"/>
              </a:rPr>
              <a:t>The Problem of </a:t>
            </a:r>
            <a:r>
              <a:rPr lang="en-US" sz="2800" dirty="0" smtClean="0">
                <a:solidFill>
                  <a:srgbClr val="FFFF00"/>
                </a:solidFill>
                <a:latin typeface="Arial" charset="0"/>
                <a:cs typeface="Arial" charset="0"/>
              </a:rPr>
              <a:t>Justice </a:t>
            </a:r>
            <a:r>
              <a:rPr lang="zh-TW" altLang="en-US" sz="2800" dirty="0" smtClean="0">
                <a:solidFill>
                  <a:srgbClr val="FFFF00"/>
                </a:solidFill>
                <a:latin typeface="Arial" charset="0"/>
                <a:cs typeface="Arial" charset="0"/>
              </a:rPr>
              <a:t>公義的問題</a:t>
            </a:r>
            <a:endParaRPr lang="en-US" sz="2800" dirty="0">
              <a:solidFill>
                <a:srgbClr val="FFFF00"/>
              </a:solidFill>
              <a:latin typeface="Arial" charset="0"/>
              <a:cs typeface="Arial" charset="0"/>
            </a:endParaRPr>
          </a:p>
          <a:p>
            <a:pPr eaLnBrk="1" hangingPunct="1"/>
            <a:endParaRPr lang="en-US" sz="2800" dirty="0">
              <a:solidFill>
                <a:srgbClr val="FFFF00"/>
              </a:solidFill>
              <a:latin typeface="Arial" charset="0"/>
              <a:cs typeface="Arial" charset="0"/>
            </a:endParaRPr>
          </a:p>
          <a:p>
            <a:pPr eaLnBrk="1" hangingPunct="1"/>
            <a:r>
              <a:rPr lang="en-US" sz="2800" dirty="0">
                <a:solidFill>
                  <a:srgbClr val="FFFF00"/>
                </a:solidFill>
                <a:latin typeface="Arial" charset="0"/>
                <a:cs typeface="Arial" charset="0"/>
              </a:rPr>
              <a:t>The Problem of </a:t>
            </a:r>
            <a:r>
              <a:rPr lang="en-US" sz="2800" dirty="0" smtClean="0">
                <a:solidFill>
                  <a:srgbClr val="FFFF00"/>
                </a:solidFill>
                <a:latin typeface="Arial" charset="0"/>
                <a:cs typeface="Arial" charset="0"/>
              </a:rPr>
              <a:t>Sin</a:t>
            </a:r>
            <a:r>
              <a:rPr lang="en-US" sz="2800" dirty="0">
                <a:solidFill>
                  <a:srgbClr val="FFFF00"/>
                </a:solidFill>
                <a:latin typeface="Arial" charset="0"/>
                <a:cs typeface="Arial" charset="0"/>
              </a:rPr>
              <a:t> </a:t>
            </a:r>
            <a:r>
              <a:rPr lang="zh-TW" altLang="en-US" sz="2800" dirty="0" smtClean="0">
                <a:solidFill>
                  <a:srgbClr val="FFFF00"/>
                </a:solidFill>
                <a:latin typeface="Arial" charset="0"/>
                <a:cs typeface="Arial" charset="0"/>
              </a:rPr>
              <a:t>罪的問題</a:t>
            </a:r>
            <a:endParaRPr lang="en-US" sz="2800" dirty="0">
              <a:solidFill>
                <a:srgbClr val="FFFF00"/>
              </a:solidFill>
              <a:latin typeface="Arial" charset="0"/>
              <a:cs typeface="Arial" charset="0"/>
            </a:endParaRPr>
          </a:p>
          <a:p>
            <a:pPr eaLnBrk="1" hangingPunct="1"/>
            <a:endParaRPr lang="en-US" sz="2800" dirty="0">
              <a:solidFill>
                <a:srgbClr val="FFFF00"/>
              </a:solidFill>
              <a:latin typeface="Arial" charset="0"/>
              <a:cs typeface="Arial" charset="0"/>
            </a:endParaRPr>
          </a:p>
          <a:p>
            <a:pPr eaLnBrk="1" hangingPunct="1"/>
            <a:r>
              <a:rPr lang="en-US" sz="2800" dirty="0">
                <a:solidFill>
                  <a:srgbClr val="FFFF00"/>
                </a:solidFill>
                <a:latin typeface="Arial" charset="0"/>
                <a:cs typeface="Arial" charset="0"/>
              </a:rPr>
              <a:t>The Problem of </a:t>
            </a:r>
            <a:r>
              <a:rPr lang="en-US" sz="2800" dirty="0" smtClean="0">
                <a:solidFill>
                  <a:srgbClr val="FFFF00"/>
                </a:solidFill>
                <a:latin typeface="Arial" charset="0"/>
                <a:cs typeface="Arial" charset="0"/>
              </a:rPr>
              <a:t>Death </a:t>
            </a:r>
            <a:r>
              <a:rPr lang="zh-TW" altLang="en-US" sz="2800" dirty="0" smtClean="0">
                <a:solidFill>
                  <a:srgbClr val="FFFF00"/>
                </a:solidFill>
                <a:latin typeface="Arial" charset="0"/>
                <a:cs typeface="Arial" charset="0"/>
              </a:rPr>
              <a:t>死亡的問題</a:t>
            </a:r>
            <a:endParaRPr lang="en-US" sz="2800"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457200" y="76200"/>
            <a:ext cx="8229600" cy="1143000"/>
          </a:xfrm>
        </p:spPr>
        <p:txBody>
          <a:bodyPr/>
          <a:lstStyle/>
          <a:p>
            <a:pPr eaLnBrk="1" hangingPunct="1"/>
            <a:r>
              <a:rPr lang="en-US" sz="2800" dirty="0">
                <a:latin typeface="Arial" charset="0"/>
                <a:cs typeface="Arial" charset="0"/>
              </a:rPr>
              <a:t>Acts 17:16-34  Paul confronts Greek World </a:t>
            </a:r>
            <a:r>
              <a:rPr lang="en-US" sz="2800" dirty="0" smtClean="0">
                <a:latin typeface="Arial" charset="0"/>
                <a:cs typeface="Arial" charset="0"/>
              </a:rPr>
              <a:t>Views</a:t>
            </a:r>
            <a:br>
              <a:rPr lang="en-US" sz="2800" dirty="0" smtClean="0">
                <a:latin typeface="Arial" charset="0"/>
                <a:cs typeface="Arial" charset="0"/>
              </a:rPr>
            </a:br>
            <a:r>
              <a:rPr lang="zh-TW" altLang="en-US" sz="2800" dirty="0" smtClean="0">
                <a:latin typeface="Arial" charset="0"/>
                <a:cs typeface="Arial" charset="0"/>
              </a:rPr>
              <a:t>徒</a:t>
            </a:r>
            <a:r>
              <a:rPr lang="en-US" altLang="zh-TW" sz="2800" dirty="0" smtClean="0">
                <a:latin typeface="Arial" charset="0"/>
                <a:cs typeface="Arial" charset="0"/>
              </a:rPr>
              <a:t>17:16-34 </a:t>
            </a:r>
            <a:r>
              <a:rPr lang="zh-TW" altLang="en-US" sz="2800" dirty="0" smtClean="0">
                <a:latin typeface="Arial" charset="0"/>
                <a:cs typeface="Arial" charset="0"/>
              </a:rPr>
              <a:t>保羅對抗希臘的世界觀</a:t>
            </a:r>
            <a:endParaRPr lang="en-US" sz="2800" dirty="0">
              <a:latin typeface="Arial" charset="0"/>
              <a:cs typeface="Arial" charset="0"/>
            </a:endParaRPr>
          </a:p>
        </p:txBody>
      </p:sp>
      <p:sp>
        <p:nvSpPr>
          <p:cNvPr id="529411" name="Rectangle 3"/>
          <p:cNvSpPr>
            <a:spLocks noGrp="1" noChangeArrowheads="1"/>
          </p:cNvSpPr>
          <p:nvPr>
            <p:ph type="body" idx="1"/>
          </p:nvPr>
        </p:nvSpPr>
        <p:spPr>
          <a:xfrm>
            <a:off x="457200" y="1371600"/>
            <a:ext cx="8229600" cy="5410200"/>
          </a:xfrm>
        </p:spPr>
        <p:txBody>
          <a:bodyPr/>
          <a:lstStyle/>
          <a:p>
            <a:pPr eaLnBrk="1" hangingPunct="1"/>
            <a:r>
              <a:rPr lang="en-US" sz="2400" b="1" dirty="0">
                <a:solidFill>
                  <a:srgbClr val="FFFF00"/>
                </a:solidFill>
                <a:latin typeface="Arial" charset="0"/>
                <a:cs typeface="Arial" charset="0"/>
              </a:rPr>
              <a:t>God is Creator.  He exists outside creation</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神是創造者，他是創造以外的，自有永有的</a:t>
            </a:r>
            <a:endParaRPr lang="en-US" sz="2400" b="1" dirty="0">
              <a:solidFill>
                <a:srgbClr val="FFFF00"/>
              </a:solidFill>
              <a:latin typeface="Arial" charset="0"/>
              <a:cs typeface="Arial" charset="0"/>
            </a:endParaRPr>
          </a:p>
          <a:p>
            <a:pPr lvl="1" eaLnBrk="1" hangingPunct="1"/>
            <a:r>
              <a:rPr lang="en-US" sz="2000" b="1" dirty="0">
                <a:solidFill>
                  <a:srgbClr val="FFFF00"/>
                </a:solidFill>
                <a:latin typeface="Arial" charset="0"/>
                <a:cs typeface="Arial" charset="0"/>
              </a:rPr>
              <a:t>Disproves pantheism/Stoicism</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推翻</a:t>
            </a:r>
            <a:r>
              <a:rPr lang="ja-JP" altLang="en-US" sz="2000" dirty="0">
                <a:solidFill>
                  <a:srgbClr val="FFFF00"/>
                </a:solidFill>
              </a:rPr>
              <a:t>泛</a:t>
            </a:r>
            <a:r>
              <a:rPr lang="ja-JP" altLang="en-US" sz="2000" dirty="0" smtClean="0">
                <a:solidFill>
                  <a:srgbClr val="FFFF00"/>
                </a:solidFill>
              </a:rPr>
              <a:t>神論</a:t>
            </a:r>
            <a:r>
              <a:rPr lang="en-US" altLang="ja-JP" sz="2000" dirty="0">
                <a:solidFill>
                  <a:srgbClr val="FFFF00"/>
                </a:solidFill>
              </a:rPr>
              <a:t> </a:t>
            </a:r>
            <a:r>
              <a:rPr lang="en-US" altLang="ja-JP" sz="2000" dirty="0" smtClean="0">
                <a:solidFill>
                  <a:srgbClr val="FFFF00"/>
                </a:solidFill>
              </a:rPr>
              <a:t>/</a:t>
            </a:r>
            <a:r>
              <a:rPr lang="zh-CHT" altLang="en-US" sz="2000" dirty="0" smtClean="0">
                <a:solidFill>
                  <a:srgbClr val="FFFF00"/>
                </a:solidFill>
              </a:rPr>
              <a:t>斯多</a:t>
            </a:r>
            <a:r>
              <a:rPr lang="zh-TW" altLang="en-US" sz="2000" dirty="0" smtClean="0">
                <a:solidFill>
                  <a:srgbClr val="FFFF00"/>
                </a:solidFill>
              </a:rPr>
              <a:t>亞</a:t>
            </a:r>
            <a:r>
              <a:rPr lang="zh-CHT" altLang="en-US" sz="2000" dirty="0" smtClean="0">
                <a:solidFill>
                  <a:srgbClr val="FFFF00"/>
                </a:solidFill>
              </a:rPr>
              <a:t>哲學</a:t>
            </a:r>
            <a:endParaRPr lang="en-US" sz="20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God is close to us</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神是離我們很近的</a:t>
            </a:r>
            <a:endParaRPr lang="en-US" sz="2400" b="1" dirty="0">
              <a:solidFill>
                <a:srgbClr val="FFFF00"/>
              </a:solidFill>
              <a:latin typeface="Arial" charset="0"/>
              <a:cs typeface="Arial" charset="0"/>
            </a:endParaRPr>
          </a:p>
          <a:p>
            <a:pPr lvl="1" eaLnBrk="1" hangingPunct="1"/>
            <a:r>
              <a:rPr lang="en-US" sz="2000" b="1" dirty="0">
                <a:solidFill>
                  <a:srgbClr val="FFFF00"/>
                </a:solidFill>
                <a:latin typeface="Arial" charset="0"/>
                <a:cs typeface="Arial" charset="0"/>
              </a:rPr>
              <a:t>Disproves deism/Epicureanism</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推翻</a:t>
            </a:r>
            <a:r>
              <a:rPr lang="ja-JP" altLang="en-US" sz="2000" dirty="0">
                <a:solidFill>
                  <a:srgbClr val="FFFF00"/>
                </a:solidFill>
              </a:rPr>
              <a:t>自然</a:t>
            </a:r>
            <a:r>
              <a:rPr lang="ja-JP" altLang="en-US" sz="2000" dirty="0" smtClean="0">
                <a:solidFill>
                  <a:srgbClr val="FFFF00"/>
                </a:solidFill>
              </a:rPr>
              <a:t>神</a:t>
            </a:r>
            <a:r>
              <a:rPr lang="zh-TW" altLang="en-US" sz="2000" dirty="0" smtClean="0">
                <a:solidFill>
                  <a:srgbClr val="FFFF00"/>
                </a:solidFill>
              </a:rPr>
              <a:t>論</a:t>
            </a:r>
            <a:r>
              <a:rPr lang="en-US" altLang="zh-TW" sz="2000" dirty="0" smtClean="0">
                <a:solidFill>
                  <a:srgbClr val="FFFF00"/>
                </a:solidFill>
              </a:rPr>
              <a:t> /</a:t>
            </a:r>
            <a:r>
              <a:rPr lang="ja-JP" altLang="en-US" sz="2000" dirty="0" smtClean="0">
                <a:solidFill>
                  <a:srgbClr val="FFFF00"/>
                </a:solidFill>
              </a:rPr>
              <a:t>伊壁鳩魯</a:t>
            </a:r>
            <a:r>
              <a:rPr lang="zh-TW" altLang="en-US" sz="2000" dirty="0" smtClean="0">
                <a:solidFill>
                  <a:srgbClr val="FFFF00"/>
                </a:solidFill>
              </a:rPr>
              <a:t>學說</a:t>
            </a:r>
            <a:endParaRPr lang="en-US" sz="20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God is personal and has given us an individual purpose</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神是個人化的及賜予每一個人有目的</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God will bring all of us to judgment.  Evil will be </a:t>
            </a:r>
            <a:r>
              <a:rPr lang="en-US" sz="2400" b="1" dirty="0" smtClean="0">
                <a:solidFill>
                  <a:srgbClr val="FFFF00"/>
                </a:solidFill>
                <a:latin typeface="Arial" charset="0"/>
                <a:cs typeface="Arial" charset="0"/>
              </a:rPr>
              <a:t>defeated </a:t>
            </a:r>
            <a:r>
              <a:rPr lang="zh-TW" altLang="en-US" sz="2400" b="1" dirty="0" smtClean="0">
                <a:solidFill>
                  <a:srgbClr val="FFFF00"/>
                </a:solidFill>
                <a:latin typeface="Arial" charset="0"/>
                <a:cs typeface="Arial" charset="0"/>
              </a:rPr>
              <a:t>神會對每一個人有審判，邪惡會被打敗</a:t>
            </a:r>
            <a:endParaRPr lang="en-US" sz="2400" b="1" dirty="0">
              <a:solidFill>
                <a:srgbClr val="FFFF00"/>
              </a:solidFill>
              <a:latin typeface="Arial" charset="0"/>
              <a:cs typeface="Arial" charset="0"/>
            </a:endParaRPr>
          </a:p>
          <a:p>
            <a:pPr lvl="1" eaLnBrk="1" hangingPunct="1"/>
            <a:r>
              <a:rPr lang="en-US" sz="2000" b="1" dirty="0">
                <a:solidFill>
                  <a:srgbClr val="FFFF00"/>
                </a:solidFill>
                <a:latin typeface="Arial" charset="0"/>
                <a:cs typeface="Arial" charset="0"/>
              </a:rPr>
              <a:t>Disproves dualism/Gnosticism</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推翻</a:t>
            </a:r>
            <a:r>
              <a:rPr lang="ja-JP" altLang="en-US" sz="2000" b="1" dirty="0" smtClean="0">
                <a:solidFill>
                  <a:srgbClr val="FFFF00"/>
                </a:solidFill>
              </a:rPr>
              <a:t>二元論</a:t>
            </a:r>
            <a:r>
              <a:rPr lang="en-US" altLang="ja-JP" sz="2000" b="1" dirty="0" smtClean="0">
                <a:solidFill>
                  <a:srgbClr val="FFFF00"/>
                </a:solidFill>
              </a:rPr>
              <a:t> / </a:t>
            </a:r>
            <a:r>
              <a:rPr lang="zh-CHT" altLang="en-US" sz="2000" dirty="0" smtClean="0">
                <a:solidFill>
                  <a:srgbClr val="FFFF00"/>
                </a:solidFill>
              </a:rPr>
              <a:t>諾斯底</a:t>
            </a:r>
            <a:r>
              <a:rPr lang="zh-CHT" altLang="en-US" sz="2000" dirty="0">
                <a:solidFill>
                  <a:srgbClr val="FFFF00"/>
                </a:solidFill>
              </a:rPr>
              <a:t>主義</a:t>
            </a:r>
            <a:endParaRPr lang="en-US" sz="20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990600"/>
            <a:ext cx="8534400" cy="587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b="1" dirty="0">
                <a:latin typeface="Verdana" charset="0"/>
              </a:rPr>
              <a:t>Also…</a:t>
            </a:r>
          </a:p>
          <a:p>
            <a:pPr algn="ctr"/>
            <a:endParaRPr lang="en-US" sz="3200" b="1" dirty="0">
              <a:latin typeface="Verdana" charset="0"/>
            </a:endParaRPr>
          </a:p>
          <a:p>
            <a:pPr algn="ctr"/>
            <a:r>
              <a:rPr lang="en-US" sz="2400" b="1" dirty="0" smtClean="0">
                <a:latin typeface="Verdana" charset="0"/>
              </a:rPr>
              <a:t>Apologetics </a:t>
            </a:r>
            <a:r>
              <a:rPr lang="en-US" sz="2400" b="1" dirty="0">
                <a:latin typeface="Verdana" charset="0"/>
              </a:rPr>
              <a:t>Research Society Presents</a:t>
            </a:r>
          </a:p>
          <a:p>
            <a:pPr algn="ctr"/>
            <a:endParaRPr lang="en-US" sz="2400" b="1" dirty="0">
              <a:latin typeface="Verdana" charset="0"/>
            </a:endParaRPr>
          </a:p>
          <a:p>
            <a:pPr algn="ctr"/>
            <a:r>
              <a:rPr lang="en-US" sz="2400" b="1" dirty="0">
                <a:solidFill>
                  <a:srgbClr val="FFFF00"/>
                </a:solidFill>
                <a:latin typeface="Verdana" charset="0"/>
              </a:rPr>
              <a:t>Certificate Program in Christian Apologetics</a:t>
            </a:r>
          </a:p>
          <a:p>
            <a:pPr algn="ctr"/>
            <a:endParaRPr lang="en-US" b="1" dirty="0">
              <a:latin typeface="Verdana" charset="0"/>
            </a:endParaRPr>
          </a:p>
          <a:p>
            <a:pPr algn="ctr"/>
            <a:r>
              <a:rPr lang="en-US" b="1" dirty="0">
                <a:latin typeface="Verdana" charset="0"/>
              </a:rPr>
              <a:t>Classes on DVD</a:t>
            </a:r>
          </a:p>
          <a:p>
            <a:pPr algn="ctr"/>
            <a:r>
              <a:rPr lang="en-US" b="1" dirty="0">
                <a:latin typeface="Verdana" charset="0"/>
              </a:rPr>
              <a:t>For information:  </a:t>
            </a:r>
            <a:r>
              <a:rPr lang="en-US" b="1" dirty="0">
                <a:latin typeface="Verdana" charset="0"/>
                <a:hlinkClick r:id="rId3"/>
              </a:rPr>
              <a:t>joakes01@san.rr.com</a:t>
            </a:r>
            <a:endParaRPr lang="en-US" b="1" dirty="0">
              <a:latin typeface="Verdana" charset="0"/>
            </a:endParaRPr>
          </a:p>
          <a:p>
            <a:pPr algn="ctr"/>
            <a:r>
              <a:rPr lang="en-US" b="1" dirty="0" smtClean="0">
                <a:solidFill>
                  <a:srgbClr val="FFFF00"/>
                </a:solidFill>
                <a:latin typeface="Verdana" charset="0"/>
                <a:hlinkClick r:id="rId4"/>
              </a:rPr>
              <a:t>www.evidenceforchristianity.org</a:t>
            </a:r>
            <a:endParaRPr lang="en-US" b="1" dirty="0" smtClean="0">
              <a:solidFill>
                <a:srgbClr val="FFFF00"/>
              </a:solidFill>
              <a:latin typeface="Verdana" charset="0"/>
            </a:endParaRPr>
          </a:p>
          <a:p>
            <a:pPr algn="ctr"/>
            <a:endParaRPr lang="en-US" sz="3200" b="1" dirty="0">
              <a:solidFill>
                <a:srgbClr val="FFFF00"/>
              </a:solidFill>
              <a:latin typeface="Verdana" charset="0"/>
            </a:endParaRPr>
          </a:p>
          <a:p>
            <a:pPr algn="ctr"/>
            <a:r>
              <a:rPr lang="zh-TW" altLang="en-US" sz="3200" b="1" dirty="0" smtClean="0">
                <a:latin typeface="Verdana" charset="0"/>
              </a:rPr>
              <a:t>護教學研究社呈獻</a:t>
            </a:r>
            <a:endParaRPr lang="en-US" altLang="zh-TW" sz="3200" b="1" dirty="0" smtClean="0">
              <a:latin typeface="Verdana" charset="0"/>
            </a:endParaRPr>
          </a:p>
          <a:p>
            <a:pPr algn="ctr"/>
            <a:r>
              <a:rPr lang="zh-TW" altLang="en-US" sz="3200" b="1" dirty="0" smtClean="0">
                <a:solidFill>
                  <a:srgbClr val="FFFF00"/>
                </a:solidFill>
                <a:latin typeface="Verdana" charset="0"/>
              </a:rPr>
              <a:t>基督教護教學證書課程</a:t>
            </a:r>
            <a:endParaRPr lang="en-US" altLang="zh-TW" sz="3200" b="1" dirty="0" smtClean="0">
              <a:solidFill>
                <a:srgbClr val="FFFF00"/>
              </a:solidFill>
              <a:latin typeface="Verdana" charset="0"/>
            </a:endParaRPr>
          </a:p>
          <a:p>
            <a:pPr algn="ctr"/>
            <a:endParaRPr lang="en-US" b="1" dirty="0">
              <a:solidFill>
                <a:srgbClr val="FFFF00"/>
              </a:solidFill>
              <a:latin typeface="Verdana" charset="0"/>
            </a:endParaRPr>
          </a:p>
          <a:p>
            <a:endParaRPr lang="en-US" b="1" dirty="0">
              <a:latin typeface="Verdana" charset="0"/>
            </a:endParaRPr>
          </a:p>
          <a:p>
            <a:endParaRPr lang="en-US" b="1" dirty="0">
              <a:latin typeface="Verdana" charset="0"/>
            </a:endParaRPr>
          </a:p>
          <a:p>
            <a:endParaRPr lang="en-US" b="1" dirty="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6" name="Rectangle 4"/>
          <p:cNvSpPr>
            <a:spLocks noGrp="1" noChangeArrowheads="1"/>
          </p:cNvSpPr>
          <p:nvPr>
            <p:ph type="title"/>
          </p:nvPr>
        </p:nvSpPr>
        <p:spPr>
          <a:xfrm>
            <a:off x="457200" y="277813"/>
            <a:ext cx="8229600" cy="868362"/>
          </a:xfrm>
        </p:spPr>
        <p:txBody>
          <a:bodyPr/>
          <a:lstStyle/>
          <a:p>
            <a:pPr eaLnBrk="1" hangingPunct="1"/>
            <a:r>
              <a:rPr lang="en-US" sz="3200" b="1" dirty="0">
                <a:latin typeface="Arial" charset="0"/>
                <a:cs typeface="Arial" charset="0"/>
              </a:rPr>
              <a:t>Paul Confronts Greek World </a:t>
            </a:r>
            <a:r>
              <a:rPr lang="en-US" sz="3200" b="1" dirty="0" smtClean="0">
                <a:latin typeface="Arial" charset="0"/>
                <a:cs typeface="Arial" charset="0"/>
              </a:rPr>
              <a:t>Views</a:t>
            </a:r>
            <a:br>
              <a:rPr lang="en-US" sz="3200" b="1" dirty="0" smtClean="0">
                <a:latin typeface="Arial" charset="0"/>
                <a:cs typeface="Arial" charset="0"/>
              </a:rPr>
            </a:br>
            <a:r>
              <a:rPr lang="zh-TW" altLang="en-US" sz="3200" dirty="0">
                <a:latin typeface="Arial" charset="0"/>
                <a:cs typeface="Arial" charset="0"/>
              </a:rPr>
              <a:t>保羅對抗希臘的世界觀</a:t>
            </a:r>
            <a:endParaRPr lang="en-US" sz="3200" b="1" dirty="0">
              <a:latin typeface="Arial" charset="0"/>
              <a:cs typeface="Arial" charset="0"/>
            </a:endParaRPr>
          </a:p>
        </p:txBody>
      </p:sp>
      <p:pic>
        <p:nvPicPr>
          <p:cNvPr id="22531" name="Picture 5" descr="IMG_0092_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6969125"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457200" y="0"/>
            <a:ext cx="8229600" cy="1143000"/>
          </a:xfrm>
        </p:spPr>
        <p:txBody>
          <a:bodyPr/>
          <a:lstStyle/>
          <a:p>
            <a:pPr eaLnBrk="1" hangingPunct="1"/>
            <a:r>
              <a:rPr lang="en-US" sz="2800" b="1" dirty="0">
                <a:latin typeface="Arial" charset="0"/>
                <a:cs typeface="Arial" charset="0"/>
              </a:rPr>
              <a:t>The Bible and Other World Views (cont.</a:t>
            </a:r>
            <a:r>
              <a:rPr lang="en-US" sz="2800" b="1" dirty="0" smtClean="0">
                <a:latin typeface="Arial" charset="0"/>
                <a:cs typeface="Arial" charset="0"/>
              </a:rPr>
              <a:t>) </a:t>
            </a:r>
            <a:br>
              <a:rPr lang="en-US" sz="2800" b="1" dirty="0" smtClean="0">
                <a:latin typeface="Arial" charset="0"/>
                <a:cs typeface="Arial" charset="0"/>
              </a:rPr>
            </a:br>
            <a:r>
              <a:rPr lang="zh-TW" altLang="en-US" sz="2800" b="1" dirty="0" smtClean="0">
                <a:latin typeface="Arial" charset="0"/>
                <a:cs typeface="Arial" charset="0"/>
              </a:rPr>
              <a:t>聖經與其他的世界觀</a:t>
            </a:r>
            <a:endParaRPr lang="en-US" sz="2800" b="1" dirty="0">
              <a:latin typeface="Arial" charset="0"/>
              <a:cs typeface="Arial" charset="0"/>
            </a:endParaRPr>
          </a:p>
        </p:txBody>
      </p:sp>
      <p:sp>
        <p:nvSpPr>
          <p:cNvPr id="531459" name="Rectangle 3"/>
          <p:cNvSpPr>
            <a:spLocks noGrp="1" noChangeArrowheads="1"/>
          </p:cNvSpPr>
          <p:nvPr>
            <p:ph type="body" idx="1"/>
          </p:nvPr>
        </p:nvSpPr>
        <p:spPr>
          <a:xfrm>
            <a:off x="228600" y="1143000"/>
            <a:ext cx="8839200" cy="5715000"/>
          </a:xfrm>
        </p:spPr>
        <p:txBody>
          <a:bodyPr/>
          <a:lstStyle/>
          <a:p>
            <a:pPr eaLnBrk="1" hangingPunct="1">
              <a:lnSpc>
                <a:spcPct val="80000"/>
              </a:lnSpc>
            </a:pPr>
            <a:r>
              <a:rPr lang="en-US" sz="2400" b="1" dirty="0">
                <a:solidFill>
                  <a:srgbClr val="FFFF00"/>
                </a:solidFill>
                <a:latin typeface="Arial" charset="0"/>
                <a:cs typeface="Arial" charset="0"/>
              </a:rPr>
              <a:t>Acts 17:16-34  Paul shares the gospel by arguing for the Christian World View</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徒</a:t>
            </a:r>
            <a:r>
              <a:rPr lang="en-US" altLang="zh-TW" sz="2400" b="1" dirty="0" smtClean="0">
                <a:solidFill>
                  <a:srgbClr val="FFFF00"/>
                </a:solidFill>
                <a:latin typeface="Arial" charset="0"/>
                <a:cs typeface="Arial" charset="0"/>
              </a:rPr>
              <a:t>17:16-34 </a:t>
            </a:r>
            <a:r>
              <a:rPr lang="zh-TW" altLang="en-US" sz="2400" b="1" dirty="0" smtClean="0">
                <a:solidFill>
                  <a:srgbClr val="FFFF00"/>
                </a:solidFill>
                <a:latin typeface="Arial" charset="0"/>
                <a:cs typeface="Arial" charset="0"/>
              </a:rPr>
              <a:t>保羅透過分享福音去傳揚基督教的世界觀</a:t>
            </a:r>
            <a:endParaRPr lang="en-US" sz="2400" b="1" dirty="0">
              <a:solidFill>
                <a:srgbClr val="FFFF00"/>
              </a:solidFill>
              <a:latin typeface="Arial" charset="0"/>
              <a:cs typeface="Arial" charset="0"/>
            </a:endParaRPr>
          </a:p>
          <a:p>
            <a:pPr lvl="1" eaLnBrk="1" hangingPunct="1">
              <a:lnSpc>
                <a:spcPct val="80000"/>
              </a:lnSpc>
            </a:pPr>
            <a:r>
              <a:rPr lang="en-US" sz="2000" b="1" dirty="0">
                <a:solidFill>
                  <a:srgbClr val="FFFF00"/>
                </a:solidFill>
                <a:latin typeface="Arial" charset="0"/>
                <a:cs typeface="Arial" charset="0"/>
              </a:rPr>
              <a:t>v. 22-23  Paul finds common ground</a:t>
            </a:r>
            <a:r>
              <a:rPr lang="en-US" sz="2000" b="1" dirty="0" smtClean="0">
                <a:solidFill>
                  <a:srgbClr val="FFFF00"/>
                </a:solidFill>
                <a:latin typeface="Arial" charset="0"/>
                <a:cs typeface="Arial" charset="0"/>
              </a:rPr>
              <a:t>. </a:t>
            </a:r>
            <a:r>
              <a:rPr lang="en-US" sz="2000" b="1" dirty="0">
                <a:solidFill>
                  <a:srgbClr val="FFFF00"/>
                </a:solidFill>
                <a:latin typeface="Arial" charset="0"/>
                <a:cs typeface="Arial" charset="0"/>
              </a:rPr>
              <a:t> </a:t>
            </a:r>
            <a:r>
              <a:rPr lang="zh-TW" altLang="en-US" sz="2000" b="1" dirty="0" smtClean="0">
                <a:solidFill>
                  <a:srgbClr val="FFFF00"/>
                </a:solidFill>
                <a:latin typeface="Arial" charset="0"/>
                <a:cs typeface="Arial" charset="0"/>
              </a:rPr>
              <a:t>保羅找到大家的共同點</a:t>
            </a:r>
            <a:endParaRPr lang="en-US" sz="2000" b="1" dirty="0">
              <a:solidFill>
                <a:srgbClr val="FFFF00"/>
              </a:solidFill>
              <a:latin typeface="Arial" charset="0"/>
              <a:cs typeface="Arial" charset="0"/>
            </a:endParaRPr>
          </a:p>
          <a:p>
            <a:pPr lvl="1" eaLnBrk="1" hangingPunct="1">
              <a:lnSpc>
                <a:spcPct val="80000"/>
              </a:lnSpc>
            </a:pPr>
            <a:endParaRPr lang="en-US" sz="2000" b="1" dirty="0">
              <a:solidFill>
                <a:srgbClr val="FFFF00"/>
              </a:solidFill>
              <a:latin typeface="Arial" charset="0"/>
              <a:cs typeface="Arial" charset="0"/>
            </a:endParaRPr>
          </a:p>
          <a:p>
            <a:pPr lvl="1" eaLnBrk="1" hangingPunct="1">
              <a:lnSpc>
                <a:spcPct val="80000"/>
              </a:lnSpc>
            </a:pPr>
            <a:r>
              <a:rPr lang="en-US" sz="2000" b="1" dirty="0">
                <a:solidFill>
                  <a:srgbClr val="FFFF00"/>
                </a:solidFill>
                <a:latin typeface="Arial" charset="0"/>
                <a:cs typeface="Arial" charset="0"/>
              </a:rPr>
              <a:t>v. 24-28  Paul argues for the superiority and the truth of the Christian world view as opposed to Epicureanism/pantheism and Stoicism/</a:t>
            </a:r>
            <a:r>
              <a:rPr lang="en-US" sz="2000" b="1" dirty="0" smtClean="0">
                <a:solidFill>
                  <a:srgbClr val="FFFF00"/>
                </a:solidFill>
                <a:latin typeface="Arial" charset="0"/>
                <a:cs typeface="Arial" charset="0"/>
              </a:rPr>
              <a:t>deism                                                                                   </a:t>
            </a:r>
            <a:r>
              <a:rPr lang="zh-TW" altLang="en-US" sz="2000" b="1" dirty="0" smtClean="0">
                <a:solidFill>
                  <a:srgbClr val="FFFF00"/>
                </a:solidFill>
                <a:latin typeface="Arial" charset="0"/>
                <a:cs typeface="Arial" charset="0"/>
              </a:rPr>
              <a:t>保羅辯證基督教的世界觀比起</a:t>
            </a:r>
            <a:r>
              <a:rPr lang="ja-JP" altLang="en-US" sz="2000" dirty="0" smtClean="0">
                <a:solidFill>
                  <a:srgbClr val="FFFF00"/>
                </a:solidFill>
              </a:rPr>
              <a:t>伊壁鳩魯</a:t>
            </a:r>
            <a:r>
              <a:rPr lang="zh-TW" altLang="en-US" sz="2000" dirty="0" smtClean="0">
                <a:solidFill>
                  <a:srgbClr val="FFFF00"/>
                </a:solidFill>
              </a:rPr>
              <a:t>學說</a:t>
            </a:r>
            <a:r>
              <a:rPr lang="en-US" altLang="zh-TW" sz="2000" b="1" dirty="0">
                <a:solidFill>
                  <a:srgbClr val="FFFF00"/>
                </a:solidFill>
                <a:latin typeface="Arial" charset="0"/>
                <a:cs typeface="Arial" charset="0"/>
              </a:rPr>
              <a:t> </a:t>
            </a:r>
            <a:r>
              <a:rPr lang="en-US" altLang="zh-TW" sz="2000" b="1" dirty="0" smtClean="0">
                <a:solidFill>
                  <a:srgbClr val="FFFF00"/>
                </a:solidFill>
                <a:latin typeface="Arial" charset="0"/>
                <a:cs typeface="Arial" charset="0"/>
              </a:rPr>
              <a:t>/ </a:t>
            </a:r>
            <a:r>
              <a:rPr lang="ja-JP" altLang="en-US" sz="2000" dirty="0" smtClean="0">
                <a:solidFill>
                  <a:srgbClr val="FFFF00"/>
                </a:solidFill>
              </a:rPr>
              <a:t>泛</a:t>
            </a:r>
            <a:r>
              <a:rPr lang="ja-JP" altLang="en-US" sz="2000" dirty="0">
                <a:solidFill>
                  <a:srgbClr val="FFFF00"/>
                </a:solidFill>
              </a:rPr>
              <a:t>神論</a:t>
            </a:r>
            <a:r>
              <a:rPr lang="en-US" altLang="ja-JP" sz="2000" dirty="0">
                <a:solidFill>
                  <a:srgbClr val="FFFF00"/>
                </a:solidFill>
              </a:rPr>
              <a:t> </a:t>
            </a:r>
            <a:r>
              <a:rPr lang="en-US" altLang="ja-JP" sz="2000" dirty="0" smtClean="0">
                <a:solidFill>
                  <a:srgbClr val="FFFF00"/>
                </a:solidFill>
              </a:rPr>
              <a:t>/ </a:t>
            </a:r>
            <a:r>
              <a:rPr lang="zh-CHT" altLang="en-US" sz="2000" dirty="0" smtClean="0">
                <a:solidFill>
                  <a:srgbClr val="FFFF00"/>
                </a:solidFill>
              </a:rPr>
              <a:t>斯多</a:t>
            </a:r>
            <a:r>
              <a:rPr lang="zh-TW" altLang="en-US" sz="2000" dirty="0" smtClean="0">
                <a:solidFill>
                  <a:srgbClr val="FFFF00"/>
                </a:solidFill>
              </a:rPr>
              <a:t>亞</a:t>
            </a:r>
            <a:r>
              <a:rPr lang="zh-CHT" altLang="en-US" sz="2000" dirty="0" smtClean="0">
                <a:solidFill>
                  <a:srgbClr val="FFFF00"/>
                </a:solidFill>
              </a:rPr>
              <a:t>哲學</a:t>
            </a:r>
            <a:r>
              <a:rPr lang="en-US" altLang="zh-CHT" sz="2000" dirty="0" smtClean="0">
                <a:solidFill>
                  <a:srgbClr val="FFFF00"/>
                </a:solidFill>
              </a:rPr>
              <a:t> /</a:t>
            </a:r>
            <a:r>
              <a:rPr lang="ja-JP" altLang="en-US" sz="2000" dirty="0">
                <a:solidFill>
                  <a:srgbClr val="FFFF00"/>
                </a:solidFill>
              </a:rPr>
              <a:t>自然神</a:t>
            </a:r>
            <a:r>
              <a:rPr lang="zh-TW" altLang="en-US" sz="2000" dirty="0">
                <a:solidFill>
                  <a:srgbClr val="FFFF00"/>
                </a:solidFill>
              </a:rPr>
              <a:t>論</a:t>
            </a:r>
            <a:r>
              <a:rPr lang="zh-TW" altLang="en-US" sz="2000" b="1" dirty="0" smtClean="0">
                <a:solidFill>
                  <a:srgbClr val="FFFF00"/>
                </a:solidFill>
                <a:latin typeface="Arial" charset="0"/>
                <a:cs typeface="Arial" charset="0"/>
              </a:rPr>
              <a:t>更為優越</a:t>
            </a:r>
            <a:endParaRPr lang="en-US" sz="2000" b="1" dirty="0">
              <a:solidFill>
                <a:srgbClr val="FFFF00"/>
              </a:solidFill>
              <a:latin typeface="Arial" charset="0"/>
              <a:cs typeface="Arial" charset="0"/>
            </a:endParaRPr>
          </a:p>
          <a:p>
            <a:pPr lvl="1" eaLnBrk="1" hangingPunct="1">
              <a:lnSpc>
                <a:spcPct val="80000"/>
              </a:lnSpc>
            </a:pPr>
            <a:endParaRPr lang="en-US" sz="2000" b="1" dirty="0">
              <a:solidFill>
                <a:srgbClr val="FFFF00"/>
              </a:solidFill>
              <a:latin typeface="Arial" charset="0"/>
              <a:cs typeface="Arial" charset="0"/>
            </a:endParaRPr>
          </a:p>
          <a:p>
            <a:pPr lvl="1" eaLnBrk="1" hangingPunct="1">
              <a:lnSpc>
                <a:spcPct val="80000"/>
              </a:lnSpc>
            </a:pPr>
            <a:r>
              <a:rPr lang="en-US" sz="2000" b="1" dirty="0">
                <a:solidFill>
                  <a:srgbClr val="FFFF00"/>
                </a:solidFill>
                <a:latin typeface="Arial" charset="0"/>
                <a:cs typeface="Arial" charset="0"/>
              </a:rPr>
              <a:t>v. 28 Paul quotes from </a:t>
            </a:r>
            <a:r>
              <a:rPr lang="en-US" sz="2000" b="1" dirty="0" err="1">
                <a:solidFill>
                  <a:srgbClr val="FFFF00"/>
                </a:solidFill>
                <a:latin typeface="Arial" charset="0"/>
                <a:cs typeface="Arial" charset="0"/>
              </a:rPr>
              <a:t>Aretas</a:t>
            </a:r>
            <a:r>
              <a:rPr lang="en-US" sz="2000" b="1" dirty="0">
                <a:solidFill>
                  <a:srgbClr val="FFFF00"/>
                </a:solidFill>
                <a:latin typeface="Arial" charset="0"/>
                <a:cs typeface="Arial" charset="0"/>
              </a:rPr>
              <a:t> a Stoic philosopher.  </a:t>
            </a:r>
            <a:r>
              <a:rPr lang="ja-JP" altLang="en-US" sz="2000" b="1" dirty="0">
                <a:solidFill>
                  <a:srgbClr val="FFFF00"/>
                </a:solidFill>
                <a:latin typeface="Arial" charset="0"/>
                <a:cs typeface="Arial" charset="0"/>
              </a:rPr>
              <a:t>“</a:t>
            </a:r>
            <a:r>
              <a:rPr lang="en-US" sz="2000" b="1" dirty="0">
                <a:solidFill>
                  <a:srgbClr val="FFFF00"/>
                </a:solidFill>
                <a:latin typeface="Arial" charset="0"/>
                <a:cs typeface="Arial" charset="0"/>
              </a:rPr>
              <a:t> For we are his offspring.</a:t>
            </a:r>
            <a:r>
              <a:rPr lang="ja-JP" altLang="en-US" sz="2000" b="1" dirty="0" smtClean="0">
                <a:solidFill>
                  <a:srgbClr val="FFFF00"/>
                </a:solidFill>
                <a:latin typeface="Arial" charset="0"/>
                <a:cs typeface="Arial" charset="0"/>
              </a:rPr>
              <a:t>”</a:t>
            </a:r>
            <a:r>
              <a:rPr lang="en-US" altLang="ja-JP" sz="2000" b="1" dirty="0" smtClean="0">
                <a:solidFill>
                  <a:srgbClr val="FFFF00"/>
                </a:solidFill>
                <a:latin typeface="Arial" charset="0"/>
                <a:cs typeface="Arial" charset="0"/>
              </a:rPr>
              <a:t>      </a:t>
            </a:r>
            <a:r>
              <a:rPr lang="zh-TW" altLang="en-US" sz="2000" dirty="0" smtClean="0">
                <a:solidFill>
                  <a:srgbClr val="FFFF00"/>
                </a:solidFill>
                <a:latin typeface="Arial" charset="0"/>
                <a:cs typeface="Arial" charset="0"/>
              </a:rPr>
              <a:t>保羅引用</a:t>
            </a:r>
            <a:r>
              <a:rPr lang="zh-CHT" altLang="en-US" sz="2000" dirty="0" smtClean="0">
                <a:solidFill>
                  <a:srgbClr val="FFFF00"/>
                </a:solidFill>
              </a:rPr>
              <a:t>斯多</a:t>
            </a:r>
            <a:r>
              <a:rPr lang="zh-TW" altLang="en-US" sz="2000" dirty="0" smtClean="0">
                <a:solidFill>
                  <a:srgbClr val="FFFF00"/>
                </a:solidFill>
              </a:rPr>
              <a:t>亞</a:t>
            </a:r>
            <a:r>
              <a:rPr lang="zh-CHT" altLang="en-US" sz="2000" dirty="0" smtClean="0">
                <a:solidFill>
                  <a:srgbClr val="FFFF00"/>
                </a:solidFill>
              </a:rPr>
              <a:t>哲學</a:t>
            </a:r>
            <a:r>
              <a:rPr lang="zh-TW" altLang="en-US" sz="2000" dirty="0" smtClean="0">
                <a:solidFill>
                  <a:srgbClr val="FFFF00"/>
                </a:solidFill>
              </a:rPr>
              <a:t>家的名言</a:t>
            </a:r>
            <a:r>
              <a:rPr lang="en-US" altLang="zh-TW" sz="2000" dirty="0" smtClean="0">
                <a:solidFill>
                  <a:srgbClr val="FFFF00"/>
                </a:solidFill>
              </a:rPr>
              <a:t> </a:t>
            </a:r>
            <a:r>
              <a:rPr lang="zh-TW" altLang="en-US" sz="2000" dirty="0" smtClean="0">
                <a:solidFill>
                  <a:srgbClr val="FFFF00"/>
                </a:solidFill>
              </a:rPr>
              <a:t>“</a:t>
            </a:r>
            <a:r>
              <a:rPr lang="zh-CHT" altLang="en-US" sz="2000" dirty="0" smtClean="0">
                <a:solidFill>
                  <a:srgbClr val="FFFF00"/>
                </a:solidFill>
              </a:rPr>
              <a:t>我們也是他所生的</a:t>
            </a:r>
            <a:r>
              <a:rPr lang="zh-TW" altLang="en-US" sz="2000" dirty="0" smtClean="0">
                <a:solidFill>
                  <a:srgbClr val="FFFF00"/>
                </a:solidFill>
              </a:rPr>
              <a:t>”</a:t>
            </a:r>
            <a:endParaRPr lang="en-US" sz="2000" dirty="0">
              <a:solidFill>
                <a:srgbClr val="FFFF00"/>
              </a:solidFill>
              <a:latin typeface="Arial" charset="0"/>
              <a:cs typeface="Arial" charset="0"/>
            </a:endParaRPr>
          </a:p>
          <a:p>
            <a:pPr lvl="1" eaLnBrk="1" hangingPunct="1">
              <a:lnSpc>
                <a:spcPct val="80000"/>
              </a:lnSpc>
            </a:pPr>
            <a:endParaRPr lang="en-US" sz="2000" b="1" dirty="0">
              <a:solidFill>
                <a:srgbClr val="FFFF00"/>
              </a:solidFill>
              <a:latin typeface="Arial" charset="0"/>
              <a:cs typeface="Arial" charset="0"/>
            </a:endParaRPr>
          </a:p>
          <a:p>
            <a:pPr lvl="1" eaLnBrk="1" hangingPunct="1">
              <a:lnSpc>
                <a:spcPct val="80000"/>
              </a:lnSpc>
            </a:pPr>
            <a:r>
              <a:rPr lang="en-US" sz="2000" b="1" dirty="0">
                <a:solidFill>
                  <a:srgbClr val="FFFF00"/>
                </a:solidFill>
                <a:latin typeface="Arial" charset="0"/>
                <a:cs typeface="Arial" charset="0"/>
              </a:rPr>
              <a:t>v. 29-31  Having laid the groundwork, Paul points them to Jesus</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打好辯論根基後，保羅引導他們去明白耶穌</a:t>
            </a:r>
            <a:endParaRPr lang="en-US" sz="2000" b="1" dirty="0">
              <a:solidFill>
                <a:srgbClr val="FFFF00"/>
              </a:solidFill>
              <a:latin typeface="Arial" charset="0"/>
              <a:cs typeface="Arial" charset="0"/>
            </a:endParaRPr>
          </a:p>
          <a:p>
            <a:pPr lvl="1" eaLnBrk="1" hangingPunct="1">
              <a:lnSpc>
                <a:spcPct val="80000"/>
              </a:lnSpc>
            </a:pPr>
            <a:endParaRPr lang="en-US" sz="2000" b="1" dirty="0">
              <a:solidFill>
                <a:srgbClr val="FFFF00"/>
              </a:solidFill>
              <a:latin typeface="Arial" charset="0"/>
              <a:cs typeface="Arial" charset="0"/>
            </a:endParaRPr>
          </a:p>
          <a:p>
            <a:pPr lvl="1" eaLnBrk="1" hangingPunct="1">
              <a:lnSpc>
                <a:spcPct val="80000"/>
              </a:lnSpc>
            </a:pPr>
            <a:r>
              <a:rPr lang="en-US" sz="2000" b="1" dirty="0">
                <a:solidFill>
                  <a:srgbClr val="FFFF00"/>
                </a:solidFill>
                <a:latin typeface="Arial" charset="0"/>
                <a:cs typeface="Arial" charset="0"/>
              </a:rPr>
              <a:t>v. 32-34 Some, but not all were converted</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有些人，並不是所有人被保羅改變信仰</a:t>
            </a:r>
            <a:endParaRPr lang="en-US" sz="20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457200" y="277813"/>
            <a:ext cx="8229600" cy="790575"/>
          </a:xfrm>
        </p:spPr>
        <p:txBody>
          <a:bodyPr/>
          <a:lstStyle/>
          <a:p>
            <a:pPr eaLnBrk="1" hangingPunct="1"/>
            <a:r>
              <a:rPr lang="en-US" sz="2800" b="1" dirty="0">
                <a:latin typeface="Arial" charset="0"/>
                <a:cs typeface="Arial" charset="0"/>
              </a:rPr>
              <a:t>Competing World Views for </a:t>
            </a:r>
            <a:r>
              <a:rPr lang="en-US" sz="2800" b="1" dirty="0" smtClean="0">
                <a:latin typeface="Arial" charset="0"/>
                <a:cs typeface="Arial" charset="0"/>
              </a:rPr>
              <a:t>Us </a:t>
            </a:r>
            <a:br>
              <a:rPr lang="en-US" sz="2800" b="1" dirty="0" smtClean="0">
                <a:latin typeface="Arial" charset="0"/>
                <a:cs typeface="Arial" charset="0"/>
              </a:rPr>
            </a:br>
            <a:r>
              <a:rPr lang="zh-TW" altLang="en-US" sz="2800" b="1" dirty="0" smtClean="0">
                <a:latin typeface="Arial" charset="0"/>
                <a:cs typeface="Arial" charset="0"/>
              </a:rPr>
              <a:t>與我們對抗的世界觀</a:t>
            </a:r>
            <a:endParaRPr lang="en-US" sz="2800" b="1" dirty="0">
              <a:latin typeface="Arial" charset="0"/>
              <a:cs typeface="Arial" charset="0"/>
            </a:endParaRPr>
          </a:p>
        </p:txBody>
      </p:sp>
      <p:sp>
        <p:nvSpPr>
          <p:cNvPr id="541699" name="Rectangle 3"/>
          <p:cNvSpPr>
            <a:spLocks noGrp="1" noChangeArrowheads="1"/>
          </p:cNvSpPr>
          <p:nvPr>
            <p:ph type="body" idx="1"/>
          </p:nvPr>
        </p:nvSpPr>
        <p:spPr>
          <a:xfrm>
            <a:off x="457200" y="1676400"/>
            <a:ext cx="8534400" cy="4454525"/>
          </a:xfrm>
        </p:spPr>
        <p:txBody>
          <a:bodyPr/>
          <a:lstStyle/>
          <a:p>
            <a:pPr eaLnBrk="1" hangingPunct="1"/>
            <a:r>
              <a:rPr lang="en-US" sz="2800" b="1" dirty="0">
                <a:solidFill>
                  <a:srgbClr val="FFFF00"/>
                </a:solidFill>
                <a:latin typeface="Arial" charset="0"/>
                <a:cs typeface="Arial" charset="0"/>
              </a:rPr>
              <a:t>Naturalism/</a:t>
            </a:r>
            <a:r>
              <a:rPr lang="en-US" sz="2800" b="1" dirty="0" smtClean="0">
                <a:solidFill>
                  <a:srgbClr val="FFFF00"/>
                </a:solidFill>
                <a:latin typeface="Arial" charset="0"/>
                <a:cs typeface="Arial" charset="0"/>
              </a:rPr>
              <a:t>Materialism </a:t>
            </a:r>
            <a:r>
              <a:rPr lang="zh-TW" altLang="en-US" sz="2800" b="1" dirty="0" smtClean="0">
                <a:solidFill>
                  <a:srgbClr val="FFFF00"/>
                </a:solidFill>
                <a:latin typeface="Arial" charset="0"/>
                <a:cs typeface="Arial" charset="0"/>
              </a:rPr>
              <a:t>自然主義</a:t>
            </a:r>
            <a:r>
              <a:rPr lang="en-US" altLang="zh-TW" sz="2800" b="1" dirty="0" smtClean="0">
                <a:solidFill>
                  <a:srgbClr val="FFFF00"/>
                </a:solidFill>
                <a:latin typeface="Arial" charset="0"/>
                <a:cs typeface="Arial" charset="0"/>
              </a:rPr>
              <a:t> / </a:t>
            </a:r>
            <a:r>
              <a:rPr lang="zh-TW" altLang="en-US" sz="2800" b="1" dirty="0" smtClean="0">
                <a:solidFill>
                  <a:srgbClr val="FFFF00"/>
                </a:solidFill>
                <a:latin typeface="Arial" charset="0"/>
                <a:cs typeface="Arial" charset="0"/>
              </a:rPr>
              <a:t>物質主義</a:t>
            </a:r>
            <a:endParaRPr lang="en-US" sz="2800" b="1" dirty="0">
              <a:solidFill>
                <a:srgbClr val="FFFF00"/>
              </a:solidFill>
              <a:latin typeface="Arial" charset="0"/>
              <a:cs typeface="Arial" charset="0"/>
            </a:endParaRPr>
          </a:p>
          <a:p>
            <a:pPr eaLnBrk="1" hangingPunct="1"/>
            <a:endParaRPr lang="en-US" sz="2800" b="1" dirty="0">
              <a:solidFill>
                <a:srgbClr val="FFFF00"/>
              </a:solidFill>
              <a:latin typeface="Arial" charset="0"/>
              <a:cs typeface="Arial" charset="0"/>
            </a:endParaRPr>
          </a:p>
          <a:p>
            <a:pPr eaLnBrk="1" hangingPunct="1"/>
            <a:r>
              <a:rPr lang="en-US" sz="2800" b="1" dirty="0" smtClean="0">
                <a:solidFill>
                  <a:srgbClr val="FFFF00"/>
                </a:solidFill>
                <a:latin typeface="Arial" charset="0"/>
                <a:cs typeface="Arial" charset="0"/>
              </a:rPr>
              <a:t>Postmodernism </a:t>
            </a:r>
            <a:r>
              <a:rPr lang="zh-TW" altLang="en-US" sz="2800" b="1" dirty="0" smtClean="0">
                <a:solidFill>
                  <a:srgbClr val="FFFF00"/>
                </a:solidFill>
                <a:latin typeface="Arial" charset="0"/>
                <a:cs typeface="Arial" charset="0"/>
              </a:rPr>
              <a:t>後現代主義</a:t>
            </a:r>
            <a:endParaRPr lang="en-US" sz="2800" b="1" dirty="0">
              <a:solidFill>
                <a:srgbClr val="FFFF00"/>
              </a:solidFill>
              <a:latin typeface="Arial" charset="0"/>
              <a:cs typeface="Arial" charset="0"/>
            </a:endParaRPr>
          </a:p>
          <a:p>
            <a:pPr eaLnBrk="1" hangingPunct="1"/>
            <a:endParaRPr lang="en-US" sz="2800" b="1" dirty="0">
              <a:solidFill>
                <a:srgbClr val="FFFF00"/>
              </a:solidFill>
              <a:latin typeface="Arial" charset="0"/>
              <a:cs typeface="Arial" charset="0"/>
            </a:endParaRPr>
          </a:p>
          <a:p>
            <a:pPr eaLnBrk="1" hangingPunct="1"/>
            <a:r>
              <a:rPr lang="en-US" sz="2800" b="1" dirty="0">
                <a:solidFill>
                  <a:srgbClr val="FFFF00"/>
                </a:solidFill>
                <a:latin typeface="Arial" charset="0"/>
                <a:cs typeface="Arial" charset="0"/>
              </a:rPr>
              <a:t>Pantheism/Eastern </a:t>
            </a:r>
            <a:r>
              <a:rPr lang="en-US" sz="2800" b="1" dirty="0" smtClean="0">
                <a:solidFill>
                  <a:srgbClr val="FFFF00"/>
                </a:solidFill>
                <a:latin typeface="Arial" charset="0"/>
                <a:cs typeface="Arial" charset="0"/>
              </a:rPr>
              <a:t>Religions </a:t>
            </a:r>
            <a:r>
              <a:rPr lang="ja-JP" altLang="en-US" sz="2800" b="1" dirty="0" smtClean="0">
                <a:solidFill>
                  <a:srgbClr val="FFFF00"/>
                </a:solidFill>
              </a:rPr>
              <a:t>泛神論</a:t>
            </a:r>
            <a:r>
              <a:rPr lang="en-US" altLang="ja-JP" sz="2800" b="1" dirty="0" smtClean="0">
                <a:solidFill>
                  <a:srgbClr val="FFFF00"/>
                </a:solidFill>
              </a:rPr>
              <a:t> </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東方宗教</a:t>
            </a:r>
            <a:endParaRPr lang="en-US" sz="2800" b="1" dirty="0">
              <a:solidFill>
                <a:srgbClr val="FFFF00"/>
              </a:solidFill>
              <a:latin typeface="Arial" charset="0"/>
              <a:cs typeface="Arial" charset="0"/>
            </a:endParaRPr>
          </a:p>
          <a:p>
            <a:pPr eaLnBrk="1" hangingPunct="1"/>
            <a:endParaRPr lang="en-US" sz="2800" b="1" dirty="0">
              <a:solidFill>
                <a:srgbClr val="FFFF00"/>
              </a:solidFill>
              <a:latin typeface="Arial" charset="0"/>
              <a:cs typeface="Arial" charset="0"/>
            </a:endParaRPr>
          </a:p>
          <a:p>
            <a:pPr eaLnBrk="1" hangingPunct="1"/>
            <a:r>
              <a:rPr lang="en-US" sz="2800" b="1" dirty="0">
                <a:solidFill>
                  <a:srgbClr val="FFFF00"/>
                </a:solidFill>
                <a:latin typeface="Arial" charset="0"/>
                <a:cs typeface="Arial" charset="0"/>
              </a:rPr>
              <a:t>Islamic </a:t>
            </a:r>
            <a:r>
              <a:rPr lang="en-US" sz="2800" b="1" dirty="0" smtClean="0">
                <a:solidFill>
                  <a:srgbClr val="FFFF00"/>
                </a:solidFill>
                <a:latin typeface="Arial" charset="0"/>
                <a:cs typeface="Arial" charset="0"/>
              </a:rPr>
              <a:t>Worldview </a:t>
            </a:r>
            <a:r>
              <a:rPr lang="zh-TW" altLang="en-US" sz="2800" b="1" dirty="0" smtClean="0">
                <a:solidFill>
                  <a:srgbClr val="FFFF00"/>
                </a:solidFill>
                <a:latin typeface="Arial" charset="0"/>
                <a:cs typeface="Arial" charset="0"/>
              </a:rPr>
              <a:t>伊斯蘭教的世界觀</a:t>
            </a:r>
            <a:endParaRPr lang="en-US" sz="28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77813"/>
            <a:ext cx="8839200" cy="1143000"/>
          </a:xfrm>
        </p:spPr>
        <p:txBody>
          <a:bodyPr/>
          <a:lstStyle/>
          <a:p>
            <a:pPr eaLnBrk="1" hangingPunct="1"/>
            <a:r>
              <a:rPr lang="en-US" sz="2600" dirty="0">
                <a:latin typeface="Arial" charset="0"/>
                <a:cs typeface="Arial" charset="0"/>
              </a:rPr>
              <a:t>Other World Views: The Leading Philosophies of Our </a:t>
            </a:r>
            <a:r>
              <a:rPr lang="en-US" sz="2600" dirty="0" smtClean="0">
                <a:latin typeface="Arial" charset="0"/>
                <a:cs typeface="Arial" charset="0"/>
              </a:rPr>
              <a:t>Day </a:t>
            </a:r>
            <a:r>
              <a:rPr lang="zh-TW" altLang="en-US" sz="3000" dirty="0" smtClean="0">
                <a:latin typeface="Arial" charset="0"/>
                <a:cs typeface="Arial" charset="0"/>
              </a:rPr>
              <a:t>其他的世界觀：現今帶領潮流的哲學</a:t>
            </a:r>
            <a:endParaRPr lang="en-US" sz="3000" dirty="0">
              <a:latin typeface="Arial" charset="0"/>
              <a:cs typeface="Arial" charset="0"/>
            </a:endParaRPr>
          </a:p>
        </p:txBody>
      </p:sp>
      <p:sp>
        <p:nvSpPr>
          <p:cNvPr id="20483" name="Rectangle 3"/>
          <p:cNvSpPr>
            <a:spLocks noGrp="1" noChangeArrowheads="1"/>
          </p:cNvSpPr>
          <p:nvPr>
            <p:ph type="body" idx="1"/>
          </p:nvPr>
        </p:nvSpPr>
        <p:spPr>
          <a:xfrm>
            <a:off x="457200" y="1828800"/>
            <a:ext cx="8229600" cy="3049588"/>
          </a:xfrm>
        </p:spPr>
        <p:txBody>
          <a:bodyPr/>
          <a:lstStyle/>
          <a:p>
            <a:pPr eaLnBrk="1" hangingPunct="1"/>
            <a:r>
              <a:rPr lang="en-US" sz="2800" dirty="0">
                <a:solidFill>
                  <a:srgbClr val="FFFF00"/>
                </a:solidFill>
                <a:latin typeface="Arial" charset="0"/>
                <a:cs typeface="Arial" charset="0"/>
              </a:rPr>
              <a:t>Naturalism/Scientism/</a:t>
            </a:r>
            <a:r>
              <a:rPr lang="en-US" sz="2800" dirty="0" smtClean="0">
                <a:solidFill>
                  <a:srgbClr val="FFFF00"/>
                </a:solidFill>
                <a:latin typeface="Arial" charset="0"/>
                <a:cs typeface="Arial" charset="0"/>
              </a:rPr>
              <a:t>Materialism                              </a:t>
            </a:r>
            <a:r>
              <a:rPr lang="zh-TW" altLang="en-US" sz="2800" dirty="0" smtClean="0">
                <a:solidFill>
                  <a:srgbClr val="FFFF00"/>
                </a:solidFill>
                <a:latin typeface="Arial" charset="0"/>
                <a:cs typeface="Arial" charset="0"/>
              </a:rPr>
              <a:t>自然主義</a:t>
            </a:r>
            <a:r>
              <a:rPr lang="en-US" altLang="zh-TW" sz="2800" dirty="0" smtClean="0">
                <a:solidFill>
                  <a:srgbClr val="FFFF00"/>
                </a:solidFill>
                <a:latin typeface="Arial" charset="0"/>
                <a:cs typeface="Arial" charset="0"/>
              </a:rPr>
              <a:t> /</a:t>
            </a:r>
            <a:r>
              <a:rPr lang="zh-CHT" altLang="en-US" sz="2800" dirty="0">
                <a:solidFill>
                  <a:srgbClr val="FFFF00"/>
                </a:solidFill>
              </a:rPr>
              <a:t>科學</a:t>
            </a:r>
            <a:r>
              <a:rPr lang="zh-CHT" altLang="en-US" sz="2800" dirty="0" smtClean="0">
                <a:solidFill>
                  <a:srgbClr val="FFFF00"/>
                </a:solidFill>
              </a:rPr>
              <a:t>至上主義</a:t>
            </a:r>
            <a:r>
              <a:rPr lang="en-US" altLang="zh-CHT" sz="2800" dirty="0" smtClean="0">
                <a:solidFill>
                  <a:srgbClr val="FFFF00"/>
                </a:solidFill>
              </a:rPr>
              <a:t> / </a:t>
            </a:r>
            <a:r>
              <a:rPr lang="zh-TW" altLang="en-US" sz="2800" dirty="0" smtClean="0">
                <a:solidFill>
                  <a:srgbClr val="FFFF00"/>
                </a:solidFill>
              </a:rPr>
              <a:t>物質主義</a:t>
            </a:r>
            <a:endParaRPr lang="en-US" sz="2800" dirty="0">
              <a:solidFill>
                <a:srgbClr val="FFFF00"/>
              </a:solidFill>
              <a:latin typeface="Arial" charset="0"/>
              <a:cs typeface="Arial" charset="0"/>
            </a:endParaRPr>
          </a:p>
          <a:p>
            <a:pPr eaLnBrk="1" hangingPunct="1"/>
            <a:r>
              <a:rPr lang="en-US" sz="2800" dirty="0">
                <a:solidFill>
                  <a:srgbClr val="FFFF00"/>
                </a:solidFill>
                <a:latin typeface="Arial" charset="0"/>
                <a:cs typeface="Arial" charset="0"/>
              </a:rPr>
              <a:t>Postmodernism:   The Loss of </a:t>
            </a:r>
            <a:r>
              <a:rPr lang="en-US" sz="2800" dirty="0" smtClean="0">
                <a:solidFill>
                  <a:srgbClr val="FFFF00"/>
                </a:solidFill>
                <a:latin typeface="Arial" charset="0"/>
                <a:cs typeface="Arial" charset="0"/>
              </a:rPr>
              <a:t>Truth                        </a:t>
            </a:r>
            <a:r>
              <a:rPr lang="zh-TW" altLang="en-US" sz="2800" dirty="0" smtClean="0">
                <a:solidFill>
                  <a:srgbClr val="FFFF00"/>
                </a:solidFill>
                <a:latin typeface="Arial" charset="0"/>
                <a:cs typeface="Arial" charset="0"/>
              </a:rPr>
              <a:t>後現代主義</a:t>
            </a:r>
            <a:r>
              <a:rPr lang="zh-TW" altLang="zh-TW" sz="2800" dirty="0" smtClean="0">
                <a:solidFill>
                  <a:srgbClr val="FFFF00"/>
                </a:solidFill>
                <a:latin typeface="Arial" charset="0"/>
                <a:cs typeface="Arial" charset="0"/>
              </a:rPr>
              <a:t>：</a:t>
            </a:r>
            <a:r>
              <a:rPr lang="zh-TW" altLang="en-US" sz="2800" dirty="0" smtClean="0">
                <a:solidFill>
                  <a:srgbClr val="FFFF00"/>
                </a:solidFill>
                <a:latin typeface="Arial" charset="0"/>
                <a:cs typeface="Arial" charset="0"/>
              </a:rPr>
              <a:t>失去真理</a:t>
            </a:r>
            <a:endParaRPr lang="en-US" sz="2800" dirty="0">
              <a:solidFill>
                <a:srgbClr val="FFFF00"/>
              </a:solidFill>
              <a:latin typeface="Arial" charset="0"/>
              <a:cs typeface="Arial" charset="0"/>
            </a:endParaRPr>
          </a:p>
        </p:txBody>
      </p:sp>
      <p:sp>
        <p:nvSpPr>
          <p:cNvPr id="25604" name="Rectangle 4"/>
          <p:cNvSpPr>
            <a:spLocks noChangeArrowheads="1"/>
          </p:cNvSpPr>
          <p:nvPr/>
        </p:nvSpPr>
        <p:spPr bwMode="auto">
          <a:xfrm>
            <a:off x="914400" y="3733800"/>
            <a:ext cx="7620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400" dirty="0">
                <a:solidFill>
                  <a:srgbClr val="FFFF00"/>
                </a:solidFill>
                <a:latin typeface="Verdana" charset="0"/>
              </a:rPr>
              <a:t>Delos B. </a:t>
            </a:r>
            <a:r>
              <a:rPr lang="en-US" sz="2400" dirty="0" err="1">
                <a:solidFill>
                  <a:srgbClr val="FFFF00"/>
                </a:solidFill>
                <a:latin typeface="Verdana" charset="0"/>
              </a:rPr>
              <a:t>McKown</a:t>
            </a:r>
            <a:r>
              <a:rPr lang="en-US" sz="2400" dirty="0">
                <a:solidFill>
                  <a:srgbClr val="FFFF00"/>
                </a:solidFill>
                <a:latin typeface="Verdana" charset="0"/>
              </a:rPr>
              <a:t>:</a:t>
            </a:r>
          </a:p>
          <a:p>
            <a:pPr eaLnBrk="0" hangingPunct="0"/>
            <a:r>
              <a:rPr lang="en-US" sz="2400" dirty="0">
                <a:solidFill>
                  <a:srgbClr val="FFFF00"/>
                </a:solidFill>
                <a:latin typeface="Verdana" charset="0"/>
              </a:rPr>
              <a:t>	</a:t>
            </a:r>
            <a:r>
              <a:rPr lang="ja-JP" altLang="en-US" sz="2400" dirty="0">
                <a:solidFill>
                  <a:srgbClr val="FFFF00"/>
                </a:solidFill>
                <a:latin typeface="Verdana" charset="0"/>
              </a:rPr>
              <a:t>“</a:t>
            </a:r>
            <a:r>
              <a:rPr lang="en-US" sz="2400" dirty="0">
                <a:solidFill>
                  <a:srgbClr val="FFFF00"/>
                </a:solidFill>
                <a:latin typeface="Verdana" charset="0"/>
              </a:rPr>
              <a:t>Christianity is scientifically unsupported and probably insupportable, philosophically suspect at best and disreputable at worst, and historically fraudulent.</a:t>
            </a:r>
            <a:r>
              <a:rPr lang="ja-JP" altLang="en-US" sz="2400" dirty="0" smtClean="0">
                <a:solidFill>
                  <a:srgbClr val="FFFF00"/>
                </a:solidFill>
                <a:latin typeface="Verdana" charset="0"/>
              </a:rPr>
              <a:t>”</a:t>
            </a:r>
            <a:endParaRPr lang="en-US" altLang="ja-JP" sz="2400" dirty="0" smtClean="0">
              <a:solidFill>
                <a:srgbClr val="FFFF00"/>
              </a:solidFill>
              <a:latin typeface="Verdana" charset="0"/>
            </a:endParaRPr>
          </a:p>
          <a:p>
            <a:pPr eaLnBrk="0" hangingPunct="0"/>
            <a:r>
              <a:rPr lang="en-US" altLang="zh-TW" sz="2400" dirty="0" smtClean="0">
                <a:ea typeface="新細明體" charset="0"/>
                <a:cs typeface="新細明體" charset="0"/>
              </a:rPr>
              <a:t>	</a:t>
            </a:r>
            <a:r>
              <a:rPr lang="en-US" altLang="zh-TW" sz="2400" dirty="0" smtClean="0">
                <a:solidFill>
                  <a:srgbClr val="FFFF00"/>
                </a:solidFill>
                <a:ea typeface="新細明體" charset="0"/>
                <a:cs typeface="新細明體" charset="0"/>
              </a:rPr>
              <a:t>“</a:t>
            </a:r>
            <a:r>
              <a:rPr lang="zh-TW" altLang="en-US" sz="2400" dirty="0">
                <a:solidFill>
                  <a:srgbClr val="FFFF00"/>
                </a:solidFill>
                <a:ea typeface="新細明體" charset="0"/>
                <a:cs typeface="新細明體" charset="0"/>
              </a:rPr>
              <a:t>基督教是沒有科學的根據，在哲學上是被受質疑的，名譽是不好的與及有歷史欺詐的成份。</a:t>
            </a:r>
            <a:r>
              <a:rPr lang="en-US" altLang="zh-TW" sz="2400" dirty="0">
                <a:solidFill>
                  <a:srgbClr val="FFFF00"/>
                </a:solidFill>
                <a:ea typeface="新細明體" charset="0"/>
                <a:cs typeface="新細明體" charset="0"/>
              </a:rPr>
              <a:t>”</a:t>
            </a:r>
            <a:r>
              <a:rPr lang="en-US" altLang="zh-TW" sz="2400" dirty="0">
                <a:solidFill>
                  <a:srgbClr val="FFFF00"/>
                </a:solidFill>
              </a:rPr>
              <a:t> </a:t>
            </a:r>
            <a:endParaRPr lang="en-US" sz="2400" dirty="0">
              <a:solidFill>
                <a:srgbClr val="FFFF00"/>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457200" y="277812"/>
            <a:ext cx="8229600" cy="1322387"/>
          </a:xfrm>
        </p:spPr>
        <p:txBody>
          <a:bodyPr/>
          <a:lstStyle/>
          <a:p>
            <a:pPr eaLnBrk="1" hangingPunct="1"/>
            <a:r>
              <a:rPr lang="en-US" sz="3400" dirty="0">
                <a:latin typeface="Arial" charset="0"/>
                <a:cs typeface="Arial" charset="0"/>
              </a:rPr>
              <a:t>Naturalism/Scientism/</a:t>
            </a:r>
            <a:r>
              <a:rPr lang="en-US" sz="3400" dirty="0" smtClean="0">
                <a:latin typeface="Arial" charset="0"/>
                <a:cs typeface="Arial" charset="0"/>
              </a:rPr>
              <a:t>Materialism</a:t>
            </a:r>
            <a:br>
              <a:rPr lang="en-US" sz="3400" dirty="0" smtClean="0">
                <a:latin typeface="Arial" charset="0"/>
                <a:cs typeface="Arial" charset="0"/>
              </a:rPr>
            </a:br>
            <a:r>
              <a:rPr lang="zh-TW" altLang="en-US" sz="3600" dirty="0">
                <a:latin typeface="Arial" charset="0"/>
                <a:cs typeface="Arial" charset="0"/>
              </a:rPr>
              <a:t>自然主義</a:t>
            </a:r>
            <a:r>
              <a:rPr lang="en-US" altLang="zh-TW" sz="3600" dirty="0">
                <a:latin typeface="Arial" charset="0"/>
                <a:cs typeface="Arial" charset="0"/>
              </a:rPr>
              <a:t> /</a:t>
            </a:r>
            <a:r>
              <a:rPr lang="zh-CHT" altLang="en-US" sz="3600" dirty="0"/>
              <a:t>科學至上主義</a:t>
            </a:r>
            <a:r>
              <a:rPr lang="en-US" altLang="zh-CHT" sz="3600" dirty="0"/>
              <a:t> / </a:t>
            </a:r>
            <a:r>
              <a:rPr lang="zh-TW" altLang="en-US" sz="3600" dirty="0" smtClean="0"/>
              <a:t>物質主義</a:t>
            </a:r>
            <a:r>
              <a:rPr lang="en-US" sz="3600" dirty="0">
                <a:latin typeface="Arial" charset="0"/>
                <a:cs typeface="Arial" charset="0"/>
              </a:rPr>
              <a:t/>
            </a:r>
            <a:br>
              <a:rPr lang="en-US" sz="3600" dirty="0">
                <a:latin typeface="Arial" charset="0"/>
                <a:cs typeface="Arial" charset="0"/>
              </a:rPr>
            </a:br>
            <a:endParaRPr lang="en-US" sz="3400" dirty="0">
              <a:latin typeface="Arial" charset="0"/>
              <a:cs typeface="Arial" charset="0"/>
            </a:endParaRPr>
          </a:p>
        </p:txBody>
      </p:sp>
      <p:sp>
        <p:nvSpPr>
          <p:cNvPr id="543747" name="Rectangle 3"/>
          <p:cNvSpPr>
            <a:spLocks noGrp="1" noChangeArrowheads="1"/>
          </p:cNvSpPr>
          <p:nvPr>
            <p:ph type="body" idx="1"/>
          </p:nvPr>
        </p:nvSpPr>
        <p:spPr>
          <a:xfrm>
            <a:off x="228600" y="1371600"/>
            <a:ext cx="8610600" cy="5257800"/>
          </a:xfrm>
        </p:spPr>
        <p:txBody>
          <a:bodyPr/>
          <a:lstStyle/>
          <a:p>
            <a:pPr eaLnBrk="1" hangingPunct="1"/>
            <a:r>
              <a:rPr lang="en-US" sz="2800" dirty="0">
                <a:solidFill>
                  <a:srgbClr val="FFFF00"/>
                </a:solidFill>
                <a:latin typeface="Arial" charset="0"/>
                <a:cs typeface="Arial" charset="0"/>
              </a:rPr>
              <a:t>The belief that the only reliable or valid instrument to deciding the truth or even the value of any proposition is the scientific method</a:t>
            </a:r>
            <a:r>
              <a:rPr lang="en-US" sz="2800" dirty="0" smtClean="0">
                <a:solidFill>
                  <a:srgbClr val="FFFF00"/>
                </a:solidFill>
                <a:latin typeface="Arial" charset="0"/>
                <a:cs typeface="Arial" charset="0"/>
              </a:rPr>
              <a:t>.                       </a:t>
            </a:r>
            <a:r>
              <a:rPr lang="zh-TW" altLang="en-US" sz="2800" dirty="0" smtClean="0">
                <a:solidFill>
                  <a:srgbClr val="FFFF00"/>
                </a:solidFill>
                <a:latin typeface="Arial" charset="0"/>
                <a:cs typeface="Arial" charset="0"/>
              </a:rPr>
              <a:t>相信只有科學方法才能得出可靠的真理及其推論的價值</a:t>
            </a:r>
            <a:endParaRPr lang="en-US" sz="2800" dirty="0">
              <a:solidFill>
                <a:srgbClr val="FFFF00"/>
              </a:solidFill>
              <a:latin typeface="Arial" charset="0"/>
              <a:cs typeface="Arial" charset="0"/>
            </a:endParaRPr>
          </a:p>
          <a:p>
            <a:pPr eaLnBrk="1" hangingPunct="1"/>
            <a:r>
              <a:rPr lang="en-US" sz="2800" dirty="0">
                <a:solidFill>
                  <a:srgbClr val="FFFF00"/>
                </a:solidFill>
                <a:latin typeface="Arial" charset="0"/>
                <a:cs typeface="Arial" charset="0"/>
              </a:rPr>
              <a:t>No basis for ethics or morality, no supernatural, no God, no truth (except that found by science), no consciousness, no </a:t>
            </a:r>
            <a:r>
              <a:rPr lang="ja-JP" altLang="en-US" sz="2800" dirty="0">
                <a:solidFill>
                  <a:srgbClr val="FFFF00"/>
                </a:solidFill>
                <a:latin typeface="Arial" charset="0"/>
                <a:cs typeface="Arial" charset="0"/>
              </a:rPr>
              <a:t>“</a:t>
            </a:r>
            <a:r>
              <a:rPr lang="en-US" sz="2800" dirty="0">
                <a:solidFill>
                  <a:srgbClr val="FFFF00"/>
                </a:solidFill>
                <a:latin typeface="Arial" charset="0"/>
                <a:cs typeface="Arial" charset="0"/>
              </a:rPr>
              <a:t>I.</a:t>
            </a:r>
            <a:r>
              <a:rPr lang="ja-JP" altLang="en-US" sz="2800" dirty="0">
                <a:solidFill>
                  <a:srgbClr val="FFFF00"/>
                </a:solidFill>
                <a:latin typeface="Arial" charset="0"/>
                <a:cs typeface="Arial" charset="0"/>
              </a:rPr>
              <a:t>”</a:t>
            </a:r>
            <a:r>
              <a:rPr lang="en-US" sz="2800" dirty="0">
                <a:solidFill>
                  <a:srgbClr val="FFFF00"/>
                </a:solidFill>
                <a:latin typeface="Arial" charset="0"/>
                <a:cs typeface="Arial" charset="0"/>
              </a:rPr>
              <a:t> Justice is a figment of our imagination</a:t>
            </a:r>
            <a:r>
              <a:rPr lang="en-US" sz="2800" dirty="0" smtClean="0">
                <a:solidFill>
                  <a:srgbClr val="FFFF00"/>
                </a:solidFill>
                <a:latin typeface="Arial" charset="0"/>
                <a:cs typeface="Arial" charset="0"/>
              </a:rPr>
              <a:t>.                                                           </a:t>
            </a:r>
            <a:r>
              <a:rPr lang="zh-TW" altLang="en-US" sz="2800" dirty="0" smtClean="0">
                <a:solidFill>
                  <a:srgbClr val="FFFF00"/>
                </a:solidFill>
                <a:latin typeface="Arial" charset="0"/>
                <a:cs typeface="Arial" charset="0"/>
              </a:rPr>
              <a:t>沒有倫理及道德的準則，沒有超自然，沒有神，沒有真理</a:t>
            </a:r>
            <a:r>
              <a:rPr lang="en-US" altLang="zh-TW" sz="2800" dirty="0" smtClean="0">
                <a:solidFill>
                  <a:srgbClr val="FFFF00"/>
                </a:solidFill>
                <a:latin typeface="Arial" charset="0"/>
                <a:cs typeface="Arial" charset="0"/>
              </a:rPr>
              <a:t> </a:t>
            </a:r>
            <a:r>
              <a:rPr lang="zh-TW" altLang="en-US" sz="2800" dirty="0" smtClean="0">
                <a:solidFill>
                  <a:srgbClr val="FFFF00"/>
                </a:solidFill>
                <a:latin typeface="Arial" charset="0"/>
                <a:cs typeface="Arial" charset="0"/>
              </a:rPr>
              <a:t>（除了科學能證明的），沒有良知，沒有</a:t>
            </a:r>
            <a:r>
              <a:rPr lang="en-US" altLang="zh-TW" sz="2800" dirty="0" smtClean="0">
                <a:solidFill>
                  <a:srgbClr val="FFFF00"/>
                </a:solidFill>
                <a:latin typeface="Arial" charset="0"/>
                <a:cs typeface="Arial" charset="0"/>
              </a:rPr>
              <a:t> </a:t>
            </a:r>
            <a:r>
              <a:rPr lang="zh-TW" altLang="en-US" sz="2800" dirty="0" smtClean="0">
                <a:solidFill>
                  <a:srgbClr val="FFFF00"/>
                </a:solidFill>
                <a:latin typeface="Arial" charset="0"/>
                <a:cs typeface="Arial" charset="0"/>
              </a:rPr>
              <a:t>“自己”，</a:t>
            </a:r>
            <a:r>
              <a:rPr lang="en-US" altLang="zh-TW" sz="2800" dirty="0" smtClean="0">
                <a:solidFill>
                  <a:srgbClr val="FFFF00"/>
                </a:solidFill>
                <a:latin typeface="Arial" charset="0"/>
                <a:cs typeface="Arial" charset="0"/>
              </a:rPr>
              <a:t> </a:t>
            </a:r>
            <a:r>
              <a:rPr lang="zh-TW" altLang="en-US" sz="2800" dirty="0" smtClean="0">
                <a:solidFill>
                  <a:srgbClr val="FFFF00"/>
                </a:solidFill>
                <a:latin typeface="Arial" charset="0"/>
                <a:cs typeface="Arial" charset="0"/>
              </a:rPr>
              <a:t>公義是人想像出來虛構的事</a:t>
            </a:r>
            <a:endParaRPr lang="en-US" sz="2800"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457200" y="152400"/>
            <a:ext cx="8229600" cy="1143000"/>
          </a:xfrm>
        </p:spPr>
        <p:txBody>
          <a:bodyPr/>
          <a:lstStyle/>
          <a:p>
            <a:pPr eaLnBrk="1" hangingPunct="1"/>
            <a:r>
              <a:rPr lang="en-US" dirty="0" smtClean="0">
                <a:solidFill>
                  <a:schemeClr val="tx1"/>
                </a:solidFill>
                <a:latin typeface="Arial" charset="0"/>
                <a:cs typeface="Arial" charset="0"/>
              </a:rPr>
              <a:t>Materialism</a:t>
            </a:r>
            <a:br>
              <a:rPr lang="en-US" dirty="0" smtClean="0">
                <a:solidFill>
                  <a:schemeClr val="tx1"/>
                </a:solidFill>
                <a:latin typeface="Arial" charset="0"/>
                <a:cs typeface="Arial" charset="0"/>
              </a:rPr>
            </a:br>
            <a:r>
              <a:rPr lang="zh-TW" altLang="en-US" dirty="0" smtClean="0">
                <a:solidFill>
                  <a:schemeClr val="tx1"/>
                </a:solidFill>
                <a:latin typeface="Arial" charset="0"/>
                <a:cs typeface="Arial" charset="0"/>
              </a:rPr>
              <a:t>物質主義</a:t>
            </a:r>
            <a:endParaRPr lang="en-US" dirty="0">
              <a:solidFill>
                <a:schemeClr val="tx1"/>
              </a:solidFill>
              <a:latin typeface="Arial" charset="0"/>
              <a:cs typeface="Arial" charset="0"/>
            </a:endParaRPr>
          </a:p>
        </p:txBody>
      </p:sp>
      <p:sp>
        <p:nvSpPr>
          <p:cNvPr id="545795" name="Rectangle 3"/>
          <p:cNvSpPr>
            <a:spLocks noGrp="1" noChangeArrowheads="1"/>
          </p:cNvSpPr>
          <p:nvPr>
            <p:ph type="body" idx="1"/>
          </p:nvPr>
        </p:nvSpPr>
        <p:spPr>
          <a:xfrm>
            <a:off x="457200" y="1371600"/>
            <a:ext cx="8229600" cy="4530725"/>
          </a:xfrm>
        </p:spPr>
        <p:txBody>
          <a:bodyPr/>
          <a:lstStyle/>
          <a:p>
            <a:pPr eaLnBrk="1" hangingPunct="1">
              <a:lnSpc>
                <a:spcPct val="90000"/>
              </a:lnSpc>
            </a:pPr>
            <a:r>
              <a:rPr lang="ja-JP" altLang="en-US" dirty="0">
                <a:solidFill>
                  <a:srgbClr val="FFFF00"/>
                </a:solidFill>
                <a:latin typeface="Times New Roman" charset="0"/>
                <a:cs typeface="Arial" charset="0"/>
              </a:rPr>
              <a:t>“</a:t>
            </a:r>
            <a:r>
              <a:rPr lang="en-US" dirty="0">
                <a:solidFill>
                  <a:srgbClr val="FFFF00"/>
                </a:solidFill>
                <a:latin typeface="Times New Roman" charset="0"/>
                <a:cs typeface="Arial" charset="0"/>
              </a:rPr>
              <a:t>We exist as material beings in a material world, all of whose phenomena are the consequences of material relations among material entities</a:t>
            </a:r>
            <a:r>
              <a:rPr lang="en-US" dirty="0" smtClean="0">
                <a:solidFill>
                  <a:srgbClr val="FFFF00"/>
                </a:solidFill>
                <a:latin typeface="Times New Roman" charset="0"/>
                <a:cs typeface="Arial" charset="0"/>
              </a:rPr>
              <a:t>.” </a:t>
            </a:r>
            <a:r>
              <a:rPr lang="en-US" dirty="0">
                <a:solidFill>
                  <a:srgbClr val="FFFF00"/>
                </a:solidFill>
                <a:latin typeface="Times New Roman" charset="0"/>
                <a:cs typeface="Arial" charset="0"/>
              </a:rPr>
              <a:t>In a word, the public needs to accept materialism, which means that they must put God in the trash can of history where such myths belong.</a:t>
            </a:r>
            <a:r>
              <a:rPr lang="ja-JP" altLang="en-US" dirty="0">
                <a:solidFill>
                  <a:srgbClr val="FFFF00"/>
                </a:solidFill>
                <a:latin typeface="Times New Roman" charset="0"/>
                <a:cs typeface="Arial" charset="0"/>
              </a:rPr>
              <a:t>”</a:t>
            </a:r>
            <a:r>
              <a:rPr lang="en-US" sz="2400" dirty="0">
                <a:solidFill>
                  <a:srgbClr val="FFFF00"/>
                </a:solidFill>
                <a:latin typeface="Times New Roman" charset="0"/>
                <a:cs typeface="Arial" charset="0"/>
              </a:rPr>
              <a:t> </a:t>
            </a:r>
            <a:r>
              <a:rPr lang="en-US" sz="2400" dirty="0" smtClean="0">
                <a:solidFill>
                  <a:srgbClr val="FFFF00"/>
                </a:solidFill>
                <a:latin typeface="Times New Roman" charset="0"/>
                <a:cs typeface="Arial" charset="0"/>
              </a:rPr>
              <a:t>                                                    </a:t>
            </a:r>
            <a:r>
              <a:rPr lang="zh-TW" altLang="en-US" sz="2400" dirty="0" smtClean="0">
                <a:solidFill>
                  <a:srgbClr val="FFFF00"/>
                </a:solidFill>
                <a:latin typeface="Times New Roman" charset="0"/>
                <a:cs typeface="Arial" charset="0"/>
              </a:rPr>
              <a:t>我們是在物質世界中存在的物質個體，所有的現象都是不同物質實體互動之後的結果。簡單而論，大眾需要接受物質主義，亦代表人需要將神放到那些遠古神話的垃圾筒中。</a:t>
            </a:r>
            <a:endParaRPr lang="en-US" sz="2400" dirty="0">
              <a:solidFill>
                <a:srgbClr val="FFFF00"/>
              </a:solidFill>
              <a:latin typeface="Times New Roman" charset="0"/>
              <a:cs typeface="Arial" charset="0"/>
            </a:endParaRPr>
          </a:p>
          <a:p>
            <a:pPr eaLnBrk="1" hangingPunct="1">
              <a:lnSpc>
                <a:spcPct val="90000"/>
              </a:lnSpc>
              <a:buFont typeface="Wingdings" charset="0"/>
              <a:buNone/>
            </a:pPr>
            <a:r>
              <a:rPr lang="en-US" dirty="0">
                <a:solidFill>
                  <a:srgbClr val="FFFF00"/>
                </a:solidFill>
                <a:latin typeface="Arial" charset="0"/>
                <a:cs typeface="Arial" charset="0"/>
              </a:rPr>
              <a:t>    </a:t>
            </a:r>
            <a:r>
              <a:rPr lang="en-US" sz="2800" b="1" dirty="0">
                <a:solidFill>
                  <a:srgbClr val="FFFF00"/>
                </a:solidFill>
                <a:latin typeface="Times New Roman" charset="0"/>
                <a:cs typeface="Arial" charset="0"/>
              </a:rPr>
              <a:t>Richard </a:t>
            </a:r>
            <a:r>
              <a:rPr lang="en-US" sz="2800" b="1" dirty="0" err="1">
                <a:solidFill>
                  <a:srgbClr val="FFFF00"/>
                </a:solidFill>
                <a:latin typeface="Times New Roman" charset="0"/>
                <a:cs typeface="Arial" charset="0"/>
              </a:rPr>
              <a:t>Lewontin</a:t>
            </a:r>
            <a:endParaRPr lang="en-US" sz="2800" b="1" dirty="0">
              <a:solidFill>
                <a:srgbClr val="FFFF00"/>
              </a:solidFill>
              <a:latin typeface="Times New Roman" charset="0"/>
              <a:cs typeface="Arial" charset="0"/>
            </a:endParaRPr>
          </a:p>
          <a:p>
            <a:pPr eaLnBrk="1" hangingPunct="1">
              <a:lnSpc>
                <a:spcPct val="90000"/>
              </a:lnSpc>
              <a:buFont typeface="Wingdings" charset="0"/>
              <a:buNone/>
            </a:pPr>
            <a:r>
              <a:rPr lang="en-US" sz="1800" dirty="0">
                <a:solidFill>
                  <a:srgbClr val="FFFF00"/>
                </a:solidFill>
                <a:latin typeface="Times New Roman" charset="0"/>
                <a:cs typeface="Arial" charset="0"/>
              </a:rPr>
              <a:t>       Retrospective essay on Carl Sagan in the January 9, 1997 </a:t>
            </a:r>
            <a:r>
              <a:rPr lang="en-US" sz="1800" i="1" dirty="0">
                <a:solidFill>
                  <a:srgbClr val="FFFF00"/>
                </a:solidFill>
                <a:latin typeface="Times New Roman" charset="0"/>
                <a:cs typeface="Arial" charset="0"/>
              </a:rPr>
              <a:t>New York Review of Books</a:t>
            </a:r>
            <a:r>
              <a:rPr lang="en-US" sz="1800" dirty="0">
                <a:solidFill>
                  <a:srgbClr val="FFFF00"/>
                </a:solidFill>
                <a:latin typeface="Times New Roman" charset="0"/>
                <a:cs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457200" y="304800"/>
            <a:ext cx="8229600" cy="1139825"/>
          </a:xfrm>
        </p:spPr>
        <p:txBody>
          <a:bodyPr/>
          <a:lstStyle/>
          <a:p>
            <a:pPr eaLnBrk="1" hangingPunct="1"/>
            <a:r>
              <a:rPr lang="en-US" sz="3200" dirty="0">
                <a:solidFill>
                  <a:schemeClr val="tx1"/>
                </a:solidFill>
                <a:latin typeface="Arial" charset="0"/>
                <a:cs typeface="Arial" charset="0"/>
              </a:rPr>
              <a:t>Questions Science Can </a:t>
            </a:r>
            <a:r>
              <a:rPr lang="en-US" sz="3200" dirty="0" smtClean="0">
                <a:solidFill>
                  <a:schemeClr val="tx1"/>
                </a:solidFill>
                <a:latin typeface="Arial" charset="0"/>
                <a:cs typeface="Arial" charset="0"/>
              </a:rPr>
              <a:t>Answer</a:t>
            </a:r>
            <a:br>
              <a:rPr lang="en-US" sz="3200" dirty="0" smtClean="0">
                <a:solidFill>
                  <a:schemeClr val="tx1"/>
                </a:solidFill>
                <a:latin typeface="Arial" charset="0"/>
                <a:cs typeface="Arial" charset="0"/>
              </a:rPr>
            </a:br>
            <a:r>
              <a:rPr lang="zh-TW" altLang="en-US" sz="3200" dirty="0" smtClean="0">
                <a:solidFill>
                  <a:schemeClr val="tx1"/>
                </a:solidFill>
                <a:latin typeface="Arial" charset="0"/>
                <a:cs typeface="Arial" charset="0"/>
              </a:rPr>
              <a:t>科學能解答的問題</a:t>
            </a:r>
            <a:endParaRPr lang="en-US" sz="3200" dirty="0">
              <a:solidFill>
                <a:schemeClr val="tx1"/>
              </a:solidFill>
              <a:latin typeface="Arial" charset="0"/>
              <a:cs typeface="Arial" charset="0"/>
            </a:endParaRPr>
          </a:p>
        </p:txBody>
      </p:sp>
      <p:sp>
        <p:nvSpPr>
          <p:cNvPr id="549891" name="Rectangle 3"/>
          <p:cNvSpPr>
            <a:spLocks noGrp="1" noChangeArrowheads="1"/>
          </p:cNvSpPr>
          <p:nvPr>
            <p:ph type="body" idx="1"/>
          </p:nvPr>
        </p:nvSpPr>
        <p:spPr/>
        <p:txBody>
          <a:bodyPr/>
          <a:lstStyle/>
          <a:p>
            <a:pPr eaLnBrk="1" hangingPunct="1"/>
            <a:r>
              <a:rPr lang="en-US" dirty="0">
                <a:solidFill>
                  <a:srgbClr val="FFFF00"/>
                </a:solidFill>
                <a:latin typeface="Arial" charset="0"/>
                <a:cs typeface="Arial" charset="0"/>
              </a:rPr>
              <a:t>When</a:t>
            </a:r>
            <a:r>
              <a:rPr lang="en-US" dirty="0" smtClean="0">
                <a:solidFill>
                  <a:srgbClr val="FFFF00"/>
                </a:solidFill>
                <a:latin typeface="Arial" charset="0"/>
                <a:cs typeface="Arial" charset="0"/>
              </a:rPr>
              <a:t>?  </a:t>
            </a:r>
            <a:r>
              <a:rPr lang="zh-TW" altLang="en-US" dirty="0" smtClean="0">
                <a:solidFill>
                  <a:srgbClr val="FFFF00"/>
                </a:solidFill>
                <a:latin typeface="Arial" charset="0"/>
                <a:cs typeface="Arial" charset="0"/>
              </a:rPr>
              <a:t>何時？</a:t>
            </a:r>
            <a:endParaRPr lang="en-US" dirty="0">
              <a:solidFill>
                <a:srgbClr val="FFFF00"/>
              </a:solidFill>
              <a:latin typeface="Arial" charset="0"/>
              <a:cs typeface="Arial" charset="0"/>
            </a:endParaRPr>
          </a:p>
          <a:p>
            <a:pPr eaLnBrk="1" hangingPunct="1"/>
            <a:r>
              <a:rPr lang="en-US" dirty="0">
                <a:solidFill>
                  <a:srgbClr val="FFFF00"/>
                </a:solidFill>
                <a:latin typeface="Arial" charset="0"/>
                <a:cs typeface="Arial" charset="0"/>
              </a:rPr>
              <a:t>What</a:t>
            </a:r>
            <a:r>
              <a:rPr lang="en-US" dirty="0" smtClean="0">
                <a:solidFill>
                  <a:srgbClr val="FFFF00"/>
                </a:solidFill>
                <a:latin typeface="Arial" charset="0"/>
                <a:cs typeface="Arial" charset="0"/>
              </a:rPr>
              <a:t>? </a:t>
            </a:r>
            <a:r>
              <a:rPr lang="zh-TW" altLang="en-US" dirty="0" smtClean="0">
                <a:solidFill>
                  <a:srgbClr val="FFFF00"/>
                </a:solidFill>
                <a:latin typeface="Arial" charset="0"/>
                <a:cs typeface="Arial" charset="0"/>
              </a:rPr>
              <a:t>甚麼？</a:t>
            </a:r>
            <a:endParaRPr lang="en-US" dirty="0">
              <a:solidFill>
                <a:srgbClr val="FFFF00"/>
              </a:solidFill>
              <a:latin typeface="Arial" charset="0"/>
              <a:cs typeface="Arial" charset="0"/>
            </a:endParaRPr>
          </a:p>
          <a:p>
            <a:pPr eaLnBrk="1" hangingPunct="1"/>
            <a:r>
              <a:rPr lang="en-US" dirty="0">
                <a:solidFill>
                  <a:srgbClr val="FFFF00"/>
                </a:solidFill>
                <a:latin typeface="Arial" charset="0"/>
                <a:cs typeface="Arial" charset="0"/>
              </a:rPr>
              <a:t>Where</a:t>
            </a:r>
            <a:r>
              <a:rPr lang="en-US" dirty="0" smtClean="0">
                <a:solidFill>
                  <a:srgbClr val="FFFF00"/>
                </a:solidFill>
                <a:latin typeface="Arial" charset="0"/>
                <a:cs typeface="Arial" charset="0"/>
              </a:rPr>
              <a:t>? </a:t>
            </a:r>
            <a:r>
              <a:rPr lang="zh-TW" altLang="en-US" dirty="0" smtClean="0">
                <a:solidFill>
                  <a:srgbClr val="FFFF00"/>
                </a:solidFill>
                <a:latin typeface="Arial" charset="0"/>
                <a:cs typeface="Arial" charset="0"/>
              </a:rPr>
              <a:t>在那裡？</a:t>
            </a:r>
            <a:endParaRPr lang="en-US" dirty="0">
              <a:solidFill>
                <a:srgbClr val="FFFF00"/>
              </a:solidFill>
              <a:latin typeface="Arial" charset="0"/>
              <a:cs typeface="Arial" charset="0"/>
            </a:endParaRPr>
          </a:p>
          <a:p>
            <a:pPr eaLnBrk="1" hangingPunct="1"/>
            <a:r>
              <a:rPr lang="en-US" dirty="0">
                <a:solidFill>
                  <a:srgbClr val="FFFF00"/>
                </a:solidFill>
                <a:latin typeface="Arial" charset="0"/>
                <a:cs typeface="Arial" charset="0"/>
              </a:rPr>
              <a:t>How many</a:t>
            </a:r>
            <a:r>
              <a:rPr lang="en-US" dirty="0" smtClean="0">
                <a:solidFill>
                  <a:srgbClr val="FFFF00"/>
                </a:solidFill>
                <a:latin typeface="Arial" charset="0"/>
                <a:cs typeface="Arial" charset="0"/>
              </a:rPr>
              <a:t>? </a:t>
            </a:r>
            <a:r>
              <a:rPr lang="zh-TW" altLang="en-US" dirty="0" smtClean="0">
                <a:solidFill>
                  <a:srgbClr val="FFFF00"/>
                </a:solidFill>
                <a:latin typeface="Arial" charset="0"/>
                <a:cs typeface="Arial" charset="0"/>
              </a:rPr>
              <a:t>有多少？</a:t>
            </a:r>
            <a:endParaRPr lang="en-US" dirty="0">
              <a:solidFill>
                <a:srgbClr val="FFFF00"/>
              </a:solidFill>
              <a:latin typeface="Arial" charset="0"/>
              <a:cs typeface="Arial" charset="0"/>
            </a:endParaRPr>
          </a:p>
          <a:p>
            <a:pPr eaLnBrk="1" hangingPunct="1"/>
            <a:r>
              <a:rPr lang="en-US" dirty="0">
                <a:solidFill>
                  <a:srgbClr val="FFFF00"/>
                </a:solidFill>
                <a:latin typeface="Arial" charset="0"/>
                <a:cs typeface="Arial" charset="0"/>
              </a:rPr>
              <a:t>By what means</a:t>
            </a:r>
            <a:r>
              <a:rPr lang="en-US" dirty="0" smtClean="0">
                <a:solidFill>
                  <a:srgbClr val="FFFF00"/>
                </a:solidFill>
                <a:latin typeface="Arial" charset="0"/>
                <a:cs typeface="Arial" charset="0"/>
              </a:rPr>
              <a:t>? </a:t>
            </a:r>
            <a:r>
              <a:rPr lang="zh-TW" altLang="en-US" dirty="0" smtClean="0">
                <a:solidFill>
                  <a:srgbClr val="FFFF00"/>
                </a:solidFill>
                <a:latin typeface="Arial" charset="0"/>
                <a:cs typeface="Arial" charset="0"/>
              </a:rPr>
              <a:t>透過甚麼方法？</a:t>
            </a:r>
            <a:endParaRPr lang="en-US"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228600" y="152400"/>
            <a:ext cx="8686800" cy="1447800"/>
          </a:xfrm>
        </p:spPr>
        <p:txBody>
          <a:bodyPr/>
          <a:lstStyle/>
          <a:p>
            <a:pPr eaLnBrk="1" hangingPunct="1">
              <a:defRPr/>
            </a:pPr>
            <a:r>
              <a:rPr lang="en-US" sz="4000" dirty="0" smtClean="0">
                <a:solidFill>
                  <a:schemeClr val="tx1"/>
                </a:solidFill>
                <a:ea typeface="+mj-ea"/>
              </a:rPr>
              <a:t>Questions Science Cannot Answer:</a:t>
            </a:r>
            <a:br>
              <a:rPr lang="en-US" sz="4000" dirty="0" smtClean="0">
                <a:solidFill>
                  <a:schemeClr val="tx1"/>
                </a:solidFill>
                <a:ea typeface="+mj-ea"/>
              </a:rPr>
            </a:br>
            <a:r>
              <a:rPr lang="en-US" sz="3500" dirty="0" smtClean="0">
                <a:solidFill>
                  <a:schemeClr val="tx1"/>
                </a:solidFill>
                <a:ea typeface="+mj-ea"/>
              </a:rPr>
              <a:t>(That Christianity Does Answer)</a:t>
            </a:r>
            <a:br>
              <a:rPr lang="en-US" sz="3500" dirty="0" smtClean="0">
                <a:solidFill>
                  <a:schemeClr val="tx1"/>
                </a:solidFill>
                <a:ea typeface="+mj-ea"/>
              </a:rPr>
            </a:br>
            <a:r>
              <a:rPr lang="zh-TW" altLang="en-US" sz="3500" dirty="0" smtClean="0">
                <a:solidFill>
                  <a:schemeClr val="tx1"/>
                </a:solidFill>
                <a:ea typeface="+mj-ea"/>
              </a:rPr>
              <a:t>科學不能解答的問題：</a:t>
            </a:r>
            <a:r>
              <a:rPr lang="en-US" altLang="zh-TW" sz="3500" dirty="0" smtClean="0">
                <a:solidFill>
                  <a:schemeClr val="tx1"/>
                </a:solidFill>
                <a:ea typeface="+mj-ea"/>
              </a:rPr>
              <a:t> </a:t>
            </a:r>
            <a:r>
              <a:rPr lang="zh-TW" altLang="en-US" sz="3500" dirty="0" smtClean="0">
                <a:solidFill>
                  <a:schemeClr val="tx1"/>
                </a:solidFill>
                <a:ea typeface="+mj-ea"/>
              </a:rPr>
              <a:t>（但基督教可以解答）</a:t>
            </a:r>
            <a:endParaRPr lang="en-US" sz="4000" dirty="0" smtClean="0">
              <a:solidFill>
                <a:schemeClr val="tx1"/>
              </a:solidFill>
              <a:ea typeface="+mj-ea"/>
            </a:endParaRPr>
          </a:p>
        </p:txBody>
      </p:sp>
      <p:sp>
        <p:nvSpPr>
          <p:cNvPr id="551939" name="Rectangle 3"/>
          <p:cNvSpPr>
            <a:spLocks noGrp="1" noChangeArrowheads="1"/>
          </p:cNvSpPr>
          <p:nvPr>
            <p:ph type="body" idx="1"/>
          </p:nvPr>
        </p:nvSpPr>
        <p:spPr>
          <a:xfrm>
            <a:off x="228600" y="1752600"/>
            <a:ext cx="8763000" cy="4149725"/>
          </a:xfrm>
        </p:spPr>
        <p:txBody>
          <a:bodyPr/>
          <a:lstStyle/>
          <a:p>
            <a:pPr lvl="1" eaLnBrk="1" hangingPunct="1">
              <a:defRPr/>
            </a:pPr>
            <a:r>
              <a:rPr lang="en-US" sz="2600" dirty="0" smtClean="0">
                <a:solidFill>
                  <a:srgbClr val="FFFF00"/>
                </a:solidFill>
              </a:rPr>
              <a:t>Why am I here?   </a:t>
            </a:r>
            <a:r>
              <a:rPr lang="zh-TW" altLang="en-US" sz="2600" dirty="0" smtClean="0">
                <a:solidFill>
                  <a:srgbClr val="FFFF00"/>
                </a:solidFill>
              </a:rPr>
              <a:t>我為何在這裡？</a:t>
            </a:r>
            <a:endParaRPr lang="en-US" sz="2600" dirty="0" smtClean="0">
              <a:solidFill>
                <a:srgbClr val="FFFF00"/>
              </a:solidFill>
            </a:endParaRPr>
          </a:p>
          <a:p>
            <a:pPr lvl="1" eaLnBrk="1" hangingPunct="1">
              <a:defRPr/>
            </a:pPr>
            <a:r>
              <a:rPr lang="en-US" sz="2600" dirty="0" smtClean="0">
                <a:solidFill>
                  <a:srgbClr val="FFFF00"/>
                </a:solidFill>
              </a:rPr>
              <a:t>Is that the right thing to do?   </a:t>
            </a:r>
            <a:r>
              <a:rPr lang="zh-TW" altLang="en-US" sz="2600" dirty="0" smtClean="0">
                <a:solidFill>
                  <a:srgbClr val="FFFF00"/>
                </a:solidFill>
              </a:rPr>
              <a:t>做這事是對的嗎？</a:t>
            </a:r>
            <a:endParaRPr lang="en-US" sz="2600" dirty="0" smtClean="0">
              <a:solidFill>
                <a:srgbClr val="FFFF00"/>
              </a:solidFill>
            </a:endParaRPr>
          </a:p>
          <a:p>
            <a:pPr lvl="1" eaLnBrk="1" hangingPunct="1">
              <a:defRPr/>
            </a:pPr>
            <a:r>
              <a:rPr lang="en-US" sz="2600" dirty="0" smtClean="0">
                <a:solidFill>
                  <a:srgbClr val="FFFF00"/>
                </a:solidFill>
              </a:rPr>
              <a:t>How valuable am I?   </a:t>
            </a:r>
            <a:r>
              <a:rPr lang="zh-TW" altLang="en-US" sz="2600" dirty="0" smtClean="0">
                <a:solidFill>
                  <a:srgbClr val="FFFF00"/>
                </a:solidFill>
              </a:rPr>
              <a:t>我的價值有多少？</a:t>
            </a:r>
            <a:endParaRPr lang="en-US" sz="2600" dirty="0" smtClean="0">
              <a:solidFill>
                <a:srgbClr val="FFFF00"/>
              </a:solidFill>
            </a:endParaRPr>
          </a:p>
          <a:p>
            <a:pPr lvl="1" eaLnBrk="1" hangingPunct="1">
              <a:defRPr/>
            </a:pPr>
            <a:r>
              <a:rPr lang="en-US" sz="2600" dirty="0" smtClean="0">
                <a:solidFill>
                  <a:srgbClr val="FFFF00"/>
                </a:solidFill>
              </a:rPr>
              <a:t>Does God exist?  Does God act (theism)?                 </a:t>
            </a:r>
            <a:r>
              <a:rPr lang="zh-TW" altLang="en-US" sz="2600" dirty="0" smtClean="0">
                <a:solidFill>
                  <a:srgbClr val="FFFF00"/>
                </a:solidFill>
              </a:rPr>
              <a:t>神存在嗎？神或否作工</a:t>
            </a:r>
            <a:r>
              <a:rPr lang="en-US" altLang="zh-TW" sz="2600" dirty="0" smtClean="0">
                <a:solidFill>
                  <a:srgbClr val="FFFF00"/>
                </a:solidFill>
              </a:rPr>
              <a:t>(</a:t>
            </a:r>
            <a:r>
              <a:rPr lang="zh-TW" altLang="en-US" sz="2600" dirty="0" smtClean="0">
                <a:solidFill>
                  <a:srgbClr val="FFFF00"/>
                </a:solidFill>
              </a:rPr>
              <a:t>有神論</a:t>
            </a:r>
            <a:r>
              <a:rPr lang="en-US" altLang="zh-TW" sz="2600" dirty="0" smtClean="0">
                <a:solidFill>
                  <a:srgbClr val="FFFF00"/>
                </a:solidFill>
              </a:rPr>
              <a:t>)</a:t>
            </a:r>
            <a:r>
              <a:rPr lang="zh-TW" altLang="en-US" sz="2600" dirty="0" smtClean="0">
                <a:solidFill>
                  <a:srgbClr val="FFFF00"/>
                </a:solidFill>
              </a:rPr>
              <a:t>？</a:t>
            </a:r>
            <a:endParaRPr lang="en-US" sz="2600" dirty="0" smtClean="0">
              <a:solidFill>
                <a:srgbClr val="FFFF00"/>
              </a:solidFill>
            </a:endParaRPr>
          </a:p>
          <a:p>
            <a:pPr lvl="1" eaLnBrk="1" hangingPunct="1">
              <a:defRPr/>
            </a:pPr>
            <a:r>
              <a:rPr lang="en-US" sz="2600" dirty="0" smtClean="0">
                <a:solidFill>
                  <a:srgbClr val="FFFF00"/>
                </a:solidFill>
              </a:rPr>
              <a:t>Will that God respond if I pray?                                 </a:t>
            </a:r>
            <a:r>
              <a:rPr lang="zh-TW" altLang="en-US" sz="2600" dirty="0" smtClean="0">
                <a:solidFill>
                  <a:srgbClr val="FFFF00"/>
                </a:solidFill>
              </a:rPr>
              <a:t>神會回應我的禱告嗎？</a:t>
            </a:r>
            <a:endParaRPr lang="en-US" sz="2600" dirty="0" smtClean="0">
              <a:solidFill>
                <a:srgbClr val="FFFF00"/>
              </a:solidFill>
            </a:endParaRPr>
          </a:p>
          <a:p>
            <a:pPr lvl="1" eaLnBrk="1" hangingPunct="1">
              <a:defRPr/>
            </a:pPr>
            <a:r>
              <a:rPr lang="en-US" sz="2600" dirty="0" smtClean="0">
                <a:solidFill>
                  <a:srgbClr val="FFFF00"/>
                </a:solidFill>
              </a:rPr>
              <a:t>Do supernatural events (miracles) happen?             </a:t>
            </a:r>
            <a:r>
              <a:rPr lang="zh-TW" altLang="en-US" sz="2600" dirty="0" smtClean="0">
                <a:solidFill>
                  <a:srgbClr val="FFFF00"/>
                </a:solidFill>
              </a:rPr>
              <a:t>超自然事件（神蹟）會發生嗎？</a:t>
            </a:r>
            <a:endParaRPr lang="en-US" altLang="zh-TW" sz="2600" dirty="0">
              <a:solidFill>
                <a:srgbClr val="FFFF00"/>
              </a:solidFill>
            </a:endParaRPr>
          </a:p>
          <a:p>
            <a:pPr lvl="1" eaLnBrk="1" hangingPunct="1">
              <a:defRPr/>
            </a:pPr>
            <a:r>
              <a:rPr lang="en-US" sz="2600" dirty="0" smtClean="0">
                <a:solidFill>
                  <a:srgbClr val="FFFF00"/>
                </a:solidFill>
                <a:ea typeface="+mn-ea"/>
              </a:rPr>
              <a:t>Why is there evil and suffering in the world?                  </a:t>
            </a:r>
            <a:r>
              <a:rPr lang="zh-TW" altLang="en-US" sz="2600" dirty="0" smtClean="0">
                <a:solidFill>
                  <a:srgbClr val="FFFF00"/>
                </a:solidFill>
                <a:ea typeface="+mn-ea"/>
              </a:rPr>
              <a:t>為何世界有邪惡及受苦？</a:t>
            </a:r>
            <a:r>
              <a:rPr lang="en-US" sz="2600" dirty="0" smtClean="0">
                <a:solidFill>
                  <a:srgbClr val="FFFF00"/>
                </a:solidFill>
                <a:ea typeface="+mn-ea"/>
              </a:rPr>
              <a:t>  </a:t>
            </a:r>
          </a:p>
          <a:p>
            <a:pPr eaLnBrk="1" hangingPunct="1">
              <a:buFont typeface="Wingdings" pitchFamily="2" charset="2"/>
              <a:buBlip>
                <a:blip r:embed="rId3"/>
              </a:buBlip>
              <a:defRPr/>
            </a:pPr>
            <a:endParaRPr lang="en-US" sz="2600" dirty="0" smtClean="0">
              <a:solidFill>
                <a:srgbClr val="FFFF0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277813"/>
            <a:ext cx="8229600" cy="790575"/>
          </a:xfrm>
        </p:spPr>
        <p:txBody>
          <a:bodyPr/>
          <a:lstStyle/>
          <a:p>
            <a:pPr eaLnBrk="1" hangingPunct="1"/>
            <a:r>
              <a:rPr lang="en-US" sz="3200" dirty="0">
                <a:latin typeface="Arial" charset="0"/>
                <a:cs typeface="Arial" charset="0"/>
              </a:rPr>
              <a:t>Materialism is Patently </a:t>
            </a:r>
            <a:r>
              <a:rPr lang="en-US" sz="3200" dirty="0" smtClean="0">
                <a:latin typeface="Arial" charset="0"/>
                <a:cs typeface="Arial" charset="0"/>
              </a:rPr>
              <a:t>False </a:t>
            </a:r>
            <a:br>
              <a:rPr lang="en-US" sz="3200" dirty="0" smtClean="0">
                <a:latin typeface="Arial" charset="0"/>
                <a:cs typeface="Arial" charset="0"/>
              </a:rPr>
            </a:br>
            <a:r>
              <a:rPr lang="zh-TW" altLang="en-US" sz="3200" dirty="0" smtClean="0">
                <a:latin typeface="Arial" charset="0"/>
                <a:cs typeface="Arial" charset="0"/>
              </a:rPr>
              <a:t>物質主義是公然的錯</a:t>
            </a:r>
            <a:endParaRPr lang="en-US" sz="3200" dirty="0">
              <a:latin typeface="Arial" charset="0"/>
              <a:cs typeface="Arial" charset="0"/>
            </a:endParaRPr>
          </a:p>
        </p:txBody>
      </p:sp>
      <p:sp>
        <p:nvSpPr>
          <p:cNvPr id="553987" name="Rectangle 3"/>
          <p:cNvSpPr>
            <a:spLocks noGrp="1" noChangeArrowheads="1"/>
          </p:cNvSpPr>
          <p:nvPr>
            <p:ph type="body" idx="1"/>
          </p:nvPr>
        </p:nvSpPr>
        <p:spPr>
          <a:xfrm>
            <a:off x="457200" y="1295400"/>
            <a:ext cx="8229600" cy="6477000"/>
          </a:xfrm>
        </p:spPr>
        <p:txBody>
          <a:bodyPr/>
          <a:lstStyle/>
          <a:p>
            <a:pPr eaLnBrk="1" hangingPunct="1">
              <a:buFont typeface="Wingdings" charset="0"/>
              <a:buNone/>
            </a:pPr>
            <a:r>
              <a:rPr lang="en-US" sz="2400" b="1" dirty="0">
                <a:solidFill>
                  <a:srgbClr val="FFFF00"/>
                </a:solidFill>
                <a:latin typeface="Arial" charset="0"/>
                <a:cs typeface="Arial" charset="0"/>
              </a:rPr>
              <a:t>If Materialism/Naturalism is right then</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如果物質主義</a:t>
            </a:r>
            <a:r>
              <a:rPr lang="en-US" altLang="zh-TW" sz="2400" b="1" dirty="0" smtClean="0">
                <a:solidFill>
                  <a:srgbClr val="FFFF00"/>
                </a:solidFill>
                <a:latin typeface="Arial" charset="0"/>
                <a:cs typeface="Arial" charset="0"/>
              </a:rPr>
              <a:t> / </a:t>
            </a:r>
            <a:r>
              <a:rPr lang="zh-TW" altLang="en-US" sz="2400" b="1" dirty="0" smtClean="0">
                <a:solidFill>
                  <a:srgbClr val="FFFF00"/>
                </a:solidFill>
                <a:latin typeface="Arial" charset="0"/>
                <a:cs typeface="Arial" charset="0"/>
              </a:rPr>
              <a:t>自然主義是對的；</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ja-JP" altLang="en-US" sz="2400" b="1" dirty="0">
                <a:solidFill>
                  <a:srgbClr val="FFFF00"/>
                </a:solidFill>
                <a:latin typeface="Arial" charset="0"/>
                <a:cs typeface="Arial" charset="0"/>
              </a:rPr>
              <a:t>“</a:t>
            </a:r>
            <a:r>
              <a:rPr lang="en-US" sz="2400" b="1" dirty="0">
                <a:solidFill>
                  <a:srgbClr val="FFFF00"/>
                </a:solidFill>
                <a:latin typeface="Arial" charset="0"/>
                <a:cs typeface="Arial" charset="0"/>
              </a:rPr>
              <a:t>I</a:t>
            </a:r>
            <a:r>
              <a:rPr lang="ja-JP" altLang="en-US" sz="2400" b="1" dirty="0">
                <a:solidFill>
                  <a:srgbClr val="FFFF00"/>
                </a:solidFill>
                <a:latin typeface="Arial" charset="0"/>
                <a:cs typeface="Arial" charset="0"/>
              </a:rPr>
              <a:t>”</a:t>
            </a:r>
            <a:r>
              <a:rPr lang="en-US" sz="2400" b="1" dirty="0">
                <a:solidFill>
                  <a:srgbClr val="FFFF00"/>
                </a:solidFill>
                <a:latin typeface="Arial" charset="0"/>
                <a:cs typeface="Arial" charset="0"/>
              </a:rPr>
              <a:t> do not exist.  Consciousness is just random moving around of chemicals</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“我”並不存在，良知只不過是一些隨機流動的化學物質</a:t>
            </a:r>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No soul, no spirit, no non-physical reality</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沒有魂，沒有靈，沒有非肉體的真實</a:t>
            </a:r>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Life has no value.  Human beings have no value.  What is value</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生命是沒有價值的。人類是沒有價值的，甚麼是價值呢？</a:t>
            </a:r>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Love is chemicals moving around  (vs. God is love</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愛只是一些化學物質在流動</a:t>
            </a:r>
            <a:r>
              <a:rPr lang="en-US" altLang="zh-TW"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相對神是愛</a:t>
            </a:r>
            <a:r>
              <a:rPr lang="en-US" altLang="zh-TW" sz="2400" b="1" dirty="0" smtClean="0">
                <a:solidFill>
                  <a:srgbClr val="FFFF00"/>
                </a:solidFill>
                <a:latin typeface="Arial" charset="0"/>
                <a:cs typeface="Arial" charset="0"/>
              </a:rPr>
              <a:t>)</a:t>
            </a:r>
            <a:endParaRPr lang="en-US" sz="24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152400" y="277813"/>
            <a:ext cx="8839200" cy="1143000"/>
          </a:xfrm>
        </p:spPr>
        <p:txBody>
          <a:bodyPr/>
          <a:lstStyle/>
          <a:p>
            <a:pPr eaLnBrk="1" hangingPunct="1"/>
            <a:r>
              <a:rPr lang="en-US" sz="2800" dirty="0">
                <a:latin typeface="Arial" charset="0"/>
                <a:cs typeface="Arial" charset="0"/>
              </a:rPr>
              <a:t>Does Naturalism tend to make its believers better people</a:t>
            </a:r>
            <a:r>
              <a:rPr lang="en-US" sz="2800" dirty="0" smtClean="0">
                <a:latin typeface="Arial" charset="0"/>
                <a:cs typeface="Arial" charset="0"/>
              </a:rPr>
              <a:t>? </a:t>
            </a:r>
            <a:r>
              <a:rPr lang="zh-TW" altLang="en-US" sz="2800" dirty="0" smtClean="0">
                <a:latin typeface="Arial" charset="0"/>
                <a:cs typeface="Arial" charset="0"/>
              </a:rPr>
              <a:t>自然主義能協助它的信徒成為更好的人嗎？</a:t>
            </a:r>
            <a:endParaRPr lang="en-US" sz="2800" dirty="0">
              <a:latin typeface="Arial" charset="0"/>
              <a:cs typeface="Arial" charset="0"/>
            </a:endParaRPr>
          </a:p>
        </p:txBody>
      </p:sp>
      <p:sp>
        <p:nvSpPr>
          <p:cNvPr id="556035" name="Rectangle 3"/>
          <p:cNvSpPr>
            <a:spLocks noGrp="1" noChangeArrowheads="1"/>
          </p:cNvSpPr>
          <p:nvPr>
            <p:ph type="body" idx="1"/>
          </p:nvPr>
        </p:nvSpPr>
        <p:spPr>
          <a:xfrm>
            <a:off x="533400" y="1371600"/>
            <a:ext cx="8153400" cy="4759325"/>
          </a:xfrm>
        </p:spPr>
        <p:txBody>
          <a:bodyPr/>
          <a:lstStyle/>
          <a:p>
            <a:pPr eaLnBrk="1" hangingPunct="1">
              <a:lnSpc>
                <a:spcPct val="80000"/>
              </a:lnSpc>
              <a:buFont typeface="Wingdings" pitchFamily="2" charset="2"/>
              <a:buNone/>
              <a:defRPr/>
            </a:pPr>
            <a:r>
              <a:rPr lang="en-US" sz="2400" b="1" dirty="0" smtClean="0">
                <a:solidFill>
                  <a:srgbClr val="FFFF00"/>
                </a:solidFill>
                <a:ea typeface="+mn-ea"/>
              </a:rPr>
              <a:t>If the naturalist is right then: </a:t>
            </a:r>
            <a:r>
              <a:rPr lang="zh-TW" altLang="en-US" sz="2400" b="1" dirty="0" smtClean="0">
                <a:solidFill>
                  <a:srgbClr val="FFFF00"/>
                </a:solidFill>
                <a:ea typeface="+mn-ea"/>
              </a:rPr>
              <a:t>如果自然主義</a:t>
            </a:r>
            <a:r>
              <a:rPr lang="zh-TW" altLang="en-US" sz="2400" b="1" dirty="0" smtClean="0">
                <a:solidFill>
                  <a:srgbClr val="FFFF00"/>
                </a:solidFill>
                <a:ea typeface="+mn-ea"/>
              </a:rPr>
              <a:t>是</a:t>
            </a:r>
            <a:r>
              <a:rPr lang="zh-TW" altLang="en-US" sz="2400" b="1" dirty="0" smtClean="0">
                <a:solidFill>
                  <a:srgbClr val="FFFF00"/>
                </a:solidFill>
                <a:ea typeface="+mn-ea"/>
              </a:rPr>
              <a:t>對</a:t>
            </a:r>
            <a:r>
              <a:rPr lang="zh-TW" altLang="en-US" sz="2400" b="1" dirty="0" smtClean="0">
                <a:solidFill>
                  <a:srgbClr val="FFFF00"/>
                </a:solidFill>
                <a:ea typeface="+mn-ea"/>
              </a:rPr>
              <a:t>的：</a:t>
            </a:r>
            <a:endParaRPr lang="en-US" sz="2400" b="1" dirty="0" smtClean="0">
              <a:solidFill>
                <a:srgbClr val="FFFF00"/>
              </a:solidFill>
              <a:ea typeface="+mn-ea"/>
            </a:endParaRPr>
          </a:p>
          <a:p>
            <a:pPr eaLnBrk="1" hangingPunct="1">
              <a:lnSpc>
                <a:spcPct val="80000"/>
              </a:lnSpc>
              <a:buFont typeface="Wingdings" pitchFamily="2" charset="2"/>
              <a:buBlip>
                <a:blip r:embed="rId3"/>
              </a:buBlip>
              <a:defRPr/>
            </a:pPr>
            <a:endParaRPr lang="en-US" sz="2400" b="1" dirty="0" smtClean="0">
              <a:solidFill>
                <a:srgbClr val="FFFF00"/>
              </a:solidFill>
              <a:ea typeface="+mn-ea"/>
            </a:endParaRPr>
          </a:p>
          <a:p>
            <a:pPr eaLnBrk="1" hangingPunct="1">
              <a:lnSpc>
                <a:spcPct val="80000"/>
              </a:lnSpc>
              <a:buFont typeface="Wingdings" pitchFamily="2" charset="2"/>
              <a:buBlip>
                <a:blip r:embed="rId3"/>
              </a:buBlip>
              <a:defRPr/>
            </a:pPr>
            <a:r>
              <a:rPr lang="en-US" sz="2400" b="1" dirty="0" smtClean="0">
                <a:solidFill>
                  <a:srgbClr val="FFFF00"/>
                </a:solidFill>
                <a:ea typeface="+mn-ea"/>
              </a:rPr>
              <a:t>Good and evil are meaningless ideas.                       </a:t>
            </a:r>
            <a:r>
              <a:rPr lang="zh-TW" altLang="en-US" sz="2400" b="1" dirty="0" smtClean="0">
                <a:solidFill>
                  <a:srgbClr val="FFFF00"/>
                </a:solidFill>
                <a:ea typeface="+mn-ea"/>
              </a:rPr>
              <a:t>善與惡是沒有意義的概念</a:t>
            </a:r>
            <a:endParaRPr lang="en-US" sz="2400" b="1" dirty="0" smtClean="0">
              <a:solidFill>
                <a:srgbClr val="FFFF00"/>
              </a:solidFill>
              <a:ea typeface="+mn-ea"/>
            </a:endParaRPr>
          </a:p>
          <a:p>
            <a:pPr eaLnBrk="1" hangingPunct="1">
              <a:lnSpc>
                <a:spcPct val="80000"/>
              </a:lnSpc>
              <a:buFont typeface="Wingdings" pitchFamily="2" charset="2"/>
              <a:buBlip>
                <a:blip r:embed="rId3"/>
              </a:buBlip>
              <a:defRPr/>
            </a:pPr>
            <a:endParaRPr lang="en-US" sz="2400" b="1" dirty="0" smtClean="0">
              <a:solidFill>
                <a:srgbClr val="FFFF00"/>
              </a:solidFill>
              <a:ea typeface="+mn-ea"/>
            </a:endParaRPr>
          </a:p>
          <a:p>
            <a:pPr eaLnBrk="1" hangingPunct="1">
              <a:lnSpc>
                <a:spcPct val="80000"/>
              </a:lnSpc>
              <a:buFont typeface="Wingdings" pitchFamily="2" charset="2"/>
              <a:buBlip>
                <a:blip r:embed="rId3"/>
              </a:buBlip>
              <a:defRPr/>
            </a:pPr>
            <a:r>
              <a:rPr lang="en-US" sz="2400" b="1" dirty="0" smtClean="0">
                <a:solidFill>
                  <a:srgbClr val="FFFF00"/>
                </a:solidFill>
                <a:ea typeface="+mn-ea"/>
              </a:rPr>
              <a:t>Our purpose, if it exists at all, is to pass on our DNA. </a:t>
            </a:r>
            <a:r>
              <a:rPr lang="zh-TW" altLang="en-US" sz="2400" b="1" dirty="0" smtClean="0">
                <a:solidFill>
                  <a:srgbClr val="FFFF00"/>
                </a:solidFill>
                <a:ea typeface="+mn-ea"/>
              </a:rPr>
              <a:t>我們的人生意義，如果真的存在，只是傳授我們的基因到下一代</a:t>
            </a:r>
            <a:endParaRPr lang="en-US" sz="2400" b="1" dirty="0" smtClean="0">
              <a:solidFill>
                <a:srgbClr val="FFFF00"/>
              </a:solidFill>
              <a:ea typeface="+mn-ea"/>
            </a:endParaRPr>
          </a:p>
          <a:p>
            <a:pPr eaLnBrk="1" hangingPunct="1">
              <a:lnSpc>
                <a:spcPct val="80000"/>
              </a:lnSpc>
              <a:buFont typeface="Wingdings" pitchFamily="2" charset="2"/>
              <a:buBlip>
                <a:blip r:embed="rId3"/>
              </a:buBlip>
              <a:defRPr/>
            </a:pPr>
            <a:endParaRPr lang="en-US" sz="2400" b="1" dirty="0" smtClean="0">
              <a:solidFill>
                <a:srgbClr val="FFFF00"/>
              </a:solidFill>
              <a:ea typeface="+mn-ea"/>
            </a:endParaRPr>
          </a:p>
          <a:p>
            <a:pPr eaLnBrk="1" hangingPunct="1">
              <a:lnSpc>
                <a:spcPct val="80000"/>
              </a:lnSpc>
              <a:defRPr/>
            </a:pPr>
            <a:r>
              <a:rPr lang="en-US" sz="2400" b="1" dirty="0" smtClean="0">
                <a:solidFill>
                  <a:srgbClr val="FFFF00"/>
                </a:solidFill>
                <a:ea typeface="+mn-ea"/>
              </a:rPr>
              <a:t>Any kind of sexual behavior is as right as any other.  Stealing is probably good.                                          </a:t>
            </a:r>
            <a:r>
              <a:rPr lang="zh-TW" altLang="en-US" sz="2400" b="1" dirty="0" smtClean="0">
                <a:solidFill>
                  <a:srgbClr val="FFFF00"/>
                </a:solidFill>
                <a:ea typeface="+mn-ea"/>
              </a:rPr>
              <a:t>任何形色的性行為都能接受，</a:t>
            </a:r>
            <a:r>
              <a:rPr lang="zh-CHT" altLang="en-US" sz="2400" b="1" dirty="0" smtClean="0">
                <a:solidFill>
                  <a:srgbClr val="FFFF00"/>
                </a:solidFill>
              </a:rPr>
              <a:t>偷竊</a:t>
            </a:r>
            <a:r>
              <a:rPr lang="zh-TW" altLang="en-US" sz="2400" b="1" dirty="0" smtClean="0">
                <a:solidFill>
                  <a:srgbClr val="FFFF00"/>
                </a:solidFill>
              </a:rPr>
              <a:t>或許是好的</a:t>
            </a:r>
            <a:endParaRPr lang="en-US" sz="2400" b="1" dirty="0" smtClean="0">
              <a:solidFill>
                <a:srgbClr val="FFFF00"/>
              </a:solidFill>
              <a:ea typeface="+mn-ea"/>
            </a:endParaRPr>
          </a:p>
          <a:p>
            <a:pPr eaLnBrk="1" hangingPunct="1">
              <a:lnSpc>
                <a:spcPct val="80000"/>
              </a:lnSpc>
              <a:buFont typeface="Wingdings" pitchFamily="2" charset="2"/>
              <a:buBlip>
                <a:blip r:embed="rId3"/>
              </a:buBlip>
              <a:defRPr/>
            </a:pPr>
            <a:endParaRPr lang="en-US" sz="2400" b="1" dirty="0" smtClean="0">
              <a:solidFill>
                <a:srgbClr val="FFFF00"/>
              </a:solidFill>
              <a:ea typeface="+mn-ea"/>
            </a:endParaRPr>
          </a:p>
          <a:p>
            <a:pPr eaLnBrk="1" hangingPunct="1">
              <a:lnSpc>
                <a:spcPct val="80000"/>
              </a:lnSpc>
              <a:defRPr/>
            </a:pPr>
            <a:r>
              <a:rPr lang="en-US" sz="2400" b="1" dirty="0" smtClean="0">
                <a:solidFill>
                  <a:srgbClr val="FFFF00"/>
                </a:solidFill>
                <a:ea typeface="+mn-ea"/>
              </a:rPr>
              <a:t>There is nothing inherently evil about genocide, racism, slavery, etc.                                                           </a:t>
            </a:r>
            <a:r>
              <a:rPr lang="zh-CHT" altLang="en-US" sz="2400" b="1" dirty="0" smtClean="0">
                <a:solidFill>
                  <a:srgbClr val="FFFF00"/>
                </a:solidFill>
              </a:rPr>
              <a:t>種族滅絕</a:t>
            </a:r>
            <a:r>
              <a:rPr lang="zh-TW" altLang="en-US" sz="2400" b="1" dirty="0" smtClean="0">
                <a:solidFill>
                  <a:srgbClr val="FFFF00"/>
                </a:solidFill>
              </a:rPr>
              <a:t>，</a:t>
            </a:r>
            <a:r>
              <a:rPr lang="ja-JP" altLang="en-US" sz="2400" b="1" dirty="0">
                <a:solidFill>
                  <a:srgbClr val="FFFF00"/>
                </a:solidFill>
              </a:rPr>
              <a:t>種族歧</a:t>
            </a:r>
            <a:r>
              <a:rPr lang="ja-JP" altLang="en-US" sz="2400" b="1" dirty="0" smtClean="0">
                <a:solidFill>
                  <a:srgbClr val="FFFF00"/>
                </a:solidFill>
              </a:rPr>
              <a:t>視</a:t>
            </a:r>
            <a:r>
              <a:rPr lang="en-US" altLang="ja-JP" sz="2400" b="1" dirty="0" smtClean="0">
                <a:solidFill>
                  <a:srgbClr val="FFFF00"/>
                </a:solidFill>
              </a:rPr>
              <a:t>, </a:t>
            </a:r>
            <a:r>
              <a:rPr lang="zh-TW" altLang="en-US" sz="2400" b="1" dirty="0" smtClean="0">
                <a:solidFill>
                  <a:srgbClr val="FFFF00"/>
                </a:solidFill>
              </a:rPr>
              <a:t>奴隸制度並沒有甚麼既定的邪惡</a:t>
            </a:r>
            <a:endParaRPr lang="en-US" sz="2400" b="1" dirty="0" smtClean="0">
              <a:solidFill>
                <a:srgbClr val="FFFF00"/>
              </a:solidFill>
              <a:ea typeface="+mn-ea"/>
            </a:endParaRPr>
          </a:p>
          <a:p>
            <a:pPr eaLnBrk="1" hangingPunct="1">
              <a:lnSpc>
                <a:spcPct val="80000"/>
              </a:lnSpc>
              <a:buFont typeface="Wingdings" pitchFamily="2" charset="2"/>
              <a:buBlip>
                <a:blip r:embed="rId3"/>
              </a:buBlip>
              <a:defRPr/>
            </a:pPr>
            <a:endParaRPr lang="en-US" sz="2400" b="1" dirty="0" smtClean="0">
              <a:solidFill>
                <a:srgbClr val="FFFF00"/>
              </a:solidFill>
              <a:ea typeface="+mn-ea"/>
            </a:endParaRPr>
          </a:p>
          <a:p>
            <a:pPr eaLnBrk="1" hangingPunct="1">
              <a:lnSpc>
                <a:spcPct val="80000"/>
              </a:lnSpc>
              <a:buFont typeface="Wingdings" pitchFamily="2" charset="2"/>
              <a:buNone/>
              <a:defRPr/>
            </a:pPr>
            <a:endParaRPr lang="en-US" sz="2400" b="1" dirty="0" smtClean="0">
              <a:solidFill>
                <a:srgbClr val="FFFF0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0" y="277813"/>
            <a:ext cx="9144000" cy="1139825"/>
          </a:xfrm>
        </p:spPr>
        <p:txBody>
          <a:bodyPr/>
          <a:lstStyle/>
          <a:p>
            <a:pPr eaLnBrk="1" hangingPunct="1"/>
            <a:r>
              <a:rPr lang="en-US" sz="2400" b="1" dirty="0">
                <a:latin typeface="Arial" charset="0"/>
                <a:cs typeface="Arial" charset="0"/>
              </a:rPr>
              <a:t>Acts 1:8  </a:t>
            </a:r>
            <a:r>
              <a:rPr lang="ja-JP" altLang="en-US" sz="2400" b="1" dirty="0">
                <a:latin typeface="Arial" charset="0"/>
                <a:cs typeface="Arial" charset="0"/>
              </a:rPr>
              <a:t>“</a:t>
            </a:r>
            <a:r>
              <a:rPr lang="en-US" sz="2400" b="1" dirty="0">
                <a:latin typeface="Arial" charset="0"/>
                <a:cs typeface="Arial" charset="0"/>
              </a:rPr>
              <a:t>You will be my witnesses to the ends of the earth</a:t>
            </a:r>
            <a:r>
              <a:rPr lang="ja-JP" altLang="en-US" sz="2400" b="1" dirty="0" smtClean="0">
                <a:latin typeface="Arial" charset="0"/>
                <a:cs typeface="Arial" charset="0"/>
              </a:rPr>
              <a:t>”</a:t>
            </a:r>
            <a:r>
              <a:rPr lang="en-US" altLang="ja-JP" sz="2400" b="1" dirty="0" smtClean="0">
                <a:latin typeface="Arial" charset="0"/>
                <a:cs typeface="Arial" charset="0"/>
              </a:rPr>
              <a:t/>
            </a:r>
            <a:br>
              <a:rPr lang="en-US" altLang="ja-JP" sz="2400" b="1" dirty="0" smtClean="0">
                <a:latin typeface="Arial" charset="0"/>
                <a:cs typeface="Arial" charset="0"/>
              </a:rPr>
            </a:br>
            <a:r>
              <a:rPr lang="zh-TW" altLang="en-US" sz="2400" b="1" dirty="0" smtClean="0">
                <a:latin typeface="Arial" charset="0"/>
                <a:cs typeface="Arial" charset="0"/>
              </a:rPr>
              <a:t>使徒行傳</a:t>
            </a:r>
            <a:r>
              <a:rPr lang="en-US" altLang="zh-TW" sz="2400" b="1" dirty="0" smtClean="0">
                <a:latin typeface="Arial" charset="0"/>
                <a:cs typeface="Arial" charset="0"/>
              </a:rPr>
              <a:t>1:8 “</a:t>
            </a:r>
            <a:r>
              <a:rPr lang="zh-CHT" altLang="en-US" sz="2400" dirty="0"/>
              <a:t>但聖靈降臨在你們身上，你們就必得著能力，並要在耶路撒冷、猶太全地，和撒瑪利亞，直到地極，作我的見證</a:t>
            </a:r>
            <a:r>
              <a:rPr lang="zh-CHT" altLang="en-US" sz="2400" dirty="0" smtClean="0"/>
              <a:t>。</a:t>
            </a:r>
            <a:r>
              <a:rPr lang="en-US" altLang="zh-CHT" sz="2400" dirty="0" smtClean="0"/>
              <a:t>”</a:t>
            </a:r>
            <a:endParaRPr lang="en-US" sz="2400" b="1" dirty="0">
              <a:latin typeface="Arial" charset="0"/>
              <a:cs typeface="Arial" charset="0"/>
            </a:endParaRPr>
          </a:p>
        </p:txBody>
      </p:sp>
      <p:sp>
        <p:nvSpPr>
          <p:cNvPr id="462851" name="Rectangle 3"/>
          <p:cNvSpPr>
            <a:spLocks noGrp="1" noChangeArrowheads="1"/>
          </p:cNvSpPr>
          <p:nvPr>
            <p:ph type="body" idx="1"/>
          </p:nvPr>
        </p:nvSpPr>
        <p:spPr>
          <a:xfrm>
            <a:off x="5867400" y="2590800"/>
            <a:ext cx="3124200" cy="4038600"/>
          </a:xfrm>
        </p:spPr>
        <p:txBody>
          <a:bodyPr/>
          <a:lstStyle/>
          <a:p>
            <a:pPr eaLnBrk="1" hangingPunct="1">
              <a:buFont typeface="Wingdings" charset="0"/>
              <a:buNone/>
            </a:pPr>
            <a:r>
              <a:rPr lang="en-US" sz="2400" b="1" dirty="0">
                <a:solidFill>
                  <a:srgbClr val="FFFF00"/>
                </a:solidFill>
                <a:latin typeface="Arial" charset="0"/>
                <a:cs typeface="Arial" charset="0"/>
              </a:rPr>
              <a:t>How did they do it</a:t>
            </a:r>
            <a:r>
              <a:rPr lang="en-US" sz="2400" b="1" dirty="0" smtClean="0">
                <a:solidFill>
                  <a:srgbClr val="FFFF00"/>
                </a:solidFill>
                <a:latin typeface="Arial" charset="0"/>
                <a:cs typeface="Arial" charset="0"/>
              </a:rPr>
              <a:t>?</a:t>
            </a:r>
          </a:p>
          <a:p>
            <a:pPr eaLnBrk="1" hangingPunct="1">
              <a:buFont typeface="Wingdings" charset="0"/>
              <a:buNone/>
            </a:pPr>
            <a:r>
              <a:rPr lang="zh-TW" altLang="en-US" sz="2400" b="1" dirty="0" smtClean="0">
                <a:solidFill>
                  <a:srgbClr val="FFFF00"/>
                </a:solidFill>
                <a:latin typeface="Arial" charset="0"/>
                <a:cs typeface="Arial" charset="0"/>
              </a:rPr>
              <a:t>為何他們能做得到呢？</a:t>
            </a:r>
            <a:r>
              <a:rPr lang="en-US" sz="2400" b="1" dirty="0" smtClean="0">
                <a:solidFill>
                  <a:srgbClr val="FFFF00"/>
                </a:solidFill>
                <a:latin typeface="Arial" charset="0"/>
                <a:cs typeface="Arial" charset="0"/>
              </a:rPr>
              <a:t>  </a:t>
            </a:r>
            <a:endParaRPr lang="en-US" sz="2400" b="1" dirty="0">
              <a:solidFill>
                <a:srgbClr val="FFFF00"/>
              </a:solidFill>
              <a:latin typeface="Arial" charset="0"/>
              <a:cs typeface="Arial" charset="0"/>
            </a:endParaRPr>
          </a:p>
          <a:p>
            <a:pPr eaLnBrk="1" hangingPunct="1">
              <a:buFont typeface="Wingdings" charset="0"/>
              <a:buNone/>
            </a:pPr>
            <a:endParaRPr lang="en-US" sz="2400" b="1" dirty="0">
              <a:solidFill>
                <a:srgbClr val="FFFF00"/>
              </a:solidFill>
              <a:latin typeface="Arial" charset="0"/>
              <a:cs typeface="Arial" charset="0"/>
            </a:endParaRPr>
          </a:p>
          <a:p>
            <a:pPr eaLnBrk="1" hangingPunct="1">
              <a:buFont typeface="Wingdings" charset="0"/>
              <a:buNone/>
            </a:pPr>
            <a:r>
              <a:rPr lang="en-US" sz="2400" b="1" dirty="0">
                <a:solidFill>
                  <a:srgbClr val="FFFF00"/>
                </a:solidFill>
                <a:latin typeface="Arial" charset="0"/>
                <a:cs typeface="Arial" charset="0"/>
              </a:rPr>
              <a:t>How can we do it</a:t>
            </a:r>
            <a:r>
              <a:rPr lang="en-US" sz="2400" b="1" dirty="0" smtClean="0">
                <a:solidFill>
                  <a:srgbClr val="FFFF00"/>
                </a:solidFill>
                <a:latin typeface="Arial" charset="0"/>
                <a:cs typeface="Arial" charset="0"/>
              </a:rPr>
              <a:t>?</a:t>
            </a:r>
          </a:p>
          <a:p>
            <a:pPr eaLnBrk="1" hangingPunct="1">
              <a:buFont typeface="Wingdings" charset="0"/>
              <a:buNone/>
            </a:pPr>
            <a:r>
              <a:rPr lang="zh-TW" altLang="en-US" sz="2400" b="1" dirty="0" smtClean="0">
                <a:solidFill>
                  <a:srgbClr val="FFFF00"/>
                </a:solidFill>
                <a:latin typeface="Arial" charset="0"/>
                <a:cs typeface="Arial" charset="0"/>
              </a:rPr>
              <a:t>我們又如何做得到呢？</a:t>
            </a:r>
            <a:endParaRPr lang="en-US" sz="2400" b="1" dirty="0">
              <a:solidFill>
                <a:srgbClr val="FFFF00"/>
              </a:solidFill>
              <a:latin typeface="Arial" charset="0"/>
              <a:cs typeface="Arial" charset="0"/>
            </a:endParaRPr>
          </a:p>
        </p:txBody>
      </p:sp>
      <p:pic>
        <p:nvPicPr>
          <p:cNvPr id="5124" name="Picture 4" descr="IMG_0054_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304800" y="1981200"/>
            <a:ext cx="563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000" b="1" dirty="0">
                <a:latin typeface="Verdana" charset="0"/>
              </a:rPr>
              <a:t>The Marketplace in </a:t>
            </a:r>
            <a:r>
              <a:rPr lang="en-US" sz="2000" b="1" dirty="0" smtClean="0">
                <a:latin typeface="Verdana" charset="0"/>
              </a:rPr>
              <a:t>Corinth</a:t>
            </a:r>
            <a:r>
              <a:rPr lang="zh-TW" altLang="en-US" sz="2000" b="1" dirty="0" smtClean="0">
                <a:latin typeface="Verdana" charset="0"/>
              </a:rPr>
              <a:t>哥林多的市集</a:t>
            </a:r>
            <a:endParaRPr lang="en-US" sz="2000" b="1" dirty="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pPr eaLnBrk="1" hangingPunct="1"/>
            <a:r>
              <a:rPr lang="en-US" sz="3400" dirty="0">
                <a:latin typeface="Arial" charset="0"/>
                <a:cs typeface="Arial" charset="0"/>
              </a:rPr>
              <a:t>Postmodernism:  The Loss of </a:t>
            </a:r>
            <a:r>
              <a:rPr lang="en-US" sz="3400" dirty="0" smtClean="0">
                <a:latin typeface="Arial" charset="0"/>
                <a:cs typeface="Arial" charset="0"/>
              </a:rPr>
              <a:t>Truth</a:t>
            </a:r>
            <a:br>
              <a:rPr lang="en-US" sz="3400" dirty="0" smtClean="0">
                <a:latin typeface="Arial" charset="0"/>
                <a:cs typeface="Arial" charset="0"/>
              </a:rPr>
            </a:br>
            <a:r>
              <a:rPr lang="zh-TW" altLang="en-US" sz="3600" dirty="0">
                <a:latin typeface="Arial" charset="0"/>
                <a:cs typeface="Arial" charset="0"/>
              </a:rPr>
              <a:t>後現代主義</a:t>
            </a:r>
            <a:r>
              <a:rPr lang="zh-TW" altLang="zh-TW" sz="3600" dirty="0">
                <a:latin typeface="Arial" charset="0"/>
                <a:cs typeface="Arial" charset="0"/>
              </a:rPr>
              <a:t>：</a:t>
            </a:r>
            <a:r>
              <a:rPr lang="zh-TW" altLang="en-US" sz="3600" dirty="0">
                <a:latin typeface="Arial" charset="0"/>
                <a:cs typeface="Arial" charset="0"/>
              </a:rPr>
              <a:t>失去真理</a:t>
            </a:r>
            <a:r>
              <a:rPr lang="en-US" sz="3600" dirty="0">
                <a:latin typeface="Arial" charset="0"/>
                <a:cs typeface="Arial" charset="0"/>
              </a:rPr>
              <a:t/>
            </a:r>
            <a:br>
              <a:rPr lang="en-US" sz="3600" dirty="0">
                <a:latin typeface="Arial" charset="0"/>
                <a:cs typeface="Arial" charset="0"/>
              </a:rPr>
            </a:br>
            <a:endParaRPr lang="en-US" sz="3400" dirty="0">
              <a:latin typeface="Arial" charset="0"/>
              <a:cs typeface="Arial" charset="0"/>
            </a:endParaRPr>
          </a:p>
        </p:txBody>
      </p:sp>
      <p:sp>
        <p:nvSpPr>
          <p:cNvPr id="564227" name="Rectangle 3"/>
          <p:cNvSpPr>
            <a:spLocks noGrp="1" noChangeArrowheads="1"/>
          </p:cNvSpPr>
          <p:nvPr>
            <p:ph type="body" idx="1"/>
          </p:nvPr>
        </p:nvSpPr>
        <p:spPr>
          <a:xfrm>
            <a:off x="457200" y="1752600"/>
            <a:ext cx="8229600" cy="4378325"/>
          </a:xfrm>
        </p:spPr>
        <p:txBody>
          <a:bodyPr/>
          <a:lstStyle/>
          <a:p>
            <a:pPr eaLnBrk="1" hangingPunct="1"/>
            <a:r>
              <a:rPr lang="en-US" sz="2800" dirty="0">
                <a:solidFill>
                  <a:srgbClr val="FFFF00"/>
                </a:solidFill>
                <a:latin typeface="Arial" charset="0"/>
                <a:cs typeface="Arial" charset="0"/>
              </a:rPr>
              <a:t>Truth, if such a thing exists, is the property of culture.  There is no absolute truth.  All truth is relative.  It is created by societies.    There is no ultimate moral authority or moral absolute. </a:t>
            </a:r>
            <a:r>
              <a:rPr lang="en-US" sz="2800" dirty="0" smtClean="0">
                <a:solidFill>
                  <a:srgbClr val="FFFF00"/>
                </a:solidFill>
                <a:latin typeface="Arial" charset="0"/>
                <a:cs typeface="Arial" charset="0"/>
              </a:rPr>
              <a:t>       </a:t>
            </a:r>
            <a:r>
              <a:rPr lang="zh-TW" altLang="en-US" sz="2800" dirty="0" smtClean="0">
                <a:solidFill>
                  <a:srgbClr val="FFFF00"/>
                </a:solidFill>
                <a:latin typeface="Arial" charset="0"/>
                <a:cs typeface="Arial" charset="0"/>
              </a:rPr>
              <a:t>真理，如果真的存在，是文化的</a:t>
            </a:r>
            <a:r>
              <a:rPr lang="zh-CHT" altLang="en-US" sz="2800" b="1" dirty="0" smtClean="0">
                <a:solidFill>
                  <a:srgbClr val="FFFF00"/>
                </a:solidFill>
              </a:rPr>
              <a:t>產</a:t>
            </a:r>
            <a:r>
              <a:rPr lang="zh-TW" altLang="en-US" sz="2800" b="1" dirty="0" smtClean="0">
                <a:solidFill>
                  <a:srgbClr val="FFFF00"/>
                </a:solidFill>
              </a:rPr>
              <a:t>物。沒有絕對的真理，所有的真理是相對的，是社會製造出來的。世上是沒有最終的，絕對的道德權威</a:t>
            </a:r>
            <a:endParaRPr lang="en-US" sz="2800"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pPr eaLnBrk="1" hangingPunct="1"/>
            <a:r>
              <a:rPr lang="en-US" sz="3200" dirty="0">
                <a:latin typeface="Arial" charset="0"/>
                <a:cs typeface="Arial" charset="0"/>
              </a:rPr>
              <a:t>Problems With </a:t>
            </a:r>
            <a:r>
              <a:rPr lang="en-US" sz="3200" dirty="0" smtClean="0">
                <a:latin typeface="Arial" charset="0"/>
                <a:cs typeface="Arial" charset="0"/>
              </a:rPr>
              <a:t>Postmodernism</a:t>
            </a:r>
            <a:br>
              <a:rPr lang="en-US" sz="3200" dirty="0" smtClean="0">
                <a:latin typeface="Arial" charset="0"/>
                <a:cs typeface="Arial" charset="0"/>
              </a:rPr>
            </a:br>
            <a:r>
              <a:rPr lang="zh-TW" altLang="en-US" sz="3200" dirty="0" smtClean="0">
                <a:latin typeface="Arial" charset="0"/>
                <a:cs typeface="Arial" charset="0"/>
              </a:rPr>
              <a:t>後現代主義的問題</a:t>
            </a:r>
            <a:endParaRPr lang="en-US" sz="3200" dirty="0">
              <a:latin typeface="Arial" charset="0"/>
              <a:cs typeface="Arial" charset="0"/>
            </a:endParaRPr>
          </a:p>
        </p:txBody>
      </p:sp>
      <p:sp>
        <p:nvSpPr>
          <p:cNvPr id="558083" name="Rectangle 3"/>
          <p:cNvSpPr>
            <a:spLocks noGrp="1" noChangeArrowheads="1"/>
          </p:cNvSpPr>
          <p:nvPr>
            <p:ph type="body" idx="1"/>
          </p:nvPr>
        </p:nvSpPr>
        <p:spPr>
          <a:xfrm>
            <a:off x="457200" y="1600200"/>
            <a:ext cx="8229600" cy="5257800"/>
          </a:xfrm>
        </p:spPr>
        <p:txBody>
          <a:bodyPr/>
          <a:lstStyle/>
          <a:p>
            <a:pPr eaLnBrk="1" hangingPunct="1">
              <a:buFont typeface="Wingdings" pitchFamily="2" charset="2"/>
              <a:buBlip>
                <a:blip r:embed="rId3"/>
              </a:buBlip>
              <a:defRPr/>
            </a:pPr>
            <a:r>
              <a:rPr lang="en-US" sz="2400" b="1" dirty="0" smtClean="0">
                <a:solidFill>
                  <a:srgbClr val="FFFF00"/>
                </a:solidFill>
                <a:ea typeface="+mn-ea"/>
              </a:rPr>
              <a:t>Self-refuting. </a:t>
            </a:r>
            <a:r>
              <a:rPr lang="zh-TW" altLang="en-US" sz="2400" b="1" dirty="0" smtClean="0">
                <a:solidFill>
                  <a:srgbClr val="FFFF00"/>
                </a:solidFill>
                <a:ea typeface="+mn-ea"/>
              </a:rPr>
              <a:t>自相矛盾</a:t>
            </a:r>
            <a:endParaRPr lang="en-US" sz="2400" b="1" dirty="0" smtClean="0">
              <a:solidFill>
                <a:srgbClr val="FFFF00"/>
              </a:solidFill>
              <a:ea typeface="+mn-ea"/>
            </a:endParaRPr>
          </a:p>
          <a:p>
            <a:pPr lvl="1" eaLnBrk="1" hangingPunct="1">
              <a:defRPr/>
            </a:pPr>
            <a:r>
              <a:rPr lang="en-US" sz="2400" b="1" dirty="0" smtClean="0">
                <a:solidFill>
                  <a:srgbClr val="FFFF00"/>
                </a:solidFill>
              </a:rPr>
              <a:t>If nothing is true, then postmodernism is not true. </a:t>
            </a:r>
            <a:r>
              <a:rPr lang="zh-TW" altLang="en-US" sz="2400" b="1" dirty="0" smtClean="0">
                <a:solidFill>
                  <a:srgbClr val="FFFF00"/>
                </a:solidFill>
              </a:rPr>
              <a:t>如果甚麼也沒有是真的，那麼後現代主義也不是真的</a:t>
            </a:r>
            <a:endParaRPr lang="en-US" sz="2400" b="1" dirty="0" smtClean="0">
              <a:solidFill>
                <a:srgbClr val="FFFF00"/>
              </a:solidFill>
            </a:endParaRPr>
          </a:p>
          <a:p>
            <a:pPr lvl="1" eaLnBrk="1" hangingPunct="1">
              <a:defRPr/>
            </a:pPr>
            <a:r>
              <a:rPr lang="en-US" sz="2400" b="1" dirty="0" smtClean="0">
                <a:solidFill>
                  <a:srgbClr val="FFFF00"/>
                </a:solidFill>
              </a:rPr>
              <a:t>Its authors insist on authorial privilege.                          </a:t>
            </a:r>
            <a:r>
              <a:rPr lang="zh-TW" altLang="en-US" sz="2400" b="1" dirty="0" smtClean="0">
                <a:solidFill>
                  <a:srgbClr val="FFFF00"/>
                </a:solidFill>
              </a:rPr>
              <a:t>後現代主義的作者堅持作家的特權</a:t>
            </a:r>
            <a:endParaRPr lang="en-US" sz="2400" b="1" dirty="0" smtClean="0">
              <a:solidFill>
                <a:srgbClr val="FFFF00"/>
              </a:solidFill>
            </a:endParaRPr>
          </a:p>
          <a:p>
            <a:pPr lvl="1" eaLnBrk="1" hangingPunct="1">
              <a:defRPr/>
            </a:pPr>
            <a:endParaRPr lang="en-US" sz="2400" b="1" dirty="0" smtClean="0">
              <a:solidFill>
                <a:srgbClr val="FFFF00"/>
              </a:solidFill>
            </a:endParaRPr>
          </a:p>
          <a:p>
            <a:pPr eaLnBrk="1" hangingPunct="1">
              <a:buFont typeface="Wingdings" pitchFamily="2" charset="2"/>
              <a:buBlip>
                <a:blip r:embed="rId3"/>
              </a:buBlip>
              <a:defRPr/>
            </a:pPr>
            <a:r>
              <a:rPr lang="en-US" sz="2400" b="1" dirty="0" smtClean="0">
                <a:solidFill>
                  <a:srgbClr val="FFFF00"/>
                </a:solidFill>
                <a:ea typeface="+mn-ea"/>
              </a:rPr>
              <a:t>I do not care what they say, some things are just true. </a:t>
            </a:r>
            <a:r>
              <a:rPr lang="zh-TW" altLang="en-US" sz="2400" b="1" dirty="0" smtClean="0">
                <a:solidFill>
                  <a:srgbClr val="FFFF00"/>
                </a:solidFill>
                <a:ea typeface="+mn-ea"/>
              </a:rPr>
              <a:t>我並不會理會他們所說的話，有些事情是對的</a:t>
            </a:r>
            <a:endParaRPr lang="en-US" sz="2400" b="1" dirty="0" smtClean="0">
              <a:solidFill>
                <a:srgbClr val="FFFF00"/>
              </a:solidFill>
              <a:ea typeface="+mn-ea"/>
            </a:endParaRPr>
          </a:p>
          <a:p>
            <a:pPr eaLnBrk="1" hangingPunct="1">
              <a:buFont typeface="Wingdings" pitchFamily="2" charset="2"/>
              <a:buBlip>
                <a:blip r:embed="rId3"/>
              </a:buBlip>
              <a:defRPr/>
            </a:pPr>
            <a:endParaRPr lang="en-US" sz="2400" b="1" dirty="0" smtClean="0">
              <a:solidFill>
                <a:srgbClr val="FFFF00"/>
              </a:solidFill>
              <a:ea typeface="+mn-ea"/>
            </a:endParaRPr>
          </a:p>
          <a:p>
            <a:pPr eaLnBrk="1" hangingPunct="1">
              <a:defRPr/>
            </a:pPr>
            <a:r>
              <a:rPr lang="en-US" sz="2400" b="1" dirty="0" smtClean="0">
                <a:solidFill>
                  <a:srgbClr val="FFFF00"/>
                </a:solidFill>
                <a:ea typeface="+mn-ea"/>
              </a:rPr>
              <a:t>Either God is real or he is not.  Even if I cannot prove it one way or another. </a:t>
            </a:r>
            <a:r>
              <a:rPr lang="zh-TW" altLang="en-US" sz="2400" b="1" dirty="0" smtClean="0">
                <a:solidFill>
                  <a:srgbClr val="FFFF00"/>
                </a:solidFill>
                <a:ea typeface="+mn-ea"/>
              </a:rPr>
              <a:t>神</a:t>
            </a:r>
            <a:r>
              <a:rPr lang="zh-TW" altLang="en-US" sz="2400" b="1" dirty="0">
                <a:solidFill>
                  <a:srgbClr val="FFFF00"/>
                </a:solidFill>
              </a:rPr>
              <a:t>可能</a:t>
            </a:r>
            <a:r>
              <a:rPr lang="zh-TW" altLang="en-US" sz="2400" b="1" dirty="0" smtClean="0">
                <a:solidFill>
                  <a:srgbClr val="FFFF00"/>
                </a:solidFill>
                <a:ea typeface="+mn-ea"/>
              </a:rPr>
              <a:t>是真或是假的</a:t>
            </a:r>
            <a:r>
              <a:rPr lang="en-US" altLang="zh-TW" sz="2400" b="1" dirty="0" smtClean="0">
                <a:solidFill>
                  <a:srgbClr val="FFFF00"/>
                </a:solidFill>
                <a:ea typeface="+mn-ea"/>
              </a:rPr>
              <a:t>, </a:t>
            </a:r>
            <a:r>
              <a:rPr lang="zh-TW" altLang="en-US" sz="2400" b="1" dirty="0" smtClean="0">
                <a:solidFill>
                  <a:srgbClr val="FFFF00"/>
                </a:solidFill>
                <a:ea typeface="+mn-ea"/>
              </a:rPr>
              <a:t>即使我不能證實或反證祂</a:t>
            </a:r>
            <a:endParaRPr lang="en-US" sz="2400" b="1" dirty="0" smtClean="0">
              <a:solidFill>
                <a:srgbClr val="FFFF00"/>
              </a:solidFill>
              <a:ea typeface="+mn-ea"/>
            </a:endParaRPr>
          </a:p>
          <a:p>
            <a:pPr eaLnBrk="1" hangingPunct="1">
              <a:buFont typeface="Wingdings" pitchFamily="2" charset="2"/>
              <a:buBlip>
                <a:blip r:embed="rId3"/>
              </a:buBlip>
              <a:defRPr/>
            </a:pPr>
            <a:endParaRPr lang="en-US" sz="2400" b="1" dirty="0" smtClean="0">
              <a:solidFill>
                <a:srgbClr val="FFFF0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pPr eaLnBrk="1" hangingPunct="1"/>
            <a:r>
              <a:rPr lang="en-US" sz="3200" dirty="0">
                <a:latin typeface="Arial" charset="0"/>
                <a:cs typeface="Arial" charset="0"/>
              </a:rPr>
              <a:t>Hindu World </a:t>
            </a:r>
            <a:r>
              <a:rPr lang="en-US" sz="3200" dirty="0" smtClean="0">
                <a:latin typeface="Arial" charset="0"/>
                <a:cs typeface="Arial" charset="0"/>
              </a:rPr>
              <a:t>View </a:t>
            </a:r>
            <a:r>
              <a:rPr lang="zh-TW" altLang="en-US" sz="3200" dirty="0" smtClean="0">
                <a:latin typeface="Arial" charset="0"/>
                <a:cs typeface="Arial" charset="0"/>
              </a:rPr>
              <a:t>印度教的世界觀</a:t>
            </a:r>
            <a:endParaRPr lang="en-US" sz="3200" dirty="0">
              <a:latin typeface="Arial" charset="0"/>
              <a:cs typeface="Arial" charset="0"/>
            </a:endParaRPr>
          </a:p>
        </p:txBody>
      </p:sp>
      <p:sp>
        <p:nvSpPr>
          <p:cNvPr id="560131" name="Rectangle 3"/>
          <p:cNvSpPr>
            <a:spLocks noGrp="1" noChangeArrowheads="1"/>
          </p:cNvSpPr>
          <p:nvPr>
            <p:ph type="body" idx="1"/>
          </p:nvPr>
        </p:nvSpPr>
        <p:spPr>
          <a:xfrm>
            <a:off x="457200" y="1371600"/>
            <a:ext cx="8229600" cy="4757738"/>
          </a:xfrm>
        </p:spPr>
        <p:txBody>
          <a:bodyPr/>
          <a:lstStyle/>
          <a:p>
            <a:pPr eaLnBrk="1" hangingPunct="1">
              <a:lnSpc>
                <a:spcPct val="90000"/>
              </a:lnSpc>
            </a:pPr>
            <a:r>
              <a:rPr lang="en-US" sz="2800" b="1" dirty="0">
                <a:solidFill>
                  <a:srgbClr val="FFFF00"/>
                </a:solidFill>
                <a:latin typeface="Arial" charset="0"/>
                <a:cs typeface="Arial" charset="0"/>
              </a:rPr>
              <a:t>Maya.   The physical world is an illusion</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這肉體世界是幻象</a:t>
            </a:r>
            <a:endParaRPr lang="en-US" sz="2800" b="1" dirty="0">
              <a:solidFill>
                <a:srgbClr val="FFFF00"/>
              </a:solidFill>
              <a:latin typeface="Arial" charset="0"/>
              <a:cs typeface="Arial" charset="0"/>
            </a:endParaRPr>
          </a:p>
          <a:p>
            <a:pPr eaLnBrk="1" hangingPunct="1">
              <a:lnSpc>
                <a:spcPct val="90000"/>
              </a:lnSpc>
            </a:pPr>
            <a:endParaRPr lang="en-US" sz="2800" b="1" dirty="0">
              <a:solidFill>
                <a:srgbClr val="FFFF00"/>
              </a:solidFill>
              <a:latin typeface="Arial" charset="0"/>
              <a:cs typeface="Arial" charset="0"/>
            </a:endParaRPr>
          </a:p>
          <a:p>
            <a:pPr eaLnBrk="1" hangingPunct="1">
              <a:lnSpc>
                <a:spcPct val="90000"/>
              </a:lnSpc>
            </a:pPr>
            <a:r>
              <a:rPr lang="en-US" sz="2800" b="1" dirty="0">
                <a:solidFill>
                  <a:srgbClr val="FFFF00"/>
                </a:solidFill>
                <a:latin typeface="Arial" charset="0"/>
                <a:cs typeface="Arial" charset="0"/>
              </a:rPr>
              <a:t>Brahman.   Universal soul</a:t>
            </a:r>
            <a:r>
              <a:rPr lang="en-US" sz="2800" b="1" dirty="0" smtClean="0">
                <a:solidFill>
                  <a:srgbClr val="FFFF00"/>
                </a:solidFill>
                <a:latin typeface="Arial" charset="0"/>
                <a:cs typeface="Arial" charset="0"/>
              </a:rPr>
              <a:t>. </a:t>
            </a:r>
            <a:r>
              <a:rPr lang="ja-JP" altLang="en-US" sz="2800" b="1" dirty="0" smtClean="0">
                <a:solidFill>
                  <a:srgbClr val="FFFF00"/>
                </a:solidFill>
              </a:rPr>
              <a:t>婆羅門</a:t>
            </a:r>
            <a:r>
              <a:rPr lang="zh-TW" altLang="en-US" sz="2800" b="1" dirty="0" smtClean="0">
                <a:solidFill>
                  <a:srgbClr val="FFFF00"/>
                </a:solidFill>
              </a:rPr>
              <a:t>，全體的魂</a:t>
            </a:r>
            <a:endParaRPr lang="en-US" sz="2800" b="1" dirty="0">
              <a:solidFill>
                <a:srgbClr val="FFFF00"/>
              </a:solidFill>
              <a:latin typeface="Arial" charset="0"/>
              <a:cs typeface="Arial" charset="0"/>
            </a:endParaRPr>
          </a:p>
          <a:p>
            <a:pPr eaLnBrk="1" hangingPunct="1">
              <a:lnSpc>
                <a:spcPct val="90000"/>
              </a:lnSpc>
            </a:pPr>
            <a:endParaRPr lang="en-US" sz="2800" b="1" dirty="0">
              <a:solidFill>
                <a:srgbClr val="FFFF00"/>
              </a:solidFill>
              <a:latin typeface="Arial" charset="0"/>
              <a:cs typeface="Arial" charset="0"/>
            </a:endParaRPr>
          </a:p>
          <a:p>
            <a:pPr eaLnBrk="1" hangingPunct="1">
              <a:lnSpc>
                <a:spcPct val="90000"/>
              </a:lnSpc>
            </a:pPr>
            <a:r>
              <a:rPr lang="en-US" sz="2800" b="1" dirty="0">
                <a:solidFill>
                  <a:srgbClr val="FFFF00"/>
                </a:solidFill>
                <a:latin typeface="Arial" charset="0"/>
                <a:cs typeface="Arial" charset="0"/>
              </a:rPr>
              <a:t>The goal:  Nirvana; oneness with the </a:t>
            </a:r>
            <a:r>
              <a:rPr lang="en-US" sz="2800" b="1" dirty="0" smtClean="0">
                <a:solidFill>
                  <a:srgbClr val="FFFF00"/>
                </a:solidFill>
                <a:latin typeface="Arial" charset="0"/>
                <a:cs typeface="Arial" charset="0"/>
              </a:rPr>
              <a:t>universal </a:t>
            </a:r>
            <a:r>
              <a:rPr lang="en-US" sz="2800" b="1" dirty="0">
                <a:solidFill>
                  <a:srgbClr val="FFFF00"/>
                </a:solidFill>
                <a:latin typeface="Arial" charset="0"/>
                <a:cs typeface="Arial" charset="0"/>
              </a:rPr>
              <a:t>soul which is within yourself</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目標</a:t>
            </a:r>
            <a:r>
              <a:rPr lang="zh-TW" altLang="en-US" sz="2800" b="1" dirty="0">
                <a:solidFill>
                  <a:srgbClr val="FFFF00"/>
                </a:solidFill>
                <a:latin typeface="Arial" charset="0"/>
                <a:cs typeface="Arial" charset="0"/>
              </a:rPr>
              <a:t>：</a:t>
            </a:r>
            <a:r>
              <a:rPr lang="zh-CHT" altLang="en-US" sz="2800" b="1" dirty="0">
                <a:solidFill>
                  <a:srgbClr val="FFFF00"/>
                </a:solidFill>
              </a:rPr>
              <a:t>極樂</a:t>
            </a:r>
            <a:r>
              <a:rPr lang="zh-CHT" altLang="en-US" sz="2800" b="1" dirty="0" smtClean="0">
                <a:solidFill>
                  <a:srgbClr val="FFFF00"/>
                </a:solidFill>
              </a:rPr>
              <a:t>世界</a:t>
            </a:r>
            <a:r>
              <a:rPr lang="zh-TW" altLang="en-US" sz="2800" b="1" dirty="0" smtClean="0">
                <a:solidFill>
                  <a:srgbClr val="FFFF00"/>
                </a:solidFill>
              </a:rPr>
              <a:t>；在你心中與</a:t>
            </a:r>
            <a:r>
              <a:rPr lang="zh-TW" altLang="en-US" sz="2800" b="1" dirty="0">
                <a:solidFill>
                  <a:srgbClr val="FFFF00"/>
                </a:solidFill>
              </a:rPr>
              <a:t>全體</a:t>
            </a:r>
            <a:r>
              <a:rPr lang="zh-TW" altLang="en-US" sz="2800" b="1" dirty="0" smtClean="0">
                <a:solidFill>
                  <a:srgbClr val="FFFF00"/>
                </a:solidFill>
              </a:rPr>
              <a:t>的魂達成一體</a:t>
            </a:r>
            <a:endParaRPr lang="en-US" sz="2800" b="1" dirty="0">
              <a:solidFill>
                <a:srgbClr val="FFFF00"/>
              </a:solidFill>
              <a:latin typeface="Arial" charset="0"/>
              <a:cs typeface="Arial" charset="0"/>
            </a:endParaRPr>
          </a:p>
          <a:p>
            <a:pPr eaLnBrk="1" hangingPunct="1">
              <a:lnSpc>
                <a:spcPct val="90000"/>
              </a:lnSpc>
            </a:pPr>
            <a:endParaRPr lang="en-US" sz="2800" b="1" dirty="0">
              <a:solidFill>
                <a:srgbClr val="FFFF00"/>
              </a:solidFill>
              <a:latin typeface="Arial" charset="0"/>
              <a:cs typeface="Arial" charset="0"/>
            </a:endParaRPr>
          </a:p>
          <a:p>
            <a:pPr eaLnBrk="1" hangingPunct="1">
              <a:lnSpc>
                <a:spcPct val="90000"/>
              </a:lnSpc>
            </a:pPr>
            <a:r>
              <a:rPr lang="en-US" sz="2800" b="1" dirty="0">
                <a:solidFill>
                  <a:srgbClr val="FFFF00"/>
                </a:solidFill>
                <a:latin typeface="Arial" charset="0"/>
                <a:cs typeface="Arial" charset="0"/>
              </a:rPr>
              <a:t>The Hindu world view has man looking inward, not outward</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印度教的世界觀需要一個人向內反省，不是向外的</a:t>
            </a:r>
            <a:endParaRPr lang="en-US" sz="28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457200" y="277813"/>
            <a:ext cx="8229600" cy="639762"/>
          </a:xfrm>
        </p:spPr>
        <p:txBody>
          <a:bodyPr/>
          <a:lstStyle/>
          <a:p>
            <a:pPr eaLnBrk="1" hangingPunct="1"/>
            <a:r>
              <a:rPr lang="en-US" sz="3200" dirty="0">
                <a:latin typeface="Arial" charset="0"/>
                <a:cs typeface="Arial" charset="0"/>
              </a:rPr>
              <a:t>The Four Noble Truths of </a:t>
            </a:r>
            <a:r>
              <a:rPr lang="en-US" sz="3200" dirty="0" smtClean="0">
                <a:latin typeface="Arial" charset="0"/>
                <a:cs typeface="Arial" charset="0"/>
              </a:rPr>
              <a:t>Siddhartha</a:t>
            </a:r>
            <a:br>
              <a:rPr lang="en-US" sz="3200" dirty="0" smtClean="0">
                <a:latin typeface="Arial" charset="0"/>
                <a:cs typeface="Arial" charset="0"/>
              </a:rPr>
            </a:br>
            <a:r>
              <a:rPr lang="zh-TW" altLang="en-US" sz="3200" b="1" dirty="0"/>
              <a:t>释迦牟尼</a:t>
            </a:r>
            <a:r>
              <a:rPr lang="zh-TW" altLang="en-US" sz="3200" b="1" dirty="0" smtClean="0"/>
              <a:t>的四個崇高真理</a:t>
            </a:r>
            <a:endParaRPr lang="en-US" sz="3200" dirty="0">
              <a:latin typeface="Arial" charset="0"/>
              <a:cs typeface="Arial" charset="0"/>
            </a:endParaRPr>
          </a:p>
        </p:txBody>
      </p:sp>
      <p:sp>
        <p:nvSpPr>
          <p:cNvPr id="562179" name="Rectangle 3"/>
          <p:cNvSpPr>
            <a:spLocks noGrp="1" noChangeArrowheads="1"/>
          </p:cNvSpPr>
          <p:nvPr>
            <p:ph type="body" idx="1"/>
          </p:nvPr>
        </p:nvSpPr>
        <p:spPr>
          <a:xfrm>
            <a:off x="304800" y="990600"/>
            <a:ext cx="8686800" cy="5791200"/>
          </a:xfrm>
        </p:spPr>
        <p:txBody>
          <a:bodyPr/>
          <a:lstStyle/>
          <a:p>
            <a:pPr eaLnBrk="1" hangingPunct="1"/>
            <a:r>
              <a:rPr lang="en-US" sz="2400" b="1" dirty="0">
                <a:solidFill>
                  <a:srgbClr val="FFFF00"/>
                </a:solidFill>
                <a:latin typeface="Arial" charset="0"/>
                <a:cs typeface="Arial" charset="0"/>
              </a:rPr>
              <a:t>Suffering is not getting what one wants</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受苦並不能得到你想要的東西</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The cause of suffering is desire which leads to rebirth</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受苦的原因是因為慾望，慾望引領去重生</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The way to end suffering is to end desire</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要終止受苦就要終止慾望</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The way to the end of desire and of suffering is the eight-fold path</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終止慾望及受苦的方法是八正道</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Buddhism encourages dispassion, not compassion</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佛教鼓吹不動感情，非同情</a:t>
            </a:r>
            <a:endParaRPr lang="en-US" sz="24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304800"/>
            <a:ext cx="868680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b="1" dirty="0">
                <a:solidFill>
                  <a:schemeClr val="tx2"/>
                </a:solidFill>
                <a:latin typeface="Times New Roman" charset="0"/>
              </a:rPr>
              <a:t>Islamic Worldview:  </a:t>
            </a:r>
            <a:r>
              <a:rPr lang="zh-TW" altLang="en-US" sz="3200" b="1" dirty="0" smtClean="0">
                <a:solidFill>
                  <a:schemeClr val="tx2"/>
                </a:solidFill>
                <a:latin typeface="Times New Roman" charset="0"/>
              </a:rPr>
              <a:t>伊斯蘭教的世界觀：</a:t>
            </a:r>
            <a:endParaRPr lang="en-US" sz="3200" b="1" dirty="0">
              <a:solidFill>
                <a:schemeClr val="tx2"/>
              </a:solidFill>
              <a:latin typeface="Times New Roman" charset="0"/>
            </a:endParaRPr>
          </a:p>
          <a:p>
            <a:endParaRPr lang="en-US" sz="3200" b="1" dirty="0">
              <a:solidFill>
                <a:schemeClr val="tx2"/>
              </a:solidFill>
              <a:latin typeface="Times New Roman" charset="0"/>
            </a:endParaRPr>
          </a:p>
          <a:p>
            <a:r>
              <a:rPr lang="en-US" sz="3000" b="1" dirty="0">
                <a:solidFill>
                  <a:srgbClr val="FFFF00"/>
                </a:solidFill>
                <a:latin typeface="Times New Roman" charset="0"/>
              </a:rPr>
              <a:t>God is very distant from </a:t>
            </a:r>
            <a:r>
              <a:rPr lang="en-US" sz="3000" b="1" dirty="0" smtClean="0">
                <a:solidFill>
                  <a:srgbClr val="FFFF00"/>
                </a:solidFill>
                <a:latin typeface="Times New Roman" charset="0"/>
              </a:rPr>
              <a:t>mankind                                  </a:t>
            </a:r>
            <a:r>
              <a:rPr lang="zh-TW" altLang="en-US" sz="3000" b="1" dirty="0" smtClean="0">
                <a:solidFill>
                  <a:srgbClr val="FFFF00"/>
                </a:solidFill>
                <a:latin typeface="Times New Roman" charset="0"/>
              </a:rPr>
              <a:t>神是遠離世人的</a:t>
            </a:r>
            <a:endParaRPr lang="en-US" sz="3000" b="1" dirty="0">
              <a:solidFill>
                <a:srgbClr val="FFFF00"/>
              </a:solidFill>
              <a:latin typeface="Times New Roman" charset="0"/>
            </a:endParaRPr>
          </a:p>
          <a:p>
            <a:endParaRPr lang="en-US" sz="3000" b="1" dirty="0">
              <a:solidFill>
                <a:schemeClr val="tx2"/>
              </a:solidFill>
              <a:latin typeface="Times New Roman" charset="0"/>
            </a:endParaRPr>
          </a:p>
          <a:p>
            <a:r>
              <a:rPr lang="en-US" sz="3000" b="1" dirty="0">
                <a:solidFill>
                  <a:srgbClr val="FFFF00"/>
                </a:solidFill>
                <a:latin typeface="Times New Roman" charset="0"/>
              </a:rPr>
              <a:t>In Islam, Allah determines everything, even who will choose to follow him</a:t>
            </a:r>
            <a:r>
              <a:rPr lang="en-US" sz="3000" b="1" dirty="0" smtClean="0">
                <a:solidFill>
                  <a:srgbClr val="FFFF00"/>
                </a:solidFill>
                <a:latin typeface="Times New Roman" charset="0"/>
              </a:rPr>
              <a:t>.                                       </a:t>
            </a:r>
            <a:r>
              <a:rPr lang="zh-TW" altLang="en-US" sz="3000" b="1" dirty="0" smtClean="0">
                <a:solidFill>
                  <a:srgbClr val="FFFF00"/>
                </a:solidFill>
                <a:latin typeface="Times New Roman" charset="0"/>
              </a:rPr>
              <a:t>在伊斯蘭教，阿拉決定所有，甚至決定誰能跟從祂</a:t>
            </a:r>
            <a:endParaRPr lang="en-US" sz="3000" b="1" dirty="0">
              <a:solidFill>
                <a:srgbClr val="FFFF00"/>
              </a:solidFill>
              <a:latin typeface="Times New Roman" charset="0"/>
            </a:endParaRPr>
          </a:p>
          <a:p>
            <a:endParaRPr lang="en-US" sz="3000" b="1" dirty="0">
              <a:solidFill>
                <a:srgbClr val="FFFF00"/>
              </a:solidFill>
              <a:latin typeface="Times New Roman" charset="0"/>
            </a:endParaRPr>
          </a:p>
          <a:p>
            <a:r>
              <a:rPr lang="en-US" sz="3000" b="1" dirty="0">
                <a:solidFill>
                  <a:srgbClr val="FFFF00"/>
                </a:solidFill>
                <a:latin typeface="Times New Roman" charset="0"/>
              </a:rPr>
              <a:t>2:142, 6:39 6:125 </a:t>
            </a:r>
          </a:p>
          <a:p>
            <a:r>
              <a:rPr lang="en-US" sz="3000" b="1" dirty="0" err="1">
                <a:solidFill>
                  <a:srgbClr val="FFFF00"/>
                </a:solidFill>
                <a:latin typeface="Times New Roman" charset="0"/>
              </a:rPr>
              <a:t>Inshallah</a:t>
            </a:r>
            <a:r>
              <a:rPr lang="en-US" sz="3000" b="1" dirty="0">
                <a:solidFill>
                  <a:srgbClr val="FFFF00"/>
                </a:solidFill>
                <a:latin typeface="Times New Roman" charset="0"/>
              </a:rPr>
              <a:t>  God willing.  It is God</a:t>
            </a:r>
            <a:r>
              <a:rPr lang="ja-JP" altLang="en-US" sz="3000" b="1" dirty="0">
                <a:solidFill>
                  <a:srgbClr val="FFFF00"/>
                </a:solidFill>
                <a:latin typeface="Times New Roman" charset="0"/>
              </a:rPr>
              <a:t>’</a:t>
            </a:r>
            <a:r>
              <a:rPr lang="en-US" sz="3000" b="1" dirty="0">
                <a:solidFill>
                  <a:srgbClr val="FFFF00"/>
                </a:solidFill>
                <a:latin typeface="Times New Roman" charset="0"/>
              </a:rPr>
              <a:t>s will that people suffer</a:t>
            </a:r>
            <a:r>
              <a:rPr lang="en-US" sz="3000" b="1" dirty="0" smtClean="0">
                <a:solidFill>
                  <a:srgbClr val="FFFF00"/>
                </a:solidFill>
                <a:latin typeface="Times New Roman" charset="0"/>
              </a:rPr>
              <a:t>.                                                                            </a:t>
            </a:r>
            <a:r>
              <a:rPr lang="zh-TW" altLang="en-US" sz="3000" b="1" dirty="0" smtClean="0">
                <a:solidFill>
                  <a:srgbClr val="FFFF00"/>
                </a:solidFill>
                <a:latin typeface="Times New Roman" charset="0"/>
              </a:rPr>
              <a:t>聽天由命，這是神的旨意要人受苦</a:t>
            </a:r>
            <a:endParaRPr lang="en-US" sz="3000" b="1" dirty="0">
              <a:solidFill>
                <a:srgbClr val="FFFF00"/>
              </a:solidFill>
              <a:latin typeface="Times New Roman" charset="0"/>
            </a:endParaRPr>
          </a:p>
          <a:p>
            <a:r>
              <a:rPr lang="en-US" sz="3000" b="1" dirty="0">
                <a:solidFill>
                  <a:srgbClr val="FFFF00"/>
                </a:solidFill>
                <a:latin typeface="Times New Roman" charset="0"/>
              </a:rPr>
              <a:t>.</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body" idx="1"/>
          </p:nvPr>
        </p:nvSpPr>
        <p:spPr>
          <a:xfrm>
            <a:off x="457200" y="457200"/>
            <a:ext cx="8229600" cy="5638800"/>
          </a:xfrm>
        </p:spPr>
        <p:txBody>
          <a:bodyPr/>
          <a:lstStyle/>
          <a:p>
            <a:pPr algn="ctr" eaLnBrk="1" hangingPunct="1">
              <a:lnSpc>
                <a:spcPct val="80000"/>
              </a:lnSpc>
              <a:buFont typeface="Wingdings" charset="0"/>
              <a:buNone/>
            </a:pPr>
            <a:r>
              <a:rPr lang="en-US" sz="3600" b="1" dirty="0">
                <a:solidFill>
                  <a:srgbClr val="FFFF00"/>
                </a:solidFill>
                <a:latin typeface="Arial" charset="0"/>
                <a:cs typeface="Arial" charset="0"/>
              </a:rPr>
              <a:t> </a:t>
            </a:r>
            <a:r>
              <a:rPr lang="en-US" sz="3600" b="1" dirty="0">
                <a:latin typeface="Arial" charset="0"/>
                <a:cs typeface="Arial" charset="0"/>
              </a:rPr>
              <a:t>Islamic </a:t>
            </a:r>
            <a:r>
              <a:rPr lang="en-US" sz="3600" b="1" dirty="0" smtClean="0">
                <a:latin typeface="Arial" charset="0"/>
                <a:cs typeface="Arial" charset="0"/>
              </a:rPr>
              <a:t>Theology </a:t>
            </a:r>
            <a:r>
              <a:rPr lang="zh-TW" altLang="en-US" sz="3600" b="1" dirty="0" smtClean="0">
                <a:latin typeface="Arial" charset="0"/>
                <a:cs typeface="Arial" charset="0"/>
              </a:rPr>
              <a:t>伊斯蘭教神學</a:t>
            </a:r>
            <a:endParaRPr lang="en-US" sz="3600" b="1" dirty="0">
              <a:latin typeface="Arial" charset="0"/>
              <a:cs typeface="Arial" charset="0"/>
            </a:endParaRPr>
          </a:p>
          <a:p>
            <a:pPr eaLnBrk="1" hangingPunct="1">
              <a:lnSpc>
                <a:spcPct val="80000"/>
              </a:lnSpc>
              <a:buFont typeface="Wingdings" charset="0"/>
              <a:buNone/>
            </a:pPr>
            <a:r>
              <a:rPr lang="en-US" b="1" dirty="0">
                <a:solidFill>
                  <a:schemeClr val="bg1"/>
                </a:solidFill>
                <a:latin typeface="Arial" charset="0"/>
                <a:cs typeface="Arial" charset="0"/>
              </a:rPr>
              <a:t>      </a:t>
            </a:r>
          </a:p>
          <a:p>
            <a:pPr eaLnBrk="1" hangingPunct="1">
              <a:lnSpc>
                <a:spcPct val="80000"/>
              </a:lnSpc>
              <a:buFont typeface="Wingdings" charset="0"/>
              <a:buNone/>
            </a:pPr>
            <a:r>
              <a:rPr lang="en-US" sz="3000" b="1" dirty="0">
                <a:solidFill>
                  <a:schemeClr val="accent1"/>
                </a:solidFill>
                <a:latin typeface="Arial" charset="0"/>
                <a:cs typeface="Arial" charset="0"/>
              </a:rPr>
              <a:t>       </a:t>
            </a:r>
            <a:r>
              <a:rPr lang="ja-JP" altLang="en-US" sz="3000" b="1" dirty="0">
                <a:solidFill>
                  <a:srgbClr val="FFFF00"/>
                </a:solidFill>
                <a:latin typeface="Arial" charset="0"/>
                <a:cs typeface="Arial" charset="0"/>
              </a:rPr>
              <a:t>“</a:t>
            </a:r>
            <a:r>
              <a:rPr lang="en-US" sz="3000" b="1" dirty="0">
                <a:solidFill>
                  <a:srgbClr val="FFFF00"/>
                </a:solidFill>
                <a:latin typeface="Arial" charset="0"/>
                <a:cs typeface="Arial" charset="0"/>
              </a:rPr>
              <a:t>Surely good deeds take away evil deeds</a:t>
            </a:r>
            <a:r>
              <a:rPr lang="ja-JP" altLang="en-US" sz="3000" b="1" dirty="0">
                <a:solidFill>
                  <a:srgbClr val="FFFF00"/>
                </a:solidFill>
                <a:latin typeface="Arial" charset="0"/>
                <a:cs typeface="Arial" charset="0"/>
              </a:rPr>
              <a:t>”</a:t>
            </a:r>
            <a:r>
              <a:rPr lang="en-US" sz="3000" b="1" dirty="0">
                <a:solidFill>
                  <a:srgbClr val="FFFF00"/>
                </a:solidFill>
                <a:latin typeface="Arial" charset="0"/>
                <a:cs typeface="Arial" charset="0"/>
              </a:rPr>
              <a:t> (11:114)</a:t>
            </a:r>
            <a:r>
              <a:rPr lang="en-US" sz="3000" b="1" dirty="0" smtClean="0">
                <a:solidFill>
                  <a:srgbClr val="FFFF00"/>
                </a:solidFill>
                <a:latin typeface="Arial" charset="0"/>
                <a:cs typeface="Arial" charset="0"/>
              </a:rPr>
              <a:t>. </a:t>
            </a:r>
            <a:r>
              <a:rPr lang="zh-TW" altLang="en-US" sz="3000" b="1" dirty="0" smtClean="0">
                <a:solidFill>
                  <a:srgbClr val="FFFF00"/>
                </a:solidFill>
                <a:latin typeface="Arial" charset="0"/>
                <a:cs typeface="Arial" charset="0"/>
              </a:rPr>
              <a:t>好行為確實能除去惡行為</a:t>
            </a:r>
            <a:endParaRPr lang="en-US" sz="3000" b="1" dirty="0">
              <a:solidFill>
                <a:srgbClr val="FFFF00"/>
              </a:solidFill>
              <a:latin typeface="Arial" charset="0"/>
              <a:cs typeface="Arial" charset="0"/>
            </a:endParaRPr>
          </a:p>
          <a:p>
            <a:pPr eaLnBrk="1" hangingPunct="1">
              <a:lnSpc>
                <a:spcPct val="80000"/>
              </a:lnSpc>
              <a:buFont typeface="Wingdings" charset="0"/>
              <a:buNone/>
            </a:pPr>
            <a:r>
              <a:rPr lang="en-US" sz="2800" b="1" dirty="0">
                <a:solidFill>
                  <a:srgbClr val="FFFF00"/>
                </a:solidFill>
                <a:latin typeface="Arial" charset="0"/>
                <a:cs typeface="Arial" charset="0"/>
              </a:rPr>
              <a:t>Salvation by own effort </a:t>
            </a:r>
            <a:r>
              <a:rPr lang="zh-TW" altLang="en-US" sz="2800" b="1" dirty="0" smtClean="0">
                <a:solidFill>
                  <a:srgbClr val="FFFF00"/>
                </a:solidFill>
                <a:latin typeface="Arial" charset="0"/>
                <a:cs typeface="Arial" charset="0"/>
              </a:rPr>
              <a:t>能透過自我努力而得救</a:t>
            </a:r>
            <a:endParaRPr lang="en-US" sz="2800" b="1" dirty="0">
              <a:solidFill>
                <a:srgbClr val="FFFF00"/>
              </a:solidFill>
              <a:latin typeface="Arial" charset="0"/>
              <a:cs typeface="Arial" charset="0"/>
            </a:endParaRPr>
          </a:p>
          <a:p>
            <a:pPr eaLnBrk="1" hangingPunct="1">
              <a:lnSpc>
                <a:spcPct val="80000"/>
              </a:lnSpc>
              <a:buFont typeface="Wingdings" charset="0"/>
              <a:buNone/>
            </a:pPr>
            <a:r>
              <a:rPr lang="en-US" sz="2800" b="1" dirty="0">
                <a:solidFill>
                  <a:srgbClr val="FFFF00"/>
                </a:solidFill>
                <a:latin typeface="Arial" charset="0"/>
                <a:cs typeface="Arial" charset="0"/>
              </a:rPr>
              <a:t>		(40:9, 39:61, 7:43) </a:t>
            </a:r>
          </a:p>
          <a:p>
            <a:pPr eaLnBrk="1" hangingPunct="1">
              <a:lnSpc>
                <a:spcPct val="80000"/>
              </a:lnSpc>
              <a:buFont typeface="Wingdings" charset="0"/>
              <a:buNone/>
            </a:pPr>
            <a:r>
              <a:rPr lang="en-US" sz="2800" b="1" dirty="0">
                <a:solidFill>
                  <a:srgbClr val="FFFF00"/>
                </a:solidFill>
                <a:latin typeface="Arial" charset="0"/>
                <a:cs typeface="Arial" charset="0"/>
              </a:rPr>
              <a:t>Charity atones for sins </a:t>
            </a:r>
            <a:r>
              <a:rPr lang="zh-TW" altLang="en-US" sz="2800" b="1" dirty="0" smtClean="0">
                <a:solidFill>
                  <a:srgbClr val="FFFF00"/>
                </a:solidFill>
                <a:latin typeface="Arial" charset="0"/>
                <a:cs typeface="Arial" charset="0"/>
              </a:rPr>
              <a:t>做善事能贖罪</a:t>
            </a:r>
            <a:endParaRPr lang="en-US" sz="2800" b="1" dirty="0">
              <a:solidFill>
                <a:srgbClr val="FFFF00"/>
              </a:solidFill>
              <a:latin typeface="Arial" charset="0"/>
              <a:cs typeface="Arial" charset="0"/>
            </a:endParaRPr>
          </a:p>
          <a:p>
            <a:pPr eaLnBrk="1" hangingPunct="1">
              <a:lnSpc>
                <a:spcPct val="80000"/>
              </a:lnSpc>
              <a:buFont typeface="Wingdings" charset="0"/>
              <a:buNone/>
            </a:pPr>
            <a:r>
              <a:rPr lang="en-US" sz="2800" b="1" dirty="0">
                <a:solidFill>
                  <a:srgbClr val="FFFF00"/>
                </a:solidFill>
                <a:latin typeface="Arial" charset="0"/>
                <a:cs typeface="Arial" charset="0"/>
              </a:rPr>
              <a:t>		(2:271,277) </a:t>
            </a:r>
          </a:p>
          <a:p>
            <a:pPr eaLnBrk="1" hangingPunct="1">
              <a:lnSpc>
                <a:spcPct val="80000"/>
              </a:lnSpc>
              <a:buFont typeface="Wingdings" charset="0"/>
              <a:buNone/>
            </a:pPr>
            <a:endParaRPr lang="en-US" sz="1800" b="1" dirty="0">
              <a:solidFill>
                <a:srgbClr val="FFFF00"/>
              </a:solidFill>
              <a:latin typeface="Arial" charset="0"/>
              <a:cs typeface="Arial" charset="0"/>
            </a:endParaRPr>
          </a:p>
          <a:p>
            <a:pPr eaLnBrk="1" hangingPunct="1">
              <a:lnSpc>
                <a:spcPct val="80000"/>
              </a:lnSpc>
            </a:pPr>
            <a:r>
              <a:rPr lang="en-US" sz="2800" b="1" dirty="0">
                <a:solidFill>
                  <a:srgbClr val="FFFF00"/>
                </a:solidFill>
                <a:latin typeface="Arial" charset="0"/>
                <a:cs typeface="Arial" charset="0"/>
              </a:rPr>
              <a:t>Earn grace</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賺取恩典</a:t>
            </a:r>
            <a:endParaRPr lang="en-US" sz="2800" b="1" dirty="0">
              <a:solidFill>
                <a:srgbClr val="FFFF00"/>
              </a:solidFill>
              <a:latin typeface="Arial" charset="0"/>
              <a:cs typeface="Arial" charset="0"/>
            </a:endParaRPr>
          </a:p>
          <a:p>
            <a:pPr eaLnBrk="1" hangingPunct="1">
              <a:lnSpc>
                <a:spcPct val="80000"/>
              </a:lnSpc>
            </a:pPr>
            <a:r>
              <a:rPr lang="en-US" sz="2800" b="1" dirty="0">
                <a:solidFill>
                  <a:srgbClr val="FFFF00"/>
                </a:solidFill>
                <a:latin typeface="Arial" charset="0"/>
                <a:cs typeface="Arial" charset="0"/>
              </a:rPr>
              <a:t>Earn favor of Allah</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賺取阿拉的喜愛</a:t>
            </a:r>
            <a:endParaRPr lang="en-US" sz="2800" b="1" dirty="0">
              <a:solidFill>
                <a:srgbClr val="FFFF00"/>
              </a:solidFill>
              <a:latin typeface="Arial" charset="0"/>
              <a:cs typeface="Arial" charset="0"/>
            </a:endParaRPr>
          </a:p>
          <a:p>
            <a:pPr eaLnBrk="1" hangingPunct="1">
              <a:lnSpc>
                <a:spcPct val="80000"/>
              </a:lnSpc>
            </a:pPr>
            <a:r>
              <a:rPr lang="en-US" sz="2800" b="1" dirty="0">
                <a:solidFill>
                  <a:srgbClr val="FFFF00"/>
                </a:solidFill>
                <a:latin typeface="Arial" charset="0"/>
                <a:cs typeface="Arial" charset="0"/>
              </a:rPr>
              <a:t>Earn salvation</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賺取救恩</a:t>
            </a:r>
            <a:endParaRPr lang="en-US" sz="2800" b="1" dirty="0">
              <a:solidFill>
                <a:srgbClr val="FFFF00"/>
              </a:solidFill>
              <a:latin typeface="Arial" charset="0"/>
              <a:cs typeface="Arial" charset="0"/>
            </a:endParaRPr>
          </a:p>
          <a:p>
            <a:pPr eaLnBrk="1" hangingPunct="1">
              <a:lnSpc>
                <a:spcPct val="80000"/>
              </a:lnSpc>
            </a:pPr>
            <a:r>
              <a:rPr lang="en-US" sz="2800" b="1" dirty="0">
                <a:solidFill>
                  <a:srgbClr val="FFFF00"/>
                </a:solidFill>
                <a:latin typeface="Arial" charset="0"/>
                <a:cs typeface="Arial" charset="0"/>
              </a:rPr>
              <a:t>Earn paradise</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賺取天堂</a:t>
            </a:r>
            <a:endParaRPr lang="en-US" sz="20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784725" y="36480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s-MX" sz="2800" b="1">
              <a:solidFill>
                <a:srgbClr val="FFFF00"/>
              </a:solidFill>
              <a:latin typeface="Times New Roman" charset="0"/>
            </a:endParaRPr>
          </a:p>
        </p:txBody>
      </p:sp>
      <p:sp>
        <p:nvSpPr>
          <p:cNvPr id="38915" name="Text Box 3"/>
          <p:cNvSpPr txBox="1">
            <a:spLocks noChangeArrowheads="1"/>
          </p:cNvSpPr>
          <p:nvPr/>
        </p:nvSpPr>
        <p:spPr bwMode="auto">
          <a:xfrm>
            <a:off x="533400" y="533400"/>
            <a:ext cx="82296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3200" b="1" dirty="0">
                <a:solidFill>
                  <a:schemeClr val="tx2"/>
                </a:solidFill>
                <a:latin typeface="Times New Roman" charset="0"/>
              </a:rPr>
              <a:t>Islam</a:t>
            </a:r>
            <a:r>
              <a:rPr lang="en-US" sz="3200" b="1" dirty="0">
                <a:solidFill>
                  <a:srgbClr val="FFFFFF"/>
                </a:solidFill>
                <a:latin typeface="Times New Roman" charset="0"/>
              </a:rPr>
              <a:t>:</a:t>
            </a:r>
            <a:r>
              <a:rPr lang="en-US" sz="3200" b="1" dirty="0">
                <a:solidFill>
                  <a:srgbClr val="FFFF00"/>
                </a:solidFill>
                <a:latin typeface="Times New Roman" charset="0"/>
              </a:rPr>
              <a:t>  Salvation is earned through the efforts of those who were pre-selected by Allah to inhabit a very sensual paradise</a:t>
            </a:r>
            <a:r>
              <a:rPr lang="en-US" sz="3200" b="1" dirty="0" smtClean="0">
                <a:solidFill>
                  <a:srgbClr val="FFFF00"/>
                </a:solidFill>
                <a:latin typeface="Times New Roman" charset="0"/>
              </a:rPr>
              <a:t>.</a:t>
            </a:r>
          </a:p>
          <a:p>
            <a:r>
              <a:rPr lang="zh-TW" altLang="en-US" sz="3200" b="1" dirty="0" smtClean="0">
                <a:solidFill>
                  <a:srgbClr val="FFFFFF"/>
                </a:solidFill>
                <a:latin typeface="Times New Roman" charset="0"/>
              </a:rPr>
              <a:t>伊斯蘭教：</a:t>
            </a:r>
            <a:r>
              <a:rPr lang="en-US" altLang="zh-TW" sz="3200" b="1" dirty="0" smtClean="0">
                <a:solidFill>
                  <a:srgbClr val="FFFF00"/>
                </a:solidFill>
                <a:latin typeface="Times New Roman" charset="0"/>
              </a:rPr>
              <a:t> </a:t>
            </a:r>
            <a:r>
              <a:rPr lang="zh-TW" altLang="en-US" sz="3200" b="1" dirty="0" smtClean="0">
                <a:solidFill>
                  <a:srgbClr val="FFFF00"/>
                </a:solidFill>
                <a:latin typeface="Times New Roman" charset="0"/>
              </a:rPr>
              <a:t>救恩是那些被阿拉揀選而透過個人努力而最終賺取一個官能享受的天堂</a:t>
            </a:r>
            <a:endParaRPr lang="en-US" sz="3200" b="1" dirty="0">
              <a:solidFill>
                <a:srgbClr val="FFFF00"/>
              </a:solidFill>
              <a:latin typeface="Times New Roman" charset="0"/>
            </a:endParaRPr>
          </a:p>
          <a:p>
            <a:endParaRPr lang="en-US" sz="3200" b="1" dirty="0">
              <a:solidFill>
                <a:srgbClr val="FFFF00"/>
              </a:solidFill>
              <a:latin typeface="Times New Roman" charset="0"/>
            </a:endParaRPr>
          </a:p>
          <a:p>
            <a:r>
              <a:rPr lang="en-US" sz="3200" b="1" dirty="0">
                <a:solidFill>
                  <a:schemeClr val="tx2"/>
                </a:solidFill>
                <a:latin typeface="Times New Roman" charset="0"/>
              </a:rPr>
              <a:t>Christianity</a:t>
            </a:r>
            <a:r>
              <a:rPr lang="en-US" sz="3200" b="1" dirty="0">
                <a:solidFill>
                  <a:srgbClr val="FFFF00"/>
                </a:solidFill>
                <a:latin typeface="Times New Roman" charset="0"/>
              </a:rPr>
              <a:t>:  Salvation is granted by the grace of a loving God to those who, through faith and repentance and baptism accept that love</a:t>
            </a:r>
            <a:r>
              <a:rPr lang="en-US" sz="3200" b="1" dirty="0" smtClean="0">
                <a:solidFill>
                  <a:srgbClr val="FFFF00"/>
                </a:solidFill>
                <a:latin typeface="Times New Roman" charset="0"/>
              </a:rPr>
              <a:t>.                               </a:t>
            </a:r>
          </a:p>
          <a:p>
            <a:r>
              <a:rPr lang="zh-TW" altLang="en-US" sz="3200" b="1" dirty="0" smtClean="0">
                <a:latin typeface="Times New Roman" charset="0"/>
              </a:rPr>
              <a:t>基督教：</a:t>
            </a:r>
            <a:r>
              <a:rPr lang="zh-TW" altLang="en-US" sz="3200" b="1" dirty="0" smtClean="0">
                <a:solidFill>
                  <a:srgbClr val="FFFF00"/>
                </a:solidFill>
                <a:latin typeface="Times New Roman" charset="0"/>
              </a:rPr>
              <a:t>救恩是神恩典的賞賜</a:t>
            </a:r>
            <a:r>
              <a:rPr lang="zh-TW" altLang="zh-TW" sz="3200" b="1" dirty="0" smtClean="0">
                <a:solidFill>
                  <a:srgbClr val="FFFF00"/>
                </a:solidFill>
                <a:latin typeface="Times New Roman" charset="0"/>
              </a:rPr>
              <a:t>，</a:t>
            </a:r>
            <a:r>
              <a:rPr lang="zh-TW" altLang="en-US" sz="3200" b="1" dirty="0" smtClean="0">
                <a:solidFill>
                  <a:srgbClr val="FFFF00"/>
                </a:solidFill>
                <a:latin typeface="Times New Roman" charset="0"/>
              </a:rPr>
              <a:t>透過對神的信心，接受悔改與受洗</a:t>
            </a:r>
            <a:endParaRPr lang="en-US" sz="3200" b="1" dirty="0">
              <a:solidFill>
                <a:srgbClr val="FFFF00"/>
              </a:solidFill>
              <a:latin typeface="Times New Roman" charset="0"/>
            </a:endParaRPr>
          </a:p>
          <a:p>
            <a:endParaRPr lang="en-US" sz="3200" b="1" i="1" dirty="0">
              <a:solidFill>
                <a:srgbClr val="FFFF00"/>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0588"/>
            <a:ext cx="9144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685800" y="5334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3200" dirty="0">
                <a:latin typeface="Tahoma" charset="0"/>
              </a:rPr>
              <a:t>A Question:  Who reaches out to whom</a:t>
            </a:r>
            <a:r>
              <a:rPr lang="en-US" sz="3200" dirty="0" smtClean="0">
                <a:latin typeface="Tahoma" charset="0"/>
              </a:rPr>
              <a:t>? </a:t>
            </a:r>
            <a:r>
              <a:rPr lang="zh-TW" altLang="en-US" sz="3200" dirty="0" smtClean="0">
                <a:latin typeface="Tahoma" charset="0"/>
              </a:rPr>
              <a:t>問題：是誰先伸手找誰呢？</a:t>
            </a:r>
            <a:endParaRPr lang="en-US" sz="3200" dirty="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pPr eaLnBrk="1" hangingPunct="1"/>
            <a:r>
              <a:rPr lang="en-US" sz="3700" b="1" dirty="0" smtClean="0">
                <a:solidFill>
                  <a:srgbClr val="FFFFFF"/>
                </a:solidFill>
                <a:latin typeface="Arial" charset="0"/>
                <a:cs typeface="Arial" charset="0"/>
              </a:rPr>
              <a:t>Initiative </a:t>
            </a:r>
            <a:r>
              <a:rPr lang="zh-TW" altLang="en-US" sz="3700" b="1" dirty="0" smtClean="0">
                <a:solidFill>
                  <a:srgbClr val="FFFFFF"/>
                </a:solidFill>
                <a:latin typeface="Arial" charset="0"/>
                <a:cs typeface="Arial" charset="0"/>
              </a:rPr>
              <a:t>主動</a:t>
            </a:r>
            <a:r>
              <a:rPr lang="en-US" sz="3700" b="1" dirty="0" smtClean="0">
                <a:solidFill>
                  <a:srgbClr val="FFFFFF"/>
                </a:solidFill>
                <a:latin typeface="Arial" charset="0"/>
                <a:cs typeface="Arial" charset="0"/>
              </a:rPr>
              <a:t> </a:t>
            </a:r>
            <a:r>
              <a:rPr lang="en-US" sz="2800" dirty="0">
                <a:solidFill>
                  <a:srgbClr val="FFFFFF"/>
                </a:solidFill>
                <a:latin typeface="Arial" charset="0"/>
                <a:cs typeface="Arial" charset="0"/>
              </a:rPr>
              <a:t>	</a:t>
            </a:r>
          </a:p>
        </p:txBody>
      </p:sp>
      <p:sp>
        <p:nvSpPr>
          <p:cNvPr id="576515" name="Rectangle 3"/>
          <p:cNvSpPr>
            <a:spLocks noGrp="1" noChangeArrowheads="1"/>
          </p:cNvSpPr>
          <p:nvPr>
            <p:ph type="body" idx="1"/>
          </p:nvPr>
        </p:nvSpPr>
        <p:spPr/>
        <p:txBody>
          <a:bodyPr/>
          <a:lstStyle/>
          <a:p>
            <a:pPr eaLnBrk="1" hangingPunct="1">
              <a:buFont typeface="Wingdings" charset="0"/>
              <a:buNone/>
            </a:pPr>
            <a:r>
              <a:rPr lang="en-US" i="1" dirty="0">
                <a:solidFill>
                  <a:schemeClr val="bg1"/>
                </a:solidFill>
                <a:latin typeface="Arial" charset="0"/>
                <a:cs typeface="Arial" charset="0"/>
              </a:rPr>
              <a:t>	</a:t>
            </a:r>
            <a:r>
              <a:rPr lang="en-US" sz="2600" b="1" i="1" dirty="0">
                <a:solidFill>
                  <a:srgbClr val="FFFF00"/>
                </a:solidFill>
                <a:latin typeface="Arial" charset="0"/>
                <a:cs typeface="Arial" charset="0"/>
              </a:rPr>
              <a:t>Human </a:t>
            </a:r>
            <a:r>
              <a:rPr lang="en-US" sz="2600" b="1" i="1" dirty="0" smtClean="0">
                <a:solidFill>
                  <a:srgbClr val="FFFF00"/>
                </a:solidFill>
                <a:latin typeface="Arial" charset="0"/>
                <a:cs typeface="Arial" charset="0"/>
              </a:rPr>
              <a:t>approach </a:t>
            </a:r>
            <a:r>
              <a:rPr lang="zh-TW" altLang="en-US" sz="2600" b="1" i="1" dirty="0" smtClean="0">
                <a:solidFill>
                  <a:srgbClr val="FFFF00"/>
                </a:solidFill>
                <a:latin typeface="Arial" charset="0"/>
                <a:cs typeface="Arial" charset="0"/>
              </a:rPr>
              <a:t>人的方法</a:t>
            </a:r>
            <a:r>
              <a:rPr lang="en-US" sz="2600" b="1" i="1" dirty="0">
                <a:solidFill>
                  <a:srgbClr val="FFFF00"/>
                </a:solidFill>
                <a:latin typeface="Arial" charset="0"/>
                <a:cs typeface="Arial" charset="0"/>
              </a:rPr>
              <a:t>	        </a:t>
            </a:r>
            <a:r>
              <a:rPr lang="en-US" sz="2600" b="1" i="1" dirty="0" smtClean="0">
                <a:solidFill>
                  <a:srgbClr val="FFFF00"/>
                </a:solidFill>
                <a:latin typeface="Arial" charset="0"/>
                <a:cs typeface="Arial" charset="0"/>
              </a:rPr>
              <a:t>Truth </a:t>
            </a:r>
            <a:r>
              <a:rPr lang="zh-TW" altLang="en-US" sz="2600" b="1" i="1" dirty="0" smtClean="0">
                <a:solidFill>
                  <a:srgbClr val="FFFF00"/>
                </a:solidFill>
                <a:latin typeface="Arial" charset="0"/>
                <a:cs typeface="Arial" charset="0"/>
              </a:rPr>
              <a:t>真理</a:t>
            </a:r>
            <a:endParaRPr lang="en-US" sz="2600" dirty="0">
              <a:solidFill>
                <a:srgbClr val="FFFF00"/>
              </a:solidFill>
              <a:latin typeface="Arial" charset="0"/>
              <a:cs typeface="Arial" charset="0"/>
            </a:endParaRPr>
          </a:p>
          <a:p>
            <a:pPr eaLnBrk="1" hangingPunct="1">
              <a:buFont typeface="Wingdings" charset="0"/>
              <a:buNone/>
            </a:pPr>
            <a:r>
              <a:rPr lang="en-US" dirty="0">
                <a:solidFill>
                  <a:srgbClr val="FFFF00"/>
                </a:solidFill>
                <a:latin typeface="Arial" charset="0"/>
                <a:cs typeface="Arial" charset="0"/>
              </a:rPr>
              <a:t>		</a:t>
            </a:r>
          </a:p>
          <a:p>
            <a:pPr eaLnBrk="1" hangingPunct="1">
              <a:buFont typeface="Wingdings" charset="0"/>
              <a:buNone/>
            </a:pPr>
            <a:r>
              <a:rPr lang="en-US" dirty="0">
                <a:solidFill>
                  <a:srgbClr val="FFFF00"/>
                </a:solidFill>
                <a:latin typeface="Arial" charset="0"/>
                <a:cs typeface="Arial" charset="0"/>
              </a:rPr>
              <a:t>		</a:t>
            </a:r>
            <a:r>
              <a:rPr lang="en-US" dirty="0" smtClean="0">
                <a:solidFill>
                  <a:srgbClr val="FFFF00"/>
                </a:solidFill>
                <a:latin typeface="Arial" charset="0"/>
                <a:cs typeface="Arial" charset="0"/>
              </a:rPr>
              <a:t>       </a:t>
            </a:r>
            <a:r>
              <a:rPr lang="en-US" b="1" dirty="0" smtClean="0">
                <a:solidFill>
                  <a:srgbClr val="FFFF00"/>
                </a:solidFill>
                <a:latin typeface="Arial" charset="0"/>
                <a:cs typeface="Arial" charset="0"/>
              </a:rPr>
              <a:t>God </a:t>
            </a:r>
            <a:r>
              <a:rPr lang="zh-TW" altLang="en-US" b="1" dirty="0" smtClean="0">
                <a:solidFill>
                  <a:srgbClr val="FFFF00"/>
                </a:solidFill>
                <a:latin typeface="Arial" charset="0"/>
                <a:cs typeface="Arial" charset="0"/>
              </a:rPr>
              <a:t>神</a:t>
            </a:r>
            <a:r>
              <a:rPr lang="en-US" b="1" dirty="0" smtClean="0">
                <a:solidFill>
                  <a:srgbClr val="FFFF00"/>
                </a:solidFill>
                <a:latin typeface="Arial" charset="0"/>
                <a:cs typeface="Arial" charset="0"/>
              </a:rPr>
              <a:t> </a:t>
            </a:r>
            <a:r>
              <a:rPr lang="en-US" b="1" dirty="0">
                <a:solidFill>
                  <a:srgbClr val="FFFF00"/>
                </a:solidFill>
                <a:latin typeface="Arial" charset="0"/>
                <a:cs typeface="Arial" charset="0"/>
              </a:rPr>
              <a:t>			</a:t>
            </a:r>
            <a:r>
              <a:rPr lang="en-US" b="1" dirty="0" smtClean="0">
                <a:solidFill>
                  <a:srgbClr val="FFFF00"/>
                </a:solidFill>
                <a:latin typeface="Arial" charset="0"/>
                <a:cs typeface="Arial" charset="0"/>
              </a:rPr>
              <a:t>God </a:t>
            </a:r>
            <a:r>
              <a:rPr lang="zh-TW" altLang="en-US" b="1" dirty="0" smtClean="0">
                <a:solidFill>
                  <a:srgbClr val="FFFF00"/>
                </a:solidFill>
                <a:latin typeface="Arial" charset="0"/>
                <a:cs typeface="Arial" charset="0"/>
              </a:rPr>
              <a:t>神</a:t>
            </a:r>
            <a:endParaRPr lang="en-US" b="1" dirty="0">
              <a:solidFill>
                <a:srgbClr val="FFFF00"/>
              </a:solidFill>
              <a:latin typeface="Arial" charset="0"/>
              <a:cs typeface="Arial" charset="0"/>
            </a:endParaRPr>
          </a:p>
          <a:p>
            <a:pPr eaLnBrk="1" hangingPunct="1">
              <a:buFont typeface="Wingdings" charset="0"/>
              <a:buNone/>
            </a:pPr>
            <a:endParaRPr lang="en-US" b="1" dirty="0">
              <a:solidFill>
                <a:srgbClr val="FFFF00"/>
              </a:solidFill>
              <a:latin typeface="Arial" charset="0"/>
              <a:cs typeface="Arial" charset="0"/>
            </a:endParaRPr>
          </a:p>
          <a:p>
            <a:pPr eaLnBrk="1" hangingPunct="1">
              <a:buFont typeface="Wingdings" charset="0"/>
              <a:buNone/>
            </a:pPr>
            <a:endParaRPr lang="en-US" b="1" dirty="0">
              <a:solidFill>
                <a:srgbClr val="FFFF00"/>
              </a:solidFill>
              <a:latin typeface="Arial" charset="0"/>
              <a:cs typeface="Arial" charset="0"/>
            </a:endParaRPr>
          </a:p>
          <a:p>
            <a:pPr eaLnBrk="1" hangingPunct="1">
              <a:buFont typeface="Wingdings" charset="0"/>
              <a:buNone/>
            </a:pPr>
            <a:endParaRPr lang="en-US" b="1" dirty="0">
              <a:solidFill>
                <a:srgbClr val="FFFF00"/>
              </a:solidFill>
              <a:latin typeface="Arial" charset="0"/>
              <a:cs typeface="Arial" charset="0"/>
            </a:endParaRPr>
          </a:p>
          <a:p>
            <a:pPr eaLnBrk="1" hangingPunct="1">
              <a:buFont typeface="Wingdings" charset="0"/>
              <a:buNone/>
            </a:pPr>
            <a:r>
              <a:rPr lang="en-US" b="1" dirty="0">
                <a:solidFill>
                  <a:srgbClr val="FFFF00"/>
                </a:solidFill>
                <a:latin typeface="Arial" charset="0"/>
                <a:cs typeface="Arial" charset="0"/>
              </a:rPr>
              <a:t>	  </a:t>
            </a:r>
            <a:r>
              <a:rPr lang="en-US" b="1" dirty="0" smtClean="0">
                <a:solidFill>
                  <a:srgbClr val="FFFF00"/>
                </a:solidFill>
                <a:latin typeface="Arial" charset="0"/>
                <a:cs typeface="Arial" charset="0"/>
              </a:rPr>
              <a:t>       Mankind </a:t>
            </a:r>
            <a:r>
              <a:rPr lang="zh-TW" altLang="en-US" b="1" dirty="0" smtClean="0">
                <a:solidFill>
                  <a:srgbClr val="FFFF00"/>
                </a:solidFill>
                <a:latin typeface="Arial" charset="0"/>
                <a:cs typeface="Arial" charset="0"/>
              </a:rPr>
              <a:t>人</a:t>
            </a:r>
            <a:r>
              <a:rPr lang="en-US" b="1" dirty="0" smtClean="0">
                <a:solidFill>
                  <a:srgbClr val="FFFF00"/>
                </a:solidFill>
                <a:latin typeface="Arial" charset="0"/>
                <a:cs typeface="Arial" charset="0"/>
              </a:rPr>
              <a:t> </a:t>
            </a:r>
            <a:r>
              <a:rPr lang="en-US" b="1" dirty="0">
                <a:solidFill>
                  <a:srgbClr val="FFFF00"/>
                </a:solidFill>
                <a:latin typeface="Arial" charset="0"/>
                <a:cs typeface="Arial" charset="0"/>
              </a:rPr>
              <a:t>		 </a:t>
            </a:r>
            <a:r>
              <a:rPr lang="en-US" b="1" dirty="0" smtClean="0">
                <a:solidFill>
                  <a:srgbClr val="FFFF00"/>
                </a:solidFill>
                <a:latin typeface="Arial" charset="0"/>
                <a:cs typeface="Arial" charset="0"/>
              </a:rPr>
              <a:t>    Mankind </a:t>
            </a:r>
            <a:r>
              <a:rPr lang="zh-TW" altLang="en-US" b="1" dirty="0" smtClean="0">
                <a:solidFill>
                  <a:srgbClr val="FFFF00"/>
                </a:solidFill>
                <a:latin typeface="Arial" charset="0"/>
                <a:cs typeface="Arial" charset="0"/>
              </a:rPr>
              <a:t>人</a:t>
            </a:r>
            <a:r>
              <a:rPr lang="en-US" dirty="0">
                <a:solidFill>
                  <a:srgbClr val="FFFF00"/>
                </a:solidFill>
                <a:latin typeface="Arial" charset="0"/>
                <a:cs typeface="Arial" charset="0"/>
              </a:rPr>
              <a:t>	</a:t>
            </a:r>
          </a:p>
        </p:txBody>
      </p:sp>
      <p:sp>
        <p:nvSpPr>
          <p:cNvPr id="40964" name="Line 4"/>
          <p:cNvSpPr>
            <a:spLocks noChangeShapeType="1"/>
          </p:cNvSpPr>
          <p:nvPr/>
        </p:nvSpPr>
        <p:spPr bwMode="auto">
          <a:xfrm flipV="1">
            <a:off x="2438400" y="3886200"/>
            <a:ext cx="0" cy="144780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5" name="Line 5"/>
          <p:cNvSpPr>
            <a:spLocks noChangeShapeType="1"/>
          </p:cNvSpPr>
          <p:nvPr/>
        </p:nvSpPr>
        <p:spPr bwMode="auto">
          <a:xfrm>
            <a:off x="6629400" y="3886200"/>
            <a:ext cx="0" cy="144780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0966" name="Picture 6" descr="arrow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657600"/>
            <a:ext cx="8191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arrow1">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657600"/>
            <a:ext cx="8191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8600" y="609600"/>
            <a:ext cx="3810000" cy="655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2400" dirty="0">
                <a:solidFill>
                  <a:srgbClr val="FFFF00"/>
                </a:solidFill>
                <a:latin typeface="Tahoma" charset="0"/>
              </a:rPr>
              <a:t>Works Salvation:  Man reaches out to God</a:t>
            </a:r>
            <a:r>
              <a:rPr lang="en-US" sz="2400" dirty="0" smtClean="0">
                <a:solidFill>
                  <a:srgbClr val="FFFF00"/>
                </a:solidFill>
                <a:latin typeface="Tahoma" charset="0"/>
              </a:rPr>
              <a:t>.     </a:t>
            </a:r>
            <a:r>
              <a:rPr lang="zh-TW" altLang="en-US" sz="2400" dirty="0" smtClean="0">
                <a:solidFill>
                  <a:srgbClr val="FFFF00"/>
                </a:solidFill>
                <a:latin typeface="Tahoma" charset="0"/>
              </a:rPr>
              <a:t>行為稱義的救恩：人伸手找神</a:t>
            </a:r>
            <a:endParaRPr lang="en-US" sz="2400" dirty="0">
              <a:solidFill>
                <a:srgbClr val="FFFF00"/>
              </a:solidFill>
              <a:latin typeface="Tahoma" charset="0"/>
            </a:endParaRPr>
          </a:p>
          <a:p>
            <a:pPr>
              <a:spcBef>
                <a:spcPct val="50000"/>
              </a:spcBef>
            </a:pPr>
            <a:endParaRPr lang="en-US" sz="2400" dirty="0">
              <a:solidFill>
                <a:srgbClr val="FFFF00"/>
              </a:solidFill>
              <a:latin typeface="Tahoma" charset="0"/>
            </a:endParaRPr>
          </a:p>
          <a:p>
            <a:pPr>
              <a:spcBef>
                <a:spcPct val="50000"/>
              </a:spcBef>
            </a:pPr>
            <a:r>
              <a:rPr lang="en-US" sz="2400" dirty="0" smtClean="0">
                <a:solidFill>
                  <a:srgbClr val="FFFF00"/>
                </a:solidFill>
                <a:latin typeface="Tahoma" charset="0"/>
              </a:rPr>
              <a:t>Islam </a:t>
            </a:r>
            <a:r>
              <a:rPr lang="zh-TW" altLang="en-US" sz="2400" dirty="0" smtClean="0">
                <a:solidFill>
                  <a:srgbClr val="FFFF00"/>
                </a:solidFill>
                <a:latin typeface="Tahoma" charset="0"/>
              </a:rPr>
              <a:t>伊斯蘭教</a:t>
            </a:r>
            <a:endParaRPr lang="en-US" sz="2400" dirty="0">
              <a:solidFill>
                <a:srgbClr val="FFFF00"/>
              </a:solidFill>
              <a:latin typeface="Tahoma" charset="0"/>
            </a:endParaRPr>
          </a:p>
          <a:p>
            <a:pPr>
              <a:spcBef>
                <a:spcPct val="50000"/>
              </a:spcBef>
            </a:pPr>
            <a:r>
              <a:rPr lang="en-US" sz="2400" dirty="0" smtClean="0">
                <a:solidFill>
                  <a:srgbClr val="FFFF00"/>
                </a:solidFill>
                <a:latin typeface="Tahoma" charset="0"/>
              </a:rPr>
              <a:t>Hinduism </a:t>
            </a:r>
            <a:r>
              <a:rPr lang="zh-TW" altLang="en-US" sz="2400" dirty="0" smtClean="0">
                <a:solidFill>
                  <a:srgbClr val="FFFF00"/>
                </a:solidFill>
                <a:latin typeface="Tahoma" charset="0"/>
              </a:rPr>
              <a:t>印度教</a:t>
            </a:r>
            <a:endParaRPr lang="en-US" sz="2400" dirty="0">
              <a:solidFill>
                <a:srgbClr val="FFFF00"/>
              </a:solidFill>
              <a:latin typeface="Tahoma" charset="0"/>
            </a:endParaRPr>
          </a:p>
          <a:p>
            <a:pPr>
              <a:spcBef>
                <a:spcPct val="50000"/>
              </a:spcBef>
            </a:pPr>
            <a:r>
              <a:rPr lang="en-US" sz="2400" dirty="0" err="1" smtClean="0">
                <a:solidFill>
                  <a:srgbClr val="FFFF00"/>
                </a:solidFill>
                <a:latin typeface="Tahoma" charset="0"/>
              </a:rPr>
              <a:t>Jaina</a:t>
            </a:r>
            <a:r>
              <a:rPr lang="en-US" sz="2400" dirty="0" smtClean="0">
                <a:solidFill>
                  <a:srgbClr val="FFFF00"/>
                </a:solidFill>
                <a:latin typeface="Tahoma" charset="0"/>
              </a:rPr>
              <a:t> </a:t>
            </a:r>
            <a:r>
              <a:rPr lang="ja-JP" altLang="en-US" sz="2400" dirty="0" smtClean="0">
                <a:solidFill>
                  <a:srgbClr val="FFFF00"/>
                </a:solidFill>
              </a:rPr>
              <a:t>耆那</a:t>
            </a:r>
            <a:r>
              <a:rPr lang="ja-JP" altLang="en-US" sz="2400" dirty="0">
                <a:solidFill>
                  <a:srgbClr val="FFFF00"/>
                </a:solidFill>
              </a:rPr>
              <a:t>教</a:t>
            </a:r>
            <a:endParaRPr lang="en-US" sz="2400" dirty="0">
              <a:solidFill>
                <a:srgbClr val="FFFF00"/>
              </a:solidFill>
              <a:latin typeface="Tahoma" charset="0"/>
            </a:endParaRPr>
          </a:p>
          <a:p>
            <a:pPr>
              <a:spcBef>
                <a:spcPct val="50000"/>
              </a:spcBef>
            </a:pPr>
            <a:r>
              <a:rPr lang="en-US" sz="2400" dirty="0" err="1" smtClean="0">
                <a:solidFill>
                  <a:srgbClr val="FFFF00"/>
                </a:solidFill>
                <a:latin typeface="Tahoma" charset="0"/>
              </a:rPr>
              <a:t>Sikkhism</a:t>
            </a:r>
            <a:r>
              <a:rPr lang="en-US" sz="2400" dirty="0" smtClean="0">
                <a:solidFill>
                  <a:srgbClr val="FFFF00"/>
                </a:solidFill>
                <a:latin typeface="Tahoma" charset="0"/>
              </a:rPr>
              <a:t> </a:t>
            </a:r>
            <a:r>
              <a:rPr lang="zh-CHT" altLang="en-US" sz="2400" dirty="0" smtClean="0">
                <a:solidFill>
                  <a:srgbClr val="FFFF00"/>
                </a:solidFill>
              </a:rPr>
              <a:t>錫</a:t>
            </a:r>
            <a:r>
              <a:rPr lang="zh-CHT" altLang="en-US" sz="2400" dirty="0">
                <a:solidFill>
                  <a:srgbClr val="FFFF00"/>
                </a:solidFill>
              </a:rPr>
              <a:t>克教</a:t>
            </a:r>
            <a:endParaRPr lang="en-US" sz="2400" dirty="0">
              <a:solidFill>
                <a:srgbClr val="FFFF00"/>
              </a:solidFill>
              <a:latin typeface="Tahoma" charset="0"/>
            </a:endParaRPr>
          </a:p>
          <a:p>
            <a:pPr marL="0" lvl="1" indent="0">
              <a:spcBef>
                <a:spcPct val="50000"/>
              </a:spcBef>
            </a:pPr>
            <a:r>
              <a:rPr lang="en-US" sz="2400" dirty="0" smtClean="0">
                <a:solidFill>
                  <a:srgbClr val="FFFF00"/>
                </a:solidFill>
                <a:latin typeface="Tahoma" charset="0"/>
              </a:rPr>
              <a:t>Gnosticism </a:t>
            </a:r>
            <a:r>
              <a:rPr lang="zh-CHT" altLang="en-US" sz="2400" b="1" dirty="0" smtClean="0">
                <a:solidFill>
                  <a:srgbClr val="FFFF00"/>
                </a:solidFill>
              </a:rPr>
              <a:t>諾斯底主義</a:t>
            </a:r>
            <a:endParaRPr lang="en-US" sz="2400" b="1" dirty="0">
              <a:solidFill>
                <a:srgbClr val="FFFF00"/>
              </a:solidFill>
              <a:latin typeface="Tahoma" charset="0"/>
            </a:endParaRPr>
          </a:p>
          <a:p>
            <a:pPr>
              <a:spcBef>
                <a:spcPct val="50000"/>
              </a:spcBef>
            </a:pPr>
            <a:r>
              <a:rPr lang="en-US" sz="2400" dirty="0">
                <a:solidFill>
                  <a:srgbClr val="FFFF00"/>
                </a:solidFill>
                <a:latin typeface="Tahoma" charset="0"/>
              </a:rPr>
              <a:t>New </a:t>
            </a:r>
            <a:r>
              <a:rPr lang="en-US" sz="2400" dirty="0" smtClean="0">
                <a:solidFill>
                  <a:srgbClr val="FFFF00"/>
                </a:solidFill>
                <a:latin typeface="Tahoma" charset="0"/>
              </a:rPr>
              <a:t>Age </a:t>
            </a:r>
            <a:r>
              <a:rPr lang="ja-JP" altLang="en-US" sz="2400" dirty="0" smtClean="0">
                <a:solidFill>
                  <a:srgbClr val="FFFF00"/>
                </a:solidFill>
              </a:rPr>
              <a:t>新紀元</a:t>
            </a:r>
            <a:r>
              <a:rPr lang="ja-JP" altLang="en-US" sz="2400" dirty="0">
                <a:solidFill>
                  <a:srgbClr val="FFFF00"/>
                </a:solidFill>
              </a:rPr>
              <a:t>運動</a:t>
            </a:r>
            <a:endParaRPr lang="en-US" sz="2400" dirty="0">
              <a:solidFill>
                <a:srgbClr val="FFFF00"/>
              </a:solidFill>
              <a:latin typeface="Tahoma" charset="0"/>
            </a:endParaRPr>
          </a:p>
          <a:p>
            <a:pPr>
              <a:spcBef>
                <a:spcPct val="50000"/>
              </a:spcBef>
            </a:pPr>
            <a:r>
              <a:rPr lang="en-US" sz="2400" dirty="0">
                <a:solidFill>
                  <a:srgbClr val="FFFF00"/>
                </a:solidFill>
                <a:latin typeface="Tahoma" charset="0"/>
              </a:rPr>
              <a:t>Buddhism</a:t>
            </a:r>
            <a:r>
              <a:rPr lang="en-US" sz="2400" dirty="0" smtClean="0">
                <a:solidFill>
                  <a:srgbClr val="FFFF00"/>
                </a:solidFill>
                <a:latin typeface="Tahoma" charset="0"/>
              </a:rPr>
              <a:t>? </a:t>
            </a:r>
            <a:r>
              <a:rPr lang="zh-TW" altLang="en-US" sz="2400" dirty="0" smtClean="0">
                <a:solidFill>
                  <a:srgbClr val="FFFF00"/>
                </a:solidFill>
                <a:latin typeface="Tahoma" charset="0"/>
              </a:rPr>
              <a:t>佛教</a:t>
            </a:r>
            <a:endParaRPr lang="en-US" sz="2400" dirty="0">
              <a:solidFill>
                <a:srgbClr val="FFFF00"/>
              </a:solidFill>
              <a:latin typeface="Tahoma" charset="0"/>
            </a:endParaRPr>
          </a:p>
          <a:p>
            <a:pPr>
              <a:spcBef>
                <a:spcPct val="50000"/>
              </a:spcBef>
            </a:pPr>
            <a:endParaRPr lang="en-US" sz="2400" dirty="0">
              <a:solidFill>
                <a:srgbClr val="FFFF00"/>
              </a:solidFill>
              <a:latin typeface="Tahoma" charset="0"/>
            </a:endParaRPr>
          </a:p>
        </p:txBody>
      </p:sp>
      <p:sp>
        <p:nvSpPr>
          <p:cNvPr id="41987" name="Text Box 3"/>
          <p:cNvSpPr txBox="1">
            <a:spLocks noChangeArrowheads="1"/>
          </p:cNvSpPr>
          <p:nvPr/>
        </p:nvSpPr>
        <p:spPr bwMode="auto">
          <a:xfrm>
            <a:off x="4876800" y="609600"/>
            <a:ext cx="3657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2400" dirty="0">
                <a:solidFill>
                  <a:srgbClr val="FFFF00"/>
                </a:solidFill>
                <a:latin typeface="Tahoma" charset="0"/>
              </a:rPr>
              <a:t>Salvation by Grace:  God reaches out to man</a:t>
            </a:r>
            <a:r>
              <a:rPr lang="en-US" sz="2400" dirty="0" smtClean="0">
                <a:solidFill>
                  <a:srgbClr val="FFFF00"/>
                </a:solidFill>
                <a:latin typeface="Tahoma" charset="0"/>
              </a:rPr>
              <a:t>. </a:t>
            </a:r>
            <a:r>
              <a:rPr lang="zh-TW" altLang="en-US" sz="2400" dirty="0" smtClean="0">
                <a:solidFill>
                  <a:srgbClr val="FFFF00"/>
                </a:solidFill>
                <a:latin typeface="Tahoma" charset="0"/>
              </a:rPr>
              <a:t>因為恩典而稱義的救恩：神伸手找人</a:t>
            </a:r>
            <a:endParaRPr lang="en-US" sz="2400" dirty="0">
              <a:solidFill>
                <a:srgbClr val="FFFF00"/>
              </a:solidFill>
              <a:latin typeface="Tahoma" charset="0"/>
            </a:endParaRPr>
          </a:p>
          <a:p>
            <a:pPr>
              <a:spcBef>
                <a:spcPct val="50000"/>
              </a:spcBef>
            </a:pPr>
            <a:endParaRPr lang="en-US" sz="2400" dirty="0">
              <a:solidFill>
                <a:srgbClr val="FFFF00"/>
              </a:solidFill>
              <a:latin typeface="Tahoma" charset="0"/>
            </a:endParaRPr>
          </a:p>
          <a:p>
            <a:pPr>
              <a:spcBef>
                <a:spcPct val="50000"/>
              </a:spcBef>
            </a:pPr>
            <a:r>
              <a:rPr lang="en-US" sz="2400" dirty="0" smtClean="0">
                <a:solidFill>
                  <a:srgbClr val="FFFF00"/>
                </a:solidFill>
                <a:latin typeface="Tahoma" charset="0"/>
              </a:rPr>
              <a:t>Judaism </a:t>
            </a:r>
            <a:r>
              <a:rPr lang="zh-TW" altLang="en-US" sz="2400" dirty="0" smtClean="0">
                <a:solidFill>
                  <a:srgbClr val="FFFF00"/>
                </a:solidFill>
                <a:latin typeface="Tahoma" charset="0"/>
              </a:rPr>
              <a:t>猶太教</a:t>
            </a:r>
            <a:endParaRPr lang="en-US" sz="2400" dirty="0">
              <a:solidFill>
                <a:srgbClr val="FFFF00"/>
              </a:solidFill>
              <a:latin typeface="Tahoma" charset="0"/>
            </a:endParaRPr>
          </a:p>
          <a:p>
            <a:pPr>
              <a:spcBef>
                <a:spcPct val="50000"/>
              </a:spcBef>
            </a:pPr>
            <a:r>
              <a:rPr lang="en-US" sz="2400" dirty="0" smtClean="0">
                <a:solidFill>
                  <a:srgbClr val="FFFF00"/>
                </a:solidFill>
                <a:latin typeface="Tahoma" charset="0"/>
              </a:rPr>
              <a:t>Christianity </a:t>
            </a:r>
            <a:r>
              <a:rPr lang="zh-TW" altLang="en-US" sz="2400" dirty="0" smtClean="0">
                <a:solidFill>
                  <a:srgbClr val="FFFF00"/>
                </a:solidFill>
                <a:latin typeface="Tahoma" charset="0"/>
              </a:rPr>
              <a:t>基督教</a:t>
            </a:r>
            <a:endParaRPr lang="en-US" sz="2400" dirty="0">
              <a:solidFill>
                <a:srgbClr val="FFFF00"/>
              </a:solidFill>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eaLnBrk="1" hangingPunct="1"/>
            <a:r>
              <a:rPr lang="en-US" sz="3200" b="1" dirty="0">
                <a:latin typeface="Arial" charset="0"/>
                <a:cs typeface="Arial" charset="0"/>
              </a:rPr>
              <a:t>What Were the Odds</a:t>
            </a:r>
            <a:r>
              <a:rPr lang="en-US" sz="3200" b="1" dirty="0" smtClean="0">
                <a:latin typeface="Arial" charset="0"/>
                <a:cs typeface="Arial" charset="0"/>
              </a:rPr>
              <a:t>?</a:t>
            </a:r>
            <a:br>
              <a:rPr lang="en-US" sz="3200" b="1" dirty="0" smtClean="0">
                <a:latin typeface="Arial" charset="0"/>
                <a:cs typeface="Arial" charset="0"/>
              </a:rPr>
            </a:br>
            <a:r>
              <a:rPr lang="zh-TW" altLang="en-US" sz="3200" b="1" dirty="0" smtClean="0">
                <a:latin typeface="Arial" charset="0"/>
                <a:cs typeface="Arial" charset="0"/>
              </a:rPr>
              <a:t>成功的可能性在哪裡？</a:t>
            </a:r>
            <a:endParaRPr lang="en-US" sz="3200" b="1" dirty="0">
              <a:latin typeface="Arial" charset="0"/>
              <a:cs typeface="Arial" charset="0"/>
            </a:endParaRPr>
          </a:p>
        </p:txBody>
      </p:sp>
      <p:pic>
        <p:nvPicPr>
          <p:cNvPr id="6147" name="Picture 4" descr="IMG_0056_0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6248400" y="2743200"/>
            <a:ext cx="27432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2400" b="1" dirty="0">
                <a:solidFill>
                  <a:srgbClr val="FFFF00"/>
                </a:solidFill>
                <a:latin typeface="Verdana" charset="0"/>
              </a:rPr>
              <a:t>A public bathroom in </a:t>
            </a:r>
            <a:r>
              <a:rPr lang="en-US" sz="2400" b="1" dirty="0" smtClean="0">
                <a:solidFill>
                  <a:srgbClr val="FFFF00"/>
                </a:solidFill>
                <a:latin typeface="Verdana" charset="0"/>
              </a:rPr>
              <a:t>Corinth</a:t>
            </a:r>
          </a:p>
          <a:p>
            <a:pPr>
              <a:spcBef>
                <a:spcPct val="50000"/>
              </a:spcBef>
            </a:pPr>
            <a:r>
              <a:rPr lang="zh-TW" altLang="en-US" sz="2200" b="1" dirty="0" smtClean="0">
                <a:solidFill>
                  <a:srgbClr val="FFFF00"/>
                </a:solidFill>
                <a:latin typeface="Verdana" charset="0"/>
              </a:rPr>
              <a:t>在哥林多的公共廁所</a:t>
            </a:r>
            <a:endParaRPr lang="en-US" sz="2200" b="1" dirty="0">
              <a:solidFill>
                <a:srgbClr val="FFFF00"/>
              </a:solidFill>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304800"/>
            <a:ext cx="8229600" cy="717550"/>
          </a:xfrm>
        </p:spPr>
        <p:txBody>
          <a:bodyPr/>
          <a:lstStyle/>
          <a:p>
            <a:pPr eaLnBrk="1" hangingPunct="1"/>
            <a:r>
              <a:rPr lang="en-US" sz="3200" dirty="0" smtClean="0">
                <a:latin typeface="Arial" charset="0"/>
                <a:cs typeface="Arial" charset="0"/>
              </a:rPr>
              <a:t>Summary </a:t>
            </a:r>
            <a:r>
              <a:rPr lang="zh-TW" altLang="en-US" sz="3200" dirty="0" smtClean="0">
                <a:latin typeface="Arial" charset="0"/>
                <a:cs typeface="Arial" charset="0"/>
              </a:rPr>
              <a:t>總結</a:t>
            </a:r>
            <a:endParaRPr lang="en-US" sz="3200" dirty="0">
              <a:latin typeface="Arial" charset="0"/>
              <a:cs typeface="Arial" charset="0"/>
            </a:endParaRPr>
          </a:p>
        </p:txBody>
      </p:sp>
      <p:sp>
        <p:nvSpPr>
          <p:cNvPr id="53251" name="Rectangle 3"/>
          <p:cNvSpPr>
            <a:spLocks noGrp="1" noChangeArrowheads="1"/>
          </p:cNvSpPr>
          <p:nvPr>
            <p:ph type="body" idx="4294967295"/>
          </p:nvPr>
        </p:nvSpPr>
        <p:spPr>
          <a:xfrm>
            <a:off x="381000" y="1066800"/>
            <a:ext cx="8229600" cy="5638800"/>
          </a:xfrm>
        </p:spPr>
        <p:txBody>
          <a:bodyPr/>
          <a:lstStyle/>
          <a:p>
            <a:pPr eaLnBrk="1" hangingPunct="1"/>
            <a:r>
              <a:rPr lang="en-US" sz="2400" b="1" dirty="0">
                <a:solidFill>
                  <a:srgbClr val="FFFF00"/>
                </a:solidFill>
                <a:latin typeface="Arial" charset="0"/>
                <a:cs typeface="Arial" charset="0"/>
              </a:rPr>
              <a:t>The theologies of world religions are fundamentally and diametrically opposed to one another.  Many paths to the same God is a ludicrous philosophy</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世界不同宗教的神學觀基本上及正相反上是互相反對的，所有道路通往同一個神是</a:t>
            </a:r>
            <a:r>
              <a:rPr lang="zh-TW" altLang="en-US" sz="2400" b="1" dirty="0">
                <a:solidFill>
                  <a:srgbClr val="FFFF00"/>
                </a:solidFill>
              </a:rPr>
              <a:t>荒唐可笑</a:t>
            </a:r>
            <a:r>
              <a:rPr lang="zh-TW" altLang="en-US" sz="2400" b="1" dirty="0" smtClean="0">
                <a:solidFill>
                  <a:srgbClr val="FFFF00"/>
                </a:solidFill>
              </a:rPr>
              <a:t>的哲學</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The truth of the Bible is confirmed </a:t>
            </a:r>
            <a:r>
              <a:rPr lang="en-US" sz="2400" b="1" dirty="0" smtClean="0">
                <a:solidFill>
                  <a:srgbClr val="FFFF00"/>
                </a:solidFill>
                <a:latin typeface="Arial" charset="0"/>
                <a:cs typeface="Arial" charset="0"/>
              </a:rPr>
              <a:t>by                           </a:t>
            </a:r>
            <a:r>
              <a:rPr lang="zh-TW" altLang="en-US" sz="2400" b="1" dirty="0" smtClean="0">
                <a:solidFill>
                  <a:srgbClr val="FFFF00"/>
                </a:solidFill>
                <a:latin typeface="Arial" charset="0"/>
                <a:cs typeface="Arial" charset="0"/>
              </a:rPr>
              <a:t>聖經的真理的真確性</a:t>
            </a:r>
            <a:endParaRPr lang="en-US" sz="2400" b="1" dirty="0">
              <a:solidFill>
                <a:srgbClr val="FFFF00"/>
              </a:solidFill>
              <a:latin typeface="Arial" charset="0"/>
              <a:cs typeface="Arial" charset="0"/>
            </a:endParaRPr>
          </a:p>
          <a:p>
            <a:pPr lvl="1" eaLnBrk="1" hangingPunct="1"/>
            <a:r>
              <a:rPr lang="en-US" sz="2000" b="1" dirty="0">
                <a:solidFill>
                  <a:srgbClr val="FFFF00"/>
                </a:solidFill>
                <a:latin typeface="Arial" charset="0"/>
                <a:cs typeface="Arial" charset="0"/>
              </a:rPr>
              <a:t>Clear evidence of inspiration (fulfilled prophecy, types and foreshadows, historical accuracy, scientific evidence, etc…</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清晰的啓示的確據</a:t>
            </a:r>
            <a:r>
              <a:rPr lang="en-US" altLang="zh-TW"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（預言應驗，預示與真像，歷史的準確性，科學的準確性</a:t>
            </a:r>
            <a:r>
              <a:rPr lang="en-US" altLang="zh-TW" sz="2000" b="1" dirty="0" smtClean="0">
                <a:solidFill>
                  <a:srgbClr val="FFFF00"/>
                </a:solidFill>
                <a:latin typeface="Arial" charset="0"/>
                <a:cs typeface="Arial" charset="0"/>
              </a:rPr>
              <a:t>…</a:t>
            </a:r>
            <a:r>
              <a:rPr lang="zh-TW" altLang="en-US" sz="2000" b="1" dirty="0" smtClean="0">
                <a:solidFill>
                  <a:srgbClr val="FFFF00"/>
                </a:solidFill>
                <a:latin typeface="Arial" charset="0"/>
                <a:cs typeface="Arial" charset="0"/>
              </a:rPr>
              <a:t>）</a:t>
            </a:r>
            <a:r>
              <a:rPr lang="en-US" sz="2000" b="1" dirty="0" smtClean="0">
                <a:solidFill>
                  <a:srgbClr val="FFFF00"/>
                </a:solidFill>
                <a:latin typeface="Arial" charset="0"/>
                <a:cs typeface="Arial" charset="0"/>
              </a:rPr>
              <a:t> </a:t>
            </a:r>
            <a:endParaRPr lang="en-US" sz="2000" b="1" dirty="0">
              <a:solidFill>
                <a:srgbClr val="FFFF00"/>
              </a:solidFill>
              <a:latin typeface="Arial" charset="0"/>
              <a:cs typeface="Arial" charset="0"/>
            </a:endParaRPr>
          </a:p>
          <a:p>
            <a:pPr lvl="1" eaLnBrk="1" hangingPunct="1"/>
            <a:r>
              <a:rPr lang="en-US" sz="2000" b="1" dirty="0">
                <a:solidFill>
                  <a:srgbClr val="FFFF00"/>
                </a:solidFill>
                <a:latin typeface="Arial" charset="0"/>
                <a:cs typeface="Arial" charset="0"/>
              </a:rPr>
              <a:t>Public miracles worked by Moses, Elijah and others, and especially by Jesus Christ (Hebrews 2:3,4)</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摩西，以利亞，特別是耶穌曾做過公開的神蹟</a:t>
            </a:r>
            <a:endParaRPr lang="en-US" sz="20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457200" y="277813"/>
            <a:ext cx="8229600" cy="638175"/>
          </a:xfrm>
        </p:spPr>
        <p:txBody>
          <a:bodyPr/>
          <a:lstStyle/>
          <a:p>
            <a:pPr eaLnBrk="1" hangingPunct="1"/>
            <a:r>
              <a:rPr lang="en-US" sz="2800" b="1" dirty="0">
                <a:latin typeface="Arial" charset="0"/>
                <a:cs typeface="Arial" charset="0"/>
              </a:rPr>
              <a:t>The Christian World </a:t>
            </a:r>
            <a:r>
              <a:rPr lang="en-US" sz="2800" b="1" dirty="0" smtClean="0">
                <a:latin typeface="Arial" charset="0"/>
                <a:cs typeface="Arial" charset="0"/>
              </a:rPr>
              <a:t>View </a:t>
            </a:r>
            <a:r>
              <a:rPr lang="zh-TW" altLang="en-US" sz="2800" b="1" dirty="0" smtClean="0">
                <a:latin typeface="Arial" charset="0"/>
                <a:cs typeface="Arial" charset="0"/>
              </a:rPr>
              <a:t>基督教的世界觀</a:t>
            </a:r>
            <a:endParaRPr lang="en-US" sz="2800" b="1" dirty="0">
              <a:latin typeface="Arial" charset="0"/>
              <a:cs typeface="Arial" charset="0"/>
            </a:endParaRPr>
          </a:p>
        </p:txBody>
      </p:sp>
      <p:sp>
        <p:nvSpPr>
          <p:cNvPr id="580611" name="Rectangle 3"/>
          <p:cNvSpPr>
            <a:spLocks noGrp="1" noChangeArrowheads="1"/>
          </p:cNvSpPr>
          <p:nvPr>
            <p:ph type="body" idx="1"/>
          </p:nvPr>
        </p:nvSpPr>
        <p:spPr>
          <a:xfrm>
            <a:off x="457200" y="914400"/>
            <a:ext cx="8229600" cy="5715000"/>
          </a:xfrm>
        </p:spPr>
        <p:txBody>
          <a:bodyPr/>
          <a:lstStyle/>
          <a:p>
            <a:pPr eaLnBrk="1" hangingPunct="1">
              <a:buFont typeface="Wingdings" charset="0"/>
              <a:buNone/>
            </a:pPr>
            <a:r>
              <a:rPr lang="en-US" sz="2000" b="1" dirty="0">
                <a:solidFill>
                  <a:srgbClr val="FFFF00"/>
                </a:solidFill>
                <a:latin typeface="Arial" charset="0"/>
                <a:cs typeface="Arial" charset="0"/>
              </a:rPr>
              <a:t>1. The physical world is:    a. real      b. created out of nothing (ex nihilo)    and    c. essentially good</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這肉體世界是：</a:t>
            </a:r>
            <a:r>
              <a:rPr lang="en-US" altLang="zh-TW" sz="2000" b="1" dirty="0" smtClean="0">
                <a:solidFill>
                  <a:srgbClr val="FFFF00"/>
                </a:solidFill>
                <a:latin typeface="Arial" charset="0"/>
                <a:cs typeface="Arial" charset="0"/>
              </a:rPr>
              <a:t> a/</a:t>
            </a:r>
            <a:r>
              <a:rPr lang="zh-TW" altLang="en-US" sz="2000" b="1" dirty="0" smtClean="0">
                <a:solidFill>
                  <a:srgbClr val="FFFF00"/>
                </a:solidFill>
                <a:latin typeface="Arial" charset="0"/>
                <a:cs typeface="Arial" charset="0"/>
              </a:rPr>
              <a:t>真實</a:t>
            </a:r>
            <a:r>
              <a:rPr lang="en-US" altLang="zh-TW" sz="2000" b="1" dirty="0" smtClean="0">
                <a:solidFill>
                  <a:srgbClr val="FFFF00"/>
                </a:solidFill>
                <a:latin typeface="Arial" charset="0"/>
                <a:cs typeface="Arial" charset="0"/>
              </a:rPr>
              <a:t> b/</a:t>
            </a:r>
            <a:r>
              <a:rPr lang="zh-TW" altLang="en-US" sz="2000" b="1" dirty="0" smtClean="0">
                <a:solidFill>
                  <a:srgbClr val="FFFF00"/>
                </a:solidFill>
                <a:latin typeface="Arial" charset="0"/>
                <a:cs typeface="Arial" charset="0"/>
              </a:rPr>
              <a:t>從無創造出來的</a:t>
            </a:r>
            <a:r>
              <a:rPr lang="en-US" altLang="zh-TW" sz="2000" b="1" dirty="0" smtClean="0">
                <a:solidFill>
                  <a:srgbClr val="FFFF00"/>
                </a:solidFill>
                <a:latin typeface="Arial" charset="0"/>
                <a:cs typeface="Arial" charset="0"/>
              </a:rPr>
              <a:t>  c/</a:t>
            </a:r>
            <a:r>
              <a:rPr lang="zh-TW" altLang="en-US" sz="2000" b="1" dirty="0" smtClean="0">
                <a:solidFill>
                  <a:srgbClr val="FFFF00"/>
                </a:solidFill>
                <a:latin typeface="Arial" charset="0"/>
                <a:cs typeface="Arial" charset="0"/>
              </a:rPr>
              <a:t>實質上是好的</a:t>
            </a:r>
            <a:endParaRPr lang="en-US" sz="2000" b="1" dirty="0">
              <a:solidFill>
                <a:srgbClr val="FFFF00"/>
              </a:solidFill>
              <a:latin typeface="Arial" charset="0"/>
              <a:cs typeface="Arial" charset="0"/>
            </a:endParaRPr>
          </a:p>
          <a:p>
            <a:pPr eaLnBrk="1" hangingPunct="1">
              <a:buFont typeface="Wingdings" charset="0"/>
              <a:buNone/>
            </a:pPr>
            <a:r>
              <a:rPr lang="en-US" sz="2000" b="1" dirty="0">
                <a:solidFill>
                  <a:srgbClr val="FFFF00"/>
                </a:solidFill>
                <a:latin typeface="Arial" charset="0"/>
                <a:cs typeface="Arial" charset="0"/>
              </a:rPr>
              <a:t>2. There exists an unseen spiritual reality which is not limited to or defined by the physical reality.  Human beings have a spiritual aspect to their nature</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是有一個看不見的屬靈真實</a:t>
            </a:r>
            <a:r>
              <a:rPr lang="en-US" altLang="zh-TW" sz="2000" b="1" dirty="0" smtClean="0">
                <a:solidFill>
                  <a:srgbClr val="FFFF00"/>
                </a:solidFill>
                <a:latin typeface="Arial" charset="0"/>
                <a:cs typeface="Arial" charset="0"/>
              </a:rPr>
              <a:t>,</a:t>
            </a:r>
            <a:r>
              <a:rPr lang="zh-TW" altLang="en-US" sz="2000" b="1" dirty="0" smtClean="0">
                <a:solidFill>
                  <a:srgbClr val="FFFF00"/>
                </a:solidFill>
                <a:latin typeface="Arial" charset="0"/>
                <a:cs typeface="Arial" charset="0"/>
              </a:rPr>
              <a:t>亦不會被肉體世界所規範，人是有屬靈的一面</a:t>
            </a:r>
            <a:endParaRPr lang="en-US" sz="2000" b="1" dirty="0">
              <a:solidFill>
                <a:srgbClr val="FFFF00"/>
              </a:solidFill>
              <a:latin typeface="Arial" charset="0"/>
              <a:cs typeface="Arial" charset="0"/>
            </a:endParaRPr>
          </a:p>
          <a:p>
            <a:pPr eaLnBrk="1" hangingPunct="1">
              <a:buFont typeface="Wingdings" charset="0"/>
              <a:buNone/>
            </a:pPr>
            <a:r>
              <a:rPr lang="en-US" sz="2000" b="1" dirty="0">
                <a:solidFill>
                  <a:srgbClr val="FFFF00"/>
                </a:solidFill>
                <a:latin typeface="Arial" charset="0"/>
                <a:cs typeface="Arial" charset="0"/>
              </a:rPr>
              <a:t>3. The creator of both the physical and spiritual realm is the God who reveals himself in the Bible.</a:t>
            </a:r>
            <a:r>
              <a:rPr lang="en-US" sz="2000" dirty="0">
                <a:solidFill>
                  <a:srgbClr val="FFFF00"/>
                </a:solidFill>
                <a:latin typeface="Arial" charset="0"/>
                <a:cs typeface="Arial" charset="0"/>
              </a:rPr>
              <a:t> </a:t>
            </a:r>
            <a:r>
              <a:rPr lang="zh-TW" altLang="en-US" sz="2000" dirty="0" smtClean="0">
                <a:solidFill>
                  <a:srgbClr val="FFFF00"/>
                </a:solidFill>
                <a:latin typeface="Arial" charset="0"/>
                <a:cs typeface="Arial" charset="0"/>
              </a:rPr>
              <a:t>創造肉體與屬靈世界的神在聖經中顯露自己</a:t>
            </a:r>
            <a:endParaRPr lang="en-US" sz="2000" dirty="0">
              <a:solidFill>
                <a:srgbClr val="FFFF00"/>
              </a:solidFill>
              <a:latin typeface="Arial" charset="0"/>
              <a:cs typeface="Arial" charset="0"/>
            </a:endParaRPr>
          </a:p>
          <a:p>
            <a:pPr eaLnBrk="1" hangingPunct="1">
              <a:buFont typeface="Wingdings" charset="0"/>
              <a:buNone/>
            </a:pPr>
            <a:r>
              <a:rPr lang="en-US" sz="2000" b="1" dirty="0">
                <a:solidFill>
                  <a:srgbClr val="FFFF00"/>
                </a:solidFill>
                <a:latin typeface="Arial" charset="0"/>
                <a:cs typeface="Arial" charset="0"/>
              </a:rPr>
              <a:t>4. Human beings have both a physical and a spiritual nature, The spiritual nature is more essential as it is eternal</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人是有肉體及屬靈的本質，屬靈本質更為重要因為它是永恆的</a:t>
            </a:r>
            <a:endParaRPr lang="en-US" sz="2000" b="1" dirty="0">
              <a:solidFill>
                <a:srgbClr val="FFFF00"/>
              </a:solidFill>
              <a:latin typeface="Arial" charset="0"/>
              <a:cs typeface="Arial" charset="0"/>
            </a:endParaRPr>
          </a:p>
          <a:p>
            <a:pPr eaLnBrk="1" hangingPunct="1">
              <a:buFont typeface="Wingdings" charset="0"/>
              <a:buNone/>
            </a:pPr>
            <a:r>
              <a:rPr lang="en-US" sz="2000" b="1" dirty="0">
                <a:solidFill>
                  <a:srgbClr val="FFFF00"/>
                </a:solidFill>
                <a:latin typeface="Arial" charset="0"/>
                <a:cs typeface="Arial" charset="0"/>
              </a:rPr>
              <a:t>5. God is not easily defined but he can be characterized by certain qualities.  God is a person. God is love, God is just, God is holy, God is omniscient, omnipotent and omnipresent</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神並不能很容易去描述，但能用一些確實的特質去形容。神是一個個體，神是愛，神是公義，神是聖潔，神是全知，神是全能，神是無處不在的。</a:t>
            </a:r>
            <a:endParaRPr lang="en-US" sz="20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eaLnBrk="1" hangingPunct="1"/>
            <a:r>
              <a:rPr lang="en-US" sz="3200" b="1" dirty="0">
                <a:latin typeface="Arial" charset="0"/>
                <a:cs typeface="Arial" charset="0"/>
              </a:rPr>
              <a:t>The Christian World View (cont.</a:t>
            </a:r>
            <a:r>
              <a:rPr lang="en-US" sz="3200" b="1" dirty="0" smtClean="0">
                <a:latin typeface="Arial" charset="0"/>
                <a:cs typeface="Arial" charset="0"/>
              </a:rPr>
              <a:t>)</a:t>
            </a:r>
            <a:br>
              <a:rPr lang="en-US" sz="3200" b="1" dirty="0" smtClean="0">
                <a:latin typeface="Arial" charset="0"/>
                <a:cs typeface="Arial" charset="0"/>
              </a:rPr>
            </a:br>
            <a:r>
              <a:rPr lang="zh-TW" altLang="en-US" sz="3200" b="1" dirty="0">
                <a:latin typeface="Arial" charset="0"/>
                <a:cs typeface="Arial" charset="0"/>
              </a:rPr>
              <a:t>基督教的世界觀</a:t>
            </a:r>
            <a:endParaRPr lang="en-US" sz="3200" b="1" dirty="0">
              <a:latin typeface="Arial" charset="0"/>
              <a:cs typeface="Arial" charset="0"/>
            </a:endParaRPr>
          </a:p>
        </p:txBody>
      </p:sp>
      <p:sp>
        <p:nvSpPr>
          <p:cNvPr id="582659" name="Rectangle 3"/>
          <p:cNvSpPr>
            <a:spLocks noGrp="1" noChangeArrowheads="1"/>
          </p:cNvSpPr>
          <p:nvPr>
            <p:ph type="body" idx="1"/>
          </p:nvPr>
        </p:nvSpPr>
        <p:spPr>
          <a:xfrm>
            <a:off x="457200" y="1828800"/>
            <a:ext cx="8229600" cy="4876800"/>
          </a:xfrm>
        </p:spPr>
        <p:txBody>
          <a:bodyPr/>
          <a:lstStyle/>
          <a:p>
            <a:pPr eaLnBrk="1" hangingPunct="1">
              <a:buFont typeface="Wingdings" charset="0"/>
              <a:buNone/>
            </a:pPr>
            <a:r>
              <a:rPr lang="en-US" sz="2000" b="1" dirty="0">
                <a:solidFill>
                  <a:srgbClr val="FFFF00"/>
                </a:solidFill>
                <a:latin typeface="Arial" charset="0"/>
                <a:cs typeface="Arial" charset="0"/>
              </a:rPr>
              <a:t>6. Although all God</a:t>
            </a:r>
            <a:r>
              <a:rPr lang="ja-JP" altLang="en-US" sz="2000" b="1" dirty="0">
                <a:solidFill>
                  <a:srgbClr val="FFFF00"/>
                </a:solidFill>
                <a:latin typeface="Arial" charset="0"/>
                <a:cs typeface="Arial" charset="0"/>
              </a:rPr>
              <a:t>’</a:t>
            </a:r>
            <a:r>
              <a:rPr lang="en-US" sz="2000" b="1" dirty="0">
                <a:solidFill>
                  <a:srgbClr val="FFFF00"/>
                </a:solidFill>
                <a:latin typeface="Arial" charset="0"/>
                <a:cs typeface="Arial" charset="0"/>
              </a:rPr>
              <a:t>s creation, is good, evil does exist.  Such evil is the result of freedom of will given to created beings and their subsequent decision to use that freedom to rebel--to </a:t>
            </a:r>
            <a:r>
              <a:rPr lang="ja-JP" altLang="en-US" sz="2000" b="1" dirty="0">
                <a:solidFill>
                  <a:srgbClr val="FFFF00"/>
                </a:solidFill>
                <a:latin typeface="Arial" charset="0"/>
                <a:cs typeface="Arial" charset="0"/>
              </a:rPr>
              <a:t>“</a:t>
            </a:r>
            <a:r>
              <a:rPr lang="en-US" sz="2000" b="1" dirty="0">
                <a:solidFill>
                  <a:srgbClr val="FFFF00"/>
                </a:solidFill>
                <a:latin typeface="Arial" charset="0"/>
                <a:cs typeface="Arial" charset="0"/>
              </a:rPr>
              <a:t>sin</a:t>
            </a:r>
            <a:r>
              <a:rPr lang="ja-JP" altLang="en-US" sz="2000" b="1" dirty="0">
                <a:solidFill>
                  <a:srgbClr val="FFFF00"/>
                </a:solidFill>
                <a:latin typeface="Arial" charset="0"/>
                <a:cs typeface="Arial" charset="0"/>
              </a:rPr>
              <a:t>”</a:t>
            </a:r>
            <a:r>
              <a:rPr lang="en-US" sz="2000" b="1" dirty="0">
                <a:solidFill>
                  <a:srgbClr val="FFFF00"/>
                </a:solidFill>
                <a:latin typeface="Arial" charset="0"/>
                <a:cs typeface="Arial" charset="0"/>
              </a:rPr>
              <a:t> </a:t>
            </a:r>
            <a:r>
              <a:rPr lang="zh-TW" altLang="en-US" sz="2000" b="1" dirty="0" smtClean="0">
                <a:solidFill>
                  <a:srgbClr val="FFFF00"/>
                </a:solidFill>
                <a:latin typeface="Arial" charset="0"/>
                <a:cs typeface="Arial" charset="0"/>
              </a:rPr>
              <a:t>縱使所有神的創造都是“好”的，邪惡仍然存在。這邪惡是神賜予祂的創造物自由意志去選擇而他們仍然決定反叛而產生的罪</a:t>
            </a:r>
            <a:endParaRPr lang="en-US" sz="2000" b="1" dirty="0">
              <a:solidFill>
                <a:srgbClr val="FFFF00"/>
              </a:solidFill>
              <a:latin typeface="Arial" charset="0"/>
              <a:cs typeface="Arial" charset="0"/>
            </a:endParaRPr>
          </a:p>
          <a:p>
            <a:pPr eaLnBrk="1" hangingPunct="1"/>
            <a:endParaRPr lang="en-US" sz="2000" b="1" dirty="0">
              <a:solidFill>
                <a:srgbClr val="FFFF00"/>
              </a:solidFill>
              <a:latin typeface="Arial" charset="0"/>
              <a:cs typeface="Arial" charset="0"/>
            </a:endParaRPr>
          </a:p>
          <a:p>
            <a:pPr eaLnBrk="1" hangingPunct="1">
              <a:buNone/>
            </a:pPr>
            <a:r>
              <a:rPr lang="en-US" sz="2000" b="1" dirty="0">
                <a:solidFill>
                  <a:srgbClr val="FFFF00"/>
                </a:solidFill>
                <a:latin typeface="Arial" charset="0"/>
                <a:cs typeface="Arial" charset="0"/>
              </a:rPr>
              <a:t>7. Because of God</a:t>
            </a:r>
            <a:r>
              <a:rPr lang="ja-JP" altLang="en-US" sz="2000" b="1" dirty="0">
                <a:solidFill>
                  <a:srgbClr val="FFFF00"/>
                </a:solidFill>
                <a:latin typeface="Arial" charset="0"/>
                <a:cs typeface="Arial" charset="0"/>
              </a:rPr>
              <a:t>’</a:t>
            </a:r>
            <a:r>
              <a:rPr lang="en-US" sz="2000" b="1" dirty="0">
                <a:solidFill>
                  <a:srgbClr val="FFFF00"/>
                </a:solidFill>
                <a:latin typeface="Arial" charset="0"/>
                <a:cs typeface="Arial" charset="0"/>
              </a:rPr>
              <a:t>s justice and his holiness, those who choose to rebel against him will ultimately be judged and separated from God for eternity</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因為神的公義及聖潔，那些選擇反叛神的最終被審判及永遠與神隔絕</a:t>
            </a:r>
            <a:endParaRPr lang="en-US" sz="2000" b="1" dirty="0">
              <a:solidFill>
                <a:srgbClr val="FFFF00"/>
              </a:solidFill>
              <a:latin typeface="Arial" charset="0"/>
              <a:cs typeface="Arial" charset="0"/>
            </a:endParaRPr>
          </a:p>
          <a:p>
            <a:pPr eaLnBrk="1" hangingPunct="1"/>
            <a:endParaRPr lang="en-US" sz="2000" b="1" dirty="0">
              <a:solidFill>
                <a:srgbClr val="FFFF00"/>
              </a:solidFill>
              <a:latin typeface="Arial" charset="0"/>
              <a:cs typeface="Arial" charset="0"/>
            </a:endParaRPr>
          </a:p>
          <a:p>
            <a:pPr eaLnBrk="1" hangingPunct="1">
              <a:buFont typeface="Wingdings" charset="0"/>
              <a:buNone/>
            </a:pPr>
            <a:r>
              <a:rPr lang="en-US" sz="2000" b="1" dirty="0">
                <a:solidFill>
                  <a:srgbClr val="FFFF00"/>
                </a:solidFill>
                <a:latin typeface="Arial" charset="0"/>
                <a:cs typeface="Arial" charset="0"/>
              </a:rPr>
              <a:t>8. The solution to evil, to sin and its eternal consequences is provided by God through the atoning substitutionary sacrifice of Jesus Christ.</a:t>
            </a:r>
            <a:r>
              <a:rPr lang="en-US" sz="2000" dirty="0">
                <a:solidFill>
                  <a:srgbClr val="FFFF00"/>
                </a:solidFill>
                <a:latin typeface="Arial" charset="0"/>
                <a:cs typeface="Arial" charset="0"/>
              </a:rPr>
              <a:t>  </a:t>
            </a:r>
            <a:r>
              <a:rPr lang="zh-TW" altLang="en-US" sz="2000" dirty="0" smtClean="0">
                <a:solidFill>
                  <a:srgbClr val="FFFF00"/>
                </a:solidFill>
                <a:latin typeface="Arial" charset="0"/>
                <a:cs typeface="Arial" charset="0"/>
              </a:rPr>
              <a:t>解決罪惡問題的終極方法就是透過耶穌基督的犧牲來替人贖罪</a:t>
            </a:r>
            <a:endParaRPr lang="en-US" sz="2000" dirty="0">
              <a:solidFill>
                <a:srgbClr val="FFFF00"/>
              </a:solidFill>
              <a:latin typeface="Arial" charset="0"/>
              <a:cs typeface="Arial" charset="0"/>
            </a:endParaRPr>
          </a:p>
          <a:p>
            <a:pPr eaLnBrk="1" hangingPunct="1">
              <a:buFont typeface="Wingdings" charset="0"/>
              <a:buNone/>
            </a:pPr>
            <a:endParaRPr lang="en-US" sz="2000"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381000"/>
            <a:ext cx="9144000" cy="990600"/>
          </a:xfrm>
        </p:spPr>
        <p:txBody>
          <a:bodyPr/>
          <a:lstStyle/>
          <a:p>
            <a:pPr eaLnBrk="1" hangingPunct="1"/>
            <a:r>
              <a:rPr lang="en-US" sz="2800" dirty="0">
                <a:latin typeface="Arial" charset="0"/>
                <a:cs typeface="Arial" charset="0"/>
              </a:rPr>
              <a:t>Christianity Offers Solutions to the Big Problems of Human </a:t>
            </a:r>
            <a:r>
              <a:rPr lang="en-US" sz="2800" dirty="0" smtClean="0">
                <a:latin typeface="Arial" charset="0"/>
                <a:cs typeface="Arial" charset="0"/>
              </a:rPr>
              <a:t>Beings </a:t>
            </a:r>
            <a:br>
              <a:rPr lang="en-US" sz="2800" dirty="0" smtClean="0">
                <a:latin typeface="Arial" charset="0"/>
                <a:cs typeface="Arial" charset="0"/>
              </a:rPr>
            </a:br>
            <a:r>
              <a:rPr lang="zh-TW" altLang="en-US" sz="2800" dirty="0" smtClean="0">
                <a:latin typeface="Arial" charset="0"/>
                <a:cs typeface="Arial" charset="0"/>
              </a:rPr>
              <a:t>基督教提供人類大難題的答案</a:t>
            </a:r>
            <a:endParaRPr lang="en-US" sz="2800" dirty="0">
              <a:latin typeface="Arial" charset="0"/>
              <a:cs typeface="Arial" charset="0"/>
            </a:endParaRPr>
          </a:p>
        </p:txBody>
      </p:sp>
      <p:sp>
        <p:nvSpPr>
          <p:cNvPr id="146435" name="Rectangle 3"/>
          <p:cNvSpPr>
            <a:spLocks noGrp="1" noChangeArrowheads="1"/>
          </p:cNvSpPr>
          <p:nvPr>
            <p:ph type="body" idx="1"/>
          </p:nvPr>
        </p:nvSpPr>
        <p:spPr>
          <a:xfrm>
            <a:off x="457200" y="1905000"/>
            <a:ext cx="8229600" cy="4191000"/>
          </a:xfrm>
        </p:spPr>
        <p:txBody>
          <a:bodyPr/>
          <a:lstStyle/>
          <a:p>
            <a:pPr eaLnBrk="1" hangingPunct="1">
              <a:buFont typeface="Wingdings" pitchFamily="2" charset="2"/>
              <a:buBlip>
                <a:blip r:embed="rId3"/>
              </a:buBlip>
              <a:defRPr/>
            </a:pPr>
            <a:r>
              <a:rPr lang="en-US" sz="2400" b="1" dirty="0" smtClean="0">
                <a:solidFill>
                  <a:srgbClr val="FFFF00"/>
                </a:solidFill>
                <a:ea typeface="+mn-ea"/>
              </a:rPr>
              <a:t>The Problem of Evil </a:t>
            </a:r>
            <a:r>
              <a:rPr lang="zh-TW" altLang="en-US" sz="2400" b="1" dirty="0" smtClean="0">
                <a:solidFill>
                  <a:srgbClr val="FFFF00"/>
                </a:solidFill>
                <a:ea typeface="+mn-ea"/>
              </a:rPr>
              <a:t>邪惡的難題</a:t>
            </a:r>
            <a:endParaRPr lang="en-US" sz="2400" b="1" dirty="0" smtClean="0">
              <a:solidFill>
                <a:srgbClr val="FFFF00"/>
              </a:solidFill>
              <a:ea typeface="+mn-ea"/>
            </a:endParaRPr>
          </a:p>
          <a:p>
            <a:pPr eaLnBrk="1" hangingPunct="1">
              <a:buFont typeface="Wingdings" pitchFamily="2" charset="2"/>
              <a:buBlip>
                <a:blip r:embed="rId3"/>
              </a:buBlip>
              <a:defRPr/>
            </a:pPr>
            <a:endParaRPr lang="en-US" sz="2400" b="1" dirty="0" smtClean="0">
              <a:solidFill>
                <a:srgbClr val="FFFF00"/>
              </a:solidFill>
              <a:ea typeface="+mn-ea"/>
            </a:endParaRPr>
          </a:p>
          <a:p>
            <a:pPr eaLnBrk="1" hangingPunct="1">
              <a:buFont typeface="Wingdings" pitchFamily="2" charset="2"/>
              <a:buBlip>
                <a:blip r:embed="rId3"/>
              </a:buBlip>
              <a:defRPr/>
            </a:pPr>
            <a:r>
              <a:rPr lang="en-US" sz="2400" b="1" dirty="0" smtClean="0">
                <a:solidFill>
                  <a:srgbClr val="FFFF00"/>
                </a:solidFill>
                <a:ea typeface="+mn-ea"/>
              </a:rPr>
              <a:t>The Problem of Suffering   </a:t>
            </a:r>
            <a:r>
              <a:rPr lang="zh-TW" altLang="en-US" sz="2400" b="1" dirty="0" smtClean="0">
                <a:solidFill>
                  <a:srgbClr val="FFFF00"/>
                </a:solidFill>
                <a:ea typeface="+mn-ea"/>
              </a:rPr>
              <a:t>受苦的難題</a:t>
            </a:r>
            <a:endParaRPr lang="en-US" sz="2400" b="1" dirty="0" smtClean="0">
              <a:solidFill>
                <a:srgbClr val="FFFF00"/>
              </a:solidFill>
              <a:ea typeface="+mn-ea"/>
            </a:endParaRPr>
          </a:p>
          <a:p>
            <a:pPr eaLnBrk="1" hangingPunct="1">
              <a:buFont typeface="Wingdings" pitchFamily="2" charset="2"/>
              <a:buBlip>
                <a:blip r:embed="rId3"/>
              </a:buBlip>
              <a:defRPr/>
            </a:pPr>
            <a:endParaRPr lang="en-US" sz="2400" b="1" dirty="0" smtClean="0">
              <a:solidFill>
                <a:srgbClr val="FFFF00"/>
              </a:solidFill>
              <a:ea typeface="+mn-ea"/>
            </a:endParaRPr>
          </a:p>
          <a:p>
            <a:pPr eaLnBrk="1" hangingPunct="1">
              <a:buFont typeface="Wingdings" pitchFamily="2" charset="2"/>
              <a:buBlip>
                <a:blip r:embed="rId3"/>
              </a:buBlip>
              <a:defRPr/>
            </a:pPr>
            <a:r>
              <a:rPr lang="en-US" sz="2400" b="1" dirty="0" smtClean="0">
                <a:solidFill>
                  <a:srgbClr val="FFFF00"/>
                </a:solidFill>
                <a:ea typeface="+mn-ea"/>
              </a:rPr>
              <a:t>The Problem of Death </a:t>
            </a:r>
            <a:r>
              <a:rPr lang="zh-TW" altLang="en-US" sz="2400" b="1" dirty="0" smtClean="0">
                <a:solidFill>
                  <a:srgbClr val="FFFF00"/>
                </a:solidFill>
                <a:ea typeface="+mn-ea"/>
              </a:rPr>
              <a:t>死亡的難題</a:t>
            </a:r>
            <a:endParaRPr lang="en-US" sz="2400" b="1" dirty="0" smtClean="0">
              <a:solidFill>
                <a:srgbClr val="FFFF00"/>
              </a:solidFill>
              <a:ea typeface="+mn-ea"/>
            </a:endParaRPr>
          </a:p>
          <a:p>
            <a:pPr eaLnBrk="1" hangingPunct="1">
              <a:buFont typeface="Wingdings" pitchFamily="2" charset="2"/>
              <a:buBlip>
                <a:blip r:embed="rId3"/>
              </a:buBlip>
              <a:defRPr/>
            </a:pPr>
            <a:endParaRPr lang="en-US" sz="2400" dirty="0" smtClean="0">
              <a:solidFill>
                <a:srgbClr val="FFFF00"/>
              </a:solidFill>
              <a:ea typeface="+mn-ea"/>
            </a:endParaRPr>
          </a:p>
          <a:p>
            <a:pPr eaLnBrk="1" hangingPunct="1">
              <a:buFont typeface="Wingdings" pitchFamily="2" charset="2"/>
              <a:buNone/>
              <a:defRPr/>
            </a:pPr>
            <a:endParaRPr lang="en-US" sz="2400" dirty="0" smtClean="0">
              <a:solidFill>
                <a:srgbClr val="FFFF0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304800"/>
            <a:ext cx="8229600" cy="887413"/>
          </a:xfrm>
        </p:spPr>
        <p:txBody>
          <a:bodyPr/>
          <a:lstStyle/>
          <a:p>
            <a:pPr eaLnBrk="1" hangingPunct="1"/>
            <a:r>
              <a:rPr lang="en-US" sz="3500" dirty="0">
                <a:latin typeface="Arial" charset="0"/>
                <a:cs typeface="Arial" charset="0"/>
              </a:rPr>
              <a:t>The Christian World View Has Given Us</a:t>
            </a:r>
            <a:r>
              <a:rPr lang="en-US" sz="3500" dirty="0" smtClean="0">
                <a:latin typeface="Arial" charset="0"/>
                <a:cs typeface="Arial" charset="0"/>
              </a:rPr>
              <a:t>: </a:t>
            </a:r>
            <a:r>
              <a:rPr lang="zh-TW" altLang="en-US" sz="3500" dirty="0" smtClean="0">
                <a:latin typeface="Arial" charset="0"/>
                <a:cs typeface="Arial" charset="0"/>
              </a:rPr>
              <a:t>基督教的世界觀給與我們：</a:t>
            </a:r>
            <a:endParaRPr lang="en-US" sz="3500" dirty="0">
              <a:latin typeface="Arial" charset="0"/>
              <a:cs typeface="Arial" charset="0"/>
            </a:endParaRPr>
          </a:p>
        </p:txBody>
      </p:sp>
      <p:sp>
        <p:nvSpPr>
          <p:cNvPr id="24579" name="Rectangle 3"/>
          <p:cNvSpPr>
            <a:spLocks noGrp="1" noChangeArrowheads="1"/>
          </p:cNvSpPr>
          <p:nvPr>
            <p:ph type="body" idx="4294967295"/>
          </p:nvPr>
        </p:nvSpPr>
        <p:spPr>
          <a:xfrm>
            <a:off x="228600" y="1219200"/>
            <a:ext cx="8763000" cy="5410200"/>
          </a:xfrm>
        </p:spPr>
        <p:txBody>
          <a:bodyPr/>
          <a:lstStyle/>
          <a:p>
            <a:pPr lvl="1" eaLnBrk="1" hangingPunct="1"/>
            <a:endParaRPr lang="en-US" sz="2400" dirty="0">
              <a:solidFill>
                <a:srgbClr val="FFFF00"/>
              </a:solidFill>
              <a:latin typeface="Arial" charset="0"/>
              <a:cs typeface="Arial" charset="0"/>
            </a:endParaRPr>
          </a:p>
          <a:p>
            <a:pPr eaLnBrk="1" hangingPunct="1"/>
            <a:r>
              <a:rPr lang="en-US" sz="2400" b="1" dirty="0" smtClean="0">
                <a:solidFill>
                  <a:srgbClr val="FFFF00"/>
                </a:solidFill>
                <a:latin typeface="Arial" charset="0"/>
                <a:cs typeface="Arial" charset="0"/>
              </a:rPr>
              <a:t>Science </a:t>
            </a:r>
            <a:r>
              <a:rPr lang="zh-TW" altLang="en-US" sz="2400" b="1" dirty="0" smtClean="0">
                <a:solidFill>
                  <a:srgbClr val="FFFF00"/>
                </a:solidFill>
                <a:latin typeface="Arial" charset="0"/>
                <a:cs typeface="Arial" charset="0"/>
              </a:rPr>
              <a:t>科學</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Abolition of Slavery (Wilberforce</a:t>
            </a:r>
            <a:r>
              <a:rPr lang="en-US" sz="2400" b="1" dirty="0" smtClean="0">
                <a:solidFill>
                  <a:srgbClr val="FFFF00"/>
                </a:solidFill>
                <a:latin typeface="Arial" charset="0"/>
                <a:cs typeface="Arial" charset="0"/>
              </a:rPr>
              <a:t>) </a:t>
            </a:r>
            <a:r>
              <a:rPr lang="zh-CHT" altLang="en-US" sz="2400" b="1" dirty="0" smtClean="0">
                <a:solidFill>
                  <a:srgbClr val="FFFF00"/>
                </a:solidFill>
              </a:rPr>
              <a:t>廢除</a:t>
            </a:r>
            <a:r>
              <a:rPr lang="zh-TW" altLang="en-US" sz="2400" b="1" dirty="0" smtClean="0">
                <a:solidFill>
                  <a:srgbClr val="FFFF00"/>
                </a:solidFill>
              </a:rPr>
              <a:t>奴隸制度</a:t>
            </a:r>
            <a:r>
              <a:rPr lang="en-US" altLang="zh-TW" sz="2400" b="1" dirty="0" smtClean="0">
                <a:solidFill>
                  <a:srgbClr val="FFFF00"/>
                </a:solidFill>
              </a:rPr>
              <a:t> </a:t>
            </a:r>
            <a:r>
              <a:rPr lang="zh-TW" altLang="en-US" sz="2400" b="1" dirty="0" smtClean="0">
                <a:solidFill>
                  <a:srgbClr val="FFFF00"/>
                </a:solidFill>
              </a:rPr>
              <a:t>（</a:t>
            </a:r>
            <a:r>
              <a:rPr lang="zh-TW" altLang="en-US" sz="2400" dirty="0">
                <a:solidFill>
                  <a:srgbClr val="FFFF00"/>
                </a:solidFill>
              </a:rPr>
              <a:t>威伯福斯</a:t>
            </a:r>
            <a:r>
              <a:rPr lang="zh-TW" altLang="en-US" sz="2400" b="1" dirty="0" smtClean="0">
                <a:solidFill>
                  <a:srgbClr val="FFFF00"/>
                </a:solidFill>
              </a:rPr>
              <a:t>）</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Civil </a:t>
            </a:r>
            <a:r>
              <a:rPr lang="en-US" sz="2400" b="1" dirty="0" smtClean="0">
                <a:solidFill>
                  <a:srgbClr val="FFFF00"/>
                </a:solidFill>
                <a:latin typeface="Arial" charset="0"/>
                <a:cs typeface="Arial" charset="0"/>
              </a:rPr>
              <a:t>Rights </a:t>
            </a:r>
            <a:r>
              <a:rPr lang="zh-CHT" altLang="en-US" sz="2400" dirty="0" smtClean="0">
                <a:solidFill>
                  <a:srgbClr val="FFFF00"/>
                </a:solidFill>
              </a:rPr>
              <a:t>民權</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Women</a:t>
            </a:r>
            <a:r>
              <a:rPr lang="ja-JP" altLang="en-US" sz="2400" b="1" dirty="0">
                <a:solidFill>
                  <a:srgbClr val="FFFF00"/>
                </a:solidFill>
                <a:latin typeface="Arial" charset="0"/>
                <a:cs typeface="Arial" charset="0"/>
              </a:rPr>
              <a:t>’</a:t>
            </a:r>
            <a:r>
              <a:rPr lang="en-US" sz="2400" b="1" dirty="0">
                <a:solidFill>
                  <a:srgbClr val="FFFF00"/>
                </a:solidFill>
                <a:latin typeface="Arial" charset="0"/>
                <a:cs typeface="Arial" charset="0"/>
              </a:rPr>
              <a:t>s </a:t>
            </a:r>
            <a:r>
              <a:rPr lang="en-US" sz="2400" b="1" dirty="0" smtClean="0">
                <a:solidFill>
                  <a:srgbClr val="FFFF00"/>
                </a:solidFill>
                <a:latin typeface="Arial" charset="0"/>
                <a:cs typeface="Arial" charset="0"/>
              </a:rPr>
              <a:t>Rights </a:t>
            </a:r>
            <a:r>
              <a:rPr lang="zh-TW" altLang="en-US" sz="2400" b="1" dirty="0" smtClean="0">
                <a:solidFill>
                  <a:srgbClr val="FFFF00"/>
                </a:solidFill>
                <a:latin typeface="Arial" charset="0"/>
                <a:cs typeface="Arial" charset="0"/>
              </a:rPr>
              <a:t>女權</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Christian groups do a majority of all benevolent work in the world (James 1:27, Micah 6:8</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基督教團體在這世界做了很多慈善的工作</a:t>
            </a:r>
            <a:r>
              <a:rPr lang="en-US" altLang="zh-TW"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雅各書</a:t>
            </a:r>
            <a:r>
              <a:rPr lang="en-US" altLang="zh-TW" sz="2400" b="1" dirty="0" smtClean="0">
                <a:solidFill>
                  <a:srgbClr val="FFFF00"/>
                </a:solidFill>
                <a:latin typeface="Arial" charset="0"/>
                <a:cs typeface="Arial" charset="0"/>
              </a:rPr>
              <a:t>1:27, </a:t>
            </a:r>
            <a:r>
              <a:rPr lang="zh-TW" altLang="en-US" sz="2400" b="1" dirty="0" smtClean="0">
                <a:solidFill>
                  <a:srgbClr val="FFFF00"/>
                </a:solidFill>
                <a:latin typeface="Arial" charset="0"/>
                <a:cs typeface="Arial" charset="0"/>
              </a:rPr>
              <a:t>彌迦書</a:t>
            </a:r>
            <a:r>
              <a:rPr lang="en-US" altLang="zh-TW" sz="2400" b="1" dirty="0" smtClean="0">
                <a:solidFill>
                  <a:srgbClr val="FFFF00"/>
                </a:solidFill>
                <a:latin typeface="Arial" charset="0"/>
                <a:cs typeface="Arial" charset="0"/>
              </a:rPr>
              <a:t>6:8)</a:t>
            </a:r>
            <a:endParaRPr lang="en-US" sz="24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r>
              <a:rPr lang="en-US" sz="3200" dirty="0">
                <a:latin typeface="Arial" charset="0"/>
                <a:cs typeface="Arial" charset="0"/>
              </a:rPr>
              <a:t>Two Good </a:t>
            </a:r>
            <a:r>
              <a:rPr lang="en-US" sz="3200" dirty="0" smtClean="0">
                <a:latin typeface="Arial" charset="0"/>
                <a:cs typeface="Arial" charset="0"/>
              </a:rPr>
              <a:t>Questions </a:t>
            </a:r>
            <a:r>
              <a:rPr lang="zh-TW" altLang="en-US" sz="3200" dirty="0" smtClean="0">
                <a:latin typeface="Arial" charset="0"/>
                <a:cs typeface="Arial" charset="0"/>
              </a:rPr>
              <a:t>兩個好問題</a:t>
            </a:r>
            <a:endParaRPr lang="en-US" sz="3200" dirty="0">
              <a:latin typeface="Arial" charset="0"/>
              <a:cs typeface="Arial" charset="0"/>
            </a:endParaRPr>
          </a:p>
        </p:txBody>
      </p:sp>
      <p:sp>
        <p:nvSpPr>
          <p:cNvPr id="430083" name="Rectangle 3"/>
          <p:cNvSpPr>
            <a:spLocks noGrp="1" noChangeArrowheads="1"/>
          </p:cNvSpPr>
          <p:nvPr>
            <p:ph type="body" idx="1"/>
          </p:nvPr>
        </p:nvSpPr>
        <p:spPr/>
        <p:txBody>
          <a:bodyPr/>
          <a:lstStyle/>
          <a:p>
            <a:pPr eaLnBrk="1" hangingPunct="1">
              <a:buFont typeface="Wingdings" pitchFamily="2" charset="2"/>
              <a:buBlip>
                <a:blip r:embed="rId3"/>
              </a:buBlip>
              <a:defRPr/>
            </a:pPr>
            <a:r>
              <a:rPr lang="en-US" sz="2800" dirty="0" smtClean="0">
                <a:solidFill>
                  <a:srgbClr val="FFFF00"/>
                </a:solidFill>
                <a:ea typeface="+mn-ea"/>
              </a:rPr>
              <a:t>Does evil exist? </a:t>
            </a:r>
            <a:r>
              <a:rPr lang="zh-TW" altLang="en-US" sz="2800" dirty="0" smtClean="0">
                <a:solidFill>
                  <a:srgbClr val="FFFF00"/>
                </a:solidFill>
                <a:ea typeface="+mn-ea"/>
              </a:rPr>
              <a:t>邪惡存在嗎？</a:t>
            </a:r>
            <a:endParaRPr lang="en-US" sz="2800" dirty="0" smtClean="0">
              <a:solidFill>
                <a:srgbClr val="FFFF00"/>
              </a:solidFill>
              <a:ea typeface="+mn-ea"/>
            </a:endParaRPr>
          </a:p>
          <a:p>
            <a:pPr eaLnBrk="1" hangingPunct="1">
              <a:buFont typeface="Wingdings" pitchFamily="2" charset="2"/>
              <a:buBlip>
                <a:blip r:embed="rId3"/>
              </a:buBlip>
              <a:defRPr/>
            </a:pPr>
            <a:endParaRPr lang="en-US" sz="2800" dirty="0" smtClean="0">
              <a:solidFill>
                <a:srgbClr val="FFFF00"/>
              </a:solidFill>
              <a:ea typeface="+mn-ea"/>
            </a:endParaRPr>
          </a:p>
          <a:p>
            <a:pPr eaLnBrk="1" hangingPunct="1">
              <a:buFont typeface="Wingdings" pitchFamily="2" charset="2"/>
              <a:buBlip>
                <a:blip r:embed="rId3"/>
              </a:buBlip>
              <a:defRPr/>
            </a:pPr>
            <a:endParaRPr lang="en-US" sz="2800" dirty="0" smtClean="0">
              <a:solidFill>
                <a:srgbClr val="FFFF00"/>
              </a:solidFill>
              <a:ea typeface="+mn-ea"/>
            </a:endParaRPr>
          </a:p>
          <a:p>
            <a:pPr eaLnBrk="1" hangingPunct="1">
              <a:buFont typeface="Wingdings" pitchFamily="2" charset="2"/>
              <a:buBlip>
                <a:blip r:embed="rId3"/>
              </a:buBlip>
              <a:defRPr/>
            </a:pPr>
            <a:r>
              <a:rPr lang="en-US" sz="2800" dirty="0" smtClean="0">
                <a:solidFill>
                  <a:srgbClr val="FFFF00"/>
                </a:solidFill>
                <a:ea typeface="+mn-ea"/>
              </a:rPr>
              <a:t>If God is all-loving and all-powerful and all-good, then why is there evil?                                           </a:t>
            </a:r>
            <a:r>
              <a:rPr lang="zh-TW" altLang="en-US" sz="2800" dirty="0" smtClean="0">
                <a:solidFill>
                  <a:srgbClr val="FFFF00"/>
                </a:solidFill>
                <a:ea typeface="+mn-ea"/>
              </a:rPr>
              <a:t>如果神是全愛及全能，為何有邪惡呢？</a:t>
            </a:r>
            <a:endParaRPr lang="en-US" sz="2800" dirty="0" smtClean="0">
              <a:solidFill>
                <a:srgbClr val="FFFF00"/>
              </a:solidFill>
              <a:ea typeface="+mn-ea"/>
            </a:endParaRPr>
          </a:p>
          <a:p>
            <a:pPr eaLnBrk="1" hangingPunct="1">
              <a:buFont typeface="Wingdings" pitchFamily="2" charset="2"/>
              <a:buBlip>
                <a:blip r:embed="rId3"/>
              </a:buBlip>
              <a:defRPr/>
            </a:pPr>
            <a:endParaRPr lang="en-US" sz="2800" dirty="0" smtClean="0">
              <a:solidFill>
                <a:srgbClr val="FFFF00"/>
              </a:solidFill>
              <a:ea typeface="+mn-ea"/>
            </a:endParaRPr>
          </a:p>
          <a:p>
            <a:pPr eaLnBrk="1" hangingPunct="1">
              <a:buFont typeface="Wingdings" pitchFamily="2" charset="2"/>
              <a:buBlip>
                <a:blip r:embed="rId3"/>
              </a:buBlip>
              <a:defRPr/>
            </a:pPr>
            <a:endParaRPr lang="en-US" sz="2800" dirty="0" smtClean="0">
              <a:solidFill>
                <a:srgbClr val="FFFF00"/>
              </a:solidFill>
              <a:ea typeface="+mn-ea"/>
            </a:endParaRPr>
          </a:p>
          <a:p>
            <a:pPr eaLnBrk="1" hangingPunct="1">
              <a:buFont typeface="Wingdings" pitchFamily="2" charset="2"/>
              <a:buNone/>
              <a:defRPr/>
            </a:pPr>
            <a:endParaRPr lang="en-US" sz="2800" dirty="0" smtClean="0">
              <a:solidFill>
                <a:srgbClr val="FFFF0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228600" y="381000"/>
            <a:ext cx="8686800" cy="4191000"/>
          </a:xfrm>
        </p:spPr>
        <p:txBody>
          <a:bodyPr/>
          <a:lstStyle/>
          <a:p>
            <a:pPr eaLnBrk="1" hangingPunct="1"/>
            <a:r>
              <a:rPr lang="en-US" sz="2800" dirty="0">
                <a:latin typeface="Arial" charset="0"/>
                <a:cs typeface="Arial" charset="0"/>
              </a:rPr>
              <a:t>The answer:  God</a:t>
            </a:r>
            <a:r>
              <a:rPr lang="ja-JP" altLang="en-US" sz="2800" dirty="0">
                <a:latin typeface="Arial" charset="0"/>
                <a:cs typeface="Arial" charset="0"/>
              </a:rPr>
              <a:t>’</a:t>
            </a:r>
            <a:r>
              <a:rPr lang="en-US" sz="2800" dirty="0">
                <a:latin typeface="Arial" charset="0"/>
                <a:cs typeface="Arial" charset="0"/>
              </a:rPr>
              <a:t>s love.</a:t>
            </a:r>
            <a:br>
              <a:rPr lang="en-US" sz="2800" dirty="0">
                <a:latin typeface="Arial" charset="0"/>
                <a:cs typeface="Arial" charset="0"/>
              </a:rPr>
            </a:br>
            <a:r>
              <a:rPr lang="en-US" sz="2800" dirty="0" smtClean="0">
                <a:latin typeface="Arial" charset="0"/>
                <a:cs typeface="Arial" charset="0"/>
              </a:rPr>
              <a:t> </a:t>
            </a:r>
            <a:r>
              <a:rPr lang="zh-TW" altLang="en-US" sz="2800" dirty="0" smtClean="0">
                <a:latin typeface="Arial" charset="0"/>
                <a:cs typeface="Arial" charset="0"/>
              </a:rPr>
              <a:t>答案：神是愛</a:t>
            </a:r>
            <a:r>
              <a:rPr lang="en-US" sz="2800" dirty="0">
                <a:latin typeface="Arial" charset="0"/>
                <a:cs typeface="Arial" charset="0"/>
              </a:rPr>
              <a:t/>
            </a:r>
            <a:br>
              <a:rPr lang="en-US" sz="2800" dirty="0">
                <a:latin typeface="Arial" charset="0"/>
                <a:cs typeface="Arial" charset="0"/>
              </a:rPr>
            </a:br>
            <a:r>
              <a:rPr lang="en-US" sz="2800" dirty="0">
                <a:latin typeface="Arial" charset="0"/>
                <a:cs typeface="Arial" charset="0"/>
              </a:rPr>
              <a:t>Free Will:  God Gives Us a Choice</a:t>
            </a:r>
            <a:br>
              <a:rPr lang="en-US" sz="2800" dirty="0">
                <a:latin typeface="Arial" charset="0"/>
                <a:cs typeface="Arial" charset="0"/>
              </a:rPr>
            </a:br>
            <a:r>
              <a:rPr lang="zh-TW" altLang="en-US" sz="2800" dirty="0" smtClean="0">
                <a:latin typeface="Arial" charset="0"/>
                <a:cs typeface="Arial" charset="0"/>
              </a:rPr>
              <a:t>自由意志：神給我們選擇</a:t>
            </a:r>
            <a:r>
              <a:rPr lang="en-US" sz="2800" dirty="0">
                <a:latin typeface="Arial" charset="0"/>
                <a:cs typeface="Arial" charset="0"/>
              </a:rPr>
              <a:t/>
            </a:r>
            <a:br>
              <a:rPr lang="en-US" sz="2800" dirty="0">
                <a:latin typeface="Arial" charset="0"/>
                <a:cs typeface="Arial" charset="0"/>
              </a:rPr>
            </a:br>
            <a:r>
              <a:rPr lang="en-US" sz="2800" dirty="0">
                <a:latin typeface="Arial" charset="0"/>
                <a:cs typeface="Arial" charset="0"/>
              </a:rPr>
              <a:t>Why? Because he loves us.</a:t>
            </a:r>
            <a:br>
              <a:rPr lang="en-US" sz="2800" dirty="0">
                <a:latin typeface="Arial" charset="0"/>
                <a:cs typeface="Arial" charset="0"/>
              </a:rPr>
            </a:br>
            <a:r>
              <a:rPr lang="zh-TW" altLang="en-US" sz="2800" dirty="0" smtClean="0">
                <a:latin typeface="Arial" charset="0"/>
                <a:cs typeface="Arial" charset="0"/>
              </a:rPr>
              <a:t>為甚麼？因為祂愛我們</a:t>
            </a:r>
            <a:r>
              <a:rPr lang="en-US" sz="2800" dirty="0">
                <a:latin typeface="Arial" charset="0"/>
                <a:cs typeface="Arial" charset="0"/>
              </a:rPr>
              <a:t/>
            </a:r>
            <a:br>
              <a:rPr lang="en-US" sz="2800" dirty="0">
                <a:latin typeface="Arial" charset="0"/>
                <a:cs typeface="Arial" charset="0"/>
              </a:rPr>
            </a:br>
            <a:r>
              <a:rPr lang="en-US" sz="2800" dirty="0">
                <a:latin typeface="Arial" charset="0"/>
                <a:cs typeface="Arial" charset="0"/>
              </a:rPr>
              <a:t>The result: We rebelled and brought evil into the </a:t>
            </a:r>
            <a:r>
              <a:rPr lang="en-US" sz="2800" dirty="0" smtClean="0">
                <a:latin typeface="Arial" charset="0"/>
                <a:cs typeface="Arial" charset="0"/>
              </a:rPr>
              <a:t>world</a:t>
            </a:r>
            <a:r>
              <a:rPr lang="en-US" sz="2800" dirty="0">
                <a:latin typeface="Arial" charset="0"/>
                <a:cs typeface="Arial" charset="0"/>
              </a:rPr>
              <a:t>.  Is this God</a:t>
            </a:r>
            <a:r>
              <a:rPr lang="ja-JP" altLang="en-US" sz="2800" dirty="0">
                <a:latin typeface="Arial" charset="0"/>
                <a:cs typeface="Arial" charset="0"/>
              </a:rPr>
              <a:t>’</a:t>
            </a:r>
            <a:r>
              <a:rPr lang="en-US" sz="2800" dirty="0">
                <a:latin typeface="Arial" charset="0"/>
                <a:cs typeface="Arial" charset="0"/>
              </a:rPr>
              <a:t>s fault?  What is </a:t>
            </a:r>
            <a:r>
              <a:rPr lang="en-US" sz="2800" dirty="0" smtClean="0">
                <a:latin typeface="Arial" charset="0"/>
                <a:cs typeface="Arial" charset="0"/>
              </a:rPr>
              <a:t>the alternative?                   </a:t>
            </a:r>
            <a:br>
              <a:rPr lang="en-US" sz="2800" dirty="0" smtClean="0">
                <a:latin typeface="Arial" charset="0"/>
                <a:cs typeface="Arial" charset="0"/>
              </a:rPr>
            </a:br>
            <a:r>
              <a:rPr lang="zh-TW" altLang="en-US" sz="2800" dirty="0" smtClean="0">
                <a:latin typeface="Arial" charset="0"/>
                <a:cs typeface="Arial" charset="0"/>
              </a:rPr>
              <a:t>結果：我們反叛及將邪惡帶到這世界，這是神的錯嗎？有其他的選擇嗎？</a:t>
            </a:r>
            <a:endParaRPr lang="en-US" sz="2800" dirty="0">
              <a:latin typeface="Arial" charset="0"/>
              <a:cs typeface="Arial" charset="0"/>
            </a:endParaRPr>
          </a:p>
        </p:txBody>
      </p:sp>
      <p:sp>
        <p:nvSpPr>
          <p:cNvPr id="399363" name="Rectangle 3"/>
          <p:cNvSpPr>
            <a:spLocks noGrp="1" noChangeArrowheads="1"/>
          </p:cNvSpPr>
          <p:nvPr>
            <p:ph type="body" idx="1"/>
          </p:nvPr>
        </p:nvSpPr>
        <p:spPr>
          <a:xfrm>
            <a:off x="457200" y="4878388"/>
            <a:ext cx="8229600" cy="1252537"/>
          </a:xfrm>
        </p:spPr>
        <p:txBody>
          <a:bodyPr/>
          <a:lstStyle/>
          <a:p>
            <a:pPr eaLnBrk="1" hangingPunct="1">
              <a:buFont typeface="Wingdings" pitchFamily="2" charset="2"/>
              <a:buBlip>
                <a:blip r:embed="rId3"/>
              </a:buBlip>
              <a:defRPr/>
            </a:pPr>
            <a:r>
              <a:rPr lang="en-US" sz="2400" dirty="0" smtClean="0">
                <a:solidFill>
                  <a:srgbClr val="FFFF00"/>
                </a:solidFill>
                <a:ea typeface="+mn-ea"/>
              </a:rPr>
              <a:t>Deuteronomy 30:15-20 </a:t>
            </a:r>
            <a:r>
              <a:rPr lang="zh-TW" altLang="en-US" sz="2400" dirty="0" smtClean="0">
                <a:solidFill>
                  <a:srgbClr val="FFFF00"/>
                </a:solidFill>
                <a:ea typeface="+mn-ea"/>
              </a:rPr>
              <a:t>申明記</a:t>
            </a:r>
            <a:r>
              <a:rPr lang="en-US" altLang="zh-TW" sz="2800" dirty="0">
                <a:solidFill>
                  <a:srgbClr val="FFFF00"/>
                </a:solidFill>
                <a:ea typeface="+mn-ea"/>
              </a:rPr>
              <a:t> </a:t>
            </a:r>
            <a:r>
              <a:rPr lang="en-US" altLang="zh-TW" sz="2800" dirty="0" smtClean="0">
                <a:solidFill>
                  <a:srgbClr val="FFFF00"/>
                </a:solidFill>
                <a:ea typeface="+mn-ea"/>
              </a:rPr>
              <a:t>30:15-20</a:t>
            </a:r>
            <a:endParaRPr lang="en-US" sz="2400" dirty="0" smtClean="0">
              <a:solidFill>
                <a:srgbClr val="FFFF0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he-return-of-the-prodigal-son-muri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1722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838200" y="152400"/>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800" b="1" dirty="0"/>
              <a:t>Free Will, An Illustration:  The Prodigal </a:t>
            </a:r>
            <a:r>
              <a:rPr lang="en-US" sz="2800" b="1" dirty="0" smtClean="0"/>
              <a:t>Son</a:t>
            </a:r>
            <a:r>
              <a:rPr lang="zh-TW" altLang="en-US" sz="2800" b="1" dirty="0" smtClean="0"/>
              <a:t>自由意志，例子：浪子回頭</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457200" y="304800"/>
            <a:ext cx="8229600" cy="1139825"/>
          </a:xfrm>
        </p:spPr>
        <p:txBody>
          <a:bodyPr/>
          <a:lstStyle/>
          <a:p>
            <a:pPr eaLnBrk="1" hangingPunct="1"/>
            <a:r>
              <a:rPr lang="en-US" sz="3100" dirty="0">
                <a:latin typeface="Arial" charset="0"/>
                <a:cs typeface="Arial" charset="0"/>
              </a:rPr>
              <a:t>Apologetics and Evil:  What are the alternatives</a:t>
            </a:r>
            <a:r>
              <a:rPr lang="en-US" sz="3100" dirty="0" smtClean="0">
                <a:latin typeface="Arial" charset="0"/>
                <a:cs typeface="Arial" charset="0"/>
              </a:rPr>
              <a:t>? </a:t>
            </a:r>
            <a:r>
              <a:rPr lang="zh-TW" altLang="en-US" sz="3100" dirty="0" smtClean="0">
                <a:latin typeface="Arial" charset="0"/>
                <a:cs typeface="Arial" charset="0"/>
              </a:rPr>
              <a:t>護教學與邪惡：有其他選擇嗎？</a:t>
            </a:r>
            <a:endParaRPr lang="en-US" sz="3100" dirty="0">
              <a:latin typeface="Arial" charset="0"/>
              <a:cs typeface="Arial" charset="0"/>
            </a:endParaRPr>
          </a:p>
        </p:txBody>
      </p:sp>
      <p:sp>
        <p:nvSpPr>
          <p:cNvPr id="403459" name="Rectangle 3"/>
          <p:cNvSpPr>
            <a:spLocks noGrp="1" noChangeArrowheads="1"/>
          </p:cNvSpPr>
          <p:nvPr>
            <p:ph type="body" idx="1"/>
          </p:nvPr>
        </p:nvSpPr>
        <p:spPr>
          <a:xfrm>
            <a:off x="304800" y="1447800"/>
            <a:ext cx="8610600" cy="5257800"/>
          </a:xfrm>
        </p:spPr>
        <p:txBody>
          <a:bodyPr/>
          <a:lstStyle/>
          <a:p>
            <a:pPr eaLnBrk="1" hangingPunct="1">
              <a:lnSpc>
                <a:spcPct val="80000"/>
              </a:lnSpc>
            </a:pPr>
            <a:r>
              <a:rPr lang="en-US" sz="2800" b="1" dirty="0">
                <a:solidFill>
                  <a:srgbClr val="FFFF00"/>
                </a:solidFill>
                <a:latin typeface="Arial" charset="0"/>
                <a:cs typeface="Arial" charset="0"/>
              </a:rPr>
              <a:t>Dualism:  Good and Evil in an unending more or less equal </a:t>
            </a:r>
            <a:r>
              <a:rPr lang="en-US" sz="2800" b="1" dirty="0" smtClean="0">
                <a:solidFill>
                  <a:srgbClr val="FFFF00"/>
                </a:solidFill>
                <a:latin typeface="Arial" charset="0"/>
                <a:cs typeface="Arial" charset="0"/>
              </a:rPr>
              <a:t>balance                                               </a:t>
            </a:r>
            <a:r>
              <a:rPr lang="ja-JP" altLang="en-US" sz="2800" b="1" dirty="0" smtClean="0">
                <a:solidFill>
                  <a:srgbClr val="FFFF00"/>
                </a:solidFill>
              </a:rPr>
              <a:t>二元論</a:t>
            </a:r>
            <a:r>
              <a:rPr lang="zh-TW" altLang="en-US" sz="2800" b="1" dirty="0" smtClean="0">
                <a:solidFill>
                  <a:srgbClr val="FFFF00"/>
                </a:solidFill>
              </a:rPr>
              <a:t>：善與惡是永遠相互平衡的</a:t>
            </a:r>
            <a:endParaRPr lang="en-US" altLang="zh-TW" sz="2800" b="1" dirty="0">
              <a:solidFill>
                <a:srgbClr val="FFFF00"/>
              </a:solidFill>
              <a:latin typeface="Arial" charset="0"/>
              <a:cs typeface="Arial" charset="0"/>
            </a:endParaRPr>
          </a:p>
          <a:p>
            <a:pPr eaLnBrk="1" hangingPunct="1">
              <a:lnSpc>
                <a:spcPct val="80000"/>
              </a:lnSpc>
            </a:pPr>
            <a:r>
              <a:rPr lang="en-US" sz="2800" b="1" dirty="0" smtClean="0">
                <a:solidFill>
                  <a:srgbClr val="FFFF00"/>
                </a:solidFill>
                <a:latin typeface="Arial" charset="0"/>
                <a:cs typeface="Arial" charset="0"/>
              </a:rPr>
              <a:t>Pantheism</a:t>
            </a:r>
            <a:r>
              <a:rPr lang="en-US" sz="2800" b="1" dirty="0">
                <a:solidFill>
                  <a:srgbClr val="FFFF00"/>
                </a:solidFill>
                <a:latin typeface="Arial" charset="0"/>
                <a:cs typeface="Arial" charset="0"/>
              </a:rPr>
              <a:t>:  The physical world is evil.  Evil is being tied down to the physical—it is missing the god-likeness in you</a:t>
            </a:r>
            <a:r>
              <a:rPr lang="en-US" sz="2800" b="1" dirty="0" smtClean="0">
                <a:solidFill>
                  <a:srgbClr val="FFFF00"/>
                </a:solidFill>
                <a:latin typeface="Arial" charset="0"/>
                <a:cs typeface="Arial" charset="0"/>
              </a:rPr>
              <a:t>.                                      </a:t>
            </a:r>
            <a:r>
              <a:rPr lang="ja-JP" altLang="en-US" sz="2800" b="1" dirty="0" smtClean="0">
                <a:solidFill>
                  <a:srgbClr val="FFFF00"/>
                </a:solidFill>
              </a:rPr>
              <a:t>泛神論</a:t>
            </a:r>
            <a:r>
              <a:rPr lang="zh-TW" altLang="en-US" sz="2800" b="1" dirty="0" smtClean="0">
                <a:solidFill>
                  <a:srgbClr val="FFFF00"/>
                </a:solidFill>
              </a:rPr>
              <a:t>：肉體世界是邪惡的，邪惡約束這肉體，在人心中是缺乏神的特質的</a:t>
            </a:r>
            <a:endParaRPr lang="en-US" altLang="zh-TW" sz="2800" b="1" dirty="0">
              <a:solidFill>
                <a:srgbClr val="FFFF00"/>
              </a:solidFill>
              <a:latin typeface="Arial" charset="0"/>
              <a:cs typeface="Arial" charset="0"/>
            </a:endParaRPr>
          </a:p>
          <a:p>
            <a:pPr eaLnBrk="1" hangingPunct="1">
              <a:lnSpc>
                <a:spcPct val="80000"/>
              </a:lnSpc>
            </a:pPr>
            <a:r>
              <a:rPr lang="en-US" sz="2800" b="1" dirty="0" smtClean="0">
                <a:solidFill>
                  <a:srgbClr val="FFFF00"/>
                </a:solidFill>
                <a:latin typeface="Arial" charset="0"/>
                <a:cs typeface="Arial" charset="0"/>
              </a:rPr>
              <a:t>Naturalism</a:t>
            </a:r>
            <a:r>
              <a:rPr lang="en-US" sz="2800" b="1" dirty="0">
                <a:solidFill>
                  <a:srgbClr val="FFFF00"/>
                </a:solidFill>
                <a:latin typeface="Arial" charset="0"/>
                <a:cs typeface="Arial" charset="0"/>
              </a:rPr>
              <a:t>:  There is no evil</a:t>
            </a:r>
            <a:r>
              <a:rPr lang="en-US" sz="2800" b="1" dirty="0" smtClean="0">
                <a:solidFill>
                  <a:srgbClr val="FFFF00"/>
                </a:solidFill>
                <a:latin typeface="Arial" charset="0"/>
                <a:cs typeface="Arial" charset="0"/>
              </a:rPr>
              <a:t>.                                    </a:t>
            </a:r>
            <a:r>
              <a:rPr lang="ja-JP" altLang="en-US" sz="2800" b="1" dirty="0" smtClean="0">
                <a:solidFill>
                  <a:srgbClr val="FFFF00"/>
                </a:solidFill>
              </a:rPr>
              <a:t>自然主義</a:t>
            </a:r>
            <a:r>
              <a:rPr lang="zh-TW" altLang="en-US" sz="2800" b="1" dirty="0" smtClean="0">
                <a:solidFill>
                  <a:srgbClr val="FFFF00"/>
                </a:solidFill>
              </a:rPr>
              <a:t>：沒有邪惡</a:t>
            </a:r>
            <a:endParaRPr lang="en-US" altLang="zh-TW" sz="2800" b="1" dirty="0">
              <a:solidFill>
                <a:srgbClr val="FFFF00"/>
              </a:solidFill>
              <a:latin typeface="Arial" charset="0"/>
              <a:cs typeface="Arial" charset="0"/>
            </a:endParaRPr>
          </a:p>
          <a:p>
            <a:pPr eaLnBrk="1" hangingPunct="1">
              <a:lnSpc>
                <a:spcPct val="80000"/>
              </a:lnSpc>
            </a:pPr>
            <a:r>
              <a:rPr lang="en-US" sz="2800" b="1" dirty="0" smtClean="0">
                <a:solidFill>
                  <a:srgbClr val="FFFF00"/>
                </a:solidFill>
                <a:latin typeface="Arial" charset="0"/>
                <a:cs typeface="Arial" charset="0"/>
              </a:rPr>
              <a:t>Postmodernism</a:t>
            </a:r>
            <a:r>
              <a:rPr lang="en-US" sz="2800" b="1" dirty="0">
                <a:solidFill>
                  <a:srgbClr val="FFFF00"/>
                </a:solidFill>
                <a:latin typeface="Arial" charset="0"/>
                <a:cs typeface="Arial" charset="0"/>
              </a:rPr>
              <a:t>:  Evil???   </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後現代主義：邪惡</a:t>
            </a:r>
            <a:r>
              <a:rPr lang="en-US" altLang="zh-TW" sz="2800" b="1" dirty="0" smtClean="0">
                <a:solidFill>
                  <a:srgbClr val="FFFF00"/>
                </a:solidFill>
                <a:latin typeface="Arial" charset="0"/>
                <a:cs typeface="Arial" charset="0"/>
              </a:rPr>
              <a:t>???</a:t>
            </a:r>
            <a:endParaRPr lang="en-US" altLang="zh-TW" sz="2800" b="1" dirty="0">
              <a:solidFill>
                <a:srgbClr val="FFFF00"/>
              </a:solidFill>
              <a:latin typeface="Arial" charset="0"/>
              <a:cs typeface="Arial" charset="0"/>
            </a:endParaRPr>
          </a:p>
          <a:p>
            <a:pPr eaLnBrk="1" hangingPunct="1">
              <a:lnSpc>
                <a:spcPct val="80000"/>
              </a:lnSpc>
            </a:pPr>
            <a:r>
              <a:rPr lang="en-US" sz="2800" b="1" dirty="0" smtClean="0">
                <a:solidFill>
                  <a:srgbClr val="FFFF00"/>
                </a:solidFill>
                <a:latin typeface="Arial" charset="0"/>
                <a:cs typeface="Arial" charset="0"/>
              </a:rPr>
              <a:t>Determinism</a:t>
            </a:r>
            <a:r>
              <a:rPr lang="en-US" sz="2800" b="1" dirty="0">
                <a:solidFill>
                  <a:srgbClr val="FFFF00"/>
                </a:solidFill>
                <a:latin typeface="Arial" charset="0"/>
                <a:cs typeface="Arial" charset="0"/>
              </a:rPr>
              <a:t>/Fate   God is the cause of evil</a:t>
            </a:r>
            <a:r>
              <a:rPr lang="en-US" sz="2800" b="1" dirty="0" smtClean="0">
                <a:solidFill>
                  <a:srgbClr val="FFFF00"/>
                </a:solidFill>
                <a:latin typeface="Arial" charset="0"/>
                <a:cs typeface="Arial" charset="0"/>
              </a:rPr>
              <a:t>.        </a:t>
            </a:r>
            <a:r>
              <a:rPr lang="ja-JP" altLang="en-US" sz="2800" b="1" dirty="0" smtClean="0">
                <a:solidFill>
                  <a:srgbClr val="FFFF00"/>
                </a:solidFill>
              </a:rPr>
              <a:t>決定論</a:t>
            </a:r>
            <a:r>
              <a:rPr lang="en-US" altLang="ja-JP" sz="2800" b="1" dirty="0" smtClean="0">
                <a:solidFill>
                  <a:srgbClr val="FFFF00"/>
                </a:solidFill>
              </a:rPr>
              <a:t> / </a:t>
            </a:r>
            <a:r>
              <a:rPr lang="zh-TW" altLang="en-US" sz="2800" b="1" dirty="0" smtClean="0">
                <a:solidFill>
                  <a:srgbClr val="FFFF00"/>
                </a:solidFill>
              </a:rPr>
              <a:t>命運</a:t>
            </a:r>
            <a:r>
              <a:rPr lang="en-US" altLang="zh-TW" sz="2800" b="1" dirty="0" smtClean="0">
                <a:solidFill>
                  <a:srgbClr val="FFFF00"/>
                </a:solidFill>
              </a:rPr>
              <a:t> </a:t>
            </a:r>
            <a:r>
              <a:rPr lang="zh-TW" altLang="en-US" sz="2800" b="1" dirty="0" smtClean="0">
                <a:solidFill>
                  <a:srgbClr val="FFFF00"/>
                </a:solidFill>
              </a:rPr>
              <a:t>神是邪惡的起因</a:t>
            </a:r>
            <a:endParaRPr lang="en-US" sz="28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r>
              <a:rPr lang="en-US" sz="3200" dirty="0">
                <a:latin typeface="Arial" charset="0"/>
                <a:cs typeface="Arial" charset="0"/>
              </a:rPr>
              <a:t>Christianity and the Problem of </a:t>
            </a:r>
            <a:r>
              <a:rPr lang="en-US" sz="3200" dirty="0" smtClean="0">
                <a:latin typeface="Arial" charset="0"/>
                <a:cs typeface="Arial" charset="0"/>
              </a:rPr>
              <a:t>Evil</a:t>
            </a:r>
            <a:br>
              <a:rPr lang="en-US" sz="3200" dirty="0" smtClean="0">
                <a:latin typeface="Arial" charset="0"/>
                <a:cs typeface="Arial" charset="0"/>
              </a:rPr>
            </a:br>
            <a:r>
              <a:rPr lang="zh-TW" altLang="en-US" sz="3200" dirty="0" smtClean="0">
                <a:latin typeface="Arial" charset="0"/>
                <a:cs typeface="Arial" charset="0"/>
              </a:rPr>
              <a:t>基督教與邪惡的難題</a:t>
            </a:r>
            <a:endParaRPr lang="en-US" sz="3200" dirty="0">
              <a:latin typeface="Arial" charset="0"/>
              <a:cs typeface="Arial" charset="0"/>
            </a:endParaRPr>
          </a:p>
        </p:txBody>
      </p:sp>
      <p:sp>
        <p:nvSpPr>
          <p:cNvPr id="405507" name="Rectangle 3"/>
          <p:cNvSpPr>
            <a:spLocks noGrp="1" noChangeArrowheads="1"/>
          </p:cNvSpPr>
          <p:nvPr>
            <p:ph type="body" idx="1"/>
          </p:nvPr>
        </p:nvSpPr>
        <p:spPr/>
        <p:txBody>
          <a:bodyPr/>
          <a:lstStyle/>
          <a:p>
            <a:pPr eaLnBrk="1" hangingPunct="1"/>
            <a:r>
              <a:rPr lang="en-US" sz="2400" b="1" dirty="0">
                <a:solidFill>
                  <a:srgbClr val="FFFF00"/>
                </a:solidFill>
                <a:latin typeface="Arial" charset="0"/>
                <a:cs typeface="Arial" charset="0"/>
              </a:rPr>
              <a:t>Evil is very much real.  Quite indirectly, it is the product of God</a:t>
            </a:r>
            <a:r>
              <a:rPr lang="ja-JP" altLang="en-US" sz="2400" b="1" dirty="0">
                <a:solidFill>
                  <a:srgbClr val="FFFF00"/>
                </a:solidFill>
                <a:latin typeface="Arial" charset="0"/>
                <a:cs typeface="Arial" charset="0"/>
              </a:rPr>
              <a:t>’</a:t>
            </a:r>
            <a:r>
              <a:rPr lang="en-US" sz="2400" b="1" dirty="0">
                <a:solidFill>
                  <a:srgbClr val="FFFF00"/>
                </a:solidFill>
                <a:latin typeface="Arial" charset="0"/>
                <a:cs typeface="Arial" charset="0"/>
              </a:rPr>
              <a:t>s love.  God loved us so much that he loved us and that he gave us a choice.  We chose evil, and thus evil came into the world</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邪惡是真的，間接地說，這是神的愛的副產品。神對人的愛的程度願意給予人選擇，這就是邪惡進入這世界的開始</a:t>
            </a:r>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Remember your alternatives</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記得你的其他選擇：</a:t>
            </a:r>
            <a:r>
              <a:rPr lang="en-US" sz="2400" b="1" dirty="0" smtClean="0">
                <a:solidFill>
                  <a:srgbClr val="FFFF00"/>
                </a:solidFill>
                <a:latin typeface="Arial" charset="0"/>
                <a:cs typeface="Arial" charset="0"/>
              </a:rPr>
              <a:t> </a:t>
            </a:r>
            <a:endParaRPr lang="en-US" sz="2400" b="1" dirty="0">
              <a:solidFill>
                <a:srgbClr val="FFFF00"/>
              </a:solidFill>
              <a:latin typeface="Arial" charset="0"/>
              <a:cs typeface="Arial" charset="0"/>
            </a:endParaRPr>
          </a:p>
          <a:p>
            <a:pPr lvl="1" eaLnBrk="1" hangingPunct="1"/>
            <a:r>
              <a:rPr lang="en-US" sz="2000" b="1" dirty="0">
                <a:solidFill>
                  <a:srgbClr val="FFFF00"/>
                </a:solidFill>
                <a:latin typeface="Arial" charset="0"/>
                <a:cs typeface="Arial" charset="0"/>
              </a:rPr>
              <a:t>Predestination/Determinism  God is the cause of evil</a:t>
            </a:r>
            <a:r>
              <a:rPr lang="en-US" sz="2000" b="1" dirty="0" smtClean="0">
                <a:solidFill>
                  <a:srgbClr val="FFFF00"/>
                </a:solidFill>
                <a:latin typeface="Arial" charset="0"/>
                <a:cs typeface="Arial" charset="0"/>
              </a:rPr>
              <a:t>.                  </a:t>
            </a:r>
            <a:r>
              <a:rPr lang="zh-TW" altLang="en-US" sz="2000" b="1" dirty="0" smtClean="0">
                <a:solidFill>
                  <a:srgbClr val="FFFF00"/>
                </a:solidFill>
                <a:latin typeface="Arial" charset="0"/>
                <a:cs typeface="Arial" charset="0"/>
              </a:rPr>
              <a:t>預定論</a:t>
            </a:r>
            <a:r>
              <a:rPr lang="en-US" altLang="zh-TW" sz="2000" b="1" dirty="0" smtClean="0">
                <a:solidFill>
                  <a:srgbClr val="FFFF00"/>
                </a:solidFill>
                <a:latin typeface="Arial" charset="0"/>
                <a:cs typeface="Arial" charset="0"/>
              </a:rPr>
              <a:t> / </a:t>
            </a:r>
            <a:r>
              <a:rPr lang="ja-JP" altLang="en-US" sz="2000" b="1" dirty="0" smtClean="0">
                <a:solidFill>
                  <a:srgbClr val="FFFF00"/>
                </a:solidFill>
              </a:rPr>
              <a:t>決定論</a:t>
            </a:r>
            <a:r>
              <a:rPr lang="en-US" altLang="ja-JP" sz="2000" b="1" dirty="0" smtClean="0">
                <a:solidFill>
                  <a:srgbClr val="FFFF00"/>
                </a:solidFill>
              </a:rPr>
              <a:t> </a:t>
            </a:r>
            <a:r>
              <a:rPr lang="zh-TW" altLang="en-US" sz="2000" b="1" dirty="0" smtClean="0">
                <a:solidFill>
                  <a:srgbClr val="FFFF00"/>
                </a:solidFill>
              </a:rPr>
              <a:t>神是邪惡的起因</a:t>
            </a:r>
            <a:endParaRPr lang="en-US" sz="2000" b="1" dirty="0">
              <a:solidFill>
                <a:srgbClr val="FFFF00"/>
              </a:solidFill>
              <a:latin typeface="Arial" charset="0"/>
              <a:cs typeface="Arial" charset="0"/>
            </a:endParaRPr>
          </a:p>
          <a:p>
            <a:pPr lvl="1" eaLnBrk="1" hangingPunct="1"/>
            <a:r>
              <a:rPr lang="en-US" sz="2000" b="1" dirty="0">
                <a:solidFill>
                  <a:srgbClr val="FFFF00"/>
                </a:solidFill>
                <a:latin typeface="Arial" charset="0"/>
                <a:cs typeface="Arial" charset="0"/>
              </a:rPr>
              <a:t>Deny evil </a:t>
            </a:r>
            <a:r>
              <a:rPr lang="en-US" sz="2000" b="1" dirty="0" smtClean="0">
                <a:solidFill>
                  <a:srgbClr val="FFFF00"/>
                </a:solidFill>
                <a:latin typeface="Arial" charset="0"/>
                <a:cs typeface="Arial" charset="0"/>
              </a:rPr>
              <a:t>exists </a:t>
            </a:r>
            <a:r>
              <a:rPr lang="zh-TW" altLang="en-US" sz="2000" b="1" dirty="0" smtClean="0">
                <a:solidFill>
                  <a:srgbClr val="FFFF00"/>
                </a:solidFill>
                <a:latin typeface="Arial" charset="0"/>
                <a:cs typeface="Arial" charset="0"/>
              </a:rPr>
              <a:t>否定邪惡存在</a:t>
            </a:r>
            <a:endParaRPr lang="en-US" sz="2000" b="1" dirty="0">
              <a:solidFill>
                <a:srgbClr val="FFFF00"/>
              </a:solidFill>
              <a:latin typeface="Arial" charset="0"/>
              <a:cs typeface="Arial" charset="0"/>
            </a:endParaRPr>
          </a:p>
          <a:p>
            <a:pPr lvl="1" eaLnBrk="1" hangingPunct="1"/>
            <a:r>
              <a:rPr lang="en-US" sz="2000" b="1" dirty="0">
                <a:solidFill>
                  <a:srgbClr val="FFFF00"/>
                </a:solidFill>
                <a:latin typeface="Arial" charset="0"/>
                <a:cs typeface="Arial" charset="0"/>
              </a:rPr>
              <a:t>Physical creation is evil, but you are </a:t>
            </a:r>
            <a:r>
              <a:rPr lang="en-US" sz="2000" b="1" dirty="0" smtClean="0">
                <a:solidFill>
                  <a:srgbClr val="FFFF00"/>
                </a:solidFill>
                <a:latin typeface="Arial" charset="0"/>
                <a:cs typeface="Arial" charset="0"/>
              </a:rPr>
              <a:t>God                                         </a:t>
            </a:r>
            <a:r>
              <a:rPr lang="zh-TW" altLang="en-US" sz="2000" b="1" dirty="0" smtClean="0">
                <a:solidFill>
                  <a:srgbClr val="FFFF00"/>
                </a:solidFill>
                <a:latin typeface="Arial" charset="0"/>
                <a:cs typeface="Arial" charset="0"/>
              </a:rPr>
              <a:t>肉體創造是邪惡，但你是神</a:t>
            </a:r>
            <a:endParaRPr lang="en-US" sz="2000" b="1" dirty="0">
              <a:solidFill>
                <a:srgbClr val="FFFF00"/>
              </a:solidFill>
              <a:latin typeface="Arial" charset="0"/>
              <a:cs typeface="Arial" charset="0"/>
            </a:endParaRPr>
          </a:p>
          <a:p>
            <a:pPr lvl="1" eaLnBrk="1" hangingPunct="1"/>
            <a:r>
              <a:rPr lang="en-US" sz="2000" b="1" dirty="0">
                <a:solidFill>
                  <a:srgbClr val="FFFF00"/>
                </a:solidFill>
                <a:latin typeface="Arial" charset="0"/>
                <a:cs typeface="Arial" charset="0"/>
              </a:rPr>
              <a:t>An unending battle/balance between good and evil</a:t>
            </a:r>
            <a:r>
              <a:rPr lang="en-US" sz="2000" b="1" dirty="0" smtClean="0">
                <a:solidFill>
                  <a:srgbClr val="FFFF00"/>
                </a:solidFill>
                <a:latin typeface="Arial" charset="0"/>
                <a:cs typeface="Arial" charset="0"/>
              </a:rPr>
              <a:t>.                   </a:t>
            </a:r>
            <a:r>
              <a:rPr lang="zh-TW" altLang="en-US" sz="2000" b="1" dirty="0" smtClean="0">
                <a:solidFill>
                  <a:srgbClr val="FFFF00"/>
                </a:solidFill>
              </a:rPr>
              <a:t>善與惡</a:t>
            </a:r>
            <a:r>
              <a:rPr lang="zh-TW" altLang="en-US" sz="2000" b="1" dirty="0">
                <a:solidFill>
                  <a:srgbClr val="FFFF00"/>
                </a:solidFill>
              </a:rPr>
              <a:t>是永遠相互平衡的</a:t>
            </a:r>
            <a:endParaRPr lang="en-US" altLang="zh-TW" sz="2000" b="1" dirty="0">
              <a:solidFill>
                <a:srgbClr val="FFFF00"/>
              </a:solidFill>
              <a:latin typeface="Arial" charset="0"/>
              <a:cs typeface="Arial" charset="0"/>
            </a:endParaRPr>
          </a:p>
          <a:p>
            <a:pPr lvl="1" eaLnBrk="1" hangingPunct="1"/>
            <a:endParaRPr lang="en-US" sz="20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152400" y="125413"/>
            <a:ext cx="8839200" cy="2008187"/>
          </a:xfrm>
        </p:spPr>
        <p:txBody>
          <a:bodyPr/>
          <a:lstStyle/>
          <a:p>
            <a:pPr eaLnBrk="1" hangingPunct="1"/>
            <a:r>
              <a:rPr lang="en-US" sz="2800" b="1" dirty="0">
                <a:latin typeface="Arial" charset="0"/>
                <a:cs typeface="Arial" charset="0"/>
              </a:rPr>
              <a:t>Why Did They Change the World/</a:t>
            </a:r>
            <a:br>
              <a:rPr lang="en-US" sz="2800" b="1" dirty="0">
                <a:latin typeface="Arial" charset="0"/>
                <a:cs typeface="Arial" charset="0"/>
              </a:rPr>
            </a:br>
            <a:r>
              <a:rPr lang="en-US" sz="2800" b="1" dirty="0">
                <a:latin typeface="Arial" charset="0"/>
                <a:cs typeface="Arial" charset="0"/>
              </a:rPr>
              <a:t>How Can We Change the World?</a:t>
            </a:r>
            <a:br>
              <a:rPr lang="en-US" sz="2800" b="1" dirty="0">
                <a:latin typeface="Arial" charset="0"/>
                <a:cs typeface="Arial" charset="0"/>
              </a:rPr>
            </a:br>
            <a:r>
              <a:rPr lang="en-US" sz="2800" b="1" dirty="0">
                <a:latin typeface="Arial" charset="0"/>
                <a:cs typeface="Arial" charset="0"/>
              </a:rPr>
              <a:t>Acts 5:</a:t>
            </a:r>
            <a:r>
              <a:rPr lang="en-US" sz="2800" b="1" dirty="0" smtClean="0">
                <a:latin typeface="Arial" charset="0"/>
                <a:cs typeface="Arial" charset="0"/>
              </a:rPr>
              <a:t>39</a:t>
            </a:r>
            <a:br>
              <a:rPr lang="en-US" sz="2800" b="1" dirty="0" smtClean="0">
                <a:latin typeface="Arial" charset="0"/>
                <a:cs typeface="Arial" charset="0"/>
              </a:rPr>
            </a:br>
            <a:r>
              <a:rPr lang="zh-TW" altLang="en-US" sz="2800" b="1" dirty="0" smtClean="0">
                <a:latin typeface="Arial" charset="0"/>
                <a:cs typeface="Arial" charset="0"/>
              </a:rPr>
              <a:t>為何他們能改變世界</a:t>
            </a:r>
            <a:r>
              <a:rPr lang="en-US" altLang="zh-TW" sz="2800" b="1" dirty="0" smtClean="0">
                <a:latin typeface="Arial" charset="0"/>
                <a:cs typeface="Arial" charset="0"/>
              </a:rPr>
              <a:t>/</a:t>
            </a:r>
            <a:r>
              <a:rPr lang="zh-TW" altLang="en-US" sz="2800" b="1" dirty="0" smtClean="0">
                <a:latin typeface="Arial" charset="0"/>
                <a:cs typeface="Arial" charset="0"/>
              </a:rPr>
              <a:t>我們又如何能改變世界呢？</a:t>
            </a:r>
            <a:r>
              <a:rPr lang="en-US" altLang="zh-TW" sz="2800" b="1" dirty="0" smtClean="0">
                <a:latin typeface="Arial" charset="0"/>
                <a:cs typeface="Arial" charset="0"/>
              </a:rPr>
              <a:t/>
            </a:r>
            <a:br>
              <a:rPr lang="en-US" altLang="zh-TW" sz="2800" b="1" dirty="0" smtClean="0">
                <a:latin typeface="Arial" charset="0"/>
                <a:cs typeface="Arial" charset="0"/>
              </a:rPr>
            </a:br>
            <a:r>
              <a:rPr lang="zh-TW" altLang="en-US" sz="2800" b="1" dirty="0" smtClean="0">
                <a:latin typeface="Arial" charset="0"/>
                <a:cs typeface="Arial" charset="0"/>
              </a:rPr>
              <a:t>使徒行傳</a:t>
            </a:r>
            <a:r>
              <a:rPr lang="en-US" altLang="zh-TW" sz="2800" b="1" dirty="0" smtClean="0">
                <a:latin typeface="Arial" charset="0"/>
                <a:cs typeface="Arial" charset="0"/>
              </a:rPr>
              <a:t>5:39</a:t>
            </a:r>
            <a:endParaRPr lang="en-US" sz="2800" b="1" dirty="0">
              <a:latin typeface="Arial" charset="0"/>
              <a:cs typeface="Arial" charset="0"/>
            </a:endParaRPr>
          </a:p>
        </p:txBody>
      </p:sp>
      <p:sp>
        <p:nvSpPr>
          <p:cNvPr id="466947" name="Rectangle 3"/>
          <p:cNvSpPr>
            <a:spLocks noGrp="1" noChangeArrowheads="1"/>
          </p:cNvSpPr>
          <p:nvPr>
            <p:ph type="body" idx="1"/>
          </p:nvPr>
        </p:nvSpPr>
        <p:spPr>
          <a:xfrm>
            <a:off x="304800" y="2514600"/>
            <a:ext cx="8610600" cy="3616325"/>
          </a:xfrm>
        </p:spPr>
        <p:txBody>
          <a:bodyPr/>
          <a:lstStyle/>
          <a:p>
            <a:pPr eaLnBrk="1" hangingPunct="1">
              <a:buNone/>
            </a:pPr>
            <a:r>
              <a:rPr lang="en-US" sz="2400" b="1" dirty="0">
                <a:latin typeface="Arial" charset="0"/>
                <a:cs typeface="Arial" charset="0"/>
              </a:rPr>
              <a:t>I. They knew Jesus.  The personal effect of the </a:t>
            </a:r>
            <a:r>
              <a:rPr lang="en-US" sz="2400" b="1" dirty="0" smtClean="0">
                <a:latin typeface="Arial" charset="0"/>
                <a:cs typeface="Arial" charset="0"/>
              </a:rPr>
              <a:t>man </a:t>
            </a:r>
            <a:r>
              <a:rPr lang="en-US" sz="2400" b="1" dirty="0">
                <a:latin typeface="Arial" charset="0"/>
                <a:cs typeface="Arial" charset="0"/>
              </a:rPr>
              <a:t>Jesus of Nazareth</a:t>
            </a:r>
            <a:r>
              <a:rPr lang="en-US" sz="2400" b="1" dirty="0" smtClean="0">
                <a:latin typeface="Arial" charset="0"/>
                <a:cs typeface="Arial" charset="0"/>
              </a:rPr>
              <a:t>.                                                                        </a:t>
            </a:r>
            <a:r>
              <a:rPr lang="zh-TW" altLang="en-US" sz="2400" b="1" dirty="0" smtClean="0">
                <a:latin typeface="Arial" charset="0"/>
                <a:cs typeface="Arial" charset="0"/>
              </a:rPr>
              <a:t>他們認識耶穌，</a:t>
            </a:r>
            <a:r>
              <a:rPr lang="zh-TW" altLang="en-US" sz="2400" b="1" dirty="0" smtClean="0"/>
              <a:t>拿撒勒人耶穌的個人影響力</a:t>
            </a:r>
            <a:endParaRPr lang="en-US" sz="2400" b="1" dirty="0">
              <a:latin typeface="Arial" charset="0"/>
              <a:cs typeface="Arial" charset="0"/>
            </a:endParaRPr>
          </a:p>
          <a:p>
            <a:pPr marL="514350" indent="-514350" eaLnBrk="1" hangingPunct="1">
              <a:buFont typeface="Wingdings" charset="0"/>
              <a:buAutoNum type="romanUcPeriod" startAt="2"/>
            </a:pPr>
            <a:r>
              <a:rPr lang="en-US" sz="2400" b="1" dirty="0" smtClean="0">
                <a:latin typeface="Arial" charset="0"/>
                <a:cs typeface="Arial" charset="0"/>
              </a:rPr>
              <a:t>Powerful </a:t>
            </a:r>
            <a:r>
              <a:rPr lang="en-US" sz="2400" b="1" dirty="0">
                <a:latin typeface="Arial" charset="0"/>
                <a:cs typeface="Arial" charset="0"/>
              </a:rPr>
              <a:t>truth-claims</a:t>
            </a:r>
            <a:r>
              <a:rPr lang="en-US" sz="2400" b="1" dirty="0" smtClean="0">
                <a:latin typeface="Arial" charset="0"/>
                <a:cs typeface="Arial" charset="0"/>
              </a:rPr>
              <a:t>.                                                        </a:t>
            </a:r>
            <a:r>
              <a:rPr lang="zh-TW" altLang="en-US" sz="2400" b="1" dirty="0" smtClean="0">
                <a:latin typeface="Arial" charset="0"/>
                <a:cs typeface="Arial" charset="0"/>
              </a:rPr>
              <a:t>強而有力的真理宣稱</a:t>
            </a:r>
            <a:endParaRPr lang="en-US" sz="2400" b="1" dirty="0">
              <a:latin typeface="Arial" charset="0"/>
              <a:cs typeface="Arial" charset="0"/>
            </a:endParaRPr>
          </a:p>
          <a:p>
            <a:pPr eaLnBrk="1" hangingPunct="1">
              <a:buFont typeface="Wingdings" charset="0"/>
              <a:buNone/>
            </a:pPr>
            <a:endParaRPr lang="en-US" sz="2400" b="1" dirty="0">
              <a:latin typeface="Arial" charset="0"/>
              <a:cs typeface="Arial" charset="0"/>
            </a:endParaRPr>
          </a:p>
          <a:p>
            <a:pPr algn="r" eaLnBrk="1" hangingPunct="1">
              <a:buFont typeface="Wingdings" charset="0"/>
              <a:buNone/>
            </a:pPr>
            <a:endParaRPr lang="en-US" sz="2400" b="1" dirty="0" smtClean="0">
              <a:latin typeface="Arial" charset="0"/>
              <a:cs typeface="Arial" charset="0"/>
            </a:endParaRPr>
          </a:p>
          <a:p>
            <a:pPr algn="r" eaLnBrk="1" hangingPunct="1">
              <a:buFont typeface="Wingdings" charset="0"/>
              <a:buNone/>
            </a:pPr>
            <a:r>
              <a:rPr lang="en-US" sz="2400" b="1" dirty="0" smtClean="0">
                <a:solidFill>
                  <a:srgbClr val="FFFF00"/>
                </a:solidFill>
                <a:latin typeface="Arial" charset="0"/>
                <a:cs typeface="Arial" charset="0"/>
              </a:rPr>
              <a:t>Those </a:t>
            </a:r>
            <a:r>
              <a:rPr lang="en-US" sz="2400" b="1" dirty="0">
                <a:solidFill>
                  <a:srgbClr val="FFFF00"/>
                </a:solidFill>
                <a:latin typeface="Arial" charset="0"/>
                <a:cs typeface="Arial" charset="0"/>
              </a:rPr>
              <a:t>two alone were not enough </a:t>
            </a:r>
            <a:r>
              <a:rPr lang="en-US" sz="2400" b="1" dirty="0" smtClean="0">
                <a:solidFill>
                  <a:srgbClr val="FFFF00"/>
                </a:solidFill>
                <a:latin typeface="Arial" charset="0"/>
                <a:cs typeface="Arial" charset="0"/>
              </a:rPr>
              <a:t>to sustain a movement</a:t>
            </a:r>
          </a:p>
          <a:p>
            <a:pPr algn="r" eaLnBrk="1" hangingPunct="1">
              <a:buFont typeface="Wingdings" charset="0"/>
              <a:buNone/>
            </a:pPr>
            <a:r>
              <a:rPr lang="zh-TW" altLang="en-US" sz="2400" b="1" dirty="0" smtClean="0">
                <a:solidFill>
                  <a:srgbClr val="FFFF00"/>
                </a:solidFill>
                <a:latin typeface="Arial" charset="0"/>
                <a:cs typeface="Arial" charset="0"/>
              </a:rPr>
              <a:t>但這兩點並不足夠維持一個運動</a:t>
            </a:r>
            <a:endParaRPr lang="en-US" sz="24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eaLnBrk="1" hangingPunct="1"/>
            <a:r>
              <a:rPr lang="en-US" sz="3200" b="1" dirty="0">
                <a:latin typeface="Arial" charset="0"/>
                <a:cs typeface="Arial" charset="0"/>
              </a:rPr>
              <a:t>The Problem of </a:t>
            </a:r>
            <a:r>
              <a:rPr lang="en-US" sz="3200" b="1" dirty="0" smtClean="0">
                <a:latin typeface="Arial" charset="0"/>
                <a:cs typeface="Arial" charset="0"/>
              </a:rPr>
              <a:t>Sin </a:t>
            </a:r>
            <a:r>
              <a:rPr lang="zh-TW" altLang="en-US" sz="3200" b="1" dirty="0" smtClean="0">
                <a:latin typeface="Arial" charset="0"/>
                <a:cs typeface="Arial" charset="0"/>
              </a:rPr>
              <a:t>罪的問題</a:t>
            </a:r>
            <a:endParaRPr lang="en-US" sz="3200" b="1" dirty="0">
              <a:latin typeface="Arial" charset="0"/>
              <a:cs typeface="Arial" charset="0"/>
            </a:endParaRPr>
          </a:p>
        </p:txBody>
      </p:sp>
      <p:sp>
        <p:nvSpPr>
          <p:cNvPr id="588803" name="Rectangle 3"/>
          <p:cNvSpPr>
            <a:spLocks noGrp="1" noChangeArrowheads="1"/>
          </p:cNvSpPr>
          <p:nvPr>
            <p:ph type="body" idx="1"/>
          </p:nvPr>
        </p:nvSpPr>
        <p:spPr>
          <a:xfrm>
            <a:off x="457200" y="1600200"/>
            <a:ext cx="3810000" cy="4530725"/>
          </a:xfrm>
        </p:spPr>
        <p:txBody>
          <a:bodyPr/>
          <a:lstStyle/>
          <a:p>
            <a:pPr eaLnBrk="1" hangingPunct="1"/>
            <a:r>
              <a:rPr lang="en-US" sz="2400" b="1" dirty="0">
                <a:solidFill>
                  <a:srgbClr val="FFFF00"/>
                </a:solidFill>
                <a:latin typeface="Arial" charset="0"/>
                <a:cs typeface="Arial" charset="0"/>
              </a:rPr>
              <a:t>God</a:t>
            </a:r>
            <a:r>
              <a:rPr lang="ja-JP" altLang="en-US" sz="2400" b="1" dirty="0">
                <a:solidFill>
                  <a:srgbClr val="FFFF00"/>
                </a:solidFill>
                <a:latin typeface="Arial" charset="0"/>
                <a:cs typeface="Arial" charset="0"/>
              </a:rPr>
              <a:t>’</a:t>
            </a:r>
            <a:r>
              <a:rPr lang="en-US" sz="2400" b="1" dirty="0">
                <a:solidFill>
                  <a:srgbClr val="FFFF00"/>
                </a:solidFill>
                <a:latin typeface="Arial" charset="0"/>
                <a:cs typeface="Arial" charset="0"/>
              </a:rPr>
              <a:t>s love met God</a:t>
            </a:r>
            <a:r>
              <a:rPr lang="ja-JP" altLang="en-US" sz="2400" b="1" dirty="0">
                <a:solidFill>
                  <a:srgbClr val="FFFF00"/>
                </a:solidFill>
                <a:latin typeface="Arial" charset="0"/>
                <a:cs typeface="Arial" charset="0"/>
              </a:rPr>
              <a:t>’</a:t>
            </a:r>
            <a:r>
              <a:rPr lang="en-US" sz="2400" b="1" dirty="0">
                <a:solidFill>
                  <a:srgbClr val="FFFF00"/>
                </a:solidFill>
                <a:latin typeface="Arial" charset="0"/>
                <a:cs typeface="Arial" charset="0"/>
              </a:rPr>
              <a:t>s justice at the cross.  As far as we are concerned, love </a:t>
            </a:r>
            <a:r>
              <a:rPr lang="en-US" sz="2400" b="1" dirty="0" smtClean="0">
                <a:solidFill>
                  <a:srgbClr val="FFFF00"/>
                </a:solidFill>
                <a:latin typeface="Arial" charset="0"/>
                <a:cs typeface="Arial" charset="0"/>
              </a:rPr>
              <a:t>won</a:t>
            </a:r>
            <a:r>
              <a:rPr lang="zh-TW" altLang="en-US" sz="2400" b="1" dirty="0" smtClean="0">
                <a:solidFill>
                  <a:srgbClr val="FFFF00"/>
                </a:solidFill>
                <a:latin typeface="Arial" charset="0"/>
                <a:cs typeface="Arial" charset="0"/>
              </a:rPr>
              <a:t>神的愛與神的公義相遇在十字架上，就我們而論，愛贏了。</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Romans 3:21-</a:t>
            </a:r>
            <a:r>
              <a:rPr lang="en-US" sz="2400" b="1" dirty="0" smtClean="0">
                <a:solidFill>
                  <a:srgbClr val="FFFF00"/>
                </a:solidFill>
                <a:latin typeface="Arial" charset="0"/>
                <a:cs typeface="Arial" charset="0"/>
              </a:rPr>
              <a:t>26             </a:t>
            </a:r>
            <a:r>
              <a:rPr lang="zh-TW" altLang="en-US" sz="2400" b="1" dirty="0" smtClean="0">
                <a:solidFill>
                  <a:srgbClr val="FFFF00"/>
                </a:solidFill>
                <a:latin typeface="Arial" charset="0"/>
                <a:cs typeface="Arial" charset="0"/>
              </a:rPr>
              <a:t>羅馬書</a:t>
            </a:r>
            <a:r>
              <a:rPr lang="en-US" altLang="zh-TW" sz="2400" b="1" dirty="0" smtClean="0">
                <a:solidFill>
                  <a:srgbClr val="FFFF00"/>
                </a:solidFill>
                <a:latin typeface="Arial" charset="0"/>
                <a:cs typeface="Arial" charset="0"/>
              </a:rPr>
              <a:t>3:21-26</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Other world views…</a:t>
            </a:r>
            <a:r>
              <a:rPr lang="en-US" sz="2400" b="1" dirty="0" smtClean="0">
                <a:solidFill>
                  <a:srgbClr val="FFFF00"/>
                </a:solidFill>
                <a:latin typeface="Arial" charset="0"/>
                <a:cs typeface="Arial" charset="0"/>
              </a:rPr>
              <a:t>.</a:t>
            </a:r>
            <a:r>
              <a:rPr lang="zh-TW" altLang="en-US" sz="2400" b="1" dirty="0" smtClean="0">
                <a:solidFill>
                  <a:srgbClr val="FFFF00"/>
                </a:solidFill>
                <a:latin typeface="Arial" charset="0"/>
                <a:cs typeface="Arial" charset="0"/>
              </a:rPr>
              <a:t>其他世界觀</a:t>
            </a:r>
            <a:r>
              <a:rPr lang="en-US" altLang="zh-TW" sz="2400" b="1" dirty="0" smtClean="0">
                <a:solidFill>
                  <a:srgbClr val="FFFF00"/>
                </a:solidFill>
                <a:latin typeface="Arial" charset="0"/>
                <a:cs typeface="Arial" charset="0"/>
              </a:rPr>
              <a:t>….</a:t>
            </a:r>
            <a:endParaRPr lang="en-US" sz="2400" b="1" dirty="0">
              <a:solidFill>
                <a:srgbClr val="FFFF00"/>
              </a:solidFill>
              <a:latin typeface="Arial" charset="0"/>
              <a:cs typeface="Arial" charset="0"/>
            </a:endParaRP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3529013"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152400" y="-228600"/>
            <a:ext cx="8839200" cy="1420813"/>
          </a:xfrm>
        </p:spPr>
        <p:txBody>
          <a:bodyPr/>
          <a:lstStyle/>
          <a:p>
            <a:pPr eaLnBrk="1" hangingPunct="1"/>
            <a:r>
              <a:rPr lang="en-US" sz="2400" b="1" dirty="0">
                <a:latin typeface="Arial" charset="0"/>
                <a:cs typeface="Arial" charset="0"/>
              </a:rPr>
              <a:t>How, then, should we interact with members of other religions</a:t>
            </a:r>
            <a:r>
              <a:rPr lang="en-US" sz="2400" b="1" dirty="0" smtClean="0">
                <a:latin typeface="Arial" charset="0"/>
                <a:cs typeface="Arial" charset="0"/>
              </a:rPr>
              <a:t>? </a:t>
            </a:r>
            <a:r>
              <a:rPr lang="zh-TW" altLang="en-US" sz="2400" b="1" dirty="0" smtClean="0">
                <a:latin typeface="Arial" charset="0"/>
                <a:cs typeface="Arial" charset="0"/>
              </a:rPr>
              <a:t>那我們如何與其他信仰的人相處呢？</a:t>
            </a:r>
            <a:endParaRPr lang="en-US" sz="2400" b="1" dirty="0">
              <a:latin typeface="Arial" charset="0"/>
              <a:cs typeface="Arial" charset="0"/>
            </a:endParaRPr>
          </a:p>
        </p:txBody>
      </p:sp>
      <p:sp>
        <p:nvSpPr>
          <p:cNvPr id="584707" name="Rectangle 3"/>
          <p:cNvSpPr>
            <a:spLocks noGrp="1" noChangeArrowheads="1"/>
          </p:cNvSpPr>
          <p:nvPr>
            <p:ph type="body" idx="1"/>
          </p:nvPr>
        </p:nvSpPr>
        <p:spPr>
          <a:xfrm>
            <a:off x="457200" y="990600"/>
            <a:ext cx="8534400" cy="5486400"/>
          </a:xfrm>
        </p:spPr>
        <p:txBody>
          <a:bodyPr/>
          <a:lstStyle/>
          <a:p>
            <a:pPr eaLnBrk="1" hangingPunct="1"/>
            <a:r>
              <a:rPr lang="en-US" sz="2400" b="1" dirty="0">
                <a:solidFill>
                  <a:srgbClr val="FFFF00"/>
                </a:solidFill>
                <a:latin typeface="Arial" charset="0"/>
                <a:cs typeface="Arial" charset="0"/>
              </a:rPr>
              <a:t>Find common ground</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找共通點</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Give respect where respect is due</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給予適當的尊重</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Acknowledge the good and do not make personal attacks—especially toward revered people</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承認好的地方及不要作個人攻擊</a:t>
            </a:r>
            <a:r>
              <a:rPr lang="en-US" altLang="zh-TW"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a:t>
            </a:r>
            <a:r>
              <a:rPr lang="en-US" altLang="zh-TW"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特別是對一些虔敬的人</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Highlight distinctions in world view/theology and introduce them to Jesus Christ</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指出不同世界觀</a:t>
            </a:r>
            <a:r>
              <a:rPr lang="en-US" altLang="zh-TW" sz="2400" b="1" dirty="0" smtClean="0">
                <a:solidFill>
                  <a:srgbClr val="FFFF00"/>
                </a:solidFill>
                <a:latin typeface="Arial" charset="0"/>
                <a:cs typeface="Arial" charset="0"/>
              </a:rPr>
              <a:t> / </a:t>
            </a:r>
            <a:r>
              <a:rPr lang="zh-TW" altLang="en-US" sz="2400" b="1" dirty="0" smtClean="0">
                <a:solidFill>
                  <a:srgbClr val="FFFF00"/>
                </a:solidFill>
                <a:latin typeface="Arial" charset="0"/>
                <a:cs typeface="Arial" charset="0"/>
              </a:rPr>
              <a:t>神學觀的分別，然後將耶穌教導給他們</a:t>
            </a:r>
            <a:endParaRPr lang="en-US" sz="2400" b="1" dirty="0">
              <a:solidFill>
                <a:srgbClr val="FFFF00"/>
              </a:solidFill>
              <a:latin typeface="Arial" charset="0"/>
              <a:cs typeface="Arial" charset="0"/>
            </a:endParaRPr>
          </a:p>
          <a:p>
            <a:pPr eaLnBrk="1" hangingPunct="1"/>
            <a:endParaRPr lang="en-US" sz="2400" b="1" dirty="0">
              <a:solidFill>
                <a:srgbClr val="FFFF00"/>
              </a:solidFill>
              <a:latin typeface="Arial" charset="0"/>
              <a:cs typeface="Arial" charset="0"/>
            </a:endParaRPr>
          </a:p>
          <a:p>
            <a:pPr eaLnBrk="1" hangingPunct="1"/>
            <a:r>
              <a:rPr lang="en-US" sz="2400" b="1" dirty="0">
                <a:solidFill>
                  <a:srgbClr val="FFFF00"/>
                </a:solidFill>
                <a:latin typeface="Arial" charset="0"/>
                <a:cs typeface="Arial" charset="0"/>
              </a:rPr>
              <a:t>This is EXACTLY what Paul did in Acts 17:22-</a:t>
            </a:r>
            <a:r>
              <a:rPr lang="en-US" sz="2400" b="1" dirty="0" smtClean="0">
                <a:solidFill>
                  <a:srgbClr val="FFFF00"/>
                </a:solidFill>
                <a:latin typeface="Arial" charset="0"/>
                <a:cs typeface="Arial" charset="0"/>
              </a:rPr>
              <a:t>34          </a:t>
            </a:r>
            <a:r>
              <a:rPr lang="zh-TW" altLang="en-US" sz="2400" b="1" dirty="0" smtClean="0">
                <a:solidFill>
                  <a:srgbClr val="FFFF00"/>
                </a:solidFill>
                <a:latin typeface="Arial" charset="0"/>
                <a:cs typeface="Arial" charset="0"/>
              </a:rPr>
              <a:t>這正是保羅在使徒行傳</a:t>
            </a:r>
            <a:r>
              <a:rPr lang="en-US" altLang="zh-TW" sz="2400" b="1" dirty="0" smtClean="0">
                <a:solidFill>
                  <a:srgbClr val="FFFF00"/>
                </a:solidFill>
                <a:latin typeface="Arial" charset="0"/>
                <a:cs typeface="Arial" charset="0"/>
              </a:rPr>
              <a:t>17:22-34</a:t>
            </a:r>
            <a:r>
              <a:rPr lang="zh-TW" altLang="en-US" sz="2400" b="1" dirty="0" smtClean="0">
                <a:solidFill>
                  <a:srgbClr val="FFFF00"/>
                </a:solidFill>
                <a:latin typeface="Arial" charset="0"/>
                <a:cs typeface="Arial" charset="0"/>
              </a:rPr>
              <a:t>所做的</a:t>
            </a:r>
            <a:endParaRPr lang="en-US" sz="24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228600" y="-152400"/>
            <a:ext cx="8686800" cy="1524000"/>
          </a:xfrm>
        </p:spPr>
        <p:txBody>
          <a:bodyPr/>
          <a:lstStyle/>
          <a:p>
            <a:pPr eaLnBrk="1" hangingPunct="1"/>
            <a:r>
              <a:rPr lang="en-US" sz="2800" b="1" dirty="0">
                <a:latin typeface="Arial" charset="0"/>
                <a:cs typeface="Arial" charset="0"/>
              </a:rPr>
              <a:t>V.  The Church Met Needs/We Need to Meet </a:t>
            </a:r>
            <a:r>
              <a:rPr lang="en-US" sz="2800" b="1" dirty="0" smtClean="0">
                <a:latin typeface="Arial" charset="0"/>
                <a:cs typeface="Arial" charset="0"/>
              </a:rPr>
              <a:t>Needs </a:t>
            </a:r>
            <a:r>
              <a:rPr lang="zh-TW" altLang="en-US" sz="2800" b="1" dirty="0" smtClean="0">
                <a:latin typeface="Arial" charset="0"/>
                <a:cs typeface="Arial" charset="0"/>
              </a:rPr>
              <a:t>教會滿足需要</a:t>
            </a:r>
            <a:r>
              <a:rPr lang="en-US" altLang="zh-TW" sz="2800" b="1" dirty="0" smtClean="0">
                <a:latin typeface="Arial" charset="0"/>
                <a:cs typeface="Arial" charset="0"/>
              </a:rPr>
              <a:t> / </a:t>
            </a:r>
            <a:r>
              <a:rPr lang="zh-TW" altLang="en-US" sz="2800" b="1" dirty="0" smtClean="0">
                <a:latin typeface="Arial" charset="0"/>
                <a:cs typeface="Arial" charset="0"/>
              </a:rPr>
              <a:t>我們都需要去滿足需要</a:t>
            </a:r>
            <a:endParaRPr lang="en-US" sz="2800" b="1" dirty="0">
              <a:latin typeface="Arial" charset="0"/>
              <a:cs typeface="Arial" charset="0"/>
            </a:endParaRPr>
          </a:p>
        </p:txBody>
      </p:sp>
      <p:sp>
        <p:nvSpPr>
          <p:cNvPr id="586755" name="Rectangle 3"/>
          <p:cNvSpPr>
            <a:spLocks noGrp="1" noChangeArrowheads="1"/>
          </p:cNvSpPr>
          <p:nvPr>
            <p:ph type="body" idx="1"/>
          </p:nvPr>
        </p:nvSpPr>
        <p:spPr>
          <a:xfrm>
            <a:off x="228600" y="1295400"/>
            <a:ext cx="8686800" cy="4835525"/>
          </a:xfrm>
        </p:spPr>
        <p:txBody>
          <a:bodyPr/>
          <a:lstStyle/>
          <a:p>
            <a:r>
              <a:rPr lang="en-US" sz="2400" b="1" dirty="0">
                <a:solidFill>
                  <a:srgbClr val="FFFF00"/>
                </a:solidFill>
                <a:latin typeface="Arial" charset="0"/>
                <a:cs typeface="Arial" charset="0"/>
              </a:rPr>
              <a:t>Acts 2:44-45   All the believers were together and had everything in common.  Selling</a:t>
            </a:r>
            <a:r>
              <a:rPr lang="en-US" sz="2400" b="1" dirty="0" smtClean="0">
                <a:solidFill>
                  <a:srgbClr val="FFFF00"/>
                </a:solidFill>
                <a:latin typeface="Arial" charset="0"/>
                <a:cs typeface="Arial" charset="0"/>
              </a:rPr>
              <a:t>…                            </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徒</a:t>
            </a:r>
            <a:r>
              <a:rPr lang="en-US" altLang="zh-TW" sz="2400" b="1" dirty="0" smtClean="0">
                <a:solidFill>
                  <a:srgbClr val="FFFF00"/>
                </a:solidFill>
                <a:latin typeface="Arial" charset="0"/>
                <a:cs typeface="Arial" charset="0"/>
              </a:rPr>
              <a:t>2:44-45 </a:t>
            </a:r>
            <a:r>
              <a:rPr lang="zh-CHT" altLang="en-US" sz="2400" dirty="0" smtClean="0">
                <a:solidFill>
                  <a:srgbClr val="FFFF00"/>
                </a:solidFill>
              </a:rPr>
              <a:t>信 </a:t>
            </a:r>
            <a:r>
              <a:rPr lang="zh-CHT" altLang="en-US" sz="2400" dirty="0">
                <a:solidFill>
                  <a:srgbClr val="FFFF00"/>
                </a:solidFill>
              </a:rPr>
              <a:t>的 人 都 在 一 處 、 凡 物 公 用 </a:t>
            </a:r>
            <a:r>
              <a:rPr lang="zh-CHT" altLang="en-US" sz="2400" dirty="0" smtClean="0">
                <a:solidFill>
                  <a:srgbClr val="FFFF00"/>
                </a:solidFill>
              </a:rPr>
              <a:t>．並 </a:t>
            </a:r>
            <a:r>
              <a:rPr lang="zh-CHT" altLang="en-US" sz="2400" dirty="0">
                <a:solidFill>
                  <a:srgbClr val="FFFF00"/>
                </a:solidFill>
              </a:rPr>
              <a:t>且 賣 了 田 產 家 業 、 照 各 人 所 需 用 的 分 給 各 人 。	</a:t>
            </a:r>
          </a:p>
          <a:p>
            <a:pPr marL="0" indent="0" eaLnBrk="1" hangingPunct="1">
              <a:lnSpc>
                <a:spcPct val="90000"/>
              </a:lnSpc>
              <a:buNone/>
            </a:pPr>
            <a:endParaRPr lang="en-US" sz="2400" b="1" dirty="0">
              <a:solidFill>
                <a:srgbClr val="FFFF00"/>
              </a:solidFill>
              <a:latin typeface="Arial" charset="0"/>
              <a:cs typeface="Arial" charset="0"/>
            </a:endParaRPr>
          </a:p>
          <a:p>
            <a:pPr eaLnBrk="1" hangingPunct="1">
              <a:lnSpc>
                <a:spcPct val="90000"/>
              </a:lnSpc>
            </a:pPr>
            <a:r>
              <a:rPr lang="en-US" sz="2400" b="1" dirty="0">
                <a:solidFill>
                  <a:srgbClr val="FFFF00"/>
                </a:solidFill>
                <a:latin typeface="Arial" charset="0"/>
                <a:cs typeface="Arial" charset="0"/>
              </a:rPr>
              <a:t>Acts 3:6-10   Silver and gold we do not have, but what we have we will give.   In the name of Jesus, get up and walk.   What a testimony.   We do not have much but what we have we will freely give</a:t>
            </a:r>
            <a:r>
              <a:rPr lang="en-US" sz="2400" b="1" dirty="0" smtClean="0">
                <a:solidFill>
                  <a:srgbClr val="FFFF00"/>
                </a:solidFill>
                <a:latin typeface="Arial" charset="0"/>
                <a:cs typeface="Arial" charset="0"/>
              </a:rPr>
              <a:t>.                        </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徒</a:t>
            </a:r>
            <a:r>
              <a:rPr lang="en-US" altLang="zh-TW" sz="2400" b="1" dirty="0" smtClean="0">
                <a:solidFill>
                  <a:srgbClr val="FFFF00"/>
                </a:solidFill>
                <a:latin typeface="Arial" charset="0"/>
                <a:cs typeface="Arial" charset="0"/>
              </a:rPr>
              <a:t>3:6-10</a:t>
            </a:r>
            <a:r>
              <a:rPr lang="zh-CHT" altLang="en-US" sz="2400" dirty="0">
                <a:solidFill>
                  <a:srgbClr val="FFFF00"/>
                </a:solidFill>
              </a:rPr>
              <a:t>金 銀 我 都 沒 有 、 只 把 我 所 有 的 給 你 、 我 奉 拿 撒 勒 人 耶 穌 基 督 的 名 、 叫 你 起 來 行 走 </a:t>
            </a:r>
            <a:r>
              <a:rPr lang="zh-CHT" altLang="en-US" sz="2400" dirty="0" smtClean="0">
                <a:solidFill>
                  <a:srgbClr val="FFFF00"/>
                </a:solidFill>
              </a:rPr>
              <a:t>。</a:t>
            </a:r>
            <a:r>
              <a:rPr lang="en-US" altLang="zh-CHT" sz="2400" dirty="0" smtClean="0">
                <a:solidFill>
                  <a:srgbClr val="FFFF00"/>
                </a:solidFill>
              </a:rPr>
              <a:t> </a:t>
            </a:r>
            <a:r>
              <a:rPr lang="zh-TW" altLang="en-US" sz="2400" dirty="0" smtClean="0">
                <a:solidFill>
                  <a:srgbClr val="FFFF00"/>
                </a:solidFill>
              </a:rPr>
              <a:t>這時多美妙的見證，我們並沒有很多，但我們有的都能拿出來</a:t>
            </a:r>
            <a:endParaRPr lang="en-US" sz="2400" b="1" dirty="0">
              <a:solidFill>
                <a:srgbClr val="FFFF00"/>
              </a:solidFill>
              <a:latin typeface="Arial" charset="0"/>
              <a:cs typeface="Arial" charset="0"/>
            </a:endParaRPr>
          </a:p>
          <a:p>
            <a:pPr eaLnBrk="1" hangingPunct="1">
              <a:lnSpc>
                <a:spcPct val="90000"/>
              </a:lnSpc>
            </a:pPr>
            <a:endParaRPr lang="en-US" sz="2400" b="1" dirty="0">
              <a:solidFill>
                <a:srgbClr val="FFFF00"/>
              </a:solidFill>
              <a:latin typeface="Arial" charset="0"/>
              <a:cs typeface="Arial" charset="0"/>
            </a:endParaRPr>
          </a:p>
          <a:p>
            <a:pPr eaLnBrk="1" hangingPunct="1">
              <a:lnSpc>
                <a:spcPct val="90000"/>
              </a:lnSpc>
            </a:pPr>
            <a:r>
              <a:rPr lang="en-US" sz="2400" b="1" dirty="0">
                <a:solidFill>
                  <a:srgbClr val="FFFF00"/>
                </a:solidFill>
                <a:latin typeface="Arial" charset="0"/>
                <a:cs typeface="Arial" charset="0"/>
              </a:rPr>
              <a:t>Acts 4:32-35   All needs were met</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徒</a:t>
            </a:r>
            <a:r>
              <a:rPr lang="en-US" altLang="zh-TW" sz="2400" b="1" dirty="0" smtClean="0">
                <a:solidFill>
                  <a:srgbClr val="FFFF00"/>
                </a:solidFill>
                <a:latin typeface="Arial" charset="0"/>
                <a:cs typeface="Arial" charset="0"/>
              </a:rPr>
              <a:t>4:32-35 </a:t>
            </a:r>
            <a:r>
              <a:rPr lang="zh-TW" altLang="en-US" sz="2400" b="1" dirty="0" smtClean="0">
                <a:solidFill>
                  <a:srgbClr val="FFFF00"/>
                </a:solidFill>
                <a:latin typeface="Arial" charset="0"/>
                <a:cs typeface="Arial" charset="0"/>
              </a:rPr>
              <a:t>所有的需要都被滿足</a:t>
            </a:r>
            <a:endParaRPr lang="en-US" sz="2400" b="1" dirty="0">
              <a:solidFill>
                <a:srgbClr val="FFFF00"/>
              </a:solidFill>
              <a:latin typeface="Arial" charset="0"/>
              <a:cs typeface="Arial" charset="0"/>
            </a:endParaRPr>
          </a:p>
          <a:p>
            <a:pPr eaLnBrk="1" hangingPunct="1">
              <a:lnSpc>
                <a:spcPct val="90000"/>
              </a:lnSpc>
            </a:pPr>
            <a:endParaRPr lang="en-US" sz="2400" b="1" dirty="0">
              <a:solidFill>
                <a:srgbClr val="FFFF00"/>
              </a:solidFill>
              <a:latin typeface="Arial" charset="0"/>
              <a:cs typeface="Arial" charset="0"/>
            </a:endParaRPr>
          </a:p>
          <a:p>
            <a:pPr eaLnBrk="1" hangingPunct="1">
              <a:lnSpc>
                <a:spcPct val="90000"/>
              </a:lnSpc>
            </a:pPr>
            <a:r>
              <a:rPr lang="en-US" sz="2400" b="1" dirty="0">
                <a:solidFill>
                  <a:srgbClr val="FFFF00"/>
                </a:solidFill>
                <a:latin typeface="Arial" charset="0"/>
                <a:cs typeface="Arial" charset="0"/>
              </a:rPr>
              <a:t>Acts 5:12-16     Meeting needs, healing.</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eaLnBrk="1" hangingPunct="1"/>
            <a:r>
              <a:rPr lang="en-US" sz="2800" dirty="0">
                <a:latin typeface="Arial" charset="0"/>
                <a:cs typeface="Arial" charset="0"/>
              </a:rPr>
              <a:t>Christianity and The Problem of </a:t>
            </a:r>
            <a:r>
              <a:rPr lang="en-US" sz="2800" dirty="0" smtClean="0">
                <a:latin typeface="Arial" charset="0"/>
                <a:cs typeface="Arial" charset="0"/>
              </a:rPr>
              <a:t>Suffering</a:t>
            </a:r>
            <a:br>
              <a:rPr lang="en-US" sz="2800" dirty="0" smtClean="0">
                <a:latin typeface="Arial" charset="0"/>
                <a:cs typeface="Arial" charset="0"/>
              </a:rPr>
            </a:br>
            <a:r>
              <a:rPr lang="zh-TW" altLang="en-US" sz="2800" dirty="0" smtClean="0">
                <a:latin typeface="Arial" charset="0"/>
                <a:cs typeface="Arial" charset="0"/>
              </a:rPr>
              <a:t>基督教與是受苦的難題</a:t>
            </a:r>
            <a:endParaRPr lang="en-US" sz="2800" dirty="0">
              <a:latin typeface="Arial" charset="0"/>
              <a:cs typeface="Arial" charset="0"/>
            </a:endParaRPr>
          </a:p>
        </p:txBody>
      </p:sp>
      <p:sp>
        <p:nvSpPr>
          <p:cNvPr id="590851" name="Rectangle 3"/>
          <p:cNvSpPr>
            <a:spLocks noGrp="1" noChangeArrowheads="1"/>
          </p:cNvSpPr>
          <p:nvPr>
            <p:ph type="body" idx="1"/>
          </p:nvPr>
        </p:nvSpPr>
        <p:spPr>
          <a:xfrm>
            <a:off x="152400" y="1684338"/>
            <a:ext cx="8839200" cy="4792662"/>
          </a:xfrm>
        </p:spPr>
        <p:txBody>
          <a:bodyPr/>
          <a:lstStyle/>
          <a:p>
            <a:pPr eaLnBrk="1" hangingPunct="1">
              <a:lnSpc>
                <a:spcPct val="80000"/>
              </a:lnSpc>
            </a:pPr>
            <a:r>
              <a:rPr lang="en-US" sz="2800" b="1" dirty="0">
                <a:solidFill>
                  <a:srgbClr val="FFFF00"/>
                </a:solidFill>
                <a:latin typeface="Arial" charset="0"/>
                <a:cs typeface="Arial" charset="0"/>
              </a:rPr>
              <a:t>Suffering is not evil. Sin is evil, but much suffering is caused by our choice to sin</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受苦並不是邪惡，罪是邪惡，大部份的苦難是來自我們選擇犯罪</a:t>
            </a:r>
            <a:endParaRPr lang="en-US" altLang="zh-TW" sz="2800" b="1" dirty="0">
              <a:solidFill>
                <a:srgbClr val="FFFF00"/>
              </a:solidFill>
              <a:latin typeface="Arial" charset="0"/>
              <a:cs typeface="Arial" charset="0"/>
            </a:endParaRPr>
          </a:p>
          <a:p>
            <a:pPr eaLnBrk="1" hangingPunct="1">
              <a:lnSpc>
                <a:spcPct val="80000"/>
              </a:lnSpc>
            </a:pPr>
            <a:r>
              <a:rPr lang="en-US" sz="2800" b="1" dirty="0" smtClean="0">
                <a:solidFill>
                  <a:srgbClr val="FFFF00"/>
                </a:solidFill>
                <a:latin typeface="Arial" charset="0"/>
                <a:cs typeface="Arial" charset="0"/>
              </a:rPr>
              <a:t>Not </a:t>
            </a:r>
            <a:r>
              <a:rPr lang="en-US" sz="2800" b="1" dirty="0">
                <a:solidFill>
                  <a:srgbClr val="FFFF00"/>
                </a:solidFill>
                <a:latin typeface="Arial" charset="0"/>
                <a:cs typeface="Arial" charset="0"/>
              </a:rPr>
              <a:t>all suffering is due to sin. (Job, John 9</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並不是所有的苦難都是來自罪</a:t>
            </a:r>
            <a:r>
              <a:rPr lang="en-US" altLang="zh-TW"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約伯記，約翰福音</a:t>
            </a:r>
            <a:r>
              <a:rPr lang="en-US" altLang="zh-TW" sz="2800" b="1" dirty="0" smtClean="0">
                <a:solidFill>
                  <a:srgbClr val="FFFF00"/>
                </a:solidFill>
                <a:latin typeface="Arial" charset="0"/>
                <a:cs typeface="Arial" charset="0"/>
              </a:rPr>
              <a:t> 9)</a:t>
            </a:r>
            <a:endParaRPr lang="en-US" altLang="zh-TW" sz="2800" b="1" dirty="0">
              <a:solidFill>
                <a:srgbClr val="FFFF00"/>
              </a:solidFill>
              <a:latin typeface="Arial" charset="0"/>
              <a:cs typeface="Arial" charset="0"/>
            </a:endParaRPr>
          </a:p>
          <a:p>
            <a:pPr eaLnBrk="1" hangingPunct="1">
              <a:lnSpc>
                <a:spcPct val="80000"/>
              </a:lnSpc>
            </a:pPr>
            <a:r>
              <a:rPr lang="en-US" sz="2800" b="1" dirty="0" smtClean="0">
                <a:solidFill>
                  <a:srgbClr val="FFFF00"/>
                </a:solidFill>
                <a:latin typeface="Arial" charset="0"/>
                <a:cs typeface="Arial" charset="0"/>
              </a:rPr>
              <a:t>Christianity</a:t>
            </a:r>
            <a:r>
              <a:rPr lang="ja-JP" altLang="en-US" sz="2800" b="1" dirty="0" smtClean="0">
                <a:solidFill>
                  <a:srgbClr val="FFFF00"/>
                </a:solidFill>
                <a:latin typeface="Arial" charset="0"/>
                <a:cs typeface="Arial" charset="0"/>
              </a:rPr>
              <a:t>’</a:t>
            </a:r>
            <a:r>
              <a:rPr lang="en-US" sz="2800" b="1" dirty="0" smtClean="0">
                <a:solidFill>
                  <a:srgbClr val="FFFF00"/>
                </a:solidFill>
                <a:latin typeface="Arial" charset="0"/>
                <a:cs typeface="Arial" charset="0"/>
              </a:rPr>
              <a:t>s </a:t>
            </a:r>
            <a:r>
              <a:rPr lang="en-US" sz="2800" b="1" dirty="0">
                <a:solidFill>
                  <a:srgbClr val="FFFF00"/>
                </a:solidFill>
                <a:latin typeface="Arial" charset="0"/>
                <a:cs typeface="Arial" charset="0"/>
              </a:rPr>
              <a:t>answer to suffering: </a:t>
            </a:r>
            <a:r>
              <a:rPr lang="en-US"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基督教對苦難的答案：</a:t>
            </a:r>
            <a:r>
              <a:rPr lang="en-US" altLang="zh-TW" sz="2800" b="1" dirty="0" smtClean="0">
                <a:solidFill>
                  <a:srgbClr val="FFFF00"/>
                </a:solidFill>
                <a:latin typeface="Arial" charset="0"/>
                <a:cs typeface="Arial" charset="0"/>
              </a:rPr>
              <a:t>                                                   </a:t>
            </a:r>
            <a:r>
              <a:rPr lang="en-US" sz="2800" b="1" dirty="0" smtClean="0">
                <a:solidFill>
                  <a:srgbClr val="FFFF00"/>
                </a:solidFill>
                <a:latin typeface="Arial" charset="0"/>
                <a:cs typeface="Arial" charset="0"/>
              </a:rPr>
              <a:t>Compassion</a:t>
            </a:r>
            <a:r>
              <a:rPr lang="en-US" sz="2800" b="1" dirty="0">
                <a:solidFill>
                  <a:srgbClr val="FFFF00"/>
                </a:solidFill>
                <a:latin typeface="Arial" charset="0"/>
                <a:cs typeface="Arial" charset="0"/>
              </a:rPr>
              <a:t>.   Jeremiah 22:15-16, James 1:</a:t>
            </a:r>
            <a:r>
              <a:rPr lang="en-US" sz="2800" b="1" dirty="0" smtClean="0">
                <a:solidFill>
                  <a:srgbClr val="FFFF00"/>
                </a:solidFill>
                <a:latin typeface="Arial" charset="0"/>
                <a:cs typeface="Arial" charset="0"/>
              </a:rPr>
              <a:t>27           </a:t>
            </a:r>
            <a:r>
              <a:rPr lang="zh-TW" altLang="en-US" sz="2800" b="1" dirty="0" smtClean="0">
                <a:solidFill>
                  <a:srgbClr val="FFFF00"/>
                </a:solidFill>
                <a:latin typeface="Arial" charset="0"/>
                <a:cs typeface="Arial" charset="0"/>
              </a:rPr>
              <a:t>憐憫的心</a:t>
            </a:r>
            <a:r>
              <a:rPr lang="en-US" altLang="zh-TW"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耶</a:t>
            </a:r>
            <a:r>
              <a:rPr lang="en-US" altLang="zh-TW" sz="2800" b="1" dirty="0" smtClean="0">
                <a:solidFill>
                  <a:srgbClr val="FFFF00"/>
                </a:solidFill>
                <a:latin typeface="Arial" charset="0"/>
                <a:cs typeface="Arial" charset="0"/>
              </a:rPr>
              <a:t> 22:15-16 </a:t>
            </a:r>
            <a:r>
              <a:rPr lang="zh-TW" altLang="en-US" sz="2800" b="1" dirty="0" smtClean="0">
                <a:solidFill>
                  <a:srgbClr val="FFFF00"/>
                </a:solidFill>
                <a:latin typeface="Arial" charset="0"/>
                <a:cs typeface="Arial" charset="0"/>
              </a:rPr>
              <a:t>雅</a:t>
            </a:r>
            <a:r>
              <a:rPr lang="en-US" altLang="zh-TW" sz="2800" b="1" dirty="0" smtClean="0">
                <a:solidFill>
                  <a:srgbClr val="FFFF00"/>
                </a:solidFill>
                <a:latin typeface="Arial" charset="0"/>
                <a:cs typeface="Arial" charset="0"/>
              </a:rPr>
              <a:t>1:27</a:t>
            </a:r>
            <a:endParaRPr lang="en-US" altLang="zh-TW" sz="2800" b="1" dirty="0">
              <a:solidFill>
                <a:srgbClr val="FFFF00"/>
              </a:solidFill>
              <a:latin typeface="Arial" charset="0"/>
              <a:cs typeface="Arial" charset="0"/>
            </a:endParaRPr>
          </a:p>
          <a:p>
            <a:pPr eaLnBrk="1" hangingPunct="1">
              <a:lnSpc>
                <a:spcPct val="80000"/>
              </a:lnSpc>
            </a:pPr>
            <a:r>
              <a:rPr lang="en-US" sz="2800" b="1" dirty="0" smtClean="0">
                <a:solidFill>
                  <a:srgbClr val="FFFF00"/>
                </a:solidFill>
                <a:latin typeface="Arial" charset="0"/>
                <a:cs typeface="Arial" charset="0"/>
              </a:rPr>
              <a:t>Jesus Wept </a:t>
            </a:r>
            <a:r>
              <a:rPr lang="zh-TW" altLang="en-US" sz="2800" b="1" dirty="0" smtClean="0">
                <a:solidFill>
                  <a:srgbClr val="FFFF00"/>
                </a:solidFill>
                <a:latin typeface="Arial" charset="0"/>
                <a:cs typeface="Arial" charset="0"/>
              </a:rPr>
              <a:t>耶穌哭了</a:t>
            </a:r>
            <a:r>
              <a:rPr lang="en-US" sz="2800" b="1" dirty="0" smtClean="0">
                <a:solidFill>
                  <a:srgbClr val="FFFF00"/>
                </a:solidFill>
                <a:latin typeface="Arial" charset="0"/>
                <a:cs typeface="Arial" charset="0"/>
              </a:rPr>
              <a:t>  </a:t>
            </a:r>
            <a:endParaRPr lang="en-US" sz="2800" b="1" dirty="0">
              <a:solidFill>
                <a:srgbClr val="FFFF00"/>
              </a:solidFill>
              <a:latin typeface="Arial" charset="0"/>
              <a:cs typeface="Arial" charset="0"/>
            </a:endParaRPr>
          </a:p>
          <a:p>
            <a:pPr eaLnBrk="1" hangingPunct="1">
              <a:lnSpc>
                <a:spcPct val="80000"/>
              </a:lnSpc>
            </a:pPr>
            <a:r>
              <a:rPr lang="en-US" sz="2800" b="1" dirty="0">
                <a:solidFill>
                  <a:srgbClr val="FFFF00"/>
                </a:solidFill>
                <a:latin typeface="Arial" charset="0"/>
                <a:cs typeface="Arial" charset="0"/>
              </a:rPr>
              <a:t>Matt 9:35-</a:t>
            </a:r>
            <a:r>
              <a:rPr lang="en-US" sz="2800" b="1" dirty="0" smtClean="0">
                <a:solidFill>
                  <a:srgbClr val="FFFF00"/>
                </a:solidFill>
                <a:latin typeface="Arial" charset="0"/>
                <a:cs typeface="Arial" charset="0"/>
              </a:rPr>
              <a:t>38 </a:t>
            </a:r>
            <a:r>
              <a:rPr lang="zh-TW" altLang="en-US" sz="2800" b="1" dirty="0" smtClean="0">
                <a:solidFill>
                  <a:srgbClr val="FFFF00"/>
                </a:solidFill>
                <a:latin typeface="Arial" charset="0"/>
                <a:cs typeface="Arial" charset="0"/>
              </a:rPr>
              <a:t>太</a:t>
            </a:r>
            <a:r>
              <a:rPr lang="en-US" altLang="zh-TW" sz="2800" b="1" dirty="0" smtClean="0">
                <a:solidFill>
                  <a:srgbClr val="FFFF00"/>
                </a:solidFill>
                <a:latin typeface="Arial" charset="0"/>
                <a:cs typeface="Arial" charset="0"/>
              </a:rPr>
              <a:t> 9:35-38</a:t>
            </a:r>
            <a:endParaRPr lang="en-US" sz="2800"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body" idx="1"/>
          </p:nvPr>
        </p:nvSpPr>
        <p:spPr>
          <a:xfrm>
            <a:off x="457200" y="838200"/>
            <a:ext cx="8226425" cy="5867400"/>
          </a:xfrm>
        </p:spPr>
        <p:txBody>
          <a:bodyPr/>
          <a:lstStyle/>
          <a:p>
            <a:pPr algn="ctr" eaLnBrk="1" hangingPunct="1">
              <a:buNone/>
            </a:pPr>
            <a:r>
              <a:rPr lang="en-US" altLang="ja-JP" sz="2800" dirty="0">
                <a:latin typeface="Arial" charset="0"/>
                <a:ea typeface="MS PGothic" charset="0"/>
                <a:cs typeface="MS PGothic" charset="0"/>
              </a:rPr>
              <a:t>Julian “the apostate.”   (332-363</a:t>
            </a:r>
            <a:r>
              <a:rPr lang="en-US" altLang="ja-JP" sz="2800" dirty="0" smtClean="0">
                <a:latin typeface="Arial" charset="0"/>
                <a:ea typeface="MS PGothic" charset="0"/>
                <a:cs typeface="MS PGothic" charset="0"/>
              </a:rPr>
              <a:t>) </a:t>
            </a:r>
            <a:r>
              <a:rPr lang="ja-JP" altLang="en-US" sz="2800" b="1" dirty="0" smtClean="0"/>
              <a:t>朱</a:t>
            </a:r>
            <a:r>
              <a:rPr lang="ja-JP" altLang="en-US" sz="2800" b="1" dirty="0"/>
              <a:t>利安</a:t>
            </a:r>
            <a:endParaRPr lang="en-US" altLang="ja-JP" sz="2800" dirty="0">
              <a:latin typeface="Arial" charset="0"/>
              <a:ea typeface="MS PGothic" charset="0"/>
              <a:cs typeface="MS PGothic" charset="0"/>
            </a:endParaRPr>
          </a:p>
          <a:p>
            <a:pPr eaLnBrk="1" hangingPunct="1">
              <a:buFont typeface="Wingdings" charset="0"/>
              <a:buNone/>
            </a:pPr>
            <a:endParaRPr lang="en-US" altLang="ja-JP" sz="2800" dirty="0">
              <a:latin typeface="Arial" charset="0"/>
              <a:ea typeface="MS PGothic" charset="0"/>
              <a:cs typeface="MS PGothic" charset="0"/>
            </a:endParaRPr>
          </a:p>
          <a:p>
            <a:pPr eaLnBrk="1" hangingPunct="1">
              <a:buFont typeface="Wingdings" charset="0"/>
              <a:buNone/>
            </a:pPr>
            <a:r>
              <a:rPr lang="en-US" altLang="ja-JP" sz="2800" dirty="0">
                <a:latin typeface="Arial" charset="0"/>
                <a:ea typeface="MS PGothic" charset="0"/>
                <a:cs typeface="MS PGothic" charset="0"/>
              </a:rPr>
              <a:t>“</a:t>
            </a:r>
            <a:r>
              <a:rPr lang="en-US" altLang="ja-JP" sz="2400" b="1" dirty="0">
                <a:solidFill>
                  <a:srgbClr val="FFFF00"/>
                </a:solidFill>
                <a:latin typeface="Arial" charset="0"/>
                <a:ea typeface="MS PGothic" charset="0"/>
                <a:cs typeface="MS PGothic" charset="0"/>
              </a:rPr>
              <a:t>Atheism (i.e. Christian faith) has been specially advanced through the loving service rendered to strangers, and through their care for the burial of the dead. It is a scandal that there is not a single Jew who is a beggar, and that the godless Galileans care not only for their own poor but for ours as well; while those who belong to us look in vain for the help that we should render them.</a:t>
            </a:r>
            <a:r>
              <a:rPr lang="en-US" altLang="ja-JP" sz="2400" b="1" dirty="0" smtClean="0">
                <a:solidFill>
                  <a:srgbClr val="FFFF00"/>
                </a:solidFill>
                <a:latin typeface="Arial" charset="0"/>
                <a:ea typeface="MS PGothic" charset="0"/>
                <a:cs typeface="MS PGothic" charset="0"/>
              </a:rPr>
              <a:t>” </a:t>
            </a:r>
            <a:r>
              <a:rPr lang="zh-TW" altLang="en-US" sz="2400" b="1" dirty="0" smtClean="0">
                <a:solidFill>
                  <a:srgbClr val="FFFF00"/>
                </a:solidFill>
                <a:latin typeface="Arial" charset="0"/>
                <a:ea typeface="MS PGothic" charset="0"/>
                <a:cs typeface="MS PGothic" charset="0"/>
              </a:rPr>
              <a:t>無神論</a:t>
            </a:r>
            <a:r>
              <a:rPr lang="en-US" altLang="zh-TW" sz="2400" b="1" dirty="0" smtClean="0">
                <a:solidFill>
                  <a:srgbClr val="FFFF00"/>
                </a:solidFill>
                <a:latin typeface="Arial" charset="0"/>
                <a:ea typeface="MS PGothic" charset="0"/>
                <a:cs typeface="MS PGothic" charset="0"/>
              </a:rPr>
              <a:t> </a:t>
            </a:r>
            <a:r>
              <a:rPr lang="zh-TW" altLang="en-US" sz="2400" b="1" dirty="0" smtClean="0">
                <a:solidFill>
                  <a:srgbClr val="FFFF00"/>
                </a:solidFill>
                <a:latin typeface="Arial" charset="0"/>
                <a:ea typeface="MS PGothic" charset="0"/>
                <a:cs typeface="MS PGothic" charset="0"/>
              </a:rPr>
              <a:t>（指基督教）</a:t>
            </a:r>
            <a:r>
              <a:rPr lang="en-US" altLang="zh-TW" sz="2400" b="1" dirty="0" smtClean="0">
                <a:solidFill>
                  <a:srgbClr val="FFFF00"/>
                </a:solidFill>
                <a:latin typeface="Arial" charset="0"/>
                <a:ea typeface="MS PGothic" charset="0"/>
                <a:cs typeface="MS PGothic" charset="0"/>
              </a:rPr>
              <a:t> </a:t>
            </a:r>
            <a:r>
              <a:rPr lang="zh-TW" altLang="en-US" sz="2400" b="1" dirty="0" smtClean="0">
                <a:solidFill>
                  <a:srgbClr val="FFFF00"/>
                </a:solidFill>
                <a:latin typeface="Arial" charset="0"/>
                <a:ea typeface="MS PGothic" charset="0"/>
                <a:cs typeface="MS PGothic" charset="0"/>
              </a:rPr>
              <a:t>透過他們愛的服侍及埋葬死人的關懷有特別的成長</a:t>
            </a:r>
            <a:r>
              <a:rPr lang="zh-TW" altLang="zh-TW" sz="2400" b="1" dirty="0" smtClean="0">
                <a:solidFill>
                  <a:srgbClr val="FFFF00"/>
                </a:solidFill>
                <a:latin typeface="Arial" charset="0"/>
                <a:ea typeface="MS PGothic" charset="0"/>
                <a:cs typeface="MS PGothic" charset="0"/>
              </a:rPr>
              <a:t>。</a:t>
            </a:r>
            <a:r>
              <a:rPr lang="zh-TW" altLang="en-US" sz="2400" b="1" dirty="0" smtClean="0">
                <a:solidFill>
                  <a:srgbClr val="FFFF00"/>
                </a:solidFill>
                <a:latin typeface="Arial" charset="0"/>
                <a:ea typeface="MS PGothic" charset="0"/>
                <a:cs typeface="MS PGothic" charset="0"/>
              </a:rPr>
              <a:t>對於沒有一個猶太人是乞丐這是一件醜聞。那些無神的加利利人不但關心他們的窮人，也關懷我們</a:t>
            </a:r>
            <a:r>
              <a:rPr lang="zh-TW" altLang="en-US" sz="2400" b="1" dirty="0" smtClean="0">
                <a:solidFill>
                  <a:srgbClr val="FFFF00"/>
                </a:solidFill>
                <a:latin typeface="Arial" charset="0"/>
                <a:ea typeface="MS PGothic" charset="0"/>
                <a:cs typeface="MS PGothic" charset="0"/>
              </a:rPr>
              <a:t>的窮人</a:t>
            </a:r>
            <a:r>
              <a:rPr lang="zh-TW" altLang="zh-TW" sz="2400" b="1" dirty="0">
                <a:solidFill>
                  <a:srgbClr val="FFFF00"/>
                </a:solidFill>
                <a:latin typeface="Arial" charset="0"/>
                <a:ea typeface="MS PGothic" charset="0"/>
                <a:cs typeface="MS PGothic" charset="0"/>
              </a:rPr>
              <a:t>。</a:t>
            </a:r>
            <a:r>
              <a:rPr lang="en-US" altLang="zh-TW" sz="2400" b="1" dirty="0" smtClean="0">
                <a:solidFill>
                  <a:srgbClr val="FFFF00"/>
                </a:solidFill>
                <a:latin typeface="Arial" charset="0"/>
                <a:ea typeface="MS PGothic" charset="0"/>
                <a:cs typeface="MS PGothic" charset="0"/>
              </a:rPr>
              <a:t> </a:t>
            </a:r>
            <a:r>
              <a:rPr lang="zh-TW" altLang="en-US" sz="2400" b="1" dirty="0" smtClean="0">
                <a:solidFill>
                  <a:srgbClr val="FFFF00"/>
                </a:solidFill>
                <a:latin typeface="Arial" charset="0"/>
                <a:ea typeface="MS PGothic" charset="0"/>
                <a:cs typeface="MS PGothic" charset="0"/>
              </a:rPr>
              <a:t>然而那些屬於我們的人不要指望我們會給予他們甚麼應有的幫助。</a:t>
            </a:r>
            <a:endParaRPr lang="en-US" sz="24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pPr eaLnBrk="1" hangingPunct="1"/>
            <a:r>
              <a:rPr lang="en-US" sz="2800" b="1" dirty="0">
                <a:latin typeface="Arial" charset="0"/>
                <a:cs typeface="Arial" charset="0"/>
              </a:rPr>
              <a:t>VI.  If God is With Us…</a:t>
            </a:r>
            <a:r>
              <a:rPr lang="en-US" sz="2800" b="1" dirty="0" smtClean="0">
                <a:latin typeface="Arial" charset="0"/>
                <a:cs typeface="Arial" charset="0"/>
              </a:rPr>
              <a:t>. </a:t>
            </a:r>
            <a:r>
              <a:rPr lang="zh-TW" altLang="en-US" sz="2800" b="1" dirty="0" smtClean="0">
                <a:latin typeface="Arial" charset="0"/>
                <a:cs typeface="Arial" charset="0"/>
              </a:rPr>
              <a:t>如果神與我們同在</a:t>
            </a:r>
            <a:r>
              <a:rPr lang="en-US" altLang="zh-TW" sz="2800" b="1" dirty="0" smtClean="0">
                <a:latin typeface="Arial" charset="0"/>
                <a:cs typeface="Arial" charset="0"/>
              </a:rPr>
              <a:t>….</a:t>
            </a:r>
            <a:endParaRPr lang="en-US" sz="2800" b="1" dirty="0">
              <a:latin typeface="Arial" charset="0"/>
              <a:cs typeface="Arial" charset="0"/>
            </a:endParaRPr>
          </a:p>
        </p:txBody>
      </p:sp>
      <p:sp>
        <p:nvSpPr>
          <p:cNvPr id="592899" name="Rectangle 3"/>
          <p:cNvSpPr>
            <a:spLocks noGrp="1" noChangeArrowheads="1"/>
          </p:cNvSpPr>
          <p:nvPr>
            <p:ph type="body" idx="1"/>
          </p:nvPr>
        </p:nvSpPr>
        <p:spPr>
          <a:xfrm>
            <a:off x="457200" y="1828800"/>
            <a:ext cx="8229600" cy="4302125"/>
          </a:xfrm>
        </p:spPr>
        <p:txBody>
          <a:bodyPr/>
          <a:lstStyle/>
          <a:p>
            <a:pPr eaLnBrk="1" hangingPunct="1"/>
            <a:r>
              <a:rPr lang="en-US" sz="2800" b="1" dirty="0">
                <a:solidFill>
                  <a:srgbClr val="FFFF00"/>
                </a:solidFill>
                <a:latin typeface="Arial" charset="0"/>
                <a:cs typeface="Arial" charset="0"/>
              </a:rPr>
              <a:t>Acts 5:38-</a:t>
            </a:r>
            <a:r>
              <a:rPr lang="en-US" sz="2800" b="1" dirty="0" smtClean="0">
                <a:solidFill>
                  <a:srgbClr val="FFFF00"/>
                </a:solidFill>
                <a:latin typeface="Arial" charset="0"/>
                <a:cs typeface="Arial" charset="0"/>
              </a:rPr>
              <a:t>39 </a:t>
            </a:r>
            <a:r>
              <a:rPr lang="zh-TW" altLang="en-US" sz="2800" b="1" dirty="0" smtClean="0">
                <a:solidFill>
                  <a:srgbClr val="FFFF00"/>
                </a:solidFill>
                <a:latin typeface="Arial" charset="0"/>
                <a:cs typeface="Arial" charset="0"/>
              </a:rPr>
              <a:t>徒</a:t>
            </a:r>
            <a:r>
              <a:rPr lang="en-US" altLang="zh-TW" sz="2800" b="1" dirty="0" smtClean="0">
                <a:solidFill>
                  <a:srgbClr val="FFFF00"/>
                </a:solidFill>
                <a:latin typeface="Arial" charset="0"/>
                <a:cs typeface="Arial" charset="0"/>
              </a:rPr>
              <a:t> 5:38-39</a:t>
            </a:r>
            <a:endParaRPr lang="en-US" sz="2800" b="1" dirty="0">
              <a:solidFill>
                <a:srgbClr val="FFFF00"/>
              </a:solidFill>
              <a:latin typeface="Arial" charset="0"/>
              <a:cs typeface="Arial" charset="0"/>
            </a:endParaRPr>
          </a:p>
          <a:p>
            <a:pPr eaLnBrk="1" hangingPunct="1"/>
            <a:endParaRPr lang="en-US" sz="2800" b="1" dirty="0">
              <a:solidFill>
                <a:srgbClr val="FFFF00"/>
              </a:solidFill>
              <a:latin typeface="Arial" charset="0"/>
              <a:cs typeface="Arial" charset="0"/>
            </a:endParaRPr>
          </a:p>
          <a:p>
            <a:pPr eaLnBrk="1" hangingPunct="1">
              <a:buFont typeface="Wingdings" charset="0"/>
              <a:buNone/>
            </a:pPr>
            <a:r>
              <a:rPr lang="en-US" sz="2800" b="1" dirty="0">
                <a:solidFill>
                  <a:srgbClr val="FFFF00"/>
                </a:solidFill>
                <a:latin typeface="Arial" charset="0"/>
                <a:cs typeface="Arial" charset="0"/>
              </a:rPr>
              <a:t>With God</a:t>
            </a:r>
            <a:r>
              <a:rPr lang="ja-JP" altLang="en-US" sz="2800" b="1" dirty="0">
                <a:solidFill>
                  <a:srgbClr val="FFFF00"/>
                </a:solidFill>
                <a:latin typeface="Arial" charset="0"/>
                <a:cs typeface="Arial" charset="0"/>
              </a:rPr>
              <a:t>’</a:t>
            </a:r>
            <a:r>
              <a:rPr lang="en-US" sz="2800" b="1" dirty="0">
                <a:solidFill>
                  <a:srgbClr val="FFFF00"/>
                </a:solidFill>
                <a:latin typeface="Arial" charset="0"/>
                <a:cs typeface="Arial" charset="0"/>
              </a:rPr>
              <a:t>s help, they did it.  They conquered the world.  With God</a:t>
            </a:r>
            <a:r>
              <a:rPr lang="ja-JP" altLang="en-US" sz="2800" b="1" dirty="0">
                <a:solidFill>
                  <a:srgbClr val="FFFF00"/>
                </a:solidFill>
                <a:latin typeface="Arial" charset="0"/>
                <a:cs typeface="Arial" charset="0"/>
              </a:rPr>
              <a:t>’</a:t>
            </a:r>
            <a:r>
              <a:rPr lang="en-US" sz="2800" b="1" dirty="0">
                <a:solidFill>
                  <a:srgbClr val="FFFF00"/>
                </a:solidFill>
                <a:latin typeface="Arial" charset="0"/>
                <a:cs typeface="Arial" charset="0"/>
              </a:rPr>
              <a:t>s help, so can we</a:t>
            </a:r>
            <a:r>
              <a:rPr lang="en-US" sz="2800" b="1" smtClean="0">
                <a:solidFill>
                  <a:srgbClr val="FFFF00"/>
                </a:solidFill>
                <a:latin typeface="Arial" charset="0"/>
                <a:cs typeface="Arial" charset="0"/>
              </a:rPr>
              <a:t>.        </a:t>
            </a:r>
            <a:r>
              <a:rPr lang="zh-TW" altLang="en-US" sz="2800" b="1" smtClean="0">
                <a:solidFill>
                  <a:srgbClr val="FFFF00"/>
                </a:solidFill>
                <a:latin typeface="Arial" charset="0"/>
                <a:cs typeface="Arial" charset="0"/>
              </a:rPr>
              <a:t>透過</a:t>
            </a:r>
            <a:r>
              <a:rPr lang="zh-TW" altLang="en-US" sz="2800" b="1" dirty="0" smtClean="0">
                <a:solidFill>
                  <a:srgbClr val="FFFF00"/>
                </a:solidFill>
                <a:latin typeface="Arial" charset="0"/>
                <a:cs typeface="Arial" charset="0"/>
              </a:rPr>
              <a:t>神的幫助，他們成功了，他們戰勝這世界；</a:t>
            </a:r>
            <a:r>
              <a:rPr lang="en-US" altLang="zh-TW" sz="2800" b="1" dirty="0" smtClean="0">
                <a:solidFill>
                  <a:srgbClr val="FFFF00"/>
                </a:solidFill>
                <a:latin typeface="Arial" charset="0"/>
                <a:cs typeface="Arial" charset="0"/>
              </a:rPr>
              <a:t> </a:t>
            </a:r>
            <a:r>
              <a:rPr lang="zh-TW" altLang="en-US" sz="2800" b="1" dirty="0" smtClean="0">
                <a:solidFill>
                  <a:srgbClr val="FFFF00"/>
                </a:solidFill>
                <a:latin typeface="Arial" charset="0"/>
                <a:cs typeface="Arial" charset="0"/>
              </a:rPr>
              <a:t>同樣地，我們透過神的幫助，我們也能戰勝這世界。</a:t>
            </a:r>
            <a:endParaRPr lang="en-US" altLang="zh-TW" sz="2800" b="1" dirty="0" smtClean="0">
              <a:solidFill>
                <a:srgbClr val="FFFF00"/>
              </a:solidFill>
              <a:latin typeface="Arial" charset="0"/>
              <a:cs typeface="Arial" charset="0"/>
            </a:endParaRPr>
          </a:p>
          <a:p>
            <a:pPr eaLnBrk="1" hangingPunct="1">
              <a:buFont typeface="Wingdings" charset="0"/>
              <a:buNone/>
            </a:pPr>
            <a:endParaRPr lang="en-US" sz="28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eaLnBrk="1" hangingPunct="1"/>
            <a:r>
              <a:rPr lang="en-US" sz="2800" b="1" dirty="0">
                <a:latin typeface="Arial" charset="0"/>
                <a:cs typeface="Arial" charset="0"/>
              </a:rPr>
              <a:t>Changing the World in Our </a:t>
            </a:r>
            <a:r>
              <a:rPr lang="en-US" sz="2800" b="1" dirty="0" smtClean="0">
                <a:latin typeface="Arial" charset="0"/>
                <a:cs typeface="Arial" charset="0"/>
              </a:rPr>
              <a:t>Time</a:t>
            </a:r>
            <a:br>
              <a:rPr lang="en-US" sz="2800" b="1" dirty="0" smtClean="0">
                <a:latin typeface="Arial" charset="0"/>
                <a:cs typeface="Arial" charset="0"/>
              </a:rPr>
            </a:br>
            <a:r>
              <a:rPr lang="zh-TW" altLang="en-US" sz="2800" b="1" dirty="0" smtClean="0">
                <a:latin typeface="Arial" charset="0"/>
                <a:cs typeface="Arial" charset="0"/>
              </a:rPr>
              <a:t>改變我們這時代的世界</a:t>
            </a:r>
            <a:endParaRPr lang="en-US" sz="2800" b="1" dirty="0">
              <a:latin typeface="Arial" charset="0"/>
              <a:cs typeface="Arial" charset="0"/>
            </a:endParaRPr>
          </a:p>
        </p:txBody>
      </p:sp>
      <p:sp>
        <p:nvSpPr>
          <p:cNvPr id="468995" name="Rectangle 3"/>
          <p:cNvSpPr>
            <a:spLocks noGrp="1" noChangeArrowheads="1"/>
          </p:cNvSpPr>
          <p:nvPr>
            <p:ph type="body" idx="1"/>
          </p:nvPr>
        </p:nvSpPr>
        <p:spPr>
          <a:xfrm>
            <a:off x="457200" y="1524000"/>
            <a:ext cx="8229600" cy="4606925"/>
          </a:xfrm>
        </p:spPr>
        <p:txBody>
          <a:bodyPr/>
          <a:lstStyle/>
          <a:p>
            <a:pPr marL="444500" indent="-444500" eaLnBrk="1" hangingPunct="1">
              <a:buFont typeface="Wingdings" charset="0"/>
              <a:buNone/>
            </a:pPr>
            <a:r>
              <a:rPr lang="en-US" sz="2400" b="1" dirty="0">
                <a:latin typeface="Arial" charset="0"/>
                <a:cs typeface="Arial" charset="0"/>
              </a:rPr>
              <a:t>III. </a:t>
            </a:r>
            <a:r>
              <a:rPr lang="en-US" sz="2400" b="1" dirty="0">
                <a:solidFill>
                  <a:srgbClr val="FFFF00"/>
                </a:solidFill>
                <a:latin typeface="Arial" charset="0"/>
                <a:cs typeface="Arial" charset="0"/>
              </a:rPr>
              <a:t>Moral/Ethical superiority of the </a:t>
            </a:r>
            <a:r>
              <a:rPr lang="en-US" sz="2400" b="1" dirty="0" smtClean="0">
                <a:solidFill>
                  <a:srgbClr val="FFFF00"/>
                </a:solidFill>
                <a:latin typeface="Arial" charset="0"/>
                <a:cs typeface="Arial" charset="0"/>
              </a:rPr>
              <a:t>Christians</a:t>
            </a:r>
            <a:r>
              <a:rPr lang="en-US" sz="2400" b="1" dirty="0">
                <a:solidFill>
                  <a:srgbClr val="FFFF00"/>
                </a:solidFill>
                <a:latin typeface="Arial" charset="0"/>
                <a:cs typeface="Arial" charset="0"/>
              </a:rPr>
              <a:t>.</a:t>
            </a:r>
            <a:r>
              <a:rPr lang="en-US" sz="2400" b="1" dirty="0">
                <a:latin typeface="Arial" charset="0"/>
                <a:cs typeface="Arial" charset="0"/>
              </a:rPr>
              <a:t> </a:t>
            </a:r>
            <a:r>
              <a:rPr lang="en-US" sz="2400" b="1" dirty="0" smtClean="0">
                <a:latin typeface="Arial" charset="0"/>
                <a:cs typeface="Arial" charset="0"/>
              </a:rPr>
              <a:t>              </a:t>
            </a:r>
            <a:r>
              <a:rPr lang="zh-TW" altLang="en-US" sz="2400" b="1" dirty="0" smtClean="0">
                <a:solidFill>
                  <a:srgbClr val="FFFF00"/>
                </a:solidFill>
                <a:latin typeface="Arial" charset="0"/>
                <a:cs typeface="Arial" charset="0"/>
              </a:rPr>
              <a:t>基督徒所倡導的道德</a:t>
            </a:r>
            <a:r>
              <a:rPr lang="en-US" altLang="zh-TW" sz="2400" b="1" dirty="0">
                <a:solidFill>
                  <a:srgbClr val="FFFF00"/>
                </a:solidFill>
                <a:latin typeface="Arial" charset="0"/>
                <a:cs typeface="Arial" charset="0"/>
              </a:rPr>
              <a:t>/</a:t>
            </a:r>
            <a:r>
              <a:rPr lang="zh-TW" altLang="en-US" sz="2400" b="1" dirty="0" smtClean="0">
                <a:solidFill>
                  <a:srgbClr val="FFFF00"/>
                </a:solidFill>
                <a:latin typeface="Arial" charset="0"/>
                <a:cs typeface="Arial" charset="0"/>
              </a:rPr>
              <a:t>倫理優越</a:t>
            </a:r>
            <a:endParaRPr lang="en-US" sz="2400" b="1" dirty="0">
              <a:solidFill>
                <a:srgbClr val="FFFF00"/>
              </a:solidFill>
              <a:latin typeface="Arial" charset="0"/>
              <a:cs typeface="Arial" charset="0"/>
            </a:endParaRPr>
          </a:p>
          <a:p>
            <a:pPr marL="444500" indent="-444500" eaLnBrk="1" hangingPunct="1">
              <a:buFont typeface="Wingdings" charset="0"/>
              <a:buNone/>
            </a:pPr>
            <a:endParaRPr lang="en-US" sz="1200" b="1" dirty="0">
              <a:latin typeface="Arial" charset="0"/>
              <a:cs typeface="Arial" charset="0"/>
            </a:endParaRPr>
          </a:p>
          <a:p>
            <a:pPr marL="444500" indent="-444500" eaLnBrk="1" hangingPunct="1">
              <a:buFont typeface="Wingdings" charset="0"/>
              <a:buNone/>
            </a:pPr>
            <a:r>
              <a:rPr lang="en-US" sz="2400" b="1" dirty="0">
                <a:latin typeface="Arial" charset="0"/>
                <a:cs typeface="Arial" charset="0"/>
              </a:rPr>
              <a:t>IV. </a:t>
            </a:r>
            <a:r>
              <a:rPr lang="en-US" sz="2400" b="1" dirty="0" smtClean="0">
                <a:solidFill>
                  <a:srgbClr val="FFFF00"/>
                </a:solidFill>
                <a:latin typeface="Arial" charset="0"/>
                <a:cs typeface="Arial" charset="0"/>
              </a:rPr>
              <a:t>They </a:t>
            </a:r>
            <a:r>
              <a:rPr lang="en-US" sz="2400" b="1" dirty="0">
                <a:solidFill>
                  <a:srgbClr val="FFFF00"/>
                </a:solidFill>
                <a:latin typeface="Arial" charset="0"/>
                <a:cs typeface="Arial" charset="0"/>
              </a:rPr>
              <a:t>could successfully answer the hard </a:t>
            </a:r>
            <a:r>
              <a:rPr lang="en-US" sz="2400" b="1" dirty="0" smtClean="0">
                <a:solidFill>
                  <a:srgbClr val="FFFF00"/>
                </a:solidFill>
                <a:latin typeface="Arial" charset="0"/>
                <a:cs typeface="Arial" charset="0"/>
              </a:rPr>
              <a:t>questions</a:t>
            </a:r>
            <a:r>
              <a:rPr lang="en-US" sz="2400" b="1" dirty="0">
                <a:solidFill>
                  <a:srgbClr val="FFFF00"/>
                </a:solidFill>
                <a:latin typeface="Arial" charset="0"/>
                <a:cs typeface="Arial" charset="0"/>
              </a:rPr>
              <a:t>.    Intellectual superiority</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基督徒能成功解答疑難，智慧優越</a:t>
            </a:r>
            <a:endParaRPr lang="en-US" sz="2400" b="1" dirty="0">
              <a:solidFill>
                <a:srgbClr val="FFFF00"/>
              </a:solidFill>
              <a:latin typeface="Arial" charset="0"/>
              <a:cs typeface="Arial" charset="0"/>
            </a:endParaRPr>
          </a:p>
          <a:p>
            <a:pPr marL="444500" indent="-444500" eaLnBrk="1" hangingPunct="1">
              <a:buFont typeface="Wingdings" charset="0"/>
              <a:buNone/>
            </a:pPr>
            <a:endParaRPr lang="en-US" sz="1200" b="1" dirty="0">
              <a:latin typeface="Arial" charset="0"/>
              <a:cs typeface="Arial" charset="0"/>
            </a:endParaRPr>
          </a:p>
          <a:p>
            <a:pPr marL="444500" indent="-444500" eaLnBrk="1" hangingPunct="1">
              <a:buFont typeface="Wingdings" charset="0"/>
              <a:buNone/>
            </a:pPr>
            <a:r>
              <a:rPr lang="en-US" sz="2400" b="1" dirty="0">
                <a:latin typeface="Arial" charset="0"/>
                <a:cs typeface="Arial" charset="0"/>
              </a:rPr>
              <a:t>V.  </a:t>
            </a:r>
            <a:r>
              <a:rPr lang="en-US" sz="2400" b="1" dirty="0">
                <a:solidFill>
                  <a:srgbClr val="FFFF00"/>
                </a:solidFill>
                <a:latin typeface="Arial" charset="0"/>
                <a:cs typeface="Arial" charset="0"/>
              </a:rPr>
              <a:t>Christianity gave dignity to all people</a:t>
            </a:r>
          </a:p>
          <a:p>
            <a:pPr marL="444500" indent="-444500" eaLnBrk="1" hangingPunct="1">
              <a:buFont typeface="Wingdings" charset="0"/>
              <a:buNone/>
            </a:pPr>
            <a:r>
              <a:rPr lang="en-US" sz="2400" b="1" dirty="0">
                <a:solidFill>
                  <a:srgbClr val="FFFF00"/>
                </a:solidFill>
                <a:latin typeface="Arial" charset="0"/>
                <a:cs typeface="Arial" charset="0"/>
              </a:rPr>
              <a:t>     The church had compassion like no </a:t>
            </a:r>
            <a:r>
              <a:rPr lang="en-US" sz="2400" b="1" dirty="0" smtClean="0">
                <a:solidFill>
                  <a:srgbClr val="FFFF00"/>
                </a:solidFill>
                <a:latin typeface="Arial" charset="0"/>
                <a:cs typeface="Arial" charset="0"/>
              </a:rPr>
              <a:t>one else            </a:t>
            </a:r>
            <a:r>
              <a:rPr lang="zh-TW" altLang="en-US" sz="2400" b="1" dirty="0" smtClean="0">
                <a:solidFill>
                  <a:srgbClr val="FFFF00"/>
                </a:solidFill>
                <a:latin typeface="Arial" charset="0"/>
                <a:cs typeface="Arial" charset="0"/>
              </a:rPr>
              <a:t>基督教給予世人</a:t>
            </a:r>
            <a:r>
              <a:rPr lang="zh-CHT" altLang="en-US" sz="2400" dirty="0" smtClean="0">
                <a:solidFill>
                  <a:srgbClr val="FFFF00"/>
                </a:solidFill>
              </a:rPr>
              <a:t>尊嚴</a:t>
            </a:r>
            <a:r>
              <a:rPr lang="zh-TW" altLang="en-US" sz="2400" b="1" dirty="0" smtClean="0">
                <a:solidFill>
                  <a:srgbClr val="FFFF00"/>
                </a:solidFill>
                <a:latin typeface="Arial" charset="0"/>
                <a:cs typeface="Arial" charset="0"/>
              </a:rPr>
              <a:t>，教會給予世界無與倫比的憐憫</a:t>
            </a:r>
            <a:endParaRPr lang="en-US" sz="2400" b="1" dirty="0">
              <a:solidFill>
                <a:srgbClr val="FFFF00"/>
              </a:solidFill>
              <a:latin typeface="Arial" charset="0"/>
              <a:cs typeface="Arial" charset="0"/>
            </a:endParaRPr>
          </a:p>
          <a:p>
            <a:pPr marL="444500" indent="-444500" eaLnBrk="1" hangingPunct="1">
              <a:buFont typeface="Wingdings" charset="0"/>
              <a:buNone/>
            </a:pPr>
            <a:endParaRPr lang="en-US" sz="1200" b="1" dirty="0">
              <a:latin typeface="Arial" charset="0"/>
              <a:cs typeface="Arial" charset="0"/>
            </a:endParaRPr>
          </a:p>
          <a:p>
            <a:pPr marL="444500" indent="-444500" eaLnBrk="1" hangingPunct="1">
              <a:buFont typeface="Wingdings" charset="0"/>
              <a:buNone/>
            </a:pPr>
            <a:r>
              <a:rPr lang="en-US" sz="2400" b="1" dirty="0">
                <a:latin typeface="Arial" charset="0"/>
                <a:cs typeface="Arial" charset="0"/>
              </a:rPr>
              <a:t>VI. </a:t>
            </a:r>
            <a:r>
              <a:rPr lang="en-US" sz="2400" b="1" dirty="0" smtClean="0">
                <a:solidFill>
                  <a:srgbClr val="FFFF00"/>
                </a:solidFill>
                <a:latin typeface="Arial" charset="0"/>
                <a:cs typeface="Arial" charset="0"/>
              </a:rPr>
              <a:t>Because </a:t>
            </a:r>
            <a:r>
              <a:rPr lang="en-US" sz="2400" b="1" dirty="0">
                <a:solidFill>
                  <a:srgbClr val="FFFF00"/>
                </a:solidFill>
                <a:latin typeface="Arial" charset="0"/>
                <a:cs typeface="Arial" charset="0"/>
              </a:rPr>
              <a:t>God was with them (Acts 5:39</a:t>
            </a:r>
            <a:r>
              <a:rPr lang="en-US"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因為神與他們同在</a:t>
            </a:r>
            <a:r>
              <a:rPr lang="en-US" altLang="zh-TW" sz="2400" b="1" dirty="0" smtClean="0">
                <a:solidFill>
                  <a:srgbClr val="FFFF00"/>
                </a:solidFill>
                <a:latin typeface="Arial" charset="0"/>
                <a:cs typeface="Arial" charset="0"/>
              </a:rPr>
              <a:t> (</a:t>
            </a:r>
            <a:r>
              <a:rPr lang="zh-TW" altLang="en-US" sz="2400" b="1" dirty="0" smtClean="0">
                <a:solidFill>
                  <a:srgbClr val="FFFF00"/>
                </a:solidFill>
                <a:latin typeface="Arial" charset="0"/>
                <a:cs typeface="Arial" charset="0"/>
              </a:rPr>
              <a:t>使徒行傳</a:t>
            </a:r>
            <a:r>
              <a:rPr lang="en-US" altLang="zh-TW" sz="2400" b="1" dirty="0" smtClean="0">
                <a:solidFill>
                  <a:srgbClr val="FFFF00"/>
                </a:solidFill>
                <a:latin typeface="Arial" charset="0"/>
                <a:cs typeface="Arial" charset="0"/>
              </a:rPr>
              <a:t>5:39)</a:t>
            </a:r>
            <a:endParaRPr lang="en-US" sz="24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457200" y="-73025"/>
            <a:ext cx="8229600" cy="1292225"/>
          </a:xfrm>
        </p:spPr>
        <p:txBody>
          <a:bodyPr/>
          <a:lstStyle/>
          <a:p>
            <a:pPr eaLnBrk="1" hangingPunct="1"/>
            <a:r>
              <a:rPr lang="en-US" sz="2800" b="1" dirty="0">
                <a:latin typeface="Arial" charset="0"/>
                <a:cs typeface="Arial" charset="0"/>
              </a:rPr>
              <a:t>I.  The Life of Jesus:  Knowing </a:t>
            </a:r>
            <a:r>
              <a:rPr lang="en-US" sz="2800" b="1" dirty="0" smtClean="0">
                <a:latin typeface="Arial" charset="0"/>
                <a:cs typeface="Arial" charset="0"/>
              </a:rPr>
              <a:t>Jesus                      I. </a:t>
            </a:r>
            <a:r>
              <a:rPr lang="zh-TW" altLang="en-US" sz="2800" b="1" dirty="0" smtClean="0">
                <a:latin typeface="Arial" charset="0"/>
                <a:cs typeface="Arial" charset="0"/>
              </a:rPr>
              <a:t>耶穌的生命：認識耶穌</a:t>
            </a:r>
            <a:endParaRPr lang="en-US" sz="2800" b="1" dirty="0">
              <a:latin typeface="Arial" charset="0"/>
              <a:cs typeface="Arial" charset="0"/>
            </a:endParaRPr>
          </a:p>
        </p:txBody>
      </p:sp>
      <p:sp>
        <p:nvSpPr>
          <p:cNvPr id="471043" name="Rectangle 3"/>
          <p:cNvSpPr>
            <a:spLocks noGrp="1" noChangeArrowheads="1"/>
          </p:cNvSpPr>
          <p:nvPr>
            <p:ph type="body" idx="1"/>
          </p:nvPr>
        </p:nvSpPr>
        <p:spPr>
          <a:xfrm>
            <a:off x="304800" y="990600"/>
            <a:ext cx="8610600" cy="5562600"/>
          </a:xfrm>
        </p:spPr>
        <p:txBody>
          <a:bodyPr/>
          <a:lstStyle/>
          <a:p>
            <a:pPr eaLnBrk="1" hangingPunct="1">
              <a:lnSpc>
                <a:spcPct val="90000"/>
              </a:lnSpc>
            </a:pPr>
            <a:r>
              <a:rPr lang="en-US" sz="2700" b="1" dirty="0">
                <a:solidFill>
                  <a:srgbClr val="FFFF00"/>
                </a:solidFill>
                <a:latin typeface="Arial" charset="0"/>
                <a:cs typeface="Arial" charset="0"/>
              </a:rPr>
              <a:t>Acts 4:1-21   Fear to Fearlessness</a:t>
            </a:r>
            <a:r>
              <a:rPr lang="en-US" sz="2700" b="1" dirty="0" smtClean="0">
                <a:solidFill>
                  <a:srgbClr val="FFFF00"/>
                </a:solidFill>
                <a:latin typeface="Arial" charset="0"/>
                <a:cs typeface="Arial" charset="0"/>
              </a:rPr>
              <a:t>.                        </a:t>
            </a:r>
            <a:r>
              <a:rPr lang="zh-TW" altLang="en-US" sz="2700" b="1" dirty="0" smtClean="0">
                <a:solidFill>
                  <a:srgbClr val="FFFF00"/>
                </a:solidFill>
                <a:latin typeface="Arial" charset="0"/>
                <a:cs typeface="Arial" charset="0"/>
              </a:rPr>
              <a:t>使徒行傳</a:t>
            </a:r>
            <a:r>
              <a:rPr lang="en-US" altLang="zh-TW" sz="2700" b="1" dirty="0" smtClean="0">
                <a:solidFill>
                  <a:srgbClr val="FFFF00"/>
                </a:solidFill>
                <a:latin typeface="Arial" charset="0"/>
                <a:cs typeface="Arial" charset="0"/>
              </a:rPr>
              <a:t> 4:1-21 </a:t>
            </a:r>
            <a:r>
              <a:rPr lang="zh-TW" altLang="en-US" sz="2700" b="1" dirty="0" smtClean="0">
                <a:solidFill>
                  <a:srgbClr val="FFFF00"/>
                </a:solidFill>
                <a:latin typeface="Arial" charset="0"/>
                <a:cs typeface="Arial" charset="0"/>
              </a:rPr>
              <a:t>從恐懼到無畏</a:t>
            </a:r>
            <a:endParaRPr lang="en-US" altLang="zh-TW" sz="2700" b="1" dirty="0" smtClean="0">
              <a:solidFill>
                <a:srgbClr val="FFFF00"/>
              </a:solidFill>
              <a:latin typeface="Arial" charset="0"/>
              <a:cs typeface="Arial" charset="0"/>
            </a:endParaRPr>
          </a:p>
          <a:p>
            <a:pPr eaLnBrk="1" hangingPunct="1">
              <a:lnSpc>
                <a:spcPct val="90000"/>
              </a:lnSpc>
            </a:pPr>
            <a:endParaRPr lang="en-US" sz="2700" b="1" dirty="0">
              <a:solidFill>
                <a:srgbClr val="FFFF00"/>
              </a:solidFill>
              <a:latin typeface="Arial" charset="0"/>
              <a:cs typeface="Arial" charset="0"/>
            </a:endParaRPr>
          </a:p>
          <a:p>
            <a:pPr eaLnBrk="1" hangingPunct="1">
              <a:lnSpc>
                <a:spcPct val="90000"/>
              </a:lnSpc>
            </a:pPr>
            <a:r>
              <a:rPr lang="en-US" sz="2700" b="1" dirty="0" smtClean="0">
                <a:solidFill>
                  <a:srgbClr val="FFFF00"/>
                </a:solidFill>
                <a:latin typeface="Arial" charset="0"/>
                <a:cs typeface="Arial" charset="0"/>
              </a:rPr>
              <a:t>Acts </a:t>
            </a:r>
            <a:r>
              <a:rPr lang="en-US" sz="2700" b="1" dirty="0">
                <a:solidFill>
                  <a:srgbClr val="FFFF00"/>
                </a:solidFill>
                <a:latin typeface="Arial" charset="0"/>
                <a:cs typeface="Arial" charset="0"/>
              </a:rPr>
              <a:t>4:13  They took note that they had been with Jesus</a:t>
            </a:r>
            <a:r>
              <a:rPr lang="en-US" sz="2700" b="1" dirty="0" smtClean="0">
                <a:solidFill>
                  <a:srgbClr val="FFFF00"/>
                </a:solidFill>
                <a:latin typeface="Arial" charset="0"/>
                <a:cs typeface="Arial" charset="0"/>
              </a:rPr>
              <a:t>.                                                                       </a:t>
            </a:r>
            <a:r>
              <a:rPr lang="zh-TW" altLang="en-US" sz="2700" b="1" dirty="0" smtClean="0">
                <a:solidFill>
                  <a:srgbClr val="FFFF00"/>
                </a:solidFill>
                <a:latin typeface="Arial" charset="0"/>
                <a:cs typeface="Arial" charset="0"/>
              </a:rPr>
              <a:t>使徒行傳</a:t>
            </a:r>
            <a:r>
              <a:rPr lang="en-US" altLang="zh-TW" sz="2700" b="1" dirty="0" smtClean="0">
                <a:solidFill>
                  <a:srgbClr val="FFFF00"/>
                </a:solidFill>
                <a:latin typeface="Arial" charset="0"/>
                <a:cs typeface="Arial" charset="0"/>
              </a:rPr>
              <a:t> 4:13 </a:t>
            </a:r>
            <a:r>
              <a:rPr lang="zh-TW" altLang="en-US" sz="2700" b="1" dirty="0" smtClean="0">
                <a:solidFill>
                  <a:srgbClr val="FFFF00"/>
                </a:solidFill>
                <a:latin typeface="Arial" charset="0"/>
                <a:cs typeface="Arial" charset="0"/>
              </a:rPr>
              <a:t>人們能注意他們曾經與耶穌一起</a:t>
            </a:r>
            <a:r>
              <a:rPr lang="en-US" altLang="zh-TW" sz="2700" b="1" dirty="0" smtClean="0">
                <a:solidFill>
                  <a:srgbClr val="FFFF00"/>
                </a:solidFill>
                <a:latin typeface="Arial" charset="0"/>
                <a:cs typeface="Arial" charset="0"/>
              </a:rPr>
              <a:t> </a:t>
            </a:r>
            <a:endParaRPr lang="en-US" sz="2700" b="1" dirty="0">
              <a:solidFill>
                <a:srgbClr val="FFFF00"/>
              </a:solidFill>
              <a:latin typeface="Arial" charset="0"/>
              <a:cs typeface="Arial" charset="0"/>
            </a:endParaRPr>
          </a:p>
          <a:p>
            <a:pPr eaLnBrk="1" hangingPunct="1">
              <a:lnSpc>
                <a:spcPct val="90000"/>
              </a:lnSpc>
            </a:pPr>
            <a:endParaRPr lang="en-US" sz="2700" b="1" dirty="0">
              <a:solidFill>
                <a:srgbClr val="FFFF00"/>
              </a:solidFill>
              <a:latin typeface="Arial" charset="0"/>
              <a:cs typeface="Arial" charset="0"/>
            </a:endParaRPr>
          </a:p>
          <a:p>
            <a:pPr eaLnBrk="1" hangingPunct="1">
              <a:lnSpc>
                <a:spcPct val="90000"/>
              </a:lnSpc>
            </a:pPr>
            <a:r>
              <a:rPr lang="en-US" sz="2700" b="1" dirty="0">
                <a:solidFill>
                  <a:srgbClr val="FFFF00"/>
                </a:solidFill>
                <a:latin typeface="Arial" charset="0"/>
                <a:cs typeface="Arial" charset="0"/>
              </a:rPr>
              <a:t>Why was Paul transformed?  Acts 9:1-</a:t>
            </a:r>
            <a:r>
              <a:rPr lang="en-US" sz="2700" b="1" dirty="0" smtClean="0">
                <a:solidFill>
                  <a:srgbClr val="FFFF00"/>
                </a:solidFill>
                <a:latin typeface="Arial" charset="0"/>
                <a:cs typeface="Arial" charset="0"/>
              </a:rPr>
              <a:t>16            </a:t>
            </a:r>
            <a:r>
              <a:rPr lang="zh-TW" altLang="en-US" sz="2700" b="1" dirty="0" smtClean="0">
                <a:solidFill>
                  <a:srgbClr val="FFFF00"/>
                </a:solidFill>
                <a:latin typeface="Arial" charset="0"/>
                <a:cs typeface="Arial" charset="0"/>
              </a:rPr>
              <a:t>為何保羅會改變？使徒行傳</a:t>
            </a:r>
            <a:r>
              <a:rPr lang="en-US" altLang="zh-TW" sz="2700" b="1" dirty="0" smtClean="0">
                <a:solidFill>
                  <a:srgbClr val="FFFF00"/>
                </a:solidFill>
                <a:latin typeface="Arial" charset="0"/>
                <a:cs typeface="Arial" charset="0"/>
              </a:rPr>
              <a:t>9:1-16</a:t>
            </a:r>
            <a:endParaRPr lang="en-US" sz="2700" b="1" dirty="0">
              <a:solidFill>
                <a:srgbClr val="FFFF00"/>
              </a:solidFill>
              <a:latin typeface="Arial" charset="0"/>
              <a:cs typeface="Arial" charset="0"/>
            </a:endParaRPr>
          </a:p>
          <a:p>
            <a:pPr eaLnBrk="1" hangingPunct="1">
              <a:lnSpc>
                <a:spcPct val="90000"/>
              </a:lnSpc>
            </a:pPr>
            <a:endParaRPr lang="en-US" sz="2700" b="1" dirty="0">
              <a:solidFill>
                <a:srgbClr val="FFFF00"/>
              </a:solidFill>
              <a:latin typeface="Arial" charset="0"/>
              <a:cs typeface="Arial" charset="0"/>
            </a:endParaRPr>
          </a:p>
          <a:p>
            <a:pPr eaLnBrk="1" hangingPunct="1">
              <a:lnSpc>
                <a:spcPct val="90000"/>
              </a:lnSpc>
            </a:pPr>
            <a:r>
              <a:rPr lang="en-US" sz="2700" b="1" dirty="0">
                <a:solidFill>
                  <a:srgbClr val="FFFF00"/>
                </a:solidFill>
                <a:latin typeface="Arial" charset="0"/>
                <a:cs typeface="Arial" charset="0"/>
              </a:rPr>
              <a:t>We need to meet Jesus on our road to Damascus (or </a:t>
            </a:r>
            <a:r>
              <a:rPr lang="en-US" sz="2700" b="1" dirty="0" smtClean="0">
                <a:solidFill>
                  <a:srgbClr val="FFFF00"/>
                </a:solidFill>
                <a:latin typeface="Arial" charset="0"/>
                <a:cs typeface="Arial" charset="0"/>
              </a:rPr>
              <a:t>HK, </a:t>
            </a:r>
            <a:r>
              <a:rPr lang="en-US" sz="2700" b="1" dirty="0">
                <a:solidFill>
                  <a:srgbClr val="FFFF00"/>
                </a:solidFill>
                <a:latin typeface="Arial" charset="0"/>
                <a:cs typeface="Arial" charset="0"/>
              </a:rPr>
              <a:t>or </a:t>
            </a:r>
            <a:r>
              <a:rPr lang="en-US" sz="2700" b="1" dirty="0" smtClean="0">
                <a:solidFill>
                  <a:srgbClr val="FFFF00"/>
                </a:solidFill>
                <a:latin typeface="Arial" charset="0"/>
                <a:cs typeface="Arial" charset="0"/>
              </a:rPr>
              <a:t>Kowloon or</a:t>
            </a:r>
            <a:r>
              <a:rPr lang="en-US" sz="2700" b="1" dirty="0">
                <a:solidFill>
                  <a:srgbClr val="FFFF00"/>
                </a:solidFill>
                <a:latin typeface="Arial" charset="0"/>
                <a:cs typeface="Arial" charset="0"/>
              </a:rPr>
              <a:t>….</a:t>
            </a:r>
            <a:r>
              <a:rPr lang="en-US" sz="2700" b="1" dirty="0" smtClean="0">
                <a:solidFill>
                  <a:srgbClr val="FFFF00"/>
                </a:solidFill>
                <a:latin typeface="Arial" charset="0"/>
                <a:cs typeface="Arial" charset="0"/>
              </a:rPr>
              <a:t>)                                       </a:t>
            </a:r>
            <a:r>
              <a:rPr lang="zh-TW" altLang="en-US" sz="2700" b="1" dirty="0" smtClean="0">
                <a:solidFill>
                  <a:srgbClr val="FFFF00"/>
                </a:solidFill>
                <a:latin typeface="Arial" charset="0"/>
                <a:cs typeface="Arial" charset="0"/>
              </a:rPr>
              <a:t>我們都需要在大馬士革的路上相遇耶穌</a:t>
            </a:r>
            <a:r>
              <a:rPr lang="en-US" altLang="zh-TW" sz="2700" b="1" dirty="0" smtClean="0">
                <a:solidFill>
                  <a:srgbClr val="FFFF00"/>
                </a:solidFill>
                <a:latin typeface="Arial" charset="0"/>
                <a:cs typeface="Arial" charset="0"/>
              </a:rPr>
              <a:t> </a:t>
            </a:r>
            <a:r>
              <a:rPr lang="zh-TW" altLang="en-US" sz="2700" b="1" dirty="0" smtClean="0">
                <a:solidFill>
                  <a:srgbClr val="FFFF00"/>
                </a:solidFill>
                <a:latin typeface="Arial" charset="0"/>
                <a:cs typeface="Arial" charset="0"/>
              </a:rPr>
              <a:t>（或香港，或九龍</a:t>
            </a:r>
            <a:r>
              <a:rPr lang="en-US" altLang="zh-TW" sz="2700" b="1" dirty="0" smtClean="0">
                <a:solidFill>
                  <a:srgbClr val="FFFF00"/>
                </a:solidFill>
                <a:latin typeface="Arial" charset="0"/>
                <a:cs typeface="Arial" charset="0"/>
              </a:rPr>
              <a:t>...</a:t>
            </a:r>
            <a:r>
              <a:rPr lang="zh-TW" altLang="en-US" sz="2700" b="1" dirty="0" smtClean="0">
                <a:solidFill>
                  <a:srgbClr val="FFFF00"/>
                </a:solidFill>
                <a:latin typeface="Arial" charset="0"/>
                <a:cs typeface="Arial" charset="0"/>
              </a:rPr>
              <a:t>）</a:t>
            </a:r>
            <a:endParaRPr lang="en-US" sz="27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457200" y="152400"/>
            <a:ext cx="8229600" cy="1143000"/>
          </a:xfrm>
        </p:spPr>
        <p:txBody>
          <a:bodyPr/>
          <a:lstStyle/>
          <a:p>
            <a:pPr eaLnBrk="1" hangingPunct="1"/>
            <a:r>
              <a:rPr lang="en-US" sz="2800" b="1" dirty="0">
                <a:latin typeface="Arial" charset="0"/>
                <a:cs typeface="Arial" charset="0"/>
              </a:rPr>
              <a:t>II.  Powerful Truth </a:t>
            </a:r>
            <a:r>
              <a:rPr lang="en-US" sz="2800" b="1" dirty="0" smtClean="0">
                <a:latin typeface="Arial" charset="0"/>
                <a:cs typeface="Arial" charset="0"/>
              </a:rPr>
              <a:t>Claims</a:t>
            </a:r>
            <a:br>
              <a:rPr lang="en-US" sz="2800" b="1" dirty="0" smtClean="0">
                <a:latin typeface="Arial" charset="0"/>
                <a:cs typeface="Arial" charset="0"/>
              </a:rPr>
            </a:br>
            <a:r>
              <a:rPr lang="en-US" sz="2800" b="1" dirty="0" smtClean="0">
                <a:latin typeface="Arial" charset="0"/>
                <a:cs typeface="Arial" charset="0"/>
              </a:rPr>
              <a:t>II. </a:t>
            </a:r>
            <a:r>
              <a:rPr lang="zh-TW" altLang="en-US" sz="2800" b="1" dirty="0" smtClean="0">
                <a:latin typeface="Arial" charset="0"/>
                <a:cs typeface="Arial" charset="0"/>
              </a:rPr>
              <a:t>強而有力的真理宣稱</a:t>
            </a:r>
            <a:r>
              <a:rPr lang="en-US" sz="2800" b="1" dirty="0" smtClean="0">
                <a:latin typeface="Arial" charset="0"/>
                <a:cs typeface="Arial" charset="0"/>
              </a:rPr>
              <a:t/>
            </a:r>
            <a:br>
              <a:rPr lang="en-US" sz="2800" b="1" dirty="0" smtClean="0">
                <a:latin typeface="Arial" charset="0"/>
                <a:cs typeface="Arial" charset="0"/>
              </a:rPr>
            </a:br>
            <a:endParaRPr lang="en-US" sz="2800" b="1" dirty="0">
              <a:latin typeface="Arial" charset="0"/>
              <a:cs typeface="Arial" charset="0"/>
            </a:endParaRPr>
          </a:p>
        </p:txBody>
      </p:sp>
      <p:sp>
        <p:nvSpPr>
          <p:cNvPr id="473091" name="Rectangle 3"/>
          <p:cNvSpPr>
            <a:spLocks noGrp="1" noChangeArrowheads="1"/>
          </p:cNvSpPr>
          <p:nvPr>
            <p:ph type="body" idx="1"/>
          </p:nvPr>
        </p:nvSpPr>
        <p:spPr>
          <a:xfrm>
            <a:off x="152400" y="990600"/>
            <a:ext cx="4648200" cy="5867400"/>
          </a:xfrm>
        </p:spPr>
        <p:txBody>
          <a:bodyPr/>
          <a:lstStyle/>
          <a:p>
            <a:pPr eaLnBrk="1" hangingPunct="1">
              <a:lnSpc>
                <a:spcPct val="90000"/>
              </a:lnSpc>
            </a:pPr>
            <a:r>
              <a:rPr lang="en-US" sz="2400" b="1" dirty="0">
                <a:solidFill>
                  <a:srgbClr val="FFFF00"/>
                </a:solidFill>
                <a:latin typeface="Arial" charset="0"/>
                <a:cs typeface="Arial" charset="0"/>
              </a:rPr>
              <a:t>Acts 2:22-</a:t>
            </a:r>
            <a:r>
              <a:rPr lang="en-US" sz="2400" b="1" dirty="0" smtClean="0">
                <a:solidFill>
                  <a:srgbClr val="FFFF00"/>
                </a:solidFill>
                <a:latin typeface="Arial" charset="0"/>
                <a:cs typeface="Arial" charset="0"/>
              </a:rPr>
              <a:t>24 </a:t>
            </a:r>
            <a:r>
              <a:rPr lang="zh-TW" altLang="en-US" sz="2400" b="1" dirty="0" smtClean="0">
                <a:solidFill>
                  <a:srgbClr val="FFFF00"/>
                </a:solidFill>
                <a:latin typeface="Arial" charset="0"/>
                <a:cs typeface="Arial" charset="0"/>
              </a:rPr>
              <a:t>徒</a:t>
            </a:r>
            <a:r>
              <a:rPr lang="en-US" altLang="zh-TW" sz="2400" b="1" dirty="0" smtClean="0">
                <a:solidFill>
                  <a:srgbClr val="FFFF00"/>
                </a:solidFill>
                <a:latin typeface="Arial" charset="0"/>
                <a:cs typeface="Arial" charset="0"/>
              </a:rPr>
              <a:t> 2:22-24</a:t>
            </a:r>
            <a:endParaRPr lang="en-US" sz="2400" b="1" dirty="0">
              <a:solidFill>
                <a:srgbClr val="FFFF00"/>
              </a:solidFill>
              <a:latin typeface="Arial" charset="0"/>
              <a:cs typeface="Arial" charset="0"/>
            </a:endParaRPr>
          </a:p>
          <a:p>
            <a:pPr lvl="1" eaLnBrk="1" hangingPunct="1">
              <a:lnSpc>
                <a:spcPct val="90000"/>
              </a:lnSpc>
            </a:pPr>
            <a:r>
              <a:rPr lang="en-US" sz="2000" b="1" dirty="0">
                <a:solidFill>
                  <a:srgbClr val="FFFF00"/>
                </a:solidFill>
                <a:latin typeface="Arial" charset="0"/>
                <a:cs typeface="Arial" charset="0"/>
              </a:rPr>
              <a:t>Jesus fulfilled the OT </a:t>
            </a:r>
            <a:r>
              <a:rPr lang="en-US" sz="2000" b="1" dirty="0" smtClean="0">
                <a:solidFill>
                  <a:srgbClr val="FFFF00"/>
                </a:solidFill>
                <a:latin typeface="Arial" charset="0"/>
                <a:cs typeface="Arial" charset="0"/>
              </a:rPr>
              <a:t>prophecies </a:t>
            </a:r>
            <a:r>
              <a:rPr lang="zh-TW" altLang="en-US" sz="2000" b="1" dirty="0" smtClean="0">
                <a:solidFill>
                  <a:srgbClr val="FFFF00"/>
                </a:solidFill>
                <a:latin typeface="Arial" charset="0"/>
                <a:cs typeface="Arial" charset="0"/>
              </a:rPr>
              <a:t>耶穌應驗舊約</a:t>
            </a:r>
            <a:r>
              <a:rPr lang="zh-TW" altLang="en-US" sz="2000" b="1" dirty="0" smtClean="0">
                <a:solidFill>
                  <a:srgbClr val="FFFF00"/>
                </a:solidFill>
                <a:latin typeface="Arial" charset="0"/>
                <a:cs typeface="Arial" charset="0"/>
              </a:rPr>
              <a:t>的</a:t>
            </a:r>
            <a:r>
              <a:rPr lang="zh-TW" altLang="en-US" sz="2000" b="1" dirty="0" smtClean="0">
                <a:solidFill>
                  <a:srgbClr val="FFFF00"/>
                </a:solidFill>
                <a:latin typeface="Arial" charset="0"/>
                <a:cs typeface="Arial" charset="0"/>
              </a:rPr>
              <a:t>預言</a:t>
            </a:r>
            <a:endParaRPr lang="en-US" sz="2000" b="1" dirty="0">
              <a:solidFill>
                <a:srgbClr val="FFFF00"/>
              </a:solidFill>
              <a:latin typeface="Arial" charset="0"/>
              <a:cs typeface="Arial" charset="0"/>
            </a:endParaRPr>
          </a:p>
          <a:p>
            <a:pPr lvl="1" eaLnBrk="1" hangingPunct="1">
              <a:lnSpc>
                <a:spcPct val="90000"/>
              </a:lnSpc>
            </a:pPr>
            <a:r>
              <a:rPr lang="en-US" sz="2000" b="1" dirty="0">
                <a:solidFill>
                  <a:srgbClr val="FFFF00"/>
                </a:solidFill>
                <a:latin typeface="Arial" charset="0"/>
                <a:cs typeface="Arial" charset="0"/>
              </a:rPr>
              <a:t>Jesus worked signs, wonders and </a:t>
            </a:r>
            <a:r>
              <a:rPr lang="en-US" sz="2000" b="1" dirty="0" smtClean="0">
                <a:solidFill>
                  <a:srgbClr val="FFFF00"/>
                </a:solidFill>
                <a:latin typeface="Arial" charset="0"/>
                <a:cs typeface="Arial" charset="0"/>
              </a:rPr>
              <a:t>miracles </a:t>
            </a:r>
            <a:r>
              <a:rPr lang="zh-TW" altLang="en-US" sz="2000" b="1" dirty="0" smtClean="0">
                <a:solidFill>
                  <a:srgbClr val="FFFF00"/>
                </a:solidFill>
                <a:latin typeface="Arial" charset="0"/>
                <a:cs typeface="Arial" charset="0"/>
              </a:rPr>
              <a:t>耶穌曾做奇事神蹟</a:t>
            </a:r>
            <a:endParaRPr lang="en-US" sz="2000" b="1" dirty="0">
              <a:solidFill>
                <a:srgbClr val="FFFF00"/>
              </a:solidFill>
              <a:latin typeface="Arial" charset="0"/>
              <a:cs typeface="Arial" charset="0"/>
            </a:endParaRPr>
          </a:p>
          <a:p>
            <a:pPr lvl="1" eaLnBrk="1" hangingPunct="1">
              <a:lnSpc>
                <a:spcPct val="90000"/>
              </a:lnSpc>
            </a:pPr>
            <a:r>
              <a:rPr lang="en-US" sz="2000" b="1" dirty="0">
                <a:solidFill>
                  <a:srgbClr val="FFFF00"/>
                </a:solidFill>
                <a:latin typeface="Arial" charset="0"/>
                <a:cs typeface="Arial" charset="0"/>
              </a:rPr>
              <a:t>Jesus was raised from the </a:t>
            </a:r>
            <a:r>
              <a:rPr lang="en-US" sz="2000" b="1" dirty="0" smtClean="0">
                <a:solidFill>
                  <a:srgbClr val="FFFF00"/>
                </a:solidFill>
                <a:latin typeface="Arial" charset="0"/>
                <a:cs typeface="Arial" charset="0"/>
              </a:rPr>
              <a:t>dead</a:t>
            </a:r>
            <a:r>
              <a:rPr lang="zh-TW" altLang="en-US" sz="2000" b="1" dirty="0" smtClean="0">
                <a:solidFill>
                  <a:srgbClr val="FFFF00"/>
                </a:solidFill>
                <a:latin typeface="Arial" charset="0"/>
                <a:cs typeface="Arial" charset="0"/>
              </a:rPr>
              <a:t>耶穌從死裡復活</a:t>
            </a:r>
            <a:endParaRPr lang="en-US" sz="2000" b="1" dirty="0">
              <a:solidFill>
                <a:srgbClr val="FFFF00"/>
              </a:solidFill>
              <a:latin typeface="Arial" charset="0"/>
              <a:cs typeface="Arial" charset="0"/>
            </a:endParaRPr>
          </a:p>
          <a:p>
            <a:pPr eaLnBrk="1" hangingPunct="1">
              <a:lnSpc>
                <a:spcPct val="90000"/>
              </a:lnSpc>
            </a:pPr>
            <a:endParaRPr lang="en-US" sz="2400" b="1" dirty="0">
              <a:solidFill>
                <a:srgbClr val="FFFF00"/>
              </a:solidFill>
              <a:latin typeface="Arial" charset="0"/>
              <a:cs typeface="Arial" charset="0"/>
            </a:endParaRPr>
          </a:p>
          <a:p>
            <a:pPr eaLnBrk="1" hangingPunct="1">
              <a:lnSpc>
                <a:spcPct val="90000"/>
              </a:lnSpc>
            </a:pPr>
            <a:r>
              <a:rPr lang="en-US" sz="2400" b="1" dirty="0">
                <a:solidFill>
                  <a:srgbClr val="FFFF00"/>
                </a:solidFill>
                <a:latin typeface="Arial" charset="0"/>
                <a:cs typeface="Arial" charset="0"/>
              </a:rPr>
              <a:t>Acts 3:11-16, 4:33, 5:29-32, 13:26-</a:t>
            </a:r>
            <a:r>
              <a:rPr lang="en-US" sz="2400" b="1" dirty="0" smtClean="0">
                <a:solidFill>
                  <a:srgbClr val="FFFF00"/>
                </a:solidFill>
                <a:latin typeface="Arial" charset="0"/>
                <a:cs typeface="Arial" charset="0"/>
              </a:rPr>
              <a:t>35                               </a:t>
            </a:r>
            <a:r>
              <a:rPr lang="zh-TW" altLang="en-US" sz="2400" b="1" dirty="0" smtClean="0">
                <a:solidFill>
                  <a:srgbClr val="FFFF00"/>
                </a:solidFill>
                <a:latin typeface="Arial" charset="0"/>
                <a:cs typeface="Arial" charset="0"/>
              </a:rPr>
              <a:t>徒</a:t>
            </a:r>
            <a:r>
              <a:rPr lang="en-US" altLang="zh-TW" sz="2400" b="1" dirty="0" smtClean="0">
                <a:solidFill>
                  <a:srgbClr val="FFFF00"/>
                </a:solidFill>
                <a:latin typeface="Arial" charset="0"/>
                <a:cs typeface="Arial" charset="0"/>
              </a:rPr>
              <a:t>3:11-16, 4:33, 5:29-32, 13:26-35</a:t>
            </a:r>
            <a:endParaRPr lang="en-US" sz="2400" b="1" dirty="0">
              <a:solidFill>
                <a:srgbClr val="FFFF00"/>
              </a:solidFill>
              <a:latin typeface="Arial" charset="0"/>
              <a:cs typeface="Arial" charset="0"/>
            </a:endParaRPr>
          </a:p>
          <a:p>
            <a:pPr eaLnBrk="1" hangingPunct="1">
              <a:lnSpc>
                <a:spcPct val="90000"/>
              </a:lnSpc>
            </a:pPr>
            <a:endParaRPr lang="en-US" sz="2400" b="1" dirty="0">
              <a:solidFill>
                <a:srgbClr val="FFFF00"/>
              </a:solidFill>
              <a:latin typeface="Arial" charset="0"/>
              <a:cs typeface="Arial" charset="0"/>
            </a:endParaRPr>
          </a:p>
          <a:p>
            <a:pPr eaLnBrk="1" hangingPunct="1">
              <a:lnSpc>
                <a:spcPct val="90000"/>
              </a:lnSpc>
            </a:pPr>
            <a:r>
              <a:rPr lang="en-US" sz="2400" b="1" dirty="0">
                <a:solidFill>
                  <a:srgbClr val="FFFF00"/>
                </a:solidFill>
                <a:latin typeface="Arial" charset="0"/>
                <a:cs typeface="Arial" charset="0"/>
              </a:rPr>
              <a:t>Acts 26:24-32   True and </a:t>
            </a:r>
            <a:r>
              <a:rPr lang="en-US" sz="2400" b="1" dirty="0" smtClean="0">
                <a:solidFill>
                  <a:srgbClr val="FFFF00"/>
                </a:solidFill>
                <a:latin typeface="Arial" charset="0"/>
                <a:cs typeface="Arial" charset="0"/>
              </a:rPr>
              <a:t>Reasonable                         </a:t>
            </a:r>
            <a:r>
              <a:rPr lang="zh-TW" altLang="en-US" sz="2400" b="1" dirty="0" smtClean="0">
                <a:solidFill>
                  <a:srgbClr val="FFFF00"/>
                </a:solidFill>
                <a:latin typeface="Arial" charset="0"/>
                <a:cs typeface="Arial" charset="0"/>
              </a:rPr>
              <a:t>徒</a:t>
            </a:r>
            <a:r>
              <a:rPr lang="en-US" altLang="zh-TW" sz="2400" b="1" dirty="0" smtClean="0">
                <a:solidFill>
                  <a:srgbClr val="FFFF00"/>
                </a:solidFill>
                <a:latin typeface="Arial" charset="0"/>
                <a:cs typeface="Arial" charset="0"/>
              </a:rPr>
              <a:t> 26:24-32 </a:t>
            </a:r>
            <a:r>
              <a:rPr lang="zh-TW" altLang="en-US" sz="2400" b="1" dirty="0" smtClean="0">
                <a:solidFill>
                  <a:srgbClr val="FFFF00"/>
                </a:solidFill>
                <a:latin typeface="Arial" charset="0"/>
                <a:cs typeface="Arial" charset="0"/>
              </a:rPr>
              <a:t>真實明白話</a:t>
            </a:r>
            <a:endParaRPr lang="en-US" sz="2400" b="1" dirty="0">
              <a:solidFill>
                <a:srgbClr val="FFFF00"/>
              </a:solidFill>
              <a:latin typeface="Arial" charset="0"/>
              <a:cs typeface="Arial" charset="0"/>
            </a:endParaRPr>
          </a:p>
        </p:txBody>
      </p:sp>
      <p:pic>
        <p:nvPicPr>
          <p:cNvPr id="10244" name="Picture 5" descr="empty_tomb-7500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24200"/>
            <a:ext cx="41910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idx="4294967295"/>
          </p:nvPr>
        </p:nvSpPr>
        <p:spPr>
          <a:xfrm>
            <a:off x="463568" y="8755"/>
            <a:ext cx="8253046" cy="1197312"/>
          </a:xfrm>
        </p:spPr>
        <p:txBody>
          <a:bodyPr anchor="b">
            <a:normAutofit/>
            <a:scene3d>
              <a:camera prst="orthographicFront"/>
              <a:lightRig rig="soft" dir="t">
                <a:rot lat="0" lon="0" rev="2400000"/>
              </a:lightRig>
            </a:scene3d>
            <a:sp3d>
              <a:bevelT w="19050" h="12700"/>
            </a:sp3d>
          </a:bodyPr>
          <a:lstStyle/>
          <a:p>
            <a:pPr marL="54864" eaLnBrk="1" fontAlgn="auto" hangingPunct="1">
              <a:spcAft>
                <a:spcPts val="0"/>
              </a:spcAft>
              <a:defRPr/>
            </a:pPr>
            <a:r>
              <a:rPr lang="en-US" sz="2400" b="1" kern="1200" dirty="0">
                <a:solidFill>
                  <a:srgbClr val="FFFFFF"/>
                </a:solidFill>
                <a:effectLst>
                  <a:outerShdw blurRad="38100" dist="25500" dir="5400000" algn="tl" rotWithShape="0">
                    <a:srgbClr val="000000">
                      <a:satMod val="180000"/>
                      <a:alpha val="75000"/>
                    </a:srgbClr>
                  </a:outerShdw>
                </a:effectLst>
                <a:ea typeface="+mj-ea"/>
              </a:rPr>
              <a:t>According to the Old Testament, the Messiah </a:t>
            </a:r>
            <a:r>
              <a:rPr lang="en-US" sz="2400" b="1" kern="1200" dirty="0" smtClean="0">
                <a:solidFill>
                  <a:srgbClr val="FFFFFF"/>
                </a:solidFill>
                <a:effectLst>
                  <a:outerShdw blurRad="38100" dist="25500" dir="5400000" algn="tl" rotWithShape="0">
                    <a:srgbClr val="000000">
                      <a:satMod val="180000"/>
                      <a:alpha val="75000"/>
                    </a:srgbClr>
                  </a:outerShdw>
                </a:effectLst>
                <a:ea typeface="+mj-ea"/>
              </a:rPr>
              <a:t>must:     </a:t>
            </a:r>
            <a:r>
              <a:rPr lang="zh-TW" altLang="en-US" sz="2400" b="1" kern="1200" dirty="0" smtClean="0">
                <a:solidFill>
                  <a:srgbClr val="FFFFFF"/>
                </a:solidFill>
                <a:effectLst>
                  <a:outerShdw blurRad="38100" dist="25500" dir="5400000" algn="tl" rotWithShape="0">
                    <a:srgbClr val="000000">
                      <a:satMod val="180000"/>
                      <a:alpha val="75000"/>
                    </a:srgbClr>
                  </a:outerShdw>
                </a:effectLst>
                <a:ea typeface="+mj-ea"/>
              </a:rPr>
              <a:t>根據舊約，救世主一定要：</a:t>
            </a:r>
            <a:endParaRPr lang="en-US" sz="2400" b="1" kern="1200" dirty="0">
              <a:solidFill>
                <a:srgbClr val="FFFFFF"/>
              </a:solidFill>
              <a:effectLst>
                <a:outerShdw blurRad="38100" dist="25500" dir="5400000" algn="tl" rotWithShape="0">
                  <a:srgbClr val="000000">
                    <a:satMod val="180000"/>
                    <a:alpha val="75000"/>
                  </a:srgbClr>
                </a:outerShdw>
              </a:effectLst>
              <a:ea typeface="+mj-ea"/>
            </a:endParaRPr>
          </a:p>
        </p:txBody>
      </p:sp>
      <p:sp>
        <p:nvSpPr>
          <p:cNvPr id="599043" name="Rectangle 3"/>
          <p:cNvSpPr>
            <a:spLocks noGrp="1" noChangeArrowheads="1"/>
          </p:cNvSpPr>
          <p:nvPr>
            <p:ph idx="4294967295"/>
          </p:nvPr>
        </p:nvSpPr>
        <p:spPr>
          <a:xfrm>
            <a:off x="457200" y="1295400"/>
            <a:ext cx="8458200" cy="5257800"/>
          </a:xfrm>
        </p:spPr>
        <p:txBody>
          <a:bodyPr/>
          <a:lstStyle/>
          <a:p>
            <a:pPr marL="292100" indent="-292100" eaLnBrk="1" hangingPunct="1"/>
            <a:r>
              <a:rPr lang="en-US" sz="2200" b="1" dirty="0">
                <a:solidFill>
                  <a:srgbClr val="FFFF00"/>
                </a:solidFill>
                <a:latin typeface="Arial" charset="0"/>
                <a:cs typeface="Arial" charset="0"/>
              </a:rPr>
              <a:t>Be born in </a:t>
            </a:r>
            <a:r>
              <a:rPr lang="en-US" sz="2200" b="1" dirty="0" smtClean="0">
                <a:solidFill>
                  <a:srgbClr val="FFFF00"/>
                </a:solidFill>
                <a:latin typeface="Arial" charset="0"/>
                <a:cs typeface="Arial" charset="0"/>
              </a:rPr>
              <a:t>Bethlehem </a:t>
            </a:r>
            <a:r>
              <a:rPr lang="zh-TW" altLang="en-US" sz="2200" b="1" dirty="0" smtClean="0">
                <a:solidFill>
                  <a:srgbClr val="FFFF00"/>
                </a:solidFill>
                <a:latin typeface="Arial" charset="0"/>
                <a:cs typeface="Arial" charset="0"/>
              </a:rPr>
              <a:t>在伯利恆出生</a:t>
            </a:r>
            <a:endParaRPr lang="en-US" sz="2200" b="1" dirty="0">
              <a:solidFill>
                <a:srgbClr val="FFFF00"/>
              </a:solidFill>
              <a:latin typeface="Arial" charset="0"/>
              <a:cs typeface="Arial" charset="0"/>
            </a:endParaRPr>
          </a:p>
          <a:p>
            <a:pPr marL="292100" indent="-292100" eaLnBrk="1" hangingPunct="1"/>
            <a:r>
              <a:rPr lang="en-US" sz="2200" b="1" dirty="0">
                <a:solidFill>
                  <a:srgbClr val="FFFF00"/>
                </a:solidFill>
                <a:latin typeface="Arial" charset="0"/>
                <a:cs typeface="Arial" charset="0"/>
              </a:rPr>
              <a:t>Be raised in Galilee near </a:t>
            </a:r>
            <a:r>
              <a:rPr lang="en-US" sz="2200" b="1" dirty="0" smtClean="0">
                <a:solidFill>
                  <a:srgbClr val="FFFF00"/>
                </a:solidFill>
                <a:latin typeface="Arial" charset="0"/>
                <a:cs typeface="Arial" charset="0"/>
              </a:rPr>
              <a:t>Nazareth </a:t>
            </a:r>
            <a:r>
              <a:rPr lang="zh-TW" altLang="en-US" sz="2200" b="1" dirty="0" smtClean="0">
                <a:solidFill>
                  <a:srgbClr val="FFFF00"/>
                </a:solidFill>
                <a:latin typeface="Arial" charset="0"/>
                <a:cs typeface="Arial" charset="0"/>
              </a:rPr>
              <a:t>在加利利附近的拿撒勒長大</a:t>
            </a:r>
            <a:endParaRPr lang="en-US" sz="2200" b="1" dirty="0">
              <a:solidFill>
                <a:srgbClr val="FFFF00"/>
              </a:solidFill>
              <a:latin typeface="Arial" charset="0"/>
              <a:cs typeface="Arial" charset="0"/>
            </a:endParaRPr>
          </a:p>
          <a:p>
            <a:pPr marL="292100" indent="-292100" eaLnBrk="1" hangingPunct="1"/>
            <a:r>
              <a:rPr lang="en-US" sz="2200" b="1" dirty="0">
                <a:solidFill>
                  <a:srgbClr val="FFFF00"/>
                </a:solidFill>
                <a:latin typeface="Arial" charset="0"/>
                <a:cs typeface="Arial" charset="0"/>
              </a:rPr>
              <a:t>Be despised and rejected by </a:t>
            </a:r>
            <a:r>
              <a:rPr lang="en-US" sz="2200" b="1" dirty="0" smtClean="0">
                <a:solidFill>
                  <a:srgbClr val="FFFF00"/>
                </a:solidFill>
                <a:latin typeface="Arial" charset="0"/>
                <a:cs typeface="Arial" charset="0"/>
              </a:rPr>
              <a:t>men </a:t>
            </a:r>
            <a:r>
              <a:rPr lang="zh-TW" altLang="en-US" sz="2200" b="1" dirty="0" smtClean="0">
                <a:solidFill>
                  <a:srgbClr val="FFFF00"/>
                </a:solidFill>
                <a:latin typeface="Arial" charset="0"/>
                <a:cs typeface="Arial" charset="0"/>
              </a:rPr>
              <a:t>被人</a:t>
            </a:r>
            <a:r>
              <a:rPr lang="ja-JP" altLang="en-US" sz="2200" b="1" dirty="0" smtClean="0">
                <a:solidFill>
                  <a:srgbClr val="FFFF00"/>
                </a:solidFill>
              </a:rPr>
              <a:t>鄙視</a:t>
            </a:r>
            <a:r>
              <a:rPr lang="zh-TW" altLang="en-US" sz="2200" b="1" dirty="0" smtClean="0">
                <a:solidFill>
                  <a:srgbClr val="FFFF00"/>
                </a:solidFill>
              </a:rPr>
              <a:t>及拒絕</a:t>
            </a:r>
            <a:endParaRPr lang="en-US" sz="2200" b="1" dirty="0">
              <a:solidFill>
                <a:srgbClr val="FFFF00"/>
              </a:solidFill>
              <a:latin typeface="Arial" charset="0"/>
              <a:cs typeface="Arial" charset="0"/>
            </a:endParaRPr>
          </a:p>
          <a:p>
            <a:pPr marL="292100" indent="-292100" eaLnBrk="1" hangingPunct="1"/>
            <a:r>
              <a:rPr lang="en-US" sz="2200" b="1" dirty="0">
                <a:solidFill>
                  <a:srgbClr val="FFFF00"/>
                </a:solidFill>
                <a:latin typeface="Arial" charset="0"/>
                <a:cs typeface="Arial" charset="0"/>
              </a:rPr>
              <a:t>Be meek and silent before his </a:t>
            </a:r>
            <a:r>
              <a:rPr lang="en-US" sz="2200" b="1" dirty="0" smtClean="0">
                <a:solidFill>
                  <a:srgbClr val="FFFF00"/>
                </a:solidFill>
                <a:latin typeface="Arial" charset="0"/>
                <a:cs typeface="Arial" charset="0"/>
              </a:rPr>
              <a:t>accusers </a:t>
            </a:r>
            <a:r>
              <a:rPr lang="zh-TW" altLang="en-US" sz="2200" b="1" dirty="0" smtClean="0">
                <a:solidFill>
                  <a:srgbClr val="FFFF00"/>
                </a:solidFill>
                <a:latin typeface="Arial" charset="0"/>
                <a:cs typeface="Arial" charset="0"/>
              </a:rPr>
              <a:t>在控告者面前溫順及平靜</a:t>
            </a:r>
            <a:endParaRPr lang="en-US" sz="2200" b="1" dirty="0">
              <a:solidFill>
                <a:srgbClr val="FFFF00"/>
              </a:solidFill>
              <a:latin typeface="Arial" charset="0"/>
              <a:cs typeface="Arial" charset="0"/>
            </a:endParaRPr>
          </a:p>
          <a:p>
            <a:pPr marL="292100" indent="-292100" eaLnBrk="1" hangingPunct="1"/>
            <a:r>
              <a:rPr lang="en-US" sz="2200" b="1" dirty="0">
                <a:solidFill>
                  <a:srgbClr val="FFFF00"/>
                </a:solidFill>
                <a:latin typeface="Arial" charset="0"/>
                <a:cs typeface="Arial" charset="0"/>
              </a:rPr>
              <a:t>Be </a:t>
            </a:r>
            <a:r>
              <a:rPr lang="ja-JP" altLang="en-US" sz="2200" b="1" dirty="0">
                <a:solidFill>
                  <a:srgbClr val="FFFF00"/>
                </a:solidFill>
                <a:latin typeface="Arial" charset="0"/>
                <a:cs typeface="Arial" charset="0"/>
              </a:rPr>
              <a:t>“</a:t>
            </a:r>
            <a:r>
              <a:rPr lang="en-US" sz="2200" b="1" dirty="0">
                <a:solidFill>
                  <a:srgbClr val="FFFF00"/>
                </a:solidFill>
                <a:latin typeface="Arial" charset="0"/>
                <a:cs typeface="Arial" charset="0"/>
              </a:rPr>
              <a:t>pierced</a:t>
            </a:r>
            <a:r>
              <a:rPr lang="ja-JP" altLang="en-US" sz="2200" b="1" dirty="0" smtClean="0">
                <a:solidFill>
                  <a:srgbClr val="FFFF00"/>
                </a:solidFill>
                <a:latin typeface="Arial" charset="0"/>
                <a:cs typeface="Arial" charset="0"/>
              </a:rPr>
              <a:t>”</a:t>
            </a:r>
            <a:r>
              <a:rPr lang="en-US" altLang="ja-JP" sz="2200" b="1" dirty="0" smtClean="0">
                <a:solidFill>
                  <a:srgbClr val="FFFF00"/>
                </a:solidFill>
                <a:latin typeface="Arial" charset="0"/>
                <a:cs typeface="Arial" charset="0"/>
              </a:rPr>
              <a:t> </a:t>
            </a:r>
            <a:r>
              <a:rPr lang="zh-TW" altLang="en-US" sz="2200" b="1" dirty="0" smtClean="0">
                <a:solidFill>
                  <a:srgbClr val="FFFF00"/>
                </a:solidFill>
                <a:latin typeface="Arial" charset="0"/>
                <a:cs typeface="Arial" charset="0"/>
              </a:rPr>
              <a:t>被刺破</a:t>
            </a:r>
            <a:endParaRPr lang="en-US" sz="2200" b="1" dirty="0">
              <a:solidFill>
                <a:srgbClr val="FFFF00"/>
              </a:solidFill>
              <a:latin typeface="Arial" charset="0"/>
              <a:cs typeface="Arial" charset="0"/>
            </a:endParaRPr>
          </a:p>
          <a:p>
            <a:pPr marL="292100" indent="-292100" eaLnBrk="1" hangingPunct="1"/>
            <a:r>
              <a:rPr lang="en-US" sz="2200" b="1" dirty="0">
                <a:solidFill>
                  <a:srgbClr val="FFFF00"/>
                </a:solidFill>
                <a:latin typeface="Arial" charset="0"/>
                <a:cs typeface="Arial" charset="0"/>
              </a:rPr>
              <a:t>Be </a:t>
            </a:r>
            <a:r>
              <a:rPr lang="en-US" sz="2200" b="1" dirty="0" smtClean="0">
                <a:solidFill>
                  <a:srgbClr val="FFFF00"/>
                </a:solidFill>
                <a:latin typeface="Arial" charset="0"/>
                <a:cs typeface="Arial" charset="0"/>
              </a:rPr>
              <a:t>crucified </a:t>
            </a:r>
            <a:r>
              <a:rPr lang="zh-TW" altLang="en-US" sz="2200" b="1" dirty="0" smtClean="0">
                <a:solidFill>
                  <a:srgbClr val="FFFF00"/>
                </a:solidFill>
                <a:latin typeface="Arial" charset="0"/>
                <a:cs typeface="Arial" charset="0"/>
              </a:rPr>
              <a:t>被釘十字架</a:t>
            </a:r>
            <a:endParaRPr lang="en-US" sz="2200" b="1" dirty="0">
              <a:solidFill>
                <a:srgbClr val="FFFF00"/>
              </a:solidFill>
              <a:latin typeface="Arial" charset="0"/>
              <a:cs typeface="Arial" charset="0"/>
            </a:endParaRPr>
          </a:p>
          <a:p>
            <a:pPr marL="292100" indent="-292100" eaLnBrk="1" hangingPunct="1"/>
            <a:r>
              <a:rPr lang="en-US" sz="2200" b="1" dirty="0">
                <a:solidFill>
                  <a:srgbClr val="FFFF00"/>
                </a:solidFill>
                <a:latin typeface="Arial" charset="0"/>
                <a:cs typeface="Arial" charset="0"/>
              </a:rPr>
              <a:t>Have his garments divided and gambled </a:t>
            </a:r>
            <a:r>
              <a:rPr lang="en-US" sz="2200" b="1" dirty="0" smtClean="0">
                <a:solidFill>
                  <a:srgbClr val="FFFF00"/>
                </a:solidFill>
                <a:latin typeface="Arial" charset="0"/>
                <a:cs typeface="Arial" charset="0"/>
              </a:rPr>
              <a:t>over</a:t>
            </a:r>
            <a:r>
              <a:rPr lang="zh-TW" altLang="en-US" sz="2200" b="1" dirty="0" smtClean="0">
                <a:solidFill>
                  <a:srgbClr val="FFFF00"/>
                </a:solidFill>
                <a:latin typeface="Arial" charset="0"/>
                <a:cs typeface="Arial" charset="0"/>
              </a:rPr>
              <a:t>被</a:t>
            </a:r>
            <a:r>
              <a:rPr lang="zh-CHT" altLang="en-US" sz="2200" dirty="0" smtClean="0">
                <a:solidFill>
                  <a:srgbClr val="FFFF00"/>
                </a:solidFill>
              </a:rPr>
              <a:t>拈鬮分</a:t>
            </a:r>
            <a:r>
              <a:rPr lang="zh-CHT" altLang="en-US" sz="2200" dirty="0">
                <a:solidFill>
                  <a:srgbClr val="FFFF00"/>
                </a:solidFill>
              </a:rPr>
              <a:t>他的衣服</a:t>
            </a:r>
            <a:endParaRPr lang="en-US" sz="2200" b="1" dirty="0">
              <a:solidFill>
                <a:srgbClr val="FFFF00"/>
              </a:solidFill>
              <a:latin typeface="Arial" charset="0"/>
              <a:cs typeface="Arial" charset="0"/>
            </a:endParaRPr>
          </a:p>
          <a:p>
            <a:pPr marL="292100" indent="-292100" eaLnBrk="1" hangingPunct="1"/>
            <a:r>
              <a:rPr lang="en-US" sz="2200" b="1" dirty="0">
                <a:solidFill>
                  <a:srgbClr val="FFFF00"/>
                </a:solidFill>
                <a:latin typeface="Arial" charset="0"/>
                <a:cs typeface="Arial" charset="0"/>
              </a:rPr>
              <a:t>Be betrayed for 30 pieces of </a:t>
            </a:r>
            <a:r>
              <a:rPr lang="en-US" sz="2200" b="1" dirty="0" smtClean="0">
                <a:solidFill>
                  <a:srgbClr val="FFFF00"/>
                </a:solidFill>
                <a:latin typeface="Arial" charset="0"/>
                <a:cs typeface="Arial" charset="0"/>
              </a:rPr>
              <a:t>silver </a:t>
            </a:r>
            <a:r>
              <a:rPr lang="zh-TW" altLang="en-US" sz="2200" b="1" dirty="0" smtClean="0">
                <a:solidFill>
                  <a:srgbClr val="FFFF00"/>
                </a:solidFill>
                <a:latin typeface="Arial" charset="0"/>
                <a:cs typeface="Arial" charset="0"/>
              </a:rPr>
              <a:t>因三十塊錢而被出賣</a:t>
            </a:r>
            <a:endParaRPr lang="en-US" sz="2200" b="1" dirty="0">
              <a:solidFill>
                <a:srgbClr val="FFFF00"/>
              </a:solidFill>
              <a:latin typeface="Arial" charset="0"/>
              <a:cs typeface="Arial" charset="0"/>
            </a:endParaRPr>
          </a:p>
          <a:p>
            <a:pPr marL="292100" indent="-292100" eaLnBrk="1" hangingPunct="1"/>
            <a:r>
              <a:rPr lang="en-US" sz="2200" b="1" dirty="0">
                <a:solidFill>
                  <a:srgbClr val="FFFF00"/>
                </a:solidFill>
                <a:latin typeface="Arial" charset="0"/>
                <a:cs typeface="Arial" charset="0"/>
              </a:rPr>
              <a:t>Come to Jerusalem to make atonement for sin in about AD </a:t>
            </a:r>
            <a:r>
              <a:rPr lang="en-US" sz="2200" b="1" dirty="0" smtClean="0">
                <a:solidFill>
                  <a:srgbClr val="FFFF00"/>
                </a:solidFill>
                <a:latin typeface="Arial" charset="0"/>
                <a:cs typeface="Arial" charset="0"/>
              </a:rPr>
              <a:t>33 </a:t>
            </a:r>
            <a:r>
              <a:rPr lang="zh-TW" altLang="en-US" sz="2200" b="1" dirty="0" smtClean="0">
                <a:solidFill>
                  <a:srgbClr val="FFFF00"/>
                </a:solidFill>
                <a:latin typeface="Arial" charset="0"/>
                <a:cs typeface="Arial" charset="0"/>
              </a:rPr>
              <a:t>於公元</a:t>
            </a:r>
            <a:r>
              <a:rPr lang="en-US" altLang="zh-TW" sz="2200" b="1" dirty="0" smtClean="0">
                <a:solidFill>
                  <a:srgbClr val="FFFF00"/>
                </a:solidFill>
                <a:latin typeface="Arial" charset="0"/>
                <a:cs typeface="Arial" charset="0"/>
              </a:rPr>
              <a:t>33</a:t>
            </a:r>
            <a:r>
              <a:rPr lang="zh-TW" altLang="en-US" sz="2200" b="1" dirty="0" smtClean="0">
                <a:solidFill>
                  <a:srgbClr val="FFFF00"/>
                </a:solidFill>
                <a:latin typeface="Arial" charset="0"/>
                <a:cs typeface="Arial" charset="0"/>
              </a:rPr>
              <a:t>年來到耶路撒冷為人贖罪</a:t>
            </a:r>
            <a:endParaRPr lang="en-US" sz="2200" b="1" dirty="0">
              <a:solidFill>
                <a:srgbClr val="FFFF00"/>
              </a:solidFill>
              <a:latin typeface="Arial" charset="0"/>
              <a:cs typeface="Arial" charset="0"/>
            </a:endParaRPr>
          </a:p>
          <a:p>
            <a:pPr marL="292100" indent="-292100" eaLnBrk="1" hangingPunct="1"/>
            <a:r>
              <a:rPr lang="en-US" sz="2200" b="1" dirty="0">
                <a:solidFill>
                  <a:srgbClr val="FFFF00"/>
                </a:solidFill>
                <a:latin typeface="Arial" charset="0"/>
                <a:cs typeface="Arial" charset="0"/>
              </a:rPr>
              <a:t>And many more…</a:t>
            </a:r>
            <a:r>
              <a:rPr lang="en-US" sz="2200" b="1" dirty="0" smtClean="0">
                <a:solidFill>
                  <a:srgbClr val="FFFF00"/>
                </a:solidFill>
                <a:latin typeface="Arial" charset="0"/>
                <a:cs typeface="Arial" charset="0"/>
              </a:rPr>
              <a:t>. </a:t>
            </a:r>
            <a:r>
              <a:rPr lang="zh-TW" altLang="en-US" sz="2200" b="1" dirty="0" smtClean="0">
                <a:solidFill>
                  <a:srgbClr val="FFFF00"/>
                </a:solidFill>
                <a:latin typeface="Arial" charset="0"/>
                <a:cs typeface="Arial" charset="0"/>
              </a:rPr>
              <a:t>還有其他</a:t>
            </a:r>
            <a:r>
              <a:rPr lang="en-US" altLang="zh-TW" sz="2200" b="1" dirty="0" smtClean="0">
                <a:solidFill>
                  <a:srgbClr val="FFFF00"/>
                </a:solidFill>
                <a:latin typeface="Arial" charset="0"/>
                <a:cs typeface="Arial" charset="0"/>
              </a:rPr>
              <a:t>….</a:t>
            </a:r>
            <a:endParaRPr lang="en-US" sz="2200" b="1" dirty="0">
              <a:solidFill>
                <a:srgbClr val="FFFF00"/>
              </a:solidFill>
              <a:latin typeface="Arial" charset="0"/>
              <a:cs typeface="Arial" charset="0"/>
            </a:endParaRPr>
          </a:p>
          <a:p>
            <a:pPr marL="292100" indent="-292100" eaLnBrk="1" hangingPunct="1"/>
            <a:endParaRPr lang="en-US" sz="2200" b="1" dirty="0">
              <a:solidFill>
                <a:srgbClr val="FFFF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4916</TotalTime>
  <Words>3916</Words>
  <Application>Microsoft Macintosh PowerPoint</Application>
  <PresentationFormat>On-screen Show (4:3)</PresentationFormat>
  <Paragraphs>422</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Beam</vt:lpstr>
      <vt:lpstr>Thoughts on Acts and Church History 思考使徒行傳及教會歷史</vt:lpstr>
      <vt:lpstr>PowerPoint Presentation</vt:lpstr>
      <vt:lpstr>Acts 1:8  “You will be my witnesses to the ends of the earth” 使徒行傳1:8 “但聖靈降臨在你們身上，你們就必得著能力，並要在耶路撒冷、猶太全地，和撒瑪利亞，直到地極，作我的見證。”</vt:lpstr>
      <vt:lpstr>What Were the Odds? 成功的可能性在哪裡？</vt:lpstr>
      <vt:lpstr>Why Did They Change the World/ How Can We Change the World? Acts 5:39 為何他們能改變世界/我們又如何能改變世界呢？ 使徒行傳5:39</vt:lpstr>
      <vt:lpstr>Changing the World in Our Time 改變我們這時代的世界</vt:lpstr>
      <vt:lpstr>I.  The Life of Jesus:  Knowing Jesus                      I. 耶穌的生命：認識耶穌</vt:lpstr>
      <vt:lpstr>II.  Powerful Truth Claims II. 強而有力的真理宣稱 </vt:lpstr>
      <vt:lpstr>According to the Old Testament, the Messiah must:     根據舊約，救世主一定要：</vt:lpstr>
      <vt:lpstr>III.  Ethically and Morally They Were Very Different.   We need to be as well!!  他們擁有與別不同的倫理及道德標準，我們都需要模仿!!</vt:lpstr>
      <vt:lpstr>PowerPoint Presentation</vt:lpstr>
      <vt:lpstr>Being Different Just Might Get Us Into Trouble 與別不同會令我們構成麻煩</vt:lpstr>
      <vt:lpstr>IV.  Engage the World Intellectually With the Christian World View                                               將基督教的世界觀有智慧地融入這世界</vt:lpstr>
      <vt:lpstr>The Lecture Hall of Tyrannus 推喇奴的學房(辯論演講廳)</vt:lpstr>
      <vt:lpstr>The Lecture Hall of SDSU 聖地牙哥州立大學的辯論演講廳</vt:lpstr>
      <vt:lpstr>World View 世界觀</vt:lpstr>
      <vt:lpstr>A “Good” World View Defined 一個 “好” 的世界觀定義</vt:lpstr>
      <vt:lpstr>The Hard Questions 很難的問題</vt:lpstr>
      <vt:lpstr>Acts 17:16-34  Paul confronts Greek World Views 徒17:16-34 保羅對抗希臘的世界觀</vt:lpstr>
      <vt:lpstr>Paul Confronts Greek World Views 保羅對抗希臘的世界觀</vt:lpstr>
      <vt:lpstr>The Bible and Other World Views (cont.)  聖經與其他的世界觀</vt:lpstr>
      <vt:lpstr>Competing World Views for Us  與我們對抗的世界觀</vt:lpstr>
      <vt:lpstr>Other World Views: The Leading Philosophies of Our Day 其他的世界觀：現今帶領潮流的哲學</vt:lpstr>
      <vt:lpstr>Naturalism/Scientism/Materialism 自然主義 /科學至上主義 / 物質主義 </vt:lpstr>
      <vt:lpstr>Materialism 物質主義</vt:lpstr>
      <vt:lpstr>Questions Science Can Answer 科學能解答的問題</vt:lpstr>
      <vt:lpstr>Questions Science Cannot Answer: (That Christianity Does Answer) 科學不能解答的問題： （但基督教可以解答）</vt:lpstr>
      <vt:lpstr>Materialism is Patently False  物質主義是公然的錯</vt:lpstr>
      <vt:lpstr>Does Naturalism tend to make its believers better people? 自然主義能協助它的信徒成為更好的人嗎？</vt:lpstr>
      <vt:lpstr>Postmodernism:  The Loss of Truth 後現代主義：失去真理 </vt:lpstr>
      <vt:lpstr>Problems With Postmodernism 後現代主義的問題</vt:lpstr>
      <vt:lpstr>Hindu World View 印度教的世界觀</vt:lpstr>
      <vt:lpstr>The Four Noble Truths of Siddhartha 释迦牟尼的四個崇高真理</vt:lpstr>
      <vt:lpstr>PowerPoint Presentation</vt:lpstr>
      <vt:lpstr>PowerPoint Presentation</vt:lpstr>
      <vt:lpstr>PowerPoint Presentation</vt:lpstr>
      <vt:lpstr>PowerPoint Presentation</vt:lpstr>
      <vt:lpstr>Initiative 主動  </vt:lpstr>
      <vt:lpstr>PowerPoint Presentation</vt:lpstr>
      <vt:lpstr>Summary 總結</vt:lpstr>
      <vt:lpstr>The Christian World View 基督教的世界觀</vt:lpstr>
      <vt:lpstr>The Christian World View (cont.) 基督教的世界觀</vt:lpstr>
      <vt:lpstr>Christianity Offers Solutions to the Big Problems of Human Beings  基督教提供人類大難題的答案</vt:lpstr>
      <vt:lpstr>The Christian World View Has Given Us: 基督教的世界觀給與我們：</vt:lpstr>
      <vt:lpstr>Two Good Questions 兩個好問題</vt:lpstr>
      <vt:lpstr>The answer:  God’s love.  答案：神是愛 Free Will:  God Gives Us a Choice 自由意志：神給我們選擇 Why? Because he loves us. 為甚麼？因為祂愛我們 The result: We rebelled and brought evil into the world.  Is this God’s fault?  What is the alternative?                    結果：我們反叛及將邪惡帶到這世界，這是神的錯嗎？有其他的選擇嗎？</vt:lpstr>
      <vt:lpstr>PowerPoint Presentation</vt:lpstr>
      <vt:lpstr>Apologetics and Evil:  What are the alternatives? 護教學與邪惡：有其他選擇嗎？</vt:lpstr>
      <vt:lpstr>Christianity and the Problem of Evil 基督教與邪惡的難題</vt:lpstr>
      <vt:lpstr>The Problem of Sin 罪的問題</vt:lpstr>
      <vt:lpstr>How, then, should we interact with members of other religions? 那我們如何與其他信仰的人相處呢？</vt:lpstr>
      <vt:lpstr>V.  The Church Met Needs/We Need to Meet Needs 教會滿足需要 / 我們都需要去滿足需要</vt:lpstr>
      <vt:lpstr>Christianity and The Problem of Suffering 基督教與是受苦的難題</vt:lpstr>
      <vt:lpstr>PowerPoint Presentation</vt:lpstr>
      <vt:lpstr>VI.  If God is With Us…. 如果神與我們同在….</vt:lpstr>
    </vt:vector>
  </TitlesOfParts>
  <Company>Grossmont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Oakes</dc:creator>
  <cp:lastModifiedBy>Aaron</cp:lastModifiedBy>
  <cp:revision>127</cp:revision>
  <dcterms:created xsi:type="dcterms:W3CDTF">2007-05-31T19:52:48Z</dcterms:created>
  <dcterms:modified xsi:type="dcterms:W3CDTF">2012-01-03T09:17:24Z</dcterms:modified>
</cp:coreProperties>
</file>